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92" r:id="rId11"/>
    <p:sldId id="293" r:id="rId12"/>
    <p:sldId id="301" r:id="rId13"/>
    <p:sldId id="299" r:id="rId14"/>
    <p:sldId id="300" r:id="rId15"/>
    <p:sldId id="270" r:id="rId16"/>
    <p:sldId id="271" r:id="rId17"/>
    <p:sldId id="272" r:id="rId18"/>
    <p:sldId id="296" r:id="rId19"/>
    <p:sldId id="297" r:id="rId20"/>
    <p:sldId id="298" r:id="rId21"/>
    <p:sldId id="285" r:id="rId22"/>
    <p:sldId id="286" r:id="rId23"/>
    <p:sldId id="309" r:id="rId24"/>
    <p:sldId id="310" r:id="rId25"/>
    <p:sldId id="275" r:id="rId26"/>
    <p:sldId id="276" r:id="rId27"/>
    <p:sldId id="284" r:id="rId28"/>
    <p:sldId id="290" r:id="rId29"/>
    <p:sldId id="291" r:id="rId30"/>
    <p:sldId id="289" r:id="rId31"/>
    <p:sldId id="302" r:id="rId32"/>
    <p:sldId id="303" r:id="rId33"/>
    <p:sldId id="304" r:id="rId34"/>
    <p:sldId id="305" r:id="rId35"/>
    <p:sldId id="306" r:id="rId36"/>
    <p:sldId id="307" r:id="rId37"/>
    <p:sldId id="30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1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43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1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6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2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6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37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55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A949-2767-4B04-90F0-C6C8C9D469B9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A9B8D-9EA5-4320-A9F9-71DC5E80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1%80%D1%85%D0%B8%D1%82%D0%B5%D0%BA%D1%82%D1%83%D1%80%D0%B0_%D0%BF%D1%80%D0%BE%D0%B3%D1%80%D0%B0%D0%BC%D0%BC%D0%BD%D0%BE%D0%B3%D0%BE_%D0%BE%D0%B1%D0%B5%D1%81%D0%BF%D0%B5%D1%87%D0%B5%D0%BD%D0%B8%D1%8F#cite_note-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pp-reference.ru/articles/virtual-constructo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3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9142" y="0"/>
            <a:ext cx="8911687" cy="1280890"/>
          </a:xfrm>
        </p:spPr>
        <p:txBody>
          <a:bodyPr/>
          <a:lstStyle/>
          <a:p>
            <a:r>
              <a:rPr lang="ru-RU" dirty="0" smtClean="0"/>
              <a:t>Классификация </a:t>
            </a:r>
            <a:r>
              <a:rPr lang="ru-RU" dirty="0"/>
              <a:t>паттернов по категориям их применения: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1040" y="1280890"/>
            <a:ext cx="9533572" cy="550599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i="1" dirty="0"/>
              <a:t>Архитектурные </a:t>
            </a:r>
            <a:r>
              <a:rPr lang="ru-RU" i="1" dirty="0" smtClean="0"/>
              <a:t>паттерны</a:t>
            </a:r>
          </a:p>
          <a:p>
            <a:pPr lvl="1"/>
            <a:r>
              <a:rPr lang="ru-RU" dirty="0"/>
              <a:t>предназначены для спецификации фундаментальных схем структуризации программных </a:t>
            </a:r>
            <a:r>
              <a:rPr lang="ru-RU" dirty="0" smtClean="0"/>
              <a:t>систем</a:t>
            </a:r>
          </a:p>
          <a:p>
            <a:pPr lvl="1"/>
            <a:r>
              <a:rPr lang="ru-RU" dirty="0"/>
              <a:t>не зависят от области приложения</a:t>
            </a:r>
          </a:p>
          <a:p>
            <a:pPr lvl="0"/>
            <a:r>
              <a:rPr lang="ru-RU" i="1" dirty="0"/>
              <a:t>Паттерны </a:t>
            </a:r>
            <a:r>
              <a:rPr lang="ru-RU" i="1" dirty="0" smtClean="0"/>
              <a:t>проектирования</a:t>
            </a:r>
          </a:p>
          <a:p>
            <a:pPr lvl="1"/>
            <a:r>
              <a:rPr lang="ru-RU" dirty="0"/>
              <a:t>описывают общую структуру взаимодействия элементов программной системы, которые реализуют исходную проблему проектирования в конкретном контексте</a:t>
            </a:r>
          </a:p>
          <a:p>
            <a:pPr lvl="0"/>
            <a:r>
              <a:rPr lang="ru-RU" i="1" dirty="0"/>
              <a:t>Паттерны </a:t>
            </a:r>
            <a:r>
              <a:rPr lang="ru-RU" i="1" dirty="0" smtClean="0"/>
              <a:t>анализа</a:t>
            </a:r>
          </a:p>
          <a:p>
            <a:pPr lvl="1"/>
            <a:r>
              <a:rPr lang="ru-RU" dirty="0"/>
              <a:t>специальные схемы для представления общей организации процесса </a:t>
            </a:r>
            <a:r>
              <a:rPr lang="ru-RU" dirty="0" smtClean="0"/>
              <a:t>моделирования</a:t>
            </a:r>
          </a:p>
          <a:p>
            <a:pPr lvl="1"/>
            <a:r>
              <a:rPr lang="ru-RU" dirty="0" smtClean="0"/>
              <a:t>Выполнение аналитических </a:t>
            </a:r>
            <a:r>
              <a:rPr lang="ru-RU" dirty="0"/>
              <a:t>оценок или имитационного моделирования бизнес-процессов</a:t>
            </a:r>
          </a:p>
          <a:p>
            <a:pPr lvl="0"/>
            <a:r>
              <a:rPr lang="ru-RU" i="1" dirty="0"/>
              <a:t>Паттерны </a:t>
            </a:r>
            <a:r>
              <a:rPr lang="ru-RU" i="1" dirty="0" smtClean="0"/>
              <a:t>тестирования</a:t>
            </a:r>
          </a:p>
          <a:p>
            <a:pPr lvl="1"/>
            <a:r>
              <a:rPr lang="ru-RU" dirty="0"/>
              <a:t>специальные схемы для представления общей организации процесса тестирования программных систем</a:t>
            </a:r>
            <a:r>
              <a:rPr lang="ru-RU" dirty="0" smtClean="0"/>
              <a:t>.</a:t>
            </a:r>
            <a:endParaRPr lang="ru-RU" dirty="0"/>
          </a:p>
          <a:p>
            <a:pPr lvl="0"/>
            <a:r>
              <a:rPr lang="ru-RU" i="1" dirty="0"/>
              <a:t>Паттерны </a:t>
            </a:r>
            <a:r>
              <a:rPr lang="ru-RU" i="1" dirty="0" smtClean="0"/>
              <a:t>реализации</a:t>
            </a:r>
          </a:p>
          <a:p>
            <a:pPr lvl="1"/>
            <a:r>
              <a:rPr lang="ru-RU" dirty="0"/>
              <a:t>паттерны организации программного кода, паттерны </a:t>
            </a:r>
            <a:r>
              <a:rPr lang="ru-RU" i="1" dirty="0"/>
              <a:t>оптимизации программного кода</a:t>
            </a:r>
            <a:r>
              <a:rPr lang="ru-RU" dirty="0"/>
              <a:t>, паттерны устойчивости кода, паттерны разработки графического интерфейса пользователя и </a:t>
            </a:r>
            <a:r>
              <a:rPr lang="ru-RU" dirty="0" err="1"/>
              <a:t>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7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5692" y="1264554"/>
            <a:ext cx="11096308" cy="54715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Структурные</a:t>
            </a:r>
          </a:p>
          <a:p>
            <a:pPr lvl="1"/>
            <a:r>
              <a:rPr lang="ru-RU" dirty="0" smtClean="0"/>
              <a:t>Адаптер</a:t>
            </a:r>
          </a:p>
          <a:p>
            <a:pPr lvl="1"/>
            <a:r>
              <a:rPr lang="ru-RU" dirty="0"/>
              <a:t>М</a:t>
            </a:r>
            <a:r>
              <a:rPr lang="ru-RU" dirty="0" smtClean="0"/>
              <a:t>ост </a:t>
            </a:r>
          </a:p>
          <a:p>
            <a:pPr lvl="1"/>
            <a:r>
              <a:rPr lang="ru-RU" dirty="0" smtClean="0"/>
              <a:t>Компоновщик</a:t>
            </a:r>
          </a:p>
          <a:p>
            <a:pPr lvl="1"/>
            <a:r>
              <a:rPr lang="ru-RU" dirty="0" smtClean="0"/>
              <a:t>Декоратор</a:t>
            </a:r>
          </a:p>
          <a:p>
            <a:pPr lvl="1"/>
            <a:r>
              <a:rPr lang="ru-RU" dirty="0" smtClean="0"/>
              <a:t>Фасад</a:t>
            </a:r>
          </a:p>
          <a:p>
            <a:pPr lvl="1"/>
            <a:r>
              <a:rPr lang="ru-RU" dirty="0" smtClean="0"/>
              <a:t>Заместитель</a:t>
            </a:r>
          </a:p>
          <a:p>
            <a:r>
              <a:rPr lang="ru-RU" dirty="0" smtClean="0"/>
              <a:t>Порождающие</a:t>
            </a:r>
          </a:p>
          <a:p>
            <a:pPr lvl="1"/>
            <a:r>
              <a:rPr lang="ru-RU" dirty="0" smtClean="0"/>
              <a:t>Фабричный метод</a:t>
            </a:r>
          </a:p>
          <a:p>
            <a:pPr lvl="1"/>
            <a:r>
              <a:rPr lang="ru-RU" dirty="0" smtClean="0"/>
              <a:t>Абстрактная фабрика</a:t>
            </a:r>
          </a:p>
          <a:p>
            <a:pPr lvl="1"/>
            <a:r>
              <a:rPr lang="ru-RU" dirty="0" smtClean="0"/>
              <a:t>Одиночка</a:t>
            </a:r>
          </a:p>
          <a:p>
            <a:r>
              <a:rPr lang="ru-RU" dirty="0" smtClean="0"/>
              <a:t>Шаблоны поведения</a:t>
            </a:r>
          </a:p>
          <a:p>
            <a:pPr lvl="1"/>
            <a:r>
              <a:rPr lang="ru-RU" dirty="0" smtClean="0"/>
              <a:t>Цепочка обязанностей</a:t>
            </a:r>
          </a:p>
          <a:p>
            <a:pPr lvl="1"/>
            <a:r>
              <a:rPr lang="ru-RU" dirty="0" smtClean="0"/>
              <a:t>Посредник</a:t>
            </a:r>
          </a:p>
          <a:p>
            <a:pPr lvl="1"/>
            <a:r>
              <a:rPr lang="ru-RU" dirty="0" smtClean="0"/>
              <a:t>Наблюдатель</a:t>
            </a:r>
          </a:p>
        </p:txBody>
      </p:sp>
    </p:spTree>
    <p:extLst>
      <p:ext uri="{BB962C8B-B14F-4D97-AF65-F5344CB8AC3E}">
        <p14:creationId xmlns:p14="http://schemas.microsoft.com/office/powerpoint/2010/main" val="312667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паттернов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системы является структурированной и описывает значимые связи при решении поставленной задачи</a:t>
            </a:r>
          </a:p>
          <a:p>
            <a:r>
              <a:rPr lang="ru-RU" dirty="0" smtClean="0"/>
              <a:t>Модель более проста и наглядна в изучении, при этом позволяет глубоко проработать архитектуру</a:t>
            </a:r>
          </a:p>
          <a:p>
            <a:r>
              <a:rPr lang="ru-RU" dirty="0" smtClean="0"/>
              <a:t>Повышается устойчивость системы к изменению требований и упрощается доработка</a:t>
            </a:r>
          </a:p>
          <a:p>
            <a:r>
              <a:rPr lang="ru-RU" dirty="0" smtClean="0"/>
              <a:t>Положительно влияет на интеграци</a:t>
            </a:r>
            <a:r>
              <a:rPr lang="ru-RU" dirty="0"/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val="267728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2560" y="0"/>
            <a:ext cx="10072052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Структурные паттерны </a:t>
            </a:r>
            <a:r>
              <a:rPr lang="ru-RU" sz="2200" dirty="0"/>
              <a:t>Отвечают за построение удобных в поддержке иерархий классов.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057" y="1506583"/>
            <a:ext cx="10938555" cy="4404639"/>
          </a:xfrm>
        </p:spPr>
        <p:txBody>
          <a:bodyPr/>
          <a:lstStyle/>
          <a:p>
            <a:r>
              <a:rPr lang="ru-RU" b="1" dirty="0"/>
              <a:t>Адаптер</a:t>
            </a:r>
            <a:r>
              <a:rPr lang="ru-RU" dirty="0"/>
              <a:t> — это структурный паттерн проектирования, который позволяет объектам с несовместимыми интерфейсами работать вместе.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12" y="2121354"/>
            <a:ext cx="3805855" cy="15797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89520" y="2557505"/>
            <a:ext cx="33702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999999"/>
                </a:solidFill>
                <a:latin typeface="PT Sans"/>
              </a:rPr>
              <a:t>Подключить стороннюю библиотеку не выйдет из-за несовместимых форматов данных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3634723"/>
            <a:ext cx="5048250" cy="33337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52755" y="5054852"/>
            <a:ext cx="4219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Программа может работать со сторонней библиотекой через адаптер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9134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503" y="964916"/>
            <a:ext cx="5524500" cy="304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3261" y="1472851"/>
            <a:ext cx="49969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444444"/>
                </a:solidFill>
                <a:latin typeface="PT Sans"/>
              </a:rPr>
              <a:t>Клиент</a:t>
            </a:r>
            <a:r>
              <a:rPr lang="ru-RU" sz="1600" dirty="0">
                <a:solidFill>
                  <a:srgbClr val="444444"/>
                </a:solidFill>
                <a:latin typeface="PT Sans"/>
              </a:rPr>
              <a:t> — это класс, который содержит существующую бизнес-логику программы.</a:t>
            </a:r>
            <a:endParaRPr lang="ru-RU" sz="16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261" y="2092021"/>
            <a:ext cx="6754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444444"/>
                </a:solidFill>
                <a:latin typeface="PT Sans"/>
              </a:rPr>
              <a:t>Клиентский интерфейс</a:t>
            </a:r>
            <a:r>
              <a:rPr lang="ru-RU" sz="1600" dirty="0">
                <a:solidFill>
                  <a:srgbClr val="444444"/>
                </a:solidFill>
                <a:latin typeface="PT Sans"/>
              </a:rPr>
              <a:t> описывает протокол, через который клиент может работать с другими классами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237" y="2552005"/>
            <a:ext cx="7247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444444"/>
                </a:solidFill>
                <a:latin typeface="PT Sans"/>
              </a:rPr>
              <a:t>Сервис</a:t>
            </a:r>
            <a:r>
              <a:rPr lang="ru-RU" sz="1600" dirty="0">
                <a:solidFill>
                  <a:srgbClr val="444444"/>
                </a:solidFill>
                <a:latin typeface="PT Sans"/>
              </a:rPr>
              <a:t> — это какой-то полезный класс, обычно сторонний. Клиент не может использовать этот класс напрямую, так как сервис имеет непонятный ему интерфейс.</a:t>
            </a:r>
            <a:endParaRPr lang="ru-RU" sz="16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3261" y="3415628"/>
            <a:ext cx="8905070" cy="1077218"/>
          </a:xfrm>
          <a:prstGeom prst="rect">
            <a:avLst/>
          </a:prstGeom>
          <a:solidFill>
            <a:srgbClr val="EAF0D8"/>
          </a:solidFill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444444"/>
                </a:solidFill>
                <a:latin typeface="PT Sans"/>
              </a:rPr>
              <a:t>Адаптер</a:t>
            </a:r>
            <a:r>
              <a:rPr lang="ru-RU" sz="1600" dirty="0">
                <a:solidFill>
                  <a:srgbClr val="444444"/>
                </a:solidFill>
                <a:latin typeface="PT Sans"/>
              </a:rPr>
              <a:t> — это класс, который может одновременно работать и с клиентом, и с сервисом. Он реализует клиентский интерфейс и содержит ссылку на объект сервиса. Адаптер получает вызовы от клиента через методы клиентского интерфейса, а затем переводит их в вызовы методов обёрнутого объекта в правильном формате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92925" y="4795285"/>
            <a:ext cx="860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444444"/>
                </a:solidFill>
                <a:latin typeface="PT Sans"/>
              </a:rPr>
              <a:t>Работая с адаптером через интерфейс, клиент не привязывается к конкретному классу адаптера. Благодаря этому, вы можете добавлять в программу новые виды адаптеров, независимо от клиентского кода. Это может пригодиться, если интерфейс сервиса вдруг изменится, например, после выхода новой версии сторонней библиотеки.</a:t>
            </a:r>
            <a:endParaRPr lang="ru-RU" sz="16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80761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341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71451"/>
            <a:ext cx="8915400" cy="4639771"/>
          </a:xfrm>
        </p:spPr>
        <p:txBody>
          <a:bodyPr/>
          <a:lstStyle/>
          <a:p>
            <a:r>
              <a:rPr lang="ru-RU" dirty="0"/>
              <a:t>Модули должны быть друг для друга "черными ящиками" (</a:t>
            </a:r>
            <a:r>
              <a:rPr lang="ru-RU" i="1" dirty="0"/>
              <a:t>инкапсуляция</a:t>
            </a:r>
            <a:r>
              <a:rPr lang="ru-RU" dirty="0" smtClean="0"/>
              <a:t>)</a:t>
            </a:r>
          </a:p>
          <a:p>
            <a:r>
              <a:rPr lang="ru-RU" dirty="0"/>
              <a:t>Модули/подсистемы должны взаимодействовать друг с другом лишь посредством </a:t>
            </a:r>
            <a:r>
              <a:rPr lang="ru-RU" i="1" dirty="0"/>
              <a:t>интерфейсов</a:t>
            </a:r>
            <a:r>
              <a:rPr lang="ru-RU" dirty="0"/>
              <a:t> (то есть, </a:t>
            </a:r>
            <a:r>
              <a:rPr lang="ru-RU" i="1" dirty="0"/>
              <a:t>абстракций</a:t>
            </a:r>
            <a:r>
              <a:rPr lang="ru-RU" dirty="0"/>
              <a:t>, не зависящих от деталей реализации) </a:t>
            </a:r>
            <a:endParaRPr lang="ru-RU" dirty="0" smtClean="0"/>
          </a:p>
          <a:p>
            <a:pPr marL="0" indent="0">
              <a:buNone/>
            </a:pPr>
            <a:r>
              <a:rPr lang="ru-RU" b="1" i="1" u="sng" dirty="0"/>
              <a:t>В этом случае код будет работать одинаково с любой реализацией, соответствующей контракту </a:t>
            </a:r>
            <a:r>
              <a:rPr lang="ru-RU" b="1" i="1" u="sng" dirty="0" smtClean="0"/>
              <a:t>интерфейса (полиморфизм)</a:t>
            </a:r>
          </a:p>
          <a:p>
            <a:pPr marL="0" indent="0">
              <a:buNone/>
            </a:pPr>
            <a:endParaRPr lang="ru-RU" b="1" i="1" u="sng" dirty="0"/>
          </a:p>
          <a:p>
            <a:pPr marL="0" indent="0" algn="just">
              <a:buNone/>
            </a:pPr>
            <a:r>
              <a:rPr lang="ru-RU" b="1" i="1" dirty="0"/>
              <a:t>Фасад</a:t>
            </a:r>
            <a:r>
              <a:rPr lang="ru-RU" i="1" dirty="0"/>
              <a:t> — это объект-интерфейс, аккумулирующий в себе высокоуровневый набор операций для работы с некоторой подсистемой, скрывающий за собой ее внутреннюю структуру и истинную сложность. Обеспечивает защиту от изменений в реализации подсистемы. Служит единой точкой входа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08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ФАСАД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91" y="1264555"/>
            <a:ext cx="10999690" cy="326008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54035" y="5165089"/>
            <a:ext cx="10641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111111"/>
                </a:solidFill>
                <a:latin typeface="-apple-system"/>
              </a:rPr>
              <a:t> 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К 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объектам Модели, отвечающей за бизнес-логику приложения, нужно обращаться не напрямую а через интерфейс, то есть «Фасад»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23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594" y="1264555"/>
            <a:ext cx="9290765" cy="38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63" y="624110"/>
            <a:ext cx="9815149" cy="1280890"/>
          </a:xfrm>
        </p:spPr>
        <p:txBody>
          <a:bodyPr>
            <a:noAutofit/>
          </a:bodyPr>
          <a:lstStyle/>
          <a:p>
            <a:r>
              <a:rPr lang="ru-RU" sz="2000" b="1" dirty="0"/>
              <a:t>Мост</a:t>
            </a:r>
            <a:r>
              <a:rPr lang="ru-RU" sz="2000" dirty="0"/>
              <a:t> — это структурный паттерн проектирования, который разделяет один или несколько классов на две отдельные иерархии — абстракцию и реализацию, позволяя изменять их независимо друг от друга.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50" y="1550035"/>
            <a:ext cx="5149442" cy="25252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20" y="4075329"/>
            <a:ext cx="6135733" cy="26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5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5223" y="806990"/>
            <a:ext cx="10424749" cy="1280890"/>
          </a:xfrm>
        </p:spPr>
        <p:txBody>
          <a:bodyPr>
            <a:normAutofit fontScale="90000"/>
          </a:bodyPr>
          <a:lstStyle/>
          <a:p>
            <a:r>
              <a:rPr lang="ru-RU" sz="2200" dirty="0" smtClean="0"/>
              <a:t>Мост определяет  </a:t>
            </a:r>
            <a:r>
              <a:rPr lang="ru-RU" sz="2200" dirty="0"/>
              <a:t>две части:</a:t>
            </a:r>
            <a:br>
              <a:rPr lang="ru-RU" sz="2200" dirty="0"/>
            </a:br>
            <a:r>
              <a:rPr lang="ru-RU" sz="2200" dirty="0"/>
              <a:t>Абстракцию: слой графического интерфейса приложения.</a:t>
            </a:r>
            <a:br>
              <a:rPr lang="ru-RU" sz="2200" dirty="0"/>
            </a:br>
            <a:r>
              <a:rPr lang="ru-RU" sz="2200" dirty="0"/>
              <a:t>Реализацию: слой взаимодействия с операционной системой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35" y="2549545"/>
            <a:ext cx="4674213" cy="29696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29347" y="2087880"/>
            <a:ext cx="6775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Абстракция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содержит управляющую логику. Код абстракции делегирует реальную работу связанному объекту реализации.</a:t>
            </a:r>
            <a:endParaRPr lang="ru-RU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29348" y="3011210"/>
            <a:ext cx="6844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Реализация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задаёт общий интерфейс для всех реализаций. Все методы, которые здесь описаны, будут доступны из класса абстракции и его </a:t>
            </a:r>
            <a:r>
              <a:rPr lang="ru-RU" dirty="0" smtClean="0">
                <a:solidFill>
                  <a:srgbClr val="444444"/>
                </a:solidFill>
                <a:latin typeface="PT Sans"/>
              </a:rPr>
              <a:t>подклассов.</a:t>
            </a:r>
          </a:p>
          <a:p>
            <a:r>
              <a:rPr lang="ru-RU" dirty="0" smtClean="0">
                <a:solidFill>
                  <a:srgbClr val="444444"/>
                </a:solidFill>
                <a:latin typeface="PT Sans"/>
              </a:rPr>
              <a:t>Интерфейсы 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абстракции и реализации могут как совпадать, так и быть совершенно разными. Но обычно в реализации живут базовые операции, на которых строятся сложные операции абстракции.</a:t>
            </a:r>
            <a:endParaRPr lang="ru-RU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29347" y="5143444"/>
            <a:ext cx="667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Конкретные реализации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содержат </a:t>
            </a:r>
            <a:r>
              <a:rPr lang="ru-RU" dirty="0" err="1">
                <a:solidFill>
                  <a:srgbClr val="444444"/>
                </a:solidFill>
                <a:latin typeface="PT Sans"/>
              </a:rPr>
              <a:t>платформо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-зависимый код.</a:t>
            </a:r>
            <a:endParaRPr lang="ru-RU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55223" y="5864998"/>
            <a:ext cx="10006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Клиент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работает только с объектами абстракции. Не считая начального связывания абстракции с одной из реализаций, клиентский код не имеет прямого доступа к объектам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90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760" y="674910"/>
            <a:ext cx="10353039" cy="1280890"/>
          </a:xfrm>
        </p:spPr>
        <p:txBody>
          <a:bodyPr>
            <a:noAutofit/>
          </a:bodyPr>
          <a:lstStyle/>
          <a:p>
            <a:r>
              <a:rPr lang="ru-RU" sz="2800" dirty="0"/>
              <a:t>П</a:t>
            </a:r>
            <a:r>
              <a:rPr lang="ru-RU" sz="2800" dirty="0" smtClean="0"/>
              <a:t>ять </a:t>
            </a:r>
            <a:r>
              <a:rPr lang="ru-RU" sz="2800" dirty="0"/>
              <a:t>принципов объектно-ориентированного программирования и проектирования,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(SOLID</a:t>
            </a:r>
            <a:r>
              <a:rPr lang="ru-RU" sz="28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7040" y="2133600"/>
            <a:ext cx="978757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S: Single Responsibility Principle</a:t>
            </a:r>
            <a:r>
              <a:rPr lang="en-US" dirty="0"/>
              <a:t> (</a:t>
            </a:r>
            <a:r>
              <a:rPr lang="ru-RU" dirty="0"/>
              <a:t>Принцип единственной </a:t>
            </a:r>
            <a:r>
              <a:rPr lang="ru-RU" dirty="0" smtClean="0"/>
              <a:t>ответственности </a:t>
            </a:r>
            <a:r>
              <a:rPr lang="ru-RU" dirty="0"/>
              <a:t>Каждый класс должен решать лишь одну задачу</a:t>
            </a:r>
            <a:r>
              <a:rPr lang="ru-RU" dirty="0" smtClean="0"/>
              <a:t>).</a:t>
            </a:r>
            <a:endParaRPr lang="ru-RU" dirty="0"/>
          </a:p>
          <a:p>
            <a:r>
              <a:rPr lang="en-US" b="1" dirty="0"/>
              <a:t>O: Open-Closed Principle</a:t>
            </a:r>
            <a:r>
              <a:rPr lang="en-US" dirty="0"/>
              <a:t> (</a:t>
            </a:r>
            <a:r>
              <a:rPr lang="ru-RU" dirty="0"/>
              <a:t>Принцип </a:t>
            </a:r>
            <a:r>
              <a:rPr lang="ru-RU" dirty="0" smtClean="0"/>
              <a:t>открытости-закрытости. Программные </a:t>
            </a:r>
            <a:r>
              <a:rPr lang="ru-RU" dirty="0"/>
              <a:t>сущности (классы, модули, </a:t>
            </a:r>
            <a:r>
              <a:rPr lang="ru-RU" dirty="0" smtClean="0"/>
              <a:t>функции) </a:t>
            </a:r>
            <a:r>
              <a:rPr lang="ru-RU" dirty="0"/>
              <a:t>должны быть открыты для расширения, но не для модификации</a:t>
            </a:r>
            <a:r>
              <a:rPr lang="ru-RU" dirty="0" smtClean="0"/>
              <a:t>).</a:t>
            </a:r>
            <a:endParaRPr lang="ru-RU" dirty="0"/>
          </a:p>
          <a:p>
            <a:r>
              <a:rPr lang="en-US" b="1" dirty="0"/>
              <a:t>L: </a:t>
            </a:r>
            <a:r>
              <a:rPr lang="en-US" b="1" dirty="0" err="1"/>
              <a:t>Liskov</a:t>
            </a:r>
            <a:r>
              <a:rPr lang="en-US" b="1" dirty="0"/>
              <a:t> Substitution Principle</a:t>
            </a:r>
            <a:r>
              <a:rPr lang="en-US" dirty="0"/>
              <a:t> (</a:t>
            </a:r>
            <a:r>
              <a:rPr lang="ru-RU" dirty="0"/>
              <a:t>Принцип подстановки Барбары </a:t>
            </a:r>
            <a:r>
              <a:rPr lang="ru-RU" dirty="0" smtClean="0"/>
              <a:t>Лисков. </a:t>
            </a:r>
            <a:r>
              <a:rPr lang="ru-RU" dirty="0"/>
              <a:t>К</a:t>
            </a:r>
            <a:r>
              <a:rPr lang="ru-RU" dirty="0" smtClean="0"/>
              <a:t>лассы-наследники могут использоваться </a:t>
            </a:r>
            <a:r>
              <a:rPr lang="ru-RU" dirty="0"/>
              <a:t>вместо родительских классов</a:t>
            </a:r>
            <a:r>
              <a:rPr lang="ru-RU" dirty="0" smtClean="0"/>
              <a:t>, не </a:t>
            </a:r>
            <a:r>
              <a:rPr lang="ru-RU" dirty="0"/>
              <a:t>нарушая работу </a:t>
            </a:r>
            <a:r>
              <a:rPr lang="ru-RU" dirty="0" smtClean="0"/>
              <a:t>программы).</a:t>
            </a:r>
            <a:endParaRPr lang="ru-RU" dirty="0"/>
          </a:p>
          <a:p>
            <a:r>
              <a:rPr lang="en-US" b="1" dirty="0"/>
              <a:t>I: Interface Segregation Principle</a:t>
            </a:r>
            <a:r>
              <a:rPr lang="en-US" dirty="0"/>
              <a:t> (</a:t>
            </a:r>
            <a:r>
              <a:rPr lang="ru-RU" dirty="0"/>
              <a:t>Принцип разделения </a:t>
            </a:r>
            <a:r>
              <a:rPr lang="ru-RU" dirty="0" smtClean="0"/>
              <a:t>интерфейса. </a:t>
            </a:r>
            <a:r>
              <a:rPr lang="ru-RU" dirty="0"/>
              <a:t>У</a:t>
            </a:r>
            <a:r>
              <a:rPr lang="ru-RU" dirty="0" smtClean="0"/>
              <a:t>зкая специализация интерфейсов: </a:t>
            </a:r>
            <a:r>
              <a:rPr lang="ru-RU" dirty="0"/>
              <a:t>к</a:t>
            </a:r>
            <a:r>
              <a:rPr lang="ru-RU" dirty="0" smtClean="0"/>
              <a:t>лиенты </a:t>
            </a:r>
            <a:r>
              <a:rPr lang="ru-RU" dirty="0"/>
              <a:t>не должны зависеть от </a:t>
            </a:r>
            <a:r>
              <a:rPr lang="ru-RU" dirty="0" smtClean="0"/>
              <a:t>интерфейсов, которые </a:t>
            </a:r>
            <a:r>
              <a:rPr lang="ru-RU" dirty="0"/>
              <a:t>они не используют</a:t>
            </a:r>
            <a:r>
              <a:rPr lang="ru-RU" dirty="0" smtClean="0"/>
              <a:t>).</a:t>
            </a:r>
            <a:endParaRPr lang="ru-RU" dirty="0"/>
          </a:p>
          <a:p>
            <a:r>
              <a:rPr lang="en-US" b="1" dirty="0"/>
              <a:t>D: Dependency Inversion Principle</a:t>
            </a:r>
            <a:r>
              <a:rPr lang="en-US" dirty="0"/>
              <a:t> (</a:t>
            </a:r>
            <a:r>
              <a:rPr lang="ru-RU" dirty="0"/>
              <a:t>Принцип инверсии </a:t>
            </a:r>
            <a:r>
              <a:rPr lang="ru-RU" dirty="0" smtClean="0"/>
              <a:t>зависимостей. 1)Модули </a:t>
            </a:r>
            <a:r>
              <a:rPr lang="ru-RU" dirty="0"/>
              <a:t>верхних уровней не должны зависеть от модулей нижних уровней. Оба типа модулей должны зависеть от абстракций</a:t>
            </a:r>
            <a:r>
              <a:rPr lang="ru-RU" dirty="0" smtClean="0"/>
              <a:t>. 2)Абстракции </a:t>
            </a:r>
            <a:r>
              <a:rPr lang="ru-RU" dirty="0"/>
              <a:t>не должны зависеть от деталей. Детали должны зависеть от абстракций</a:t>
            </a:r>
            <a:r>
              <a:rPr lang="ru-RU" dirty="0" smtClean="0"/>
              <a:t>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08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371" y="188681"/>
            <a:ext cx="10607629" cy="1280890"/>
          </a:xfrm>
        </p:spPr>
        <p:txBody>
          <a:bodyPr>
            <a:noAutofit/>
          </a:bodyPr>
          <a:lstStyle/>
          <a:p>
            <a:r>
              <a:rPr lang="ru-RU" sz="2000" b="1" dirty="0"/>
              <a:t>Компоновщик</a:t>
            </a:r>
            <a:r>
              <a:rPr lang="ru-RU" sz="2000" dirty="0"/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 объект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97" y="1354908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7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709" y="101595"/>
            <a:ext cx="9971903" cy="1280890"/>
          </a:xfrm>
        </p:spPr>
        <p:txBody>
          <a:bodyPr>
            <a:normAutofit/>
          </a:bodyPr>
          <a:lstStyle/>
          <a:p>
            <a:r>
              <a:rPr lang="ru-RU" sz="2000" b="1" dirty="0"/>
              <a:t>Декоратор</a:t>
            </a:r>
            <a:r>
              <a:rPr lang="ru-RU" sz="2000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 «обёртки».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9" y="1382485"/>
            <a:ext cx="6000750" cy="3238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8" y="2091690"/>
            <a:ext cx="609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5039" y="374468"/>
            <a:ext cx="5234441" cy="5965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Компонент</a:t>
            </a:r>
            <a:r>
              <a:rPr lang="ru-RU" dirty="0"/>
              <a:t> задаёт общий интерфейс обёрток и оборачиваемых объектов.</a:t>
            </a:r>
          </a:p>
          <a:p>
            <a:pPr marL="0" indent="0">
              <a:buNone/>
            </a:pPr>
            <a:r>
              <a:rPr lang="ru-RU" b="1" dirty="0"/>
              <a:t>Конкретный компонент</a:t>
            </a:r>
            <a:r>
              <a:rPr lang="ru-RU" dirty="0"/>
              <a:t> определяет класс оборачиваемых объектов. Он содержит какое-то базовое поведение, которое потом изменяют декораторы.</a:t>
            </a:r>
          </a:p>
          <a:p>
            <a:pPr marL="0" indent="0">
              <a:buNone/>
            </a:pPr>
            <a:r>
              <a:rPr lang="ru-RU" b="1" dirty="0"/>
              <a:t>Базовый декоратор</a:t>
            </a:r>
            <a:r>
              <a:rPr lang="ru-RU" dirty="0"/>
              <a:t> хранит ссылку на вложенный объект-компонент. Им может быть как конкретный компонент, так и один из конкретных декораторов. Базовый декоратор делегирует все свои операции вложенному объекту. Дополнительное поведение будет жить в конкретных декораторах.</a:t>
            </a:r>
          </a:p>
          <a:p>
            <a:pPr marL="0" indent="0">
              <a:buNone/>
            </a:pPr>
            <a:r>
              <a:rPr lang="ru-RU" b="1" dirty="0"/>
              <a:t>Конкретные декораторы</a:t>
            </a:r>
            <a:r>
              <a:rPr lang="ru-RU" dirty="0"/>
              <a:t> — это различные вариации декораторов, которые содержат добавочное поведение. Оно выполняется до или после вызова аналогичного поведения обёрнутого объекта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Клиент</a:t>
            </a:r>
            <a:r>
              <a:rPr lang="ru-RU" dirty="0"/>
              <a:t> может оборачивать простые компоненты и декораторы в другие декораторы, работая со всеми объектами через общий интерфейс компонентов.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1292135"/>
            <a:ext cx="457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1201" y="33963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</a:t>
            </a:r>
            <a:r>
              <a:rPr lang="ru-RU" b="1" dirty="0" smtClean="0"/>
              <a:t>аместитель</a:t>
            </a:r>
            <a:r>
              <a:rPr lang="ru-RU" dirty="0"/>
              <a:t> — это структурный паттерн проектирования, который 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 </a:t>
            </a:r>
            <a:r>
              <a:rPr lang="ru-RU" i="1" dirty="0"/>
              <a:t>до</a:t>
            </a:r>
            <a:r>
              <a:rPr lang="ru-RU" dirty="0"/>
              <a:t> или </a:t>
            </a:r>
            <a:r>
              <a:rPr lang="ru-RU" i="1" dirty="0"/>
              <a:t>после</a:t>
            </a:r>
            <a:r>
              <a:rPr lang="ru-RU" dirty="0"/>
              <a:t> передачи вызова оригиналу.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51" y="1770017"/>
            <a:ext cx="485775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250" y="4117256"/>
            <a:ext cx="4857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65" y="405674"/>
            <a:ext cx="3524250" cy="352425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78785" y="615096"/>
            <a:ext cx="6184740" cy="50475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b="1" dirty="0" smtClean="0"/>
              <a:t>Интерфейс сервиса </a:t>
            </a:r>
            <a:r>
              <a:rPr lang="ru-RU" altLang="ru-RU" dirty="0" smtClean="0"/>
              <a:t>определяет общий интерфейс для сервиса и заместителя. Благодаря этому, объект заместителя можно использовать там, где ожидается объект сервиса.</a:t>
            </a:r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b="1" dirty="0" smtClean="0"/>
              <a:t>Сервис</a:t>
            </a:r>
            <a:r>
              <a:rPr lang="ru-RU" altLang="ru-RU" dirty="0" smtClean="0"/>
              <a:t> содержит полезную бизнес-логику.</a:t>
            </a:r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b="1" dirty="0" smtClean="0"/>
              <a:t>Заместитель</a:t>
            </a:r>
            <a:r>
              <a:rPr lang="ru-RU" altLang="ru-RU" dirty="0"/>
              <a:t> хранит ссылку на объект сервиса. После того как заместитель заканчивает свою работу (например, инициализацию, </a:t>
            </a:r>
            <a:r>
              <a:rPr lang="ru-RU" altLang="ru-RU" dirty="0" err="1"/>
              <a:t>логирование</a:t>
            </a:r>
            <a:r>
              <a:rPr lang="ru-RU" altLang="ru-RU" dirty="0"/>
              <a:t>, защиту или другое), он передаёт вызовы вложенному сервису.</a:t>
            </a:r>
          </a:p>
          <a:p>
            <a:pPr marR="0"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b="1" dirty="0"/>
              <a:t>Заместитель</a:t>
            </a:r>
            <a:r>
              <a:rPr lang="ru-RU" altLang="ru-RU" dirty="0"/>
              <a:t> может сам отвечать за создание и удаление объекта сервиса</a:t>
            </a:r>
            <a:r>
              <a:rPr lang="ru-RU" altLang="ru-RU" sz="1600" dirty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</a:rPr>
            </a:br>
            <a:r>
              <a:rPr lang="ru-RU" sz="1600" b="1" dirty="0"/>
              <a:t>Клиент</a:t>
            </a:r>
            <a:r>
              <a:rPr lang="ru-RU" dirty="0"/>
              <a:t> работает с объектами через интерфейс сервиса. Благодаря этому, его можно «одурачить», подменив объект сервиса объектом заместителя.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6676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2011" y="624110"/>
            <a:ext cx="9562601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 Замена прямых зависимостей на обмен </a:t>
            </a:r>
            <a:r>
              <a:rPr lang="ru-RU" dirty="0" smtClean="0"/>
              <a:t>сообщениями (наблюдатель, посредник)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549" y="2133600"/>
            <a:ext cx="9728063" cy="3777622"/>
          </a:xfrm>
        </p:spPr>
        <p:txBody>
          <a:bodyPr/>
          <a:lstStyle/>
          <a:p>
            <a:r>
              <a:rPr lang="ru-RU" b="1" dirty="0"/>
              <a:t>Наблюдатель (</a:t>
            </a:r>
            <a:r>
              <a:rPr lang="ru-RU" b="1" dirty="0" err="1"/>
              <a:t>Observer</a:t>
            </a:r>
            <a:r>
              <a:rPr lang="ru-RU" b="1" dirty="0"/>
              <a:t>).</a:t>
            </a:r>
            <a:r>
              <a:rPr lang="ru-RU" dirty="0"/>
              <a:t> Применяется в случае зависимости «</a:t>
            </a:r>
            <a:r>
              <a:rPr lang="ru-RU" i="1" dirty="0"/>
              <a:t>один-ко-многим</a:t>
            </a:r>
            <a:r>
              <a:rPr lang="ru-RU" dirty="0" smtClean="0"/>
              <a:t>». </a:t>
            </a:r>
            <a:r>
              <a:rPr lang="ru-RU" dirty="0"/>
              <a:t>Использует механизм </a:t>
            </a:r>
            <a:r>
              <a:rPr lang="ru-RU" dirty="0" smtClean="0">
                <a:hlinkClick r:id="rId2"/>
              </a:rPr>
              <a:t>рассылки</a:t>
            </a:r>
            <a:r>
              <a:rPr lang="ru-RU" dirty="0" smtClean="0"/>
              <a:t> - основной </a:t>
            </a:r>
            <a:r>
              <a:rPr lang="ru-RU" dirty="0"/>
              <a:t>модуль </a:t>
            </a:r>
            <a:r>
              <a:rPr lang="ru-RU" dirty="0" smtClean="0"/>
              <a:t>осуществляет </a:t>
            </a:r>
            <a:r>
              <a:rPr lang="ru-RU" dirty="0"/>
              <a:t>рассылку одинаковых сообщений всем своим подписчикам, а модули, заинтересованные в этой информации, реализуют интерфейс «подписчика» и подписываются на рассылку.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375793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4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Замена прямых зависимостей на обмен сообщениями (наблюдатель, посредник)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Посредник (</a:t>
            </a:r>
            <a:r>
              <a:rPr lang="ru-RU" b="1" dirty="0" err="1"/>
              <a:t>Mediator</a:t>
            </a:r>
            <a:r>
              <a:rPr lang="ru-RU" b="1" dirty="0"/>
              <a:t>).</a:t>
            </a:r>
            <a:r>
              <a:rPr lang="ru-RU" dirty="0"/>
              <a:t> Применяется, когда между модулями имеется зависимость «</a:t>
            </a:r>
            <a:r>
              <a:rPr lang="ru-RU" i="1" dirty="0"/>
              <a:t>многие ко </a:t>
            </a:r>
            <a:r>
              <a:rPr lang="ru-RU" i="1" dirty="0" smtClean="0"/>
              <a:t>многим»</a:t>
            </a:r>
            <a:r>
              <a:rPr lang="ru-RU" dirty="0" smtClean="0"/>
              <a:t>. </a:t>
            </a:r>
            <a:r>
              <a:rPr lang="ru-RU" dirty="0"/>
              <a:t>Медиатор выступает в качестве посредника в общении между </a:t>
            </a:r>
            <a:r>
              <a:rPr lang="ru-RU" dirty="0" smtClean="0"/>
              <a:t>модулями и </a:t>
            </a:r>
            <a:r>
              <a:rPr lang="ru-RU" dirty="0"/>
              <a:t>избавляет модули от необходимости явно ссылаться друг на друга. </a:t>
            </a:r>
            <a:r>
              <a:rPr lang="ru-RU" dirty="0" smtClean="0"/>
              <a:t>Говорят</a:t>
            </a:r>
            <a:r>
              <a:rPr lang="ru-RU" dirty="0"/>
              <a:t>, что посредник </a:t>
            </a:r>
            <a:r>
              <a:rPr lang="ru-RU" i="1" dirty="0"/>
              <a:t>инкапсулирует взаимодействие</a:t>
            </a:r>
            <a:r>
              <a:rPr lang="ru-RU" dirty="0"/>
              <a:t> между множеством модулей.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4" y="4022411"/>
            <a:ext cx="4454525" cy="24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руктура классов паттерна Компоновщ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46" y="2146662"/>
            <a:ext cx="3429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02925" y="785212"/>
            <a:ext cx="6477201" cy="56938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T Sans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b="1" dirty="0"/>
              <a:t>Компонент</a:t>
            </a:r>
            <a:r>
              <a:rPr lang="ru-RU" altLang="ru-RU" sz="1600" dirty="0"/>
              <a:t> определяет общий интерфейс для простых и составных компонентов дерева.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b="1" dirty="0"/>
              <a:t>Лист</a:t>
            </a:r>
            <a:r>
              <a:rPr lang="ru-RU" altLang="ru-RU" sz="1600" dirty="0"/>
              <a:t> — это простой компонент дерева, не имеющий ответвлений.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Из-за того, что им некому больше передавать выполнение, классы листьев будут содержать большую часть полезного кода.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b="1" dirty="0"/>
              <a:t>Контейнер (или композит)</a:t>
            </a:r>
            <a:r>
              <a:rPr lang="ru-RU" altLang="ru-RU" sz="1600" dirty="0"/>
              <a:t> — это составной компонент дерева. Он содержит набор дочерних компонентов, но ничего не знает об их типах. Это могут быть как простые компоненты-листья, так и другие компоненты-контейнеры. Но это не является проблемой, если все дочерние компоненты следуют единому интерфейсу.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Методы контейнера </a:t>
            </a:r>
            <a:r>
              <a:rPr lang="ru-RU" altLang="ru-RU" sz="1600" dirty="0"/>
              <a:t>переадресуют основную работу своим дочерним компонентам, хотя и могут добавлять что-то своё к результату.</a:t>
            </a:r>
          </a:p>
          <a:p>
            <a:r>
              <a:rPr lang="ru-RU" sz="1600" b="1" dirty="0"/>
              <a:t>Клиент</a:t>
            </a:r>
            <a:r>
              <a:rPr lang="ru-RU" sz="1600" dirty="0"/>
              <a:t> работает с деревом через общий интерфейс компонентов.</a:t>
            </a:r>
          </a:p>
          <a:p>
            <a:r>
              <a:rPr lang="ru-RU" sz="1600" dirty="0"/>
              <a:t>Благодаря этому, клиенту не важно, что перед ним находится — простой или составной компонент дерева.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7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6732" y="477520"/>
            <a:ext cx="8915400" cy="1493520"/>
          </a:xfrm>
        </p:spPr>
        <p:txBody>
          <a:bodyPr/>
          <a:lstStyle/>
          <a:p>
            <a:r>
              <a:rPr lang="ru-RU" b="1" dirty="0"/>
              <a:t>Цепочка обязанностей</a:t>
            </a:r>
            <a:r>
              <a:rPr lang="ru-RU" dirty="0"/>
              <a:t> — это поведенческий паттерн проектирования, который 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 цепи.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2317115"/>
            <a:ext cx="4056844" cy="24682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0" y="3723640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8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1840" y="335280"/>
            <a:ext cx="5672772" cy="673608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Обработчик</a:t>
            </a:r>
            <a:r>
              <a:rPr lang="ru-RU" dirty="0"/>
              <a:t> определяет общий для всех конкретных обработчиков интерфейс. Обычно достаточно описать единственный метод обработки запросов, но иногда здесь может быть объявлен и метод выставления следующего обработчика.</a:t>
            </a:r>
          </a:p>
          <a:p>
            <a:r>
              <a:rPr lang="ru-RU" b="1" dirty="0"/>
              <a:t>Базовый обработчик</a:t>
            </a:r>
            <a:r>
              <a:rPr lang="ru-RU" dirty="0"/>
              <a:t> — опциональный класс, который позволяет избавиться от дублирования одного и того же кода во всех конкретных </a:t>
            </a:r>
            <a:r>
              <a:rPr lang="ru-RU" dirty="0" smtClean="0"/>
              <a:t>обработчиках. Обычно </a:t>
            </a:r>
            <a:r>
              <a:rPr lang="ru-RU" dirty="0"/>
              <a:t>этот класс имеет поле для хранения ссылки на следующий обработчик в цепочке. Клиент связывает обработчики в цепь, подавая ссылку на следующий обработчик через конструктор или сеттер поля. Также здесь можно реализовать базовый метод обработки, который бы просто перенаправлял запрос следующему обработчику, проверив его наличие.</a:t>
            </a:r>
          </a:p>
          <a:p>
            <a:r>
              <a:rPr lang="ru-RU" b="1" dirty="0"/>
              <a:t>Конкретные обработчики</a:t>
            </a:r>
            <a:r>
              <a:rPr lang="ru-RU" dirty="0"/>
              <a:t> содержат код обработки запросов. При получении запроса каждый обработчик решает, может ли он обработать запрос, а также стоит ли передать его следующему </a:t>
            </a:r>
            <a:r>
              <a:rPr lang="ru-RU" dirty="0" smtClean="0"/>
              <a:t>объекту. В </a:t>
            </a:r>
            <a:r>
              <a:rPr lang="ru-RU" dirty="0"/>
              <a:t>большинстве случаев обработчики могут работать сами по себе и быть неизменяемыми, получив все нужные детали через параметры конструктора.</a:t>
            </a:r>
          </a:p>
          <a:p>
            <a:r>
              <a:rPr lang="ru-RU" b="1" dirty="0"/>
              <a:t>Клиент</a:t>
            </a:r>
            <a:r>
              <a:rPr lang="ru-RU" dirty="0"/>
              <a:t> может либо сформировать цепочку обработчиков единожды, либо перестраивать её динамически, в зависимости от логики программы. Клиент может отправлять запросы любому из объектов цепочки, не обязательно первому из них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9" y="335280"/>
            <a:ext cx="5329787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программного обеспечения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совокупность </a:t>
            </a:r>
            <a:r>
              <a:rPr lang="ru-RU" dirty="0"/>
              <a:t>важнейших решений об организации программной системы.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Архитектура </a:t>
            </a:r>
            <a:r>
              <a:rPr lang="ru-RU" dirty="0"/>
              <a:t>включает:</a:t>
            </a:r>
          </a:p>
          <a:p>
            <a:r>
              <a:rPr lang="ru-RU" dirty="0"/>
              <a:t>выбор структурных элементов и их интерфейсов, с помощью которых составлена система, а также их поведения в рамках сотрудничества структурных элементов;</a:t>
            </a:r>
          </a:p>
          <a:p>
            <a:r>
              <a:rPr lang="ru-RU" dirty="0"/>
              <a:t>соединение выбранных элементов структуры и поведения во всё более крупные системы;</a:t>
            </a:r>
          </a:p>
          <a:p>
            <a:r>
              <a:rPr lang="ru-RU" dirty="0"/>
              <a:t>архитектурный стиль, который направляет всю организацию — все элементы, их интерфейсы, их сотрудничество и их соединение</a:t>
            </a:r>
            <a:r>
              <a:rPr lang="ru-RU" u="sng" baseline="30000" dirty="0">
                <a:hlinkClick r:id="rId2"/>
              </a:rPr>
              <a:t>[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61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9491" y="729618"/>
            <a:ext cx="9746932" cy="1280890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/>
              <a:t>Порождающие паттерны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200" dirty="0"/>
              <a:t>Отвечают за удобное и безопасное создание новых объектов или даже целых семейств объектов.</a:t>
            </a:r>
            <a:br>
              <a:rPr lang="ru-RU" sz="2200" dirty="0"/>
            </a:b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41863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Простая фабрика (</a:t>
            </a:r>
            <a:r>
              <a:rPr lang="ru-RU" b="1" dirty="0" err="1"/>
              <a:t>Simple</a:t>
            </a:r>
            <a:r>
              <a:rPr lang="ru-RU" b="1" dirty="0"/>
              <a:t> </a:t>
            </a:r>
            <a:r>
              <a:rPr lang="ru-RU" b="1" dirty="0" err="1"/>
              <a:t>Factory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Формально фабрика — это функция или метод, который возвращает объекты изменяющегося прототипа или класса из некоторого вызова метода, который считается «новым».</a:t>
            </a:r>
          </a:p>
        </p:txBody>
      </p:sp>
    </p:spTree>
    <p:extLst>
      <p:ext uri="{BB962C8B-B14F-4D97-AF65-F5344CB8AC3E}">
        <p14:creationId xmlns:p14="http://schemas.microsoft.com/office/powerpoint/2010/main" val="313368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Корректное создание и получение </a:t>
            </a:r>
            <a:r>
              <a:rPr lang="ru-RU" dirty="0" smtClean="0"/>
              <a:t>зависимостей (Фабрика)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Модули верхнего уровня не должны зависеть от модулей нижнего уровня. И те, и другие должны зависеть от абстракций.</a:t>
            </a:r>
          </a:p>
          <a:p>
            <a:r>
              <a:rPr lang="ru-RU" dirty="0"/>
              <a:t>Абстракции не должны зависеть от деталей. Реализация должна зависеть от абстракции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раз, когда в коде программы/модуля </a:t>
            </a:r>
            <a:r>
              <a:rPr lang="ru-RU" dirty="0" smtClean="0"/>
              <a:t> используется </a:t>
            </a:r>
            <a:r>
              <a:rPr lang="ru-RU" dirty="0"/>
              <a:t>оператор </a:t>
            </a:r>
            <a:r>
              <a:rPr lang="ru-RU" dirty="0" err="1"/>
              <a:t>new</a:t>
            </a:r>
            <a:r>
              <a:rPr lang="ru-RU" dirty="0"/>
              <a:t> и </a:t>
            </a:r>
            <a:r>
              <a:rPr lang="ru-RU" dirty="0" smtClean="0"/>
              <a:t>создается </a:t>
            </a:r>
            <a:r>
              <a:rPr lang="ru-RU" dirty="0"/>
              <a:t>новый объект конкретного типа, то тем самым вместо зависимости от интерфейса образуется зависимость от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12364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765" y="56315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К</a:t>
            </a:r>
            <a:r>
              <a:rPr lang="ru-RU" i="1" dirty="0" smtClean="0"/>
              <a:t>ак </a:t>
            </a:r>
            <a:r>
              <a:rPr lang="ru-RU" i="1" dirty="0"/>
              <a:t>модуль получает ссылки на объекты, которые он использует в своей </a:t>
            </a:r>
            <a:r>
              <a:rPr lang="ru-RU" i="1" dirty="0" smtClean="0"/>
              <a:t>работе</a:t>
            </a:r>
            <a:r>
              <a:rPr lang="ru-RU" dirty="0"/>
              <a:t>?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Модуль сам создает объекты необходимые ему для работы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/>
              <a:t>Ф</a:t>
            </a:r>
            <a:r>
              <a:rPr lang="ru-RU" b="1" dirty="0" smtClean="0"/>
              <a:t>абрика </a:t>
            </a:r>
            <a:r>
              <a:rPr lang="ru-RU" b="1" dirty="0"/>
              <a:t>объектов</a:t>
            </a:r>
            <a:r>
              <a:rPr lang="ru-RU" dirty="0"/>
              <a:t>, </a:t>
            </a:r>
            <a:r>
              <a:rPr lang="ru-RU" dirty="0" smtClean="0"/>
              <a:t>локализует </a:t>
            </a:r>
            <a:r>
              <a:rPr lang="ru-RU" dirty="0"/>
              <a:t>создание объектов. </a:t>
            </a:r>
            <a:endParaRPr lang="ru-RU" dirty="0" smtClean="0"/>
          </a:p>
          <a:p>
            <a:pPr lvl="1"/>
            <a:r>
              <a:rPr lang="ru-RU" dirty="0" smtClean="0"/>
              <a:t>Фабричный метод напоминает </a:t>
            </a:r>
            <a:r>
              <a:rPr lang="ru-RU" dirty="0"/>
              <a:t>функционирование </a:t>
            </a:r>
            <a:r>
              <a:rPr lang="ru-RU" u="sng" dirty="0">
                <a:solidFill>
                  <a:schemeClr val="tx1"/>
                </a:solidFill>
                <a:hlinkClick r:id="rId2"/>
              </a:rPr>
              <a:t>виртуального </a:t>
            </a:r>
            <a:r>
              <a:rPr lang="ru-RU" u="sng" dirty="0" smtClean="0">
                <a:solidFill>
                  <a:schemeClr val="tx1"/>
                </a:solidFill>
                <a:hlinkClick r:id="rId2"/>
              </a:rPr>
              <a:t>конструктора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объекты нужных </a:t>
            </a:r>
            <a:r>
              <a:rPr lang="ru-RU" dirty="0" smtClean="0"/>
              <a:t>классов создаются без  указания </a:t>
            </a:r>
            <a:r>
              <a:rPr lang="ru-RU" dirty="0"/>
              <a:t>напрямую их </a:t>
            </a:r>
            <a:r>
              <a:rPr lang="ru-RU" dirty="0" smtClean="0"/>
              <a:t>типов. </a:t>
            </a:r>
            <a:r>
              <a:rPr lang="ru-RU" dirty="0"/>
              <a:t>В самом простом случае, для этого используются идентификаторы типов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Для решения задачи по созданию семейств взаимосвязанных объектов </a:t>
            </a:r>
            <a:r>
              <a:rPr lang="ru-RU" dirty="0" smtClean="0"/>
              <a:t> вводят </a:t>
            </a:r>
            <a:r>
              <a:rPr lang="ru-RU" dirty="0"/>
              <a:t>понятие абстрактной фабрики. </a:t>
            </a:r>
            <a:r>
              <a:rPr lang="ru-RU" dirty="0">
                <a:solidFill>
                  <a:srgbClr val="FF0000"/>
                </a:solidFill>
              </a:rPr>
              <a:t>Абстрактная фабрика </a:t>
            </a:r>
            <a:r>
              <a:rPr lang="ru-RU" dirty="0"/>
              <a:t>представляет собой некоторый полиморфный базовый класс, назначением которого является объявление интерфейсов фабричных методов, служащих для создания продуктов всех основных типов (один фабричный метод на каждый тип продукта).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960"/>
            <a:ext cx="3511296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8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Строитель (</a:t>
            </a:r>
            <a:r>
              <a:rPr lang="ru-RU" b="1" dirty="0" err="1"/>
              <a:t>Builder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8637" y="1690787"/>
            <a:ext cx="8915400" cy="3777622"/>
          </a:xfrm>
        </p:spPr>
        <p:txBody>
          <a:bodyPr/>
          <a:lstStyle/>
          <a:p>
            <a:r>
              <a:rPr lang="ru-RU" b="1" dirty="0"/>
              <a:t>Строитель</a:t>
            </a:r>
            <a:r>
              <a:rPr lang="ru-RU" dirty="0"/>
              <a:t> — порождающий шаблон проектирования, который предоставляет способ создания составного объекта.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61" y="3141348"/>
            <a:ext cx="2590800" cy="1762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77" y="2648789"/>
            <a:ext cx="5415861" cy="22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33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Прототип (</a:t>
            </a:r>
            <a:r>
              <a:rPr lang="ru-RU" b="1" dirty="0" err="1"/>
              <a:t>Prototype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Задаёт виды создаваемых объектов с помощью экземпляра-прототипа и создаёт новые объекты путём копирования этого прототипа.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632" y="3090738"/>
            <a:ext cx="2705100" cy="1685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081476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1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Одиночка (</a:t>
            </a:r>
            <a:r>
              <a:rPr lang="ru-RU" b="1" dirty="0" err="1"/>
              <a:t>Singleton</a:t>
            </a:r>
            <a:r>
              <a:rPr lang="ru-RU" b="1" dirty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Одиночка</a:t>
            </a:r>
            <a:r>
              <a:rPr lang="ru-RU" dirty="0"/>
              <a:t> — порождающий шаблон проектирования, гарантирующий, что в </a:t>
            </a:r>
            <a:r>
              <a:rPr lang="ru-RU" dirty="0" err="1"/>
              <a:t>однопроцессном</a:t>
            </a:r>
            <a:r>
              <a:rPr lang="ru-RU" dirty="0"/>
              <a:t> приложении будет единственный экземпляр некоторого класса, и предоставляющий глобальную точку доступа к этому экземпляру.</a:t>
            </a:r>
          </a:p>
          <a:p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33" y="3697531"/>
            <a:ext cx="3028950" cy="15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57" y="3697532"/>
            <a:ext cx="4017541" cy="13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4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хорошей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41120"/>
            <a:ext cx="8915400" cy="4570102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Хорошая архитектура - выгодная</a:t>
            </a:r>
            <a:r>
              <a:rPr lang="ru-RU" dirty="0"/>
              <a:t> архитектура, делающая процесс разработки и сопровождения программы более простым и </a:t>
            </a:r>
            <a:r>
              <a:rPr lang="ru-RU" dirty="0" smtClean="0"/>
              <a:t>эффективным</a:t>
            </a:r>
          </a:p>
          <a:p>
            <a:pPr marL="0" indent="0">
              <a:buNone/>
            </a:pPr>
            <a:r>
              <a:rPr lang="ru-RU" b="1" dirty="0"/>
              <a:t>Эффективность </a:t>
            </a:r>
            <a:r>
              <a:rPr lang="ru-RU" b="1" dirty="0" smtClean="0"/>
              <a:t>системы</a:t>
            </a:r>
          </a:p>
          <a:p>
            <a:pPr marL="0" indent="0">
              <a:buNone/>
            </a:pPr>
            <a:r>
              <a:rPr lang="ru-RU" b="1" dirty="0"/>
              <a:t>Гибкость </a:t>
            </a:r>
            <a:r>
              <a:rPr lang="ru-RU" b="1" dirty="0" smtClean="0"/>
              <a:t>системы</a:t>
            </a:r>
          </a:p>
          <a:p>
            <a:pPr marL="0" indent="0">
              <a:buNone/>
            </a:pPr>
            <a:r>
              <a:rPr lang="ru-RU" b="1" dirty="0"/>
              <a:t>Расширяемость </a:t>
            </a:r>
            <a:r>
              <a:rPr lang="ru-RU" b="1" dirty="0" smtClean="0"/>
              <a:t>системы</a:t>
            </a:r>
          </a:p>
          <a:p>
            <a:pPr marL="0" indent="0">
              <a:buNone/>
            </a:pPr>
            <a:r>
              <a:rPr lang="ru-RU" b="1" dirty="0"/>
              <a:t>Масштабируемость процесса </a:t>
            </a:r>
            <a:r>
              <a:rPr lang="ru-RU" b="1" dirty="0" smtClean="0"/>
              <a:t>разработки</a:t>
            </a:r>
          </a:p>
          <a:p>
            <a:pPr marL="0" indent="0">
              <a:buNone/>
            </a:pPr>
            <a:r>
              <a:rPr lang="ru-RU" b="1" dirty="0" smtClean="0"/>
              <a:t>Тестируемость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Возможность повторного </a:t>
            </a:r>
            <a:r>
              <a:rPr lang="ru-RU" b="1" dirty="0" smtClean="0"/>
              <a:t>использования</a:t>
            </a:r>
          </a:p>
          <a:p>
            <a:pPr marL="0" indent="0">
              <a:buNone/>
            </a:pPr>
            <a:r>
              <a:rPr lang="ru-RU" b="1" dirty="0"/>
              <a:t>Хорошо структурированный, читаемый и понятный код. </a:t>
            </a:r>
            <a:r>
              <a:rPr lang="ru-RU" b="1" dirty="0" err="1"/>
              <a:t>Сопровождаемость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Критерий плохого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Его тяжело изменить, </a:t>
            </a:r>
            <a:r>
              <a:rPr lang="ru-RU" dirty="0" smtClean="0"/>
              <a:t> </a:t>
            </a:r>
            <a:r>
              <a:rPr lang="ru-RU" dirty="0"/>
              <a:t>любое изменение влияет на слишком большое количество других частей системы. (</a:t>
            </a:r>
            <a:r>
              <a:rPr lang="ru-RU" b="1" dirty="0"/>
              <a:t>Жесткость, </a:t>
            </a:r>
            <a:r>
              <a:rPr lang="ru-RU" b="1" dirty="0" err="1"/>
              <a:t>Rigidity</a:t>
            </a:r>
            <a:r>
              <a:rPr lang="ru-RU" dirty="0"/>
              <a:t>).</a:t>
            </a:r>
          </a:p>
          <a:p>
            <a:r>
              <a:rPr lang="ru-RU" dirty="0"/>
              <a:t>При внесении изменений неожиданно ломаются другие части системы. (</a:t>
            </a:r>
            <a:r>
              <a:rPr lang="ru-RU" b="1" dirty="0"/>
              <a:t>Хрупкость, </a:t>
            </a:r>
            <a:r>
              <a:rPr lang="ru-RU" b="1" dirty="0" err="1"/>
              <a:t>Fragility</a:t>
            </a:r>
            <a:r>
              <a:rPr lang="ru-RU" dirty="0"/>
              <a:t>).</a:t>
            </a:r>
          </a:p>
          <a:p>
            <a:r>
              <a:rPr lang="ru-RU" dirty="0"/>
              <a:t>Код тяжело использовать повторно в другом </a:t>
            </a:r>
            <a:r>
              <a:rPr lang="ru-RU" dirty="0" smtClean="0"/>
              <a:t>приложении. </a:t>
            </a:r>
            <a:r>
              <a:rPr lang="ru-RU" dirty="0"/>
              <a:t>(</a:t>
            </a:r>
            <a:r>
              <a:rPr lang="ru-RU" b="1" dirty="0"/>
              <a:t>Неподвижность, </a:t>
            </a:r>
            <a:r>
              <a:rPr lang="ru-RU" b="1" dirty="0" err="1"/>
              <a:t>Immobility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389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</a:t>
            </a:r>
            <a:r>
              <a:rPr lang="ru-RU" dirty="0" smtClean="0"/>
              <a:t>архитектура (иерархическая декомпозиция)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Сложная система должна строится из небольшого количества более простых подсистем, каждая из которых, в свою очередь, строится из частей меньшего </a:t>
            </a:r>
            <a:r>
              <a:rPr lang="ru-RU" dirty="0" smtClean="0"/>
              <a:t>размера</a:t>
            </a:r>
          </a:p>
          <a:p>
            <a:endParaRPr lang="ru-RU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99954" y="3054274"/>
            <a:ext cx="8891452" cy="37625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Масштабируемость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Scalability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возможность расширять систему и увеличивать ее производительность, за счет добавления новых модулей.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Ремонтопригодность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Maintainability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изменение одного модуля не требует изменения других модулей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Заменимость модулей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Swappability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модуль легко заменить на другой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Возможность тестирования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Unit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Testing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модуль можно отсоединить от всех остальных и протестировать / починить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Переиспользование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Reusability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модуль может быть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переиспользован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в других программах и другом окружении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Сопровождаемость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Maintenance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разбитую на модули программу легче понимать и сопровождать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6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архитектура </a:t>
            </a:r>
            <a:r>
              <a:rPr lang="ru-RU" dirty="0" smtClean="0"/>
              <a:t>(</a:t>
            </a:r>
            <a:r>
              <a:rPr lang="ru-RU" dirty="0" err="1" smtClean="0"/>
              <a:t>функциональня</a:t>
            </a:r>
            <a:r>
              <a:rPr lang="ru-RU" dirty="0" smtClean="0"/>
              <a:t> </a:t>
            </a:r>
            <a:r>
              <a:rPr lang="ru-RU" dirty="0"/>
              <a:t>декомпозиция)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модуль должен отвечать за решение какой-то подзадачи и выполнять соответствующую ей </a:t>
            </a:r>
            <a:r>
              <a:rPr lang="ru-RU" b="1" dirty="0" smtClean="0"/>
              <a:t>функцию</a:t>
            </a:r>
          </a:p>
          <a:p>
            <a:pPr marL="0" indent="0" algn="ctr">
              <a:buNone/>
            </a:pPr>
            <a:r>
              <a:rPr lang="ru-RU" i="1" dirty="0"/>
              <a:t>Модуль</a:t>
            </a:r>
            <a:r>
              <a:rPr lang="ru-RU" dirty="0"/>
              <a:t> = </a:t>
            </a:r>
            <a:r>
              <a:rPr lang="ru-RU" i="1" dirty="0"/>
              <a:t>Функция</a:t>
            </a:r>
            <a:r>
              <a:rPr lang="ru-RU" dirty="0"/>
              <a:t> + </a:t>
            </a:r>
            <a:r>
              <a:rPr lang="ru-RU" i="1" dirty="0"/>
              <a:t>Данные</a:t>
            </a:r>
            <a:r>
              <a:rPr lang="ru-RU" dirty="0"/>
              <a:t>, необходимые для ее выполнения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i="1" dirty="0"/>
              <a:t>Модуль — это </a:t>
            </a:r>
            <a:r>
              <a:rPr lang="ru-RU" i="1" dirty="0" smtClean="0"/>
              <a:t>отдельная </a:t>
            </a:r>
            <a:r>
              <a:rPr lang="ru-RU" i="1" dirty="0"/>
              <a:t>функционально осмысленная и законченная программная </a:t>
            </a:r>
            <a:r>
              <a:rPr lang="ru-RU" i="1" dirty="0" smtClean="0"/>
              <a:t>единица, </a:t>
            </a:r>
            <a:r>
              <a:rPr lang="ru-RU" i="1" dirty="0"/>
              <a:t>которая обеспечивает решение некоторой задачи и в идеале может работать самостоятельно или в другом окружении и быть </a:t>
            </a:r>
            <a:r>
              <a:rPr lang="ru-RU" i="1" dirty="0" err="1" smtClean="0"/>
              <a:t>переиспользуемой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архитектура (</a:t>
            </a:r>
            <a:r>
              <a:rPr lang="en-US" dirty="0" smtClean="0"/>
              <a:t>High </a:t>
            </a:r>
            <a:r>
              <a:rPr lang="en-US" dirty="0"/>
              <a:t>Cohesion + Low </a:t>
            </a:r>
            <a:r>
              <a:rPr lang="en-US" dirty="0" smtClean="0"/>
              <a:t>Coupling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"</a:t>
            </a:r>
            <a:r>
              <a:rPr lang="ru-RU" i="1" dirty="0"/>
              <a:t>Модули, полученные в результате декомпозиции, должны быть максимально </a:t>
            </a:r>
            <a:r>
              <a:rPr lang="ru-RU" i="1" dirty="0" smtClean="0"/>
              <a:t>связаны </a:t>
            </a:r>
            <a:r>
              <a:rPr lang="ru-RU" i="1" dirty="0"/>
              <a:t>внутри (</a:t>
            </a:r>
            <a:r>
              <a:rPr lang="ru-RU" i="1" dirty="0" err="1"/>
              <a:t>high</a:t>
            </a:r>
            <a:r>
              <a:rPr lang="ru-RU" i="1" dirty="0"/>
              <a:t> </a:t>
            </a:r>
            <a:r>
              <a:rPr lang="ru-RU" i="1" dirty="0" err="1"/>
              <a:t>internal</a:t>
            </a:r>
            <a:r>
              <a:rPr lang="ru-RU" i="1" dirty="0"/>
              <a:t> </a:t>
            </a:r>
            <a:r>
              <a:rPr lang="ru-RU" i="1" dirty="0" err="1"/>
              <a:t>cohesion</a:t>
            </a:r>
            <a:r>
              <a:rPr lang="ru-RU" i="1" dirty="0"/>
              <a:t>) и минимально </a:t>
            </a:r>
            <a:r>
              <a:rPr lang="ru-RU" i="1" dirty="0" smtClean="0"/>
              <a:t>сцеплены </a:t>
            </a:r>
            <a:r>
              <a:rPr lang="ru-RU" i="1" dirty="0"/>
              <a:t>друг с другом (</a:t>
            </a:r>
            <a:r>
              <a:rPr lang="ru-RU" i="1" dirty="0" err="1"/>
              <a:t>low</a:t>
            </a:r>
            <a:r>
              <a:rPr lang="ru-RU" i="1" dirty="0"/>
              <a:t> </a:t>
            </a:r>
            <a:r>
              <a:rPr lang="ru-RU" i="1" dirty="0" err="1"/>
              <a:t>external</a:t>
            </a:r>
            <a:r>
              <a:rPr lang="ru-RU" i="1" dirty="0"/>
              <a:t> </a:t>
            </a:r>
            <a:r>
              <a:rPr lang="ru-RU" i="1" dirty="0" err="1"/>
              <a:t>coupling</a:t>
            </a:r>
            <a:r>
              <a:rPr lang="ru-RU" i="1" dirty="0" smtClean="0"/>
              <a:t>).</a:t>
            </a:r>
            <a:r>
              <a:rPr lang="ru-RU" dirty="0" smtClean="0"/>
              <a:t>»</a:t>
            </a:r>
            <a:r>
              <a:rPr lang="ru-RU" b="1" dirty="0"/>
              <a:t> </a:t>
            </a:r>
            <a:endParaRPr lang="ru-RU" b="1" dirty="0" smtClean="0"/>
          </a:p>
          <a:p>
            <a:r>
              <a:rPr lang="ru-RU" b="1" dirty="0" err="1" smtClean="0"/>
              <a:t>High</a:t>
            </a:r>
            <a:r>
              <a:rPr lang="ru-RU" b="1" dirty="0" smtClean="0"/>
              <a:t> </a:t>
            </a:r>
            <a:r>
              <a:rPr lang="ru-RU" b="1" dirty="0" err="1"/>
              <a:t>Cohesion</a:t>
            </a:r>
            <a:r>
              <a:rPr lang="ru-RU" dirty="0"/>
              <a:t>, высокая </a:t>
            </a:r>
            <a:r>
              <a:rPr lang="ru-RU" dirty="0" smtClean="0"/>
              <a:t>связность </a:t>
            </a:r>
            <a:r>
              <a:rPr lang="ru-RU" dirty="0"/>
              <a:t>внутри модуля, говорит о том, модуль сфокусирован на решении одной узкой </a:t>
            </a:r>
            <a:r>
              <a:rPr lang="ru-RU" dirty="0" smtClean="0"/>
              <a:t>проблемы. </a:t>
            </a:r>
            <a:r>
              <a:rPr lang="ru-RU" dirty="0"/>
              <a:t>(</a:t>
            </a:r>
            <a:r>
              <a:rPr lang="ru-RU" i="1" dirty="0" smtClean="0"/>
              <a:t>Связность</a:t>
            </a:r>
            <a:r>
              <a:rPr lang="ru-RU" dirty="0"/>
              <a:t> — </a:t>
            </a:r>
            <a:r>
              <a:rPr lang="ru-RU" i="1" dirty="0" err="1"/>
              <a:t>cohesion</a:t>
            </a:r>
            <a:r>
              <a:rPr lang="ru-RU" dirty="0"/>
              <a:t>, характеризует степень, в которой задачи, выполняемые модулем, связаны друг с другом )</a:t>
            </a:r>
          </a:p>
        </p:txBody>
      </p:sp>
    </p:spTree>
    <p:extLst>
      <p:ext uri="{BB962C8B-B14F-4D97-AF65-F5344CB8AC3E}">
        <p14:creationId xmlns:p14="http://schemas.microsoft.com/office/powerpoint/2010/main" val="268040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755" y="624110"/>
            <a:ext cx="9823858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Х</a:t>
            </a:r>
            <a:r>
              <a:rPr lang="ru-RU" dirty="0" smtClean="0"/>
              <a:t>орошо </a:t>
            </a:r>
            <a:r>
              <a:rPr lang="ru-RU" dirty="0"/>
              <a:t>спроектированные модули должны обладать следующими </a:t>
            </a:r>
            <a:r>
              <a:rPr lang="ru-RU" dirty="0" smtClean="0"/>
              <a:t>свойствами: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966" y="2133600"/>
            <a:ext cx="9710646" cy="3777622"/>
          </a:xfrm>
        </p:spPr>
        <p:txBody>
          <a:bodyPr/>
          <a:lstStyle/>
          <a:p>
            <a:r>
              <a:rPr lang="ru-RU" b="1" dirty="0"/>
              <a:t>функциональная целостность и завершенность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b="1" dirty="0" smtClean="0"/>
              <a:t>один </a:t>
            </a:r>
            <a:r>
              <a:rPr lang="ru-RU" b="1" dirty="0"/>
              <a:t>вход и один выход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b="1" dirty="0" smtClean="0"/>
              <a:t>логическая </a:t>
            </a:r>
            <a:r>
              <a:rPr lang="ru-RU" b="1" dirty="0"/>
              <a:t>независимость</a:t>
            </a:r>
            <a:r>
              <a:rPr lang="ru-RU" dirty="0"/>
              <a:t> </a:t>
            </a:r>
          </a:p>
          <a:p>
            <a:r>
              <a:rPr lang="ru-RU" b="1" dirty="0"/>
              <a:t>слабые информационные связи с другими модулями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340092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</TotalTime>
  <Words>2352</Words>
  <Application>Microsoft Office PowerPoint</Application>
  <PresentationFormat>Широкоэкранный</PresentationFormat>
  <Paragraphs>154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-apple-system</vt:lpstr>
      <vt:lpstr>Arial</vt:lpstr>
      <vt:lpstr>Century Gothic</vt:lpstr>
      <vt:lpstr>PT Sans</vt:lpstr>
      <vt:lpstr>Wingdings 3</vt:lpstr>
      <vt:lpstr>Легкий дым</vt:lpstr>
      <vt:lpstr>Архитектура программного обеспечения</vt:lpstr>
      <vt:lpstr>Пять принципов объектно-ориентированного программирования и проектирования,  (SOLID)</vt:lpstr>
      <vt:lpstr>Архитектура программного обеспечения</vt:lpstr>
      <vt:lpstr>Критерии хорошей архитектуры</vt:lpstr>
      <vt:lpstr>Критерий плохого проектирования</vt:lpstr>
      <vt:lpstr>Модульная архитектура (иерархическая декомпозиция)</vt:lpstr>
      <vt:lpstr>Модульная архитектура (функциональня декомпозиция)</vt:lpstr>
      <vt:lpstr>Модульная архитектура (High Cohesion + Low Coupling)</vt:lpstr>
      <vt:lpstr>Хорошо спроектированные модули должны обладать следующими свойствами:</vt:lpstr>
      <vt:lpstr>Классификация паттернов по категориям их применения:</vt:lpstr>
      <vt:lpstr>Паттерны проектирования</vt:lpstr>
      <vt:lpstr>Преимущества паттернов </vt:lpstr>
      <vt:lpstr>Структурные паттерны Отвечают за построение удобных в поддержке иерархий классов.</vt:lpstr>
      <vt:lpstr>Адаптер</vt:lpstr>
      <vt:lpstr>Интерфейсы</vt:lpstr>
      <vt:lpstr>ФАСАД</vt:lpstr>
      <vt:lpstr>Презентация PowerPoint</vt:lpstr>
      <vt:lpstr>Мост — это структурный паттерн проектирования, который разделяет один или несколько классов на две отдельные иерархии — абстракцию и реализацию, позволяя изменять их независимо друг от друга.</vt:lpstr>
      <vt:lpstr>Мост определяет  две части: Абстракцию: слой графического интерфейса приложения. Реализацию: слой взаимодействия с операционной системой. </vt:lpstr>
      <vt:lpstr>Компоновщик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 объект</vt:lpstr>
      <vt:lpstr>Декоратор — это структурный паттерн проектирования, который позволяет динамически добавлять объектам новую функциональность, оборачивая их в полезные «обёртки».</vt:lpstr>
      <vt:lpstr>Презентация PowerPoint</vt:lpstr>
      <vt:lpstr>Презентация PowerPoint</vt:lpstr>
      <vt:lpstr>Презентация PowerPoint</vt:lpstr>
      <vt:lpstr> Замена прямых зависимостей на обмен сообщениями (наблюдатель, посредник)</vt:lpstr>
      <vt:lpstr>Замена прямых зависимостей на обмен сообщениями (наблюдатель, посредник)</vt:lpstr>
      <vt:lpstr>Презентация PowerPoint</vt:lpstr>
      <vt:lpstr>Презентация PowerPoint</vt:lpstr>
      <vt:lpstr>Презентация PowerPoint</vt:lpstr>
      <vt:lpstr>Порождающие паттерны Отвечают за удобное и безопасное создание новых объектов или даже целых семейств объектов. </vt:lpstr>
      <vt:lpstr>Простая фабрика (Simple Factory)</vt:lpstr>
      <vt:lpstr>Корректное создание и получение зависимостей (Фабрика)</vt:lpstr>
      <vt:lpstr>Как модуль получает ссылки на объекты, которые он использует в своей работе? </vt:lpstr>
      <vt:lpstr>Строитель (Builder) </vt:lpstr>
      <vt:lpstr>Прототип (Prototype) </vt:lpstr>
      <vt:lpstr>Одиночка (Singleton)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программного обеспечения</dc:title>
  <dc:creator>Долженкова Мария Львовна</dc:creator>
  <cp:lastModifiedBy>Долженкова Мария Львовна</cp:lastModifiedBy>
  <cp:revision>33</cp:revision>
  <dcterms:created xsi:type="dcterms:W3CDTF">2021-11-09T20:39:32Z</dcterms:created>
  <dcterms:modified xsi:type="dcterms:W3CDTF">2022-11-28T08:47:21Z</dcterms:modified>
</cp:coreProperties>
</file>