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75" r:id="rId3"/>
    <p:sldId id="276" r:id="rId4"/>
    <p:sldId id="257" r:id="rId5"/>
    <p:sldId id="274" r:id="rId6"/>
    <p:sldId id="277" r:id="rId7"/>
    <p:sldId id="258" r:id="rId8"/>
    <p:sldId id="259" r:id="rId9"/>
    <p:sldId id="260" r:id="rId10"/>
    <p:sldId id="278" r:id="rId11"/>
    <p:sldId id="279" r:id="rId12"/>
    <p:sldId id="261" r:id="rId13"/>
    <p:sldId id="262" r:id="rId14"/>
    <p:sldId id="263" r:id="rId15"/>
    <p:sldId id="280" r:id="rId16"/>
    <p:sldId id="264" r:id="rId17"/>
    <p:sldId id="265" r:id="rId18"/>
    <p:sldId id="281" r:id="rId19"/>
    <p:sldId id="266" r:id="rId20"/>
    <p:sldId id="267" r:id="rId21"/>
    <p:sldId id="268" r:id="rId22"/>
    <p:sldId id="269" r:id="rId23"/>
    <p:sldId id="270" r:id="rId24"/>
    <p:sldId id="27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994"/>
    <a:srgbClr val="DDE1E8"/>
    <a:srgbClr val="E2EFF2"/>
    <a:srgbClr val="F0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0D7B3-2124-48CE-AD04-F7A0B85B7286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DEAE01-F781-458D-9D0A-3B13B8032757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Система «Библиотека»</a:t>
          </a:r>
          <a:endParaRPr lang="ru-RU" dirty="0">
            <a:solidFill>
              <a:schemeClr val="tx1"/>
            </a:solidFill>
          </a:endParaRPr>
        </a:p>
      </dgm:t>
    </dgm:pt>
    <dgm:pt modelId="{C268C95B-B7ED-4AB2-98F0-11C2A24C2801}" type="parTrans" cxnId="{393F01A7-BADF-496C-A916-288CEA36558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00D776F-69FC-46B3-AB38-290662F0CE7F}" type="sibTrans" cxnId="{393F01A7-BADF-496C-A916-288CEA36558B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E01873B-DF67-42D6-817C-A4953F3ECE98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Система «Электронный архив»</a:t>
          </a:r>
          <a:endParaRPr lang="ru-RU" dirty="0">
            <a:solidFill>
              <a:schemeClr val="tx1"/>
            </a:solidFill>
          </a:endParaRPr>
        </a:p>
      </dgm:t>
    </dgm:pt>
    <dgm:pt modelId="{20DAAD2C-3DFC-4375-958F-87AFEAACDFD2}" type="parTrans" cxnId="{C6663125-1466-422A-8AC0-C11EC38ECF5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AC0BAB4-16AE-44F5-9038-5328BF9B1D02}" type="sibTrans" cxnId="{C6663125-1466-422A-8AC0-C11EC38ECF56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ADFDE7E8-60D8-4B71-A0CD-A0DE9E169BB3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Система «Отчетность»</a:t>
          </a:r>
          <a:endParaRPr lang="ru-RU" dirty="0">
            <a:solidFill>
              <a:schemeClr val="tx1"/>
            </a:solidFill>
          </a:endParaRPr>
        </a:p>
      </dgm:t>
    </dgm:pt>
    <dgm:pt modelId="{6AA05CF2-1A88-4870-BFBA-3C915BFFCE0C}" type="parTrans" cxnId="{931A66FE-7D5D-4F79-A9D4-B57D3A9EBFE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4500BD3C-45E5-42EB-BCFB-FC08D1894881}" type="sibTrans" cxnId="{931A66FE-7D5D-4F79-A9D4-B57D3A9EBFE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D598089-2C14-4286-AEB1-B55A7407460C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Система «Планирования выдачи»</a:t>
          </a:r>
          <a:endParaRPr lang="ru-RU" dirty="0">
            <a:solidFill>
              <a:schemeClr val="tx1"/>
            </a:solidFill>
          </a:endParaRPr>
        </a:p>
      </dgm:t>
    </dgm:pt>
    <dgm:pt modelId="{A400458D-10FA-498E-93B3-6903E89E0CF4}" type="parTrans" cxnId="{6416B4C1-1638-4DCA-AAD5-95EEA1EB1E3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3224CC36-4F11-4618-9EB4-0D35734DE685}" type="sibTrans" cxnId="{6416B4C1-1638-4DCA-AAD5-95EEA1EB1E31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6FA24B22-EE12-4658-95AC-09328F23F373}" type="pres">
      <dgm:prSet presAssocID="{6E80D7B3-2124-48CE-AD04-F7A0B85B72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860FB98-7A51-4971-8211-B281FEBBA47F}" type="pres">
      <dgm:prSet presAssocID="{96DEAE01-F781-458D-9D0A-3B13B8032757}" presName="singleCycle" presStyleCnt="0"/>
      <dgm:spPr/>
    </dgm:pt>
    <dgm:pt modelId="{3086C4B1-37CA-4356-8151-157B5E90D932}" type="pres">
      <dgm:prSet presAssocID="{96DEAE01-F781-458D-9D0A-3B13B8032757}" presName="singleCenter" presStyleLbl="node1" presStyleIdx="0" presStyleCnt="4" custScaleX="355041" custLinFactNeighborX="276" custLinFactNeighborY="-12262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867E5D81-1488-4BF5-A3CA-1905D05E6D19}" type="pres">
      <dgm:prSet presAssocID="{20DAAD2C-3DFC-4375-958F-87AFEAACDFD2}" presName="Name56" presStyleLbl="parChTrans1D2" presStyleIdx="0" presStyleCnt="3"/>
      <dgm:spPr/>
      <dgm:t>
        <a:bodyPr/>
        <a:lstStyle/>
        <a:p>
          <a:endParaRPr lang="ru-RU"/>
        </a:p>
      </dgm:t>
    </dgm:pt>
    <dgm:pt modelId="{8692E059-E7D9-4519-B3A1-31970498A130}" type="pres">
      <dgm:prSet presAssocID="{3E01873B-DF67-42D6-817C-A4953F3ECE98}" presName="text0" presStyleLbl="node1" presStyleIdx="1" presStyleCnt="4" custScaleX="3688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01B53E-CE23-4720-AA7E-F70AFB629A5A}" type="pres">
      <dgm:prSet presAssocID="{6AA05CF2-1A88-4870-BFBA-3C915BFFCE0C}" presName="Name56" presStyleLbl="parChTrans1D2" presStyleIdx="1" presStyleCnt="3"/>
      <dgm:spPr/>
      <dgm:t>
        <a:bodyPr/>
        <a:lstStyle/>
        <a:p>
          <a:endParaRPr lang="ru-RU"/>
        </a:p>
      </dgm:t>
    </dgm:pt>
    <dgm:pt modelId="{085B53DE-094B-4062-B463-B0A6C76D3C43}" type="pres">
      <dgm:prSet presAssocID="{ADFDE7E8-60D8-4B71-A0CD-A0DE9E169BB3}" presName="text0" presStyleLbl="node1" presStyleIdx="2" presStyleCnt="4" custScaleX="3117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2C20E1-A84B-4D6E-A3A1-B6D754E738D4}" type="pres">
      <dgm:prSet presAssocID="{A400458D-10FA-498E-93B3-6903E89E0CF4}" presName="Name56" presStyleLbl="parChTrans1D2" presStyleIdx="2" presStyleCnt="3"/>
      <dgm:spPr/>
      <dgm:t>
        <a:bodyPr/>
        <a:lstStyle/>
        <a:p>
          <a:endParaRPr lang="ru-RU"/>
        </a:p>
      </dgm:t>
    </dgm:pt>
    <dgm:pt modelId="{12015FA5-56C3-4AB1-B0AB-3CA4F3D38467}" type="pres">
      <dgm:prSet presAssocID="{DD598089-2C14-4286-AEB1-B55A7407460C}" presName="text0" presStyleLbl="node1" presStyleIdx="3" presStyleCnt="4" custScaleX="4029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93F01A7-BADF-496C-A916-288CEA36558B}" srcId="{6E80D7B3-2124-48CE-AD04-F7A0B85B7286}" destId="{96DEAE01-F781-458D-9D0A-3B13B8032757}" srcOrd="0" destOrd="0" parTransId="{C268C95B-B7ED-4AB2-98F0-11C2A24C2801}" sibTransId="{800D776F-69FC-46B3-AB38-290662F0CE7F}"/>
    <dgm:cxn modelId="{C6663125-1466-422A-8AC0-C11EC38ECF56}" srcId="{96DEAE01-F781-458D-9D0A-3B13B8032757}" destId="{3E01873B-DF67-42D6-817C-A4953F3ECE98}" srcOrd="0" destOrd="0" parTransId="{20DAAD2C-3DFC-4375-958F-87AFEAACDFD2}" sibTransId="{6AC0BAB4-16AE-44F5-9038-5328BF9B1D02}"/>
    <dgm:cxn modelId="{931A66FE-7D5D-4F79-A9D4-B57D3A9EBFE1}" srcId="{96DEAE01-F781-458D-9D0A-3B13B8032757}" destId="{ADFDE7E8-60D8-4B71-A0CD-A0DE9E169BB3}" srcOrd="1" destOrd="0" parTransId="{6AA05CF2-1A88-4870-BFBA-3C915BFFCE0C}" sibTransId="{4500BD3C-45E5-42EB-BCFB-FC08D1894881}"/>
    <dgm:cxn modelId="{B1796217-7CED-4013-9D70-7808DB4CA8A4}" type="presOf" srcId="{20DAAD2C-3DFC-4375-958F-87AFEAACDFD2}" destId="{867E5D81-1488-4BF5-A3CA-1905D05E6D19}" srcOrd="0" destOrd="0" presId="urn:microsoft.com/office/officeart/2008/layout/RadialCluster"/>
    <dgm:cxn modelId="{965E4E88-06E0-4E81-B209-907DC668B87A}" type="presOf" srcId="{6AA05CF2-1A88-4870-BFBA-3C915BFFCE0C}" destId="{C701B53E-CE23-4720-AA7E-F70AFB629A5A}" srcOrd="0" destOrd="0" presId="urn:microsoft.com/office/officeart/2008/layout/RadialCluster"/>
    <dgm:cxn modelId="{1BBE1477-E921-4F2B-9DBE-202A8D7578B1}" type="presOf" srcId="{6E80D7B3-2124-48CE-AD04-F7A0B85B7286}" destId="{6FA24B22-EE12-4658-95AC-09328F23F373}" srcOrd="0" destOrd="0" presId="urn:microsoft.com/office/officeart/2008/layout/RadialCluster"/>
    <dgm:cxn modelId="{52D8C981-FE5C-4116-8C58-60E6AB92CD53}" type="presOf" srcId="{3E01873B-DF67-42D6-817C-A4953F3ECE98}" destId="{8692E059-E7D9-4519-B3A1-31970498A130}" srcOrd="0" destOrd="0" presId="urn:microsoft.com/office/officeart/2008/layout/RadialCluster"/>
    <dgm:cxn modelId="{6416B4C1-1638-4DCA-AAD5-95EEA1EB1E31}" srcId="{96DEAE01-F781-458D-9D0A-3B13B8032757}" destId="{DD598089-2C14-4286-AEB1-B55A7407460C}" srcOrd="2" destOrd="0" parTransId="{A400458D-10FA-498E-93B3-6903E89E0CF4}" sibTransId="{3224CC36-4F11-4618-9EB4-0D35734DE685}"/>
    <dgm:cxn modelId="{51E525DC-964C-42E3-B205-E171A289DA0A}" type="presOf" srcId="{ADFDE7E8-60D8-4B71-A0CD-A0DE9E169BB3}" destId="{085B53DE-094B-4062-B463-B0A6C76D3C43}" srcOrd="0" destOrd="0" presId="urn:microsoft.com/office/officeart/2008/layout/RadialCluster"/>
    <dgm:cxn modelId="{0BDA53E5-6281-40BC-8CB6-937DBBD29121}" type="presOf" srcId="{A400458D-10FA-498E-93B3-6903E89E0CF4}" destId="{C82C20E1-A84B-4D6E-A3A1-B6D754E738D4}" srcOrd="0" destOrd="0" presId="urn:microsoft.com/office/officeart/2008/layout/RadialCluster"/>
    <dgm:cxn modelId="{F6B53DEF-C964-4F8C-BA3E-E3593BB96359}" type="presOf" srcId="{DD598089-2C14-4286-AEB1-B55A7407460C}" destId="{12015FA5-56C3-4AB1-B0AB-3CA4F3D38467}" srcOrd="0" destOrd="0" presId="urn:microsoft.com/office/officeart/2008/layout/RadialCluster"/>
    <dgm:cxn modelId="{960211BB-3235-4B66-A9FF-9B5199B201EC}" type="presOf" srcId="{96DEAE01-F781-458D-9D0A-3B13B8032757}" destId="{3086C4B1-37CA-4356-8151-157B5E90D932}" srcOrd="0" destOrd="0" presId="urn:microsoft.com/office/officeart/2008/layout/RadialCluster"/>
    <dgm:cxn modelId="{78CA5BD5-95FB-4E24-B6F8-4B491BEEF15C}" type="presParOf" srcId="{6FA24B22-EE12-4658-95AC-09328F23F373}" destId="{C860FB98-7A51-4971-8211-B281FEBBA47F}" srcOrd="0" destOrd="0" presId="urn:microsoft.com/office/officeart/2008/layout/RadialCluster"/>
    <dgm:cxn modelId="{3B3A7603-481E-4E35-B189-22A832BF2C69}" type="presParOf" srcId="{C860FB98-7A51-4971-8211-B281FEBBA47F}" destId="{3086C4B1-37CA-4356-8151-157B5E90D932}" srcOrd="0" destOrd="0" presId="urn:microsoft.com/office/officeart/2008/layout/RadialCluster"/>
    <dgm:cxn modelId="{E2B9BC84-FB55-46B4-BEB6-D002B696682F}" type="presParOf" srcId="{C860FB98-7A51-4971-8211-B281FEBBA47F}" destId="{867E5D81-1488-4BF5-A3CA-1905D05E6D19}" srcOrd="1" destOrd="0" presId="urn:microsoft.com/office/officeart/2008/layout/RadialCluster"/>
    <dgm:cxn modelId="{738D1088-81F0-4A35-A2A7-D12BEDA5E5C8}" type="presParOf" srcId="{C860FB98-7A51-4971-8211-B281FEBBA47F}" destId="{8692E059-E7D9-4519-B3A1-31970498A130}" srcOrd="2" destOrd="0" presId="urn:microsoft.com/office/officeart/2008/layout/RadialCluster"/>
    <dgm:cxn modelId="{4C3851F9-5BD5-45D2-9901-2C52B76C026D}" type="presParOf" srcId="{C860FB98-7A51-4971-8211-B281FEBBA47F}" destId="{C701B53E-CE23-4720-AA7E-F70AFB629A5A}" srcOrd="3" destOrd="0" presId="urn:microsoft.com/office/officeart/2008/layout/RadialCluster"/>
    <dgm:cxn modelId="{96EBFB6A-64FB-4BC2-A650-7537A919BD1E}" type="presParOf" srcId="{C860FB98-7A51-4971-8211-B281FEBBA47F}" destId="{085B53DE-094B-4062-B463-B0A6C76D3C43}" srcOrd="4" destOrd="0" presId="urn:microsoft.com/office/officeart/2008/layout/RadialCluster"/>
    <dgm:cxn modelId="{2127BAD4-F0D5-4AE4-A756-735B5F67DC55}" type="presParOf" srcId="{C860FB98-7A51-4971-8211-B281FEBBA47F}" destId="{C82C20E1-A84B-4D6E-A3A1-B6D754E738D4}" srcOrd="5" destOrd="0" presId="urn:microsoft.com/office/officeart/2008/layout/RadialCluster"/>
    <dgm:cxn modelId="{EC83E0D4-017C-4701-9039-41DB2CA21C0C}" type="presParOf" srcId="{C860FB98-7A51-4971-8211-B281FEBBA47F}" destId="{12015FA5-56C3-4AB1-B0AB-3CA4F3D3846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6C4B1-37CA-4356-8151-157B5E90D932}">
      <dsp:nvSpPr>
        <dsp:cNvPr id="0" name=""/>
        <dsp:cNvSpPr/>
      </dsp:nvSpPr>
      <dsp:spPr>
        <a:xfrm>
          <a:off x="2678063" y="1008144"/>
          <a:ext cx="3048882" cy="858741"/>
        </a:xfrm>
        <a:prstGeom prst="round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Система «Библиотека»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2719983" y="1050064"/>
        <a:ext cx="2965042" cy="774901"/>
      </dsp:txXfrm>
    </dsp:sp>
    <dsp:sp modelId="{867E5D81-1488-4BF5-A3CA-1905D05E6D19}">
      <dsp:nvSpPr>
        <dsp:cNvPr id="0" name=""/>
        <dsp:cNvSpPr/>
      </dsp:nvSpPr>
      <dsp:spPr>
        <a:xfrm rot="16174858">
          <a:off x="4058943" y="868746"/>
          <a:ext cx="2788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803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2E059-E7D9-4519-B3A1-31970498A130}">
      <dsp:nvSpPr>
        <dsp:cNvPr id="0" name=""/>
        <dsp:cNvSpPr/>
      </dsp:nvSpPr>
      <dsp:spPr>
        <a:xfrm>
          <a:off x="3134134" y="153991"/>
          <a:ext cx="2122173" cy="575356"/>
        </a:xfrm>
        <a:prstGeom prst="round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Система «Электронный архив»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3162221" y="182078"/>
        <a:ext cx="2065999" cy="519182"/>
      </dsp:txXfrm>
    </dsp:sp>
    <dsp:sp modelId="{C701B53E-CE23-4720-AA7E-F70AFB629A5A}">
      <dsp:nvSpPr>
        <dsp:cNvPr id="0" name=""/>
        <dsp:cNvSpPr/>
      </dsp:nvSpPr>
      <dsp:spPr>
        <a:xfrm rot="2453650">
          <a:off x="4648654" y="2000003"/>
          <a:ext cx="4066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667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B53DE-094B-4062-B463-B0A6C76D3C43}">
      <dsp:nvSpPr>
        <dsp:cNvPr id="0" name=""/>
        <dsp:cNvSpPr/>
      </dsp:nvSpPr>
      <dsp:spPr>
        <a:xfrm>
          <a:off x="4441050" y="2133121"/>
          <a:ext cx="1793645" cy="575356"/>
        </a:xfrm>
        <a:prstGeom prst="round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solidFill>
                <a:schemeClr val="tx1"/>
              </a:solidFill>
            </a:rPr>
            <a:t>Система «Отчетность»</a:t>
          </a:r>
          <a:endParaRPr lang="ru-RU" sz="1500" kern="1200" dirty="0">
            <a:solidFill>
              <a:schemeClr val="tx1"/>
            </a:solidFill>
          </a:endParaRPr>
        </a:p>
      </dsp:txBody>
      <dsp:txXfrm>
        <a:off x="4469137" y="2161208"/>
        <a:ext cx="1737471" cy="519182"/>
      </dsp:txXfrm>
    </dsp:sp>
    <dsp:sp modelId="{C82C20E1-A84B-4D6E-A3A1-B6D754E738D4}">
      <dsp:nvSpPr>
        <dsp:cNvPr id="0" name=""/>
        <dsp:cNvSpPr/>
      </dsp:nvSpPr>
      <dsp:spPr>
        <a:xfrm rot="8368017">
          <a:off x="3339851" y="2000003"/>
          <a:ext cx="4096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966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15FA5-56C3-4AB1-B0AB-3CA4F3D38467}">
      <dsp:nvSpPr>
        <dsp:cNvPr id="0" name=""/>
        <dsp:cNvSpPr/>
      </dsp:nvSpPr>
      <dsp:spPr>
        <a:xfrm>
          <a:off x="1893304" y="2133121"/>
          <a:ext cx="2318531" cy="575356"/>
        </a:xfrm>
        <a:prstGeom prst="round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Система «Планирования выдачи»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1921391" y="2161208"/>
        <a:ext cx="2262357" cy="51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7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859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4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52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2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2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38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4470" y="457962"/>
            <a:ext cx="6703059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216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53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3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5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8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4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ru-RU" dirty="0" smtClean="0"/>
              <a:t> диаграммы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841" y="624110"/>
            <a:ext cx="9749771" cy="1280890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Диаграмма вариантов использования </a:t>
            </a:r>
            <a:r>
              <a:rPr lang="ru-RU" sz="1800" dirty="0" smtClean="0"/>
              <a:t>отражающая   работу системы Библиотека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382" y="1807028"/>
            <a:ext cx="9177618" cy="49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68288"/>
            <a:ext cx="8915400" cy="4142934"/>
          </a:xfrm>
        </p:spPr>
        <p:txBody>
          <a:bodyPr/>
          <a:lstStyle/>
          <a:p>
            <a:r>
              <a:rPr lang="ru-RU" dirty="0" smtClean="0"/>
              <a:t>Рассматривает взаимодействие объектов системы во времени</a:t>
            </a:r>
          </a:p>
          <a:p>
            <a:r>
              <a:rPr lang="ru-RU" dirty="0" smtClean="0"/>
              <a:t>Отображает объекты непосредственно участвуют во взаимодействии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5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5654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Диаграммы последовательности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29" y="1778922"/>
            <a:ext cx="5575761" cy="27847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64" y="1778922"/>
            <a:ext cx="4621169" cy="30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17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Примеры сообщений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013" y="1882098"/>
            <a:ext cx="7616856" cy="37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148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Пример </a:t>
            </a:r>
            <a:r>
              <a:rPr lang="ru-RU" sz="2400" dirty="0"/>
              <a:t>диаграммы последовательности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895" y="1446213"/>
            <a:ext cx="8030094" cy="53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кооперации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80029"/>
            <a:ext cx="8915400" cy="4331193"/>
          </a:xfrm>
        </p:spPr>
        <p:txBody>
          <a:bodyPr/>
          <a:lstStyle/>
          <a:p>
            <a:r>
              <a:rPr lang="ru-RU" dirty="0" smtClean="0"/>
              <a:t>Описывает структурные особенности передачи и приема сообщений между объектами</a:t>
            </a:r>
          </a:p>
          <a:p>
            <a:r>
              <a:rPr lang="ru-RU" dirty="0" smtClean="0"/>
              <a:t>Отражает поток событий определенного варианта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149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Диаграммы кооперации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56" y="1832821"/>
            <a:ext cx="6519593" cy="16003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1" y="4031317"/>
            <a:ext cx="4439720" cy="20469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25" y="3690495"/>
            <a:ext cx="5291787" cy="4145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480" y="4528129"/>
            <a:ext cx="1359526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1483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ru-RU" sz="2700" dirty="0">
                <a:latin typeface="+mj-lt"/>
              </a:rPr>
              <a:t>Пример диаграммы кооперации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138" y="1493400"/>
            <a:ext cx="8345978" cy="49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▶ определение архитектуры системы;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определение структур 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671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56545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Диаграммы классов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01" y="2006589"/>
            <a:ext cx="4846740" cy="5243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01" y="3456824"/>
            <a:ext cx="2786113" cy="9510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485" y="3456824"/>
            <a:ext cx="1720617" cy="9510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302" y="3456824"/>
            <a:ext cx="1920406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системы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50677"/>
          </a:xfrm>
        </p:spPr>
        <p:txBody>
          <a:bodyPr/>
          <a:lstStyle/>
          <a:p>
            <a:r>
              <a:rPr lang="ru-RU" b="1" dirty="0" smtClean="0"/>
              <a:t>Представление</a:t>
            </a:r>
            <a:r>
              <a:rPr lang="ru-RU" dirty="0" smtClean="0"/>
              <a:t> </a:t>
            </a:r>
            <a:r>
              <a:rPr lang="ru-RU" dirty="0"/>
              <a:t>абстрактная модель системы, выделяющая ее характеристики, соответствующие определенному аспекту ее функционирования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Основные представления: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контекстное представление модель окружения, в котором выполняется система;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взаимодействия связи системы с окружением, а также элементов в системе;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структурное представление организация системы и данных для обработки;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поведение модель реагирования системы в ответ на внешние события. </a:t>
            </a:r>
          </a:p>
        </p:txBody>
      </p:sp>
    </p:spTree>
    <p:extLst>
      <p:ext uri="{BB962C8B-B14F-4D97-AF65-F5344CB8AC3E}">
        <p14:creationId xmlns:p14="http://schemas.microsoft.com/office/powerpoint/2010/main" val="14496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9548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Диаграмма классов. Отношения.</a:t>
            </a:r>
            <a:endParaRPr lang="ru-RU" sz="2400" dirty="0"/>
          </a:p>
        </p:txBody>
      </p:sp>
      <p:pic>
        <p:nvPicPr>
          <p:cNvPr id="4" name="image4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204" y="1758227"/>
            <a:ext cx="4343458" cy="2148755"/>
          </a:xfrm>
          <a:prstGeom prst="rect">
            <a:avLst/>
          </a:prstGeom>
        </p:spPr>
      </p:pic>
      <p:pic>
        <p:nvPicPr>
          <p:cNvPr id="5" name="image4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2140" y="1884737"/>
            <a:ext cx="4537162" cy="1531793"/>
          </a:xfrm>
          <a:prstGeom prst="rect">
            <a:avLst/>
          </a:prstGeom>
        </p:spPr>
      </p:pic>
      <p:pic>
        <p:nvPicPr>
          <p:cNvPr id="6" name="image47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5204" y="4542211"/>
            <a:ext cx="4343458" cy="18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773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Стереотипы и ограничения</a:t>
            </a:r>
            <a:endParaRPr lang="ru-RU" sz="2400" dirty="0"/>
          </a:p>
        </p:txBody>
      </p:sp>
      <p:pic>
        <p:nvPicPr>
          <p:cNvPr id="4" name="image4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916" y="1517072"/>
            <a:ext cx="3251633" cy="2639291"/>
          </a:xfrm>
          <a:prstGeom prst="rect">
            <a:avLst/>
          </a:prstGeom>
        </p:spPr>
      </p:pic>
      <p:pic>
        <p:nvPicPr>
          <p:cNvPr id="5" name="image4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8083" y="1493692"/>
            <a:ext cx="4331306" cy="15986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66" y="3925452"/>
            <a:ext cx="5068330" cy="25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23541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ru-RU" b="1" dirty="0"/>
              <a:t>Прямое и обратное проектирование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image5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230" y="1409787"/>
            <a:ext cx="3946871" cy="24971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17673" y="4023190"/>
            <a:ext cx="5104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abstract class </a:t>
            </a:r>
            <a:r>
              <a:rPr lang="en-US" dirty="0" err="1" smtClean="0"/>
              <a:t>EventHandler</a:t>
            </a:r>
            <a:endParaRPr lang="ru-RU" dirty="0" smtClean="0"/>
          </a:p>
          <a:p>
            <a:r>
              <a:rPr lang="en-US" dirty="0" smtClean="0"/>
              <a:t> {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err="1"/>
              <a:t>EventHandler</a:t>
            </a:r>
            <a:r>
              <a:rPr lang="en-US" dirty="0"/>
              <a:t> successor;</a:t>
            </a:r>
          </a:p>
          <a:p>
            <a:r>
              <a:rPr lang="en-US" dirty="0"/>
              <a:t>private Integer </a:t>
            </a:r>
            <a:r>
              <a:rPr lang="en-US" dirty="0" err="1"/>
              <a:t>currentEventID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private String </a:t>
            </a:r>
            <a:r>
              <a:rPr lang="en-US" dirty="0"/>
              <a:t>source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EventHandler</a:t>
            </a:r>
            <a:r>
              <a:rPr lang="en-US" dirty="0"/>
              <a:t>()	{}</a:t>
            </a:r>
          </a:p>
          <a:p>
            <a:r>
              <a:rPr lang="en-US" dirty="0"/>
              <a:t>public void </a:t>
            </a:r>
            <a:r>
              <a:rPr lang="en-US" dirty="0" err="1"/>
              <a:t>handleRequest</a:t>
            </a:r>
            <a:r>
              <a:rPr lang="en-US" dirty="0"/>
              <a:t> ()	{}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9471" y="399667"/>
            <a:ext cx="8911687" cy="3567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/>
              <a:t>Пример диаграммы классов </a:t>
            </a:r>
            <a:r>
              <a:rPr lang="ru-RU" sz="2700" dirty="0"/>
              <a:t>для информационной системы ВУЗа </a:t>
            </a:r>
          </a:p>
        </p:txBody>
      </p:sp>
      <p:pic>
        <p:nvPicPr>
          <p:cNvPr id="4" name="image5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874" y="1770611"/>
            <a:ext cx="8794864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9869" y="624110"/>
            <a:ext cx="9434743" cy="42329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П</a:t>
            </a:r>
            <a:r>
              <a:rPr lang="ru-RU" sz="2400" dirty="0" smtClean="0"/>
              <a:t>ример </a:t>
            </a:r>
            <a:r>
              <a:rPr lang="ru-RU" sz="2400" dirty="0"/>
              <a:t>диаграммы классов структуры компании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63" y="1522962"/>
            <a:ext cx="6674243" cy="47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определение </a:t>
            </a:r>
            <a:r>
              <a:rPr lang="ru-RU" dirty="0"/>
              <a:t>реакции системы на внешние и внутренние входные сигналы.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Виды </a:t>
            </a:r>
            <a:r>
              <a:rPr lang="ru-RU" dirty="0"/>
              <a:t>сигналов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▶ данные (</a:t>
            </a:r>
            <a:r>
              <a:rPr lang="ru-RU" dirty="0" err="1"/>
              <a:t>data-driven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Область применения: системы обработки данных (напр., транзакций). Диаграммы UML: диаграмма деятельности, диаграмма </a:t>
            </a:r>
            <a:r>
              <a:rPr lang="ru-RU" dirty="0" smtClean="0"/>
              <a:t>последовательности</a:t>
            </a:r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события (</a:t>
            </a:r>
            <a:r>
              <a:rPr lang="ru-RU" dirty="0" err="1"/>
              <a:t>event-driven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Область </a:t>
            </a:r>
            <a:r>
              <a:rPr lang="ru-RU" dirty="0"/>
              <a:t>применения: системы реального времени (напр., микроконтроллеры).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Диаграммы </a:t>
            </a:r>
            <a:r>
              <a:rPr lang="ru-RU" dirty="0"/>
              <a:t>UML: диаграмма состояний.</a:t>
            </a:r>
          </a:p>
        </p:txBody>
      </p:sp>
    </p:spTree>
    <p:extLst>
      <p:ext uri="{BB962C8B-B14F-4D97-AF65-F5344CB8AC3E}">
        <p14:creationId xmlns:p14="http://schemas.microsoft.com/office/powerpoint/2010/main" val="14330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493" y="648157"/>
            <a:ext cx="6652768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Диаграммы</a:t>
            </a:r>
            <a:r>
              <a:rPr sz="3200" spc="-195" dirty="0"/>
              <a:t> </a:t>
            </a:r>
            <a:r>
              <a:rPr sz="3200" spc="-20" dirty="0"/>
              <a:t>состояний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42286" y="1271473"/>
            <a:ext cx="8631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является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графом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специального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вида,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который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представляет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некоторый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автомат.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911" y="2523744"/>
            <a:ext cx="3962400" cy="11704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695" y="2667000"/>
            <a:ext cx="3825240" cy="1466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4904" y="4910328"/>
            <a:ext cx="3002279" cy="6553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785872" y="4328159"/>
            <a:ext cx="4048125" cy="2121535"/>
            <a:chOff x="2785872" y="4328159"/>
            <a:chExt cx="4048125" cy="2121535"/>
          </a:xfrm>
        </p:grpSpPr>
        <p:sp>
          <p:nvSpPr>
            <p:cNvPr id="8" name="object 8"/>
            <p:cNvSpPr/>
            <p:nvPr/>
          </p:nvSpPr>
          <p:spPr>
            <a:xfrm>
              <a:off x="2793492" y="4335779"/>
              <a:ext cx="4032885" cy="2106295"/>
            </a:xfrm>
            <a:custGeom>
              <a:avLst/>
              <a:gdLst/>
              <a:ahLst/>
              <a:cxnLst/>
              <a:rect l="l" t="t" r="r" b="b"/>
              <a:pathLst>
                <a:path w="4032884" h="2106295">
                  <a:moveTo>
                    <a:pt x="0" y="351028"/>
                  </a:moveTo>
                  <a:lnTo>
                    <a:pt x="3205" y="303409"/>
                  </a:lnTo>
                  <a:lnTo>
                    <a:pt x="12543" y="257733"/>
                  </a:lnTo>
                  <a:lnTo>
                    <a:pt x="27594" y="214419"/>
                  </a:lnTo>
                  <a:lnTo>
                    <a:pt x="47940" y="173886"/>
                  </a:lnTo>
                  <a:lnTo>
                    <a:pt x="73160" y="136553"/>
                  </a:lnTo>
                  <a:lnTo>
                    <a:pt x="102838" y="102838"/>
                  </a:lnTo>
                  <a:lnTo>
                    <a:pt x="136553" y="73160"/>
                  </a:lnTo>
                  <a:lnTo>
                    <a:pt x="173886" y="47940"/>
                  </a:lnTo>
                  <a:lnTo>
                    <a:pt x="214419" y="27594"/>
                  </a:lnTo>
                  <a:lnTo>
                    <a:pt x="257733" y="12543"/>
                  </a:lnTo>
                  <a:lnTo>
                    <a:pt x="303409" y="3205"/>
                  </a:lnTo>
                  <a:lnTo>
                    <a:pt x="351027" y="0"/>
                  </a:lnTo>
                  <a:lnTo>
                    <a:pt x="3681476" y="0"/>
                  </a:lnTo>
                  <a:lnTo>
                    <a:pt x="3729094" y="3205"/>
                  </a:lnTo>
                  <a:lnTo>
                    <a:pt x="3774770" y="12543"/>
                  </a:lnTo>
                  <a:lnTo>
                    <a:pt x="3818084" y="27594"/>
                  </a:lnTo>
                  <a:lnTo>
                    <a:pt x="3858617" y="47940"/>
                  </a:lnTo>
                  <a:lnTo>
                    <a:pt x="3895950" y="73160"/>
                  </a:lnTo>
                  <a:lnTo>
                    <a:pt x="3929665" y="102838"/>
                  </a:lnTo>
                  <a:lnTo>
                    <a:pt x="3959343" y="136553"/>
                  </a:lnTo>
                  <a:lnTo>
                    <a:pt x="3984563" y="173886"/>
                  </a:lnTo>
                  <a:lnTo>
                    <a:pt x="4004909" y="214419"/>
                  </a:lnTo>
                  <a:lnTo>
                    <a:pt x="4019960" y="257733"/>
                  </a:lnTo>
                  <a:lnTo>
                    <a:pt x="4029298" y="303409"/>
                  </a:lnTo>
                  <a:lnTo>
                    <a:pt x="4032504" y="351028"/>
                  </a:lnTo>
                  <a:lnTo>
                    <a:pt x="4032504" y="1755127"/>
                  </a:lnTo>
                  <a:lnTo>
                    <a:pt x="4029298" y="1802762"/>
                  </a:lnTo>
                  <a:lnTo>
                    <a:pt x="4019960" y="1848449"/>
                  </a:lnTo>
                  <a:lnTo>
                    <a:pt x="4004909" y="1891769"/>
                  </a:lnTo>
                  <a:lnTo>
                    <a:pt x="3984563" y="1932305"/>
                  </a:lnTo>
                  <a:lnTo>
                    <a:pt x="3959343" y="1969639"/>
                  </a:lnTo>
                  <a:lnTo>
                    <a:pt x="3929665" y="2003351"/>
                  </a:lnTo>
                  <a:lnTo>
                    <a:pt x="3895950" y="2033025"/>
                  </a:lnTo>
                  <a:lnTo>
                    <a:pt x="3858617" y="2058241"/>
                  </a:lnTo>
                  <a:lnTo>
                    <a:pt x="3818084" y="2078582"/>
                  </a:lnTo>
                  <a:lnTo>
                    <a:pt x="3774770" y="2093628"/>
                  </a:lnTo>
                  <a:lnTo>
                    <a:pt x="3729094" y="2102963"/>
                  </a:lnTo>
                  <a:lnTo>
                    <a:pt x="3681476" y="2106168"/>
                  </a:lnTo>
                  <a:lnTo>
                    <a:pt x="351027" y="2106168"/>
                  </a:lnTo>
                  <a:lnTo>
                    <a:pt x="303409" y="2102963"/>
                  </a:lnTo>
                  <a:lnTo>
                    <a:pt x="257733" y="2093628"/>
                  </a:lnTo>
                  <a:lnTo>
                    <a:pt x="214419" y="2078582"/>
                  </a:lnTo>
                  <a:lnTo>
                    <a:pt x="173886" y="2058241"/>
                  </a:lnTo>
                  <a:lnTo>
                    <a:pt x="136553" y="2033025"/>
                  </a:lnTo>
                  <a:lnTo>
                    <a:pt x="102838" y="2003351"/>
                  </a:lnTo>
                  <a:lnTo>
                    <a:pt x="73160" y="1969639"/>
                  </a:lnTo>
                  <a:lnTo>
                    <a:pt x="47940" y="1932305"/>
                  </a:lnTo>
                  <a:lnTo>
                    <a:pt x="27594" y="1891769"/>
                  </a:lnTo>
                  <a:lnTo>
                    <a:pt x="12543" y="1848449"/>
                  </a:lnTo>
                  <a:lnTo>
                    <a:pt x="3205" y="1802762"/>
                  </a:lnTo>
                  <a:lnTo>
                    <a:pt x="0" y="1755127"/>
                  </a:lnTo>
                  <a:lnTo>
                    <a:pt x="0" y="351028"/>
                  </a:lnTo>
                  <a:close/>
                </a:path>
              </a:pathLst>
            </a:custGeom>
            <a:ln w="152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3492" y="4738115"/>
              <a:ext cx="4030979" cy="13970"/>
            </a:xfrm>
            <a:custGeom>
              <a:avLst/>
              <a:gdLst/>
              <a:ahLst/>
              <a:cxnLst/>
              <a:rect l="l" t="t" r="r" b="b"/>
              <a:pathLst>
                <a:path w="4030979" h="13970">
                  <a:moveTo>
                    <a:pt x="0" y="13588"/>
                  </a:moveTo>
                  <a:lnTo>
                    <a:pt x="4030599" y="0"/>
                  </a:lnTo>
                </a:path>
              </a:pathLst>
            </a:custGeom>
            <a:ln w="9144">
              <a:solidFill>
                <a:srgbClr val="31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72867" y="4372482"/>
            <a:ext cx="3810635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Вво</a:t>
            </a:r>
            <a:r>
              <a:rPr sz="1800" spc="-30" dirty="0">
                <a:latin typeface="Verdana"/>
                <a:cs typeface="Verdana"/>
              </a:rPr>
              <a:t>д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п</a:t>
            </a:r>
            <a:r>
              <a:rPr sz="1800" spc="135" dirty="0">
                <a:latin typeface="Verdana"/>
                <a:cs typeface="Verdana"/>
              </a:rPr>
              <a:t>а</a:t>
            </a:r>
            <a:r>
              <a:rPr sz="1800" spc="90" dirty="0">
                <a:latin typeface="Verdana"/>
                <a:cs typeface="Verdana"/>
              </a:rPr>
              <a:t>р</a:t>
            </a:r>
            <a:r>
              <a:rPr sz="1800" spc="85" dirty="0">
                <a:latin typeface="Verdana"/>
                <a:cs typeface="Verdana"/>
              </a:rPr>
              <a:t>о</a:t>
            </a:r>
            <a:r>
              <a:rPr sz="1800" spc="-114" dirty="0">
                <a:latin typeface="Verdana"/>
                <a:cs typeface="Verdana"/>
              </a:rPr>
              <a:t>л</a:t>
            </a:r>
            <a:r>
              <a:rPr sz="1800" spc="-280" dirty="0">
                <a:latin typeface="Verdana"/>
                <a:cs typeface="Verdana"/>
              </a:rPr>
              <a:t>я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800" b="1" spc="-170" dirty="0">
                <a:latin typeface="Tahoma"/>
                <a:cs typeface="Tahoma"/>
              </a:rPr>
              <a:t>En</a:t>
            </a:r>
            <a:r>
              <a:rPr sz="1800" b="1" spc="-130" dirty="0">
                <a:latin typeface="Tahoma"/>
                <a:cs typeface="Tahoma"/>
              </a:rPr>
              <a:t>t</a:t>
            </a:r>
            <a:r>
              <a:rPr sz="1800" b="1" spc="-100" dirty="0">
                <a:latin typeface="Tahoma"/>
                <a:cs typeface="Tahoma"/>
              </a:rPr>
              <a:t>ry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-40" dirty="0">
                <a:latin typeface="Verdana"/>
                <a:cs typeface="Verdana"/>
              </a:rPr>
              <a:t>д</a:t>
            </a:r>
            <a:r>
              <a:rPr sz="1800" spc="95" dirty="0">
                <a:latin typeface="Verdana"/>
                <a:cs typeface="Verdana"/>
              </a:rPr>
              <a:t>е</a:t>
            </a:r>
            <a:r>
              <a:rPr sz="1800" spc="-114" dirty="0">
                <a:latin typeface="Verdana"/>
                <a:cs typeface="Verdana"/>
              </a:rPr>
              <a:t>л</a:t>
            </a:r>
            <a:r>
              <a:rPr sz="1800" spc="135" dirty="0">
                <a:latin typeface="Verdana"/>
                <a:cs typeface="Verdana"/>
              </a:rPr>
              <a:t>а</a:t>
            </a:r>
            <a:r>
              <a:rPr sz="1800" spc="-200" dirty="0">
                <a:latin typeface="Verdana"/>
                <a:cs typeface="Verdana"/>
              </a:rPr>
              <a:t>т</a:t>
            </a:r>
            <a:r>
              <a:rPr sz="1800" spc="-180" dirty="0">
                <a:latin typeface="Verdana"/>
                <a:cs typeface="Verdana"/>
              </a:rPr>
              <a:t>ь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10" dirty="0">
                <a:latin typeface="Verdana"/>
                <a:cs typeface="Verdana"/>
              </a:rPr>
              <a:t>им</a:t>
            </a:r>
            <a:r>
              <a:rPr sz="1800" spc="5" dirty="0">
                <a:latin typeface="Verdana"/>
                <a:cs typeface="Verdana"/>
              </a:rPr>
              <a:t>в</a:t>
            </a:r>
            <a:r>
              <a:rPr sz="1800" spc="-20" dirty="0">
                <a:latin typeface="Verdana"/>
                <a:cs typeface="Verdana"/>
              </a:rPr>
              <a:t>о</a:t>
            </a:r>
            <a:r>
              <a:rPr sz="1800" spc="-15" dirty="0">
                <a:latin typeface="Verdana"/>
                <a:cs typeface="Verdana"/>
              </a:rPr>
              <a:t>л</a:t>
            </a:r>
            <a:r>
              <a:rPr sz="1800" spc="-225" dirty="0">
                <a:latin typeface="Verdana"/>
                <a:cs typeface="Verdana"/>
              </a:rPr>
              <a:t>ы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невидимыми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Tahoma"/>
                <a:cs typeface="Tahoma"/>
              </a:rPr>
              <a:t>D</a:t>
            </a:r>
            <a:r>
              <a:rPr sz="1800" b="1" spc="-30" dirty="0">
                <a:latin typeface="Tahoma"/>
                <a:cs typeface="Tahoma"/>
              </a:rPr>
              <a:t>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spc="-40" dirty="0">
                <a:latin typeface="Verdana"/>
                <a:cs typeface="Verdana"/>
              </a:rPr>
              <a:t>по</a:t>
            </a:r>
            <a:r>
              <a:rPr sz="1800" spc="-30" dirty="0">
                <a:latin typeface="Verdana"/>
                <a:cs typeface="Verdana"/>
              </a:rPr>
              <a:t>л</a:t>
            </a:r>
            <a:r>
              <a:rPr sz="1800" spc="-190" dirty="0">
                <a:latin typeface="Verdana"/>
                <a:cs typeface="Verdana"/>
              </a:rPr>
              <a:t>у</a:t>
            </a:r>
            <a:r>
              <a:rPr sz="1800" spc="-200" dirty="0">
                <a:latin typeface="Verdana"/>
                <a:cs typeface="Verdana"/>
              </a:rPr>
              <a:t>ч</a:t>
            </a:r>
            <a:r>
              <a:rPr sz="1800" spc="-150" dirty="0">
                <a:latin typeface="Verdana"/>
                <a:cs typeface="Verdana"/>
              </a:rPr>
              <a:t>ит</a:t>
            </a:r>
            <a:r>
              <a:rPr sz="1800" spc="-145" dirty="0">
                <a:latin typeface="Verdana"/>
                <a:cs typeface="Verdana"/>
              </a:rPr>
              <a:t>ь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10" dirty="0">
                <a:latin typeface="Verdana"/>
                <a:cs typeface="Verdana"/>
              </a:rPr>
              <a:t>им</a:t>
            </a:r>
            <a:r>
              <a:rPr sz="1800" spc="5" dirty="0">
                <a:latin typeface="Verdana"/>
                <a:cs typeface="Verdana"/>
              </a:rPr>
              <a:t>в</a:t>
            </a:r>
            <a:r>
              <a:rPr sz="1800" spc="-20" dirty="0">
                <a:latin typeface="Verdana"/>
                <a:cs typeface="Verdana"/>
              </a:rPr>
              <a:t>ол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12445" algn="l"/>
              </a:tabLst>
            </a:pPr>
            <a:r>
              <a:rPr sz="1800" b="1" spc="-145" dirty="0">
                <a:latin typeface="Tahoma"/>
                <a:cs typeface="Tahoma"/>
              </a:rPr>
              <a:t>Exit	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-40" dirty="0">
                <a:latin typeface="Verdana"/>
                <a:cs typeface="Verdana"/>
              </a:rPr>
              <a:t>д</a:t>
            </a:r>
            <a:r>
              <a:rPr sz="1800" spc="95" dirty="0">
                <a:latin typeface="Verdana"/>
                <a:cs typeface="Verdana"/>
              </a:rPr>
              <a:t>е</a:t>
            </a:r>
            <a:r>
              <a:rPr sz="1800" spc="-114" dirty="0">
                <a:latin typeface="Verdana"/>
                <a:cs typeface="Verdana"/>
              </a:rPr>
              <a:t>л</a:t>
            </a:r>
            <a:r>
              <a:rPr sz="1800" spc="135" dirty="0">
                <a:latin typeface="Verdana"/>
                <a:cs typeface="Verdana"/>
              </a:rPr>
              <a:t>а</a:t>
            </a:r>
            <a:r>
              <a:rPr sz="1800" spc="-200" dirty="0">
                <a:latin typeface="Verdana"/>
                <a:cs typeface="Verdana"/>
              </a:rPr>
              <a:t>т</a:t>
            </a:r>
            <a:r>
              <a:rPr sz="1800" spc="-180" dirty="0">
                <a:latin typeface="Verdana"/>
                <a:cs typeface="Verdana"/>
              </a:rPr>
              <a:t>ь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10" dirty="0">
                <a:latin typeface="Verdana"/>
                <a:cs typeface="Verdana"/>
              </a:rPr>
              <a:t>им</a:t>
            </a:r>
            <a:r>
              <a:rPr sz="1800" spc="5" dirty="0">
                <a:latin typeface="Verdana"/>
                <a:cs typeface="Verdana"/>
              </a:rPr>
              <a:t>в</a:t>
            </a:r>
            <a:r>
              <a:rPr sz="1800" spc="-20" dirty="0">
                <a:latin typeface="Verdana"/>
                <a:cs typeface="Verdana"/>
              </a:rPr>
              <a:t>о</a:t>
            </a:r>
            <a:r>
              <a:rPr sz="1800" spc="-15" dirty="0">
                <a:latin typeface="Verdana"/>
                <a:cs typeface="Verdana"/>
              </a:rPr>
              <a:t>л</a:t>
            </a:r>
            <a:r>
              <a:rPr sz="1800" spc="-225" dirty="0">
                <a:latin typeface="Verdana"/>
                <a:cs typeface="Verdana"/>
              </a:rPr>
              <a:t>ы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ви</a:t>
            </a:r>
            <a:r>
              <a:rPr sz="1800" spc="-120" dirty="0">
                <a:latin typeface="Verdana"/>
                <a:cs typeface="Verdana"/>
              </a:rPr>
              <a:t>д</a:t>
            </a:r>
            <a:r>
              <a:rPr sz="1800" spc="10" dirty="0">
                <a:latin typeface="Verdana"/>
                <a:cs typeface="Verdana"/>
              </a:rPr>
              <a:t>им</a:t>
            </a:r>
            <a:r>
              <a:rPr sz="1800" spc="5" dirty="0">
                <a:latin typeface="Verdana"/>
                <a:cs typeface="Verdana"/>
              </a:rPr>
              <a:t>ы</a:t>
            </a:r>
            <a:r>
              <a:rPr sz="1800" spc="140" dirty="0">
                <a:latin typeface="Verdana"/>
                <a:cs typeface="Verdana"/>
              </a:rPr>
              <a:t>ми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25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8783" y="651509"/>
            <a:ext cx="41882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 smtClean="0">
                <a:latin typeface="+mj-lt"/>
              </a:rPr>
              <a:t>Д</a:t>
            </a:r>
            <a:r>
              <a:rPr lang="ru-RU" spc="-15" dirty="0" err="1" smtClean="0">
                <a:latin typeface="+mj-lt"/>
              </a:rPr>
              <a:t>иаграмма</a:t>
            </a:r>
            <a:r>
              <a:rPr lang="ru-RU" spc="-15" dirty="0" smtClean="0">
                <a:latin typeface="+mj-lt"/>
              </a:rPr>
              <a:t> </a:t>
            </a:r>
            <a:r>
              <a:rPr lang="ru-RU" spc="270" dirty="0" smtClean="0">
                <a:latin typeface="+mj-lt"/>
              </a:rPr>
              <a:t>состояний</a:t>
            </a:r>
            <a:endParaRPr spc="-60" dirty="0">
              <a:latin typeface="+mj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435351" y="2449067"/>
            <a:ext cx="6525768" cy="2874264"/>
            <a:chOff x="2435351" y="2426207"/>
            <a:chExt cx="6525768" cy="28742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5351" y="2426207"/>
              <a:ext cx="6525768" cy="287426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35351" y="4415245"/>
              <a:ext cx="1805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Narrow" panose="020B0606020202030204" pitchFamily="34" charset="0"/>
                </a:rPr>
                <a:t>[</a:t>
              </a:r>
              <a:r>
                <a:rPr lang="ru-RU" sz="1600" dirty="0" smtClean="0">
                  <a:latin typeface="Arial Narrow" panose="020B0606020202030204" pitchFamily="34" charset="0"/>
                </a:rPr>
                <a:t>Прошло 20 сек</a:t>
              </a:r>
              <a:r>
                <a:rPr lang="en-US" sz="1400" dirty="0">
                  <a:latin typeface="Arial Narrow" panose="020B0606020202030204" pitchFamily="34" charset="0"/>
                </a:rPr>
                <a:t>]</a:t>
              </a:r>
              <a:endParaRPr lang="ru-RU" sz="14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169" y="388696"/>
            <a:ext cx="5982091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Диаграммы</a:t>
            </a:r>
            <a:r>
              <a:rPr sz="3200" spc="-195" dirty="0"/>
              <a:t> </a:t>
            </a:r>
            <a:r>
              <a:rPr sz="3200" spc="-20" dirty="0"/>
              <a:t>состояний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330833" y="1205865"/>
            <a:ext cx="481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spc="-20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175" dirty="0">
                <a:solidFill>
                  <a:srgbClr val="404040"/>
                </a:solidFill>
                <a:latin typeface="Verdana"/>
                <a:cs typeface="Verdana"/>
              </a:rPr>
              <a:t>Со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вное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ни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по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д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ние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6632" y="2054351"/>
            <a:ext cx="5069205" cy="2840990"/>
            <a:chOff x="1246632" y="2054351"/>
            <a:chExt cx="5069205" cy="2840990"/>
          </a:xfrm>
        </p:grpSpPr>
        <p:sp>
          <p:nvSpPr>
            <p:cNvPr id="5" name="object 5"/>
            <p:cNvSpPr/>
            <p:nvPr/>
          </p:nvSpPr>
          <p:spPr>
            <a:xfrm>
              <a:off x="1254252" y="2061971"/>
              <a:ext cx="5053965" cy="2825750"/>
            </a:xfrm>
            <a:custGeom>
              <a:avLst/>
              <a:gdLst/>
              <a:ahLst/>
              <a:cxnLst/>
              <a:rect l="l" t="t" r="r" b="b"/>
              <a:pathLst>
                <a:path w="5053965" h="2825750">
                  <a:moveTo>
                    <a:pt x="0" y="470915"/>
                  </a:moveTo>
                  <a:lnTo>
                    <a:pt x="2431" y="422764"/>
                  </a:lnTo>
                  <a:lnTo>
                    <a:pt x="9566" y="376005"/>
                  </a:lnTo>
                  <a:lnTo>
                    <a:pt x="21170" y="330873"/>
                  </a:lnTo>
                  <a:lnTo>
                    <a:pt x="37004" y="287607"/>
                  </a:lnTo>
                  <a:lnTo>
                    <a:pt x="56833" y="246442"/>
                  </a:lnTo>
                  <a:lnTo>
                    <a:pt x="80420" y="207615"/>
                  </a:lnTo>
                  <a:lnTo>
                    <a:pt x="107529" y="171362"/>
                  </a:lnTo>
                  <a:lnTo>
                    <a:pt x="137922" y="137921"/>
                  </a:lnTo>
                  <a:lnTo>
                    <a:pt x="171362" y="107529"/>
                  </a:lnTo>
                  <a:lnTo>
                    <a:pt x="207615" y="80420"/>
                  </a:lnTo>
                  <a:lnTo>
                    <a:pt x="246442" y="56833"/>
                  </a:lnTo>
                  <a:lnTo>
                    <a:pt x="287607" y="37004"/>
                  </a:lnTo>
                  <a:lnTo>
                    <a:pt x="330873" y="21170"/>
                  </a:lnTo>
                  <a:lnTo>
                    <a:pt x="376005" y="9566"/>
                  </a:lnTo>
                  <a:lnTo>
                    <a:pt x="422764" y="2431"/>
                  </a:lnTo>
                  <a:lnTo>
                    <a:pt x="470916" y="0"/>
                  </a:lnTo>
                  <a:lnTo>
                    <a:pt x="4582668" y="0"/>
                  </a:lnTo>
                  <a:lnTo>
                    <a:pt x="4630819" y="2431"/>
                  </a:lnTo>
                  <a:lnTo>
                    <a:pt x="4677578" y="9566"/>
                  </a:lnTo>
                  <a:lnTo>
                    <a:pt x="4722710" y="21170"/>
                  </a:lnTo>
                  <a:lnTo>
                    <a:pt x="4765976" y="37004"/>
                  </a:lnTo>
                  <a:lnTo>
                    <a:pt x="4807141" y="56833"/>
                  </a:lnTo>
                  <a:lnTo>
                    <a:pt x="4845968" y="80420"/>
                  </a:lnTo>
                  <a:lnTo>
                    <a:pt x="4882221" y="107529"/>
                  </a:lnTo>
                  <a:lnTo>
                    <a:pt x="4915662" y="137922"/>
                  </a:lnTo>
                  <a:lnTo>
                    <a:pt x="4946054" y="171362"/>
                  </a:lnTo>
                  <a:lnTo>
                    <a:pt x="4973163" y="207615"/>
                  </a:lnTo>
                  <a:lnTo>
                    <a:pt x="4996750" y="246442"/>
                  </a:lnTo>
                  <a:lnTo>
                    <a:pt x="5016579" y="287607"/>
                  </a:lnTo>
                  <a:lnTo>
                    <a:pt x="5032413" y="330873"/>
                  </a:lnTo>
                  <a:lnTo>
                    <a:pt x="5044017" y="376005"/>
                  </a:lnTo>
                  <a:lnTo>
                    <a:pt x="5051152" y="422764"/>
                  </a:lnTo>
                  <a:lnTo>
                    <a:pt x="5053584" y="470915"/>
                  </a:lnTo>
                  <a:lnTo>
                    <a:pt x="5053584" y="2354579"/>
                  </a:lnTo>
                  <a:lnTo>
                    <a:pt x="5051152" y="2402731"/>
                  </a:lnTo>
                  <a:lnTo>
                    <a:pt x="5044017" y="2449490"/>
                  </a:lnTo>
                  <a:lnTo>
                    <a:pt x="5032413" y="2494622"/>
                  </a:lnTo>
                  <a:lnTo>
                    <a:pt x="5016579" y="2537888"/>
                  </a:lnTo>
                  <a:lnTo>
                    <a:pt x="4996750" y="2579053"/>
                  </a:lnTo>
                  <a:lnTo>
                    <a:pt x="4973163" y="2617880"/>
                  </a:lnTo>
                  <a:lnTo>
                    <a:pt x="4946054" y="2654133"/>
                  </a:lnTo>
                  <a:lnTo>
                    <a:pt x="4915661" y="2687573"/>
                  </a:lnTo>
                  <a:lnTo>
                    <a:pt x="4882221" y="2717966"/>
                  </a:lnTo>
                  <a:lnTo>
                    <a:pt x="4845968" y="2745075"/>
                  </a:lnTo>
                  <a:lnTo>
                    <a:pt x="4807141" y="2768662"/>
                  </a:lnTo>
                  <a:lnTo>
                    <a:pt x="4765976" y="2788491"/>
                  </a:lnTo>
                  <a:lnTo>
                    <a:pt x="4722710" y="2804325"/>
                  </a:lnTo>
                  <a:lnTo>
                    <a:pt x="4677578" y="2815929"/>
                  </a:lnTo>
                  <a:lnTo>
                    <a:pt x="4630819" y="2823064"/>
                  </a:lnTo>
                  <a:lnTo>
                    <a:pt x="4582668" y="2825496"/>
                  </a:lnTo>
                  <a:lnTo>
                    <a:pt x="470916" y="2825496"/>
                  </a:lnTo>
                  <a:lnTo>
                    <a:pt x="422764" y="2823064"/>
                  </a:lnTo>
                  <a:lnTo>
                    <a:pt x="376005" y="2815929"/>
                  </a:lnTo>
                  <a:lnTo>
                    <a:pt x="330873" y="2804325"/>
                  </a:lnTo>
                  <a:lnTo>
                    <a:pt x="287607" y="2788491"/>
                  </a:lnTo>
                  <a:lnTo>
                    <a:pt x="246442" y="2768662"/>
                  </a:lnTo>
                  <a:lnTo>
                    <a:pt x="207615" y="2745075"/>
                  </a:lnTo>
                  <a:lnTo>
                    <a:pt x="171362" y="2717966"/>
                  </a:lnTo>
                  <a:lnTo>
                    <a:pt x="137921" y="2687574"/>
                  </a:lnTo>
                  <a:lnTo>
                    <a:pt x="107529" y="2654133"/>
                  </a:lnTo>
                  <a:lnTo>
                    <a:pt x="80420" y="2617880"/>
                  </a:lnTo>
                  <a:lnTo>
                    <a:pt x="56833" y="2579053"/>
                  </a:lnTo>
                  <a:lnTo>
                    <a:pt x="37004" y="2537888"/>
                  </a:lnTo>
                  <a:lnTo>
                    <a:pt x="21170" y="2494622"/>
                  </a:lnTo>
                  <a:lnTo>
                    <a:pt x="9566" y="2449490"/>
                  </a:lnTo>
                  <a:lnTo>
                    <a:pt x="2431" y="2402731"/>
                  </a:lnTo>
                  <a:lnTo>
                    <a:pt x="0" y="2354579"/>
                  </a:lnTo>
                  <a:lnTo>
                    <a:pt x="0" y="470915"/>
                  </a:lnTo>
                  <a:close/>
                </a:path>
                <a:path w="5053965" h="2825750">
                  <a:moveTo>
                    <a:pt x="2340864" y="687831"/>
                  </a:moveTo>
                  <a:lnTo>
                    <a:pt x="2350117" y="641931"/>
                  </a:lnTo>
                  <a:lnTo>
                    <a:pt x="2375360" y="604472"/>
                  </a:lnTo>
                  <a:lnTo>
                    <a:pt x="2412819" y="579229"/>
                  </a:lnTo>
                  <a:lnTo>
                    <a:pt x="2458720" y="569976"/>
                  </a:lnTo>
                  <a:lnTo>
                    <a:pt x="4682744" y="569976"/>
                  </a:lnTo>
                  <a:lnTo>
                    <a:pt x="4728644" y="579229"/>
                  </a:lnTo>
                  <a:lnTo>
                    <a:pt x="4766103" y="604472"/>
                  </a:lnTo>
                  <a:lnTo>
                    <a:pt x="4791346" y="641931"/>
                  </a:lnTo>
                  <a:lnTo>
                    <a:pt x="4800600" y="687831"/>
                  </a:lnTo>
                  <a:lnTo>
                    <a:pt x="4800600" y="1159255"/>
                  </a:lnTo>
                  <a:lnTo>
                    <a:pt x="4791346" y="1205156"/>
                  </a:lnTo>
                  <a:lnTo>
                    <a:pt x="4766103" y="1242615"/>
                  </a:lnTo>
                  <a:lnTo>
                    <a:pt x="4728644" y="1267858"/>
                  </a:lnTo>
                  <a:lnTo>
                    <a:pt x="4682744" y="1277112"/>
                  </a:lnTo>
                  <a:lnTo>
                    <a:pt x="2458720" y="1277112"/>
                  </a:lnTo>
                  <a:lnTo>
                    <a:pt x="2412819" y="1267858"/>
                  </a:lnTo>
                  <a:lnTo>
                    <a:pt x="2375360" y="1242615"/>
                  </a:lnTo>
                  <a:lnTo>
                    <a:pt x="2350117" y="1205156"/>
                  </a:lnTo>
                  <a:lnTo>
                    <a:pt x="2340864" y="1159255"/>
                  </a:lnTo>
                  <a:lnTo>
                    <a:pt x="2340864" y="687831"/>
                  </a:lnTo>
                  <a:close/>
                </a:path>
                <a:path w="5053965" h="2825750">
                  <a:moveTo>
                    <a:pt x="536447" y="1964435"/>
                  </a:moveTo>
                  <a:lnTo>
                    <a:pt x="545675" y="1918775"/>
                  </a:lnTo>
                  <a:lnTo>
                    <a:pt x="570833" y="1881473"/>
                  </a:lnTo>
                  <a:lnTo>
                    <a:pt x="608135" y="1856315"/>
                  </a:lnTo>
                  <a:lnTo>
                    <a:pt x="653796" y="1847088"/>
                  </a:lnTo>
                  <a:lnTo>
                    <a:pt x="2409444" y="1847088"/>
                  </a:lnTo>
                  <a:lnTo>
                    <a:pt x="2455104" y="1856315"/>
                  </a:lnTo>
                  <a:lnTo>
                    <a:pt x="2492406" y="1881473"/>
                  </a:lnTo>
                  <a:lnTo>
                    <a:pt x="2517564" y="1918775"/>
                  </a:lnTo>
                  <a:lnTo>
                    <a:pt x="2526792" y="1964435"/>
                  </a:lnTo>
                  <a:lnTo>
                    <a:pt x="2526792" y="2433828"/>
                  </a:lnTo>
                  <a:lnTo>
                    <a:pt x="2517564" y="2479488"/>
                  </a:lnTo>
                  <a:lnTo>
                    <a:pt x="2492406" y="2516790"/>
                  </a:lnTo>
                  <a:lnTo>
                    <a:pt x="2455104" y="2541948"/>
                  </a:lnTo>
                  <a:lnTo>
                    <a:pt x="2409444" y="2551176"/>
                  </a:lnTo>
                  <a:lnTo>
                    <a:pt x="653796" y="2551176"/>
                  </a:lnTo>
                  <a:lnTo>
                    <a:pt x="608135" y="2541948"/>
                  </a:lnTo>
                  <a:lnTo>
                    <a:pt x="570833" y="2516790"/>
                  </a:lnTo>
                  <a:lnTo>
                    <a:pt x="545675" y="2479488"/>
                  </a:lnTo>
                  <a:lnTo>
                    <a:pt x="536447" y="2433828"/>
                  </a:lnTo>
                  <a:lnTo>
                    <a:pt x="536447" y="1964435"/>
                  </a:lnTo>
                  <a:close/>
                </a:path>
              </a:pathLst>
            </a:custGeom>
            <a:ln w="152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7276" y="2808731"/>
              <a:ext cx="384175" cy="353695"/>
            </a:xfrm>
            <a:custGeom>
              <a:avLst/>
              <a:gdLst/>
              <a:ahLst/>
              <a:cxnLst/>
              <a:rect l="l" t="t" r="r" b="b"/>
              <a:pathLst>
                <a:path w="384175" h="353694">
                  <a:moveTo>
                    <a:pt x="192024" y="0"/>
                  </a:moveTo>
                  <a:lnTo>
                    <a:pt x="140978" y="6312"/>
                  </a:lnTo>
                  <a:lnTo>
                    <a:pt x="95108" y="24129"/>
                  </a:lnTo>
                  <a:lnTo>
                    <a:pt x="56245" y="51768"/>
                  </a:lnTo>
                  <a:lnTo>
                    <a:pt x="26218" y="87545"/>
                  </a:lnTo>
                  <a:lnTo>
                    <a:pt x="6859" y="129778"/>
                  </a:lnTo>
                  <a:lnTo>
                    <a:pt x="0" y="176783"/>
                  </a:lnTo>
                  <a:lnTo>
                    <a:pt x="6859" y="223789"/>
                  </a:lnTo>
                  <a:lnTo>
                    <a:pt x="26218" y="266022"/>
                  </a:lnTo>
                  <a:lnTo>
                    <a:pt x="56245" y="301799"/>
                  </a:lnTo>
                  <a:lnTo>
                    <a:pt x="95108" y="329438"/>
                  </a:lnTo>
                  <a:lnTo>
                    <a:pt x="140978" y="347255"/>
                  </a:lnTo>
                  <a:lnTo>
                    <a:pt x="192024" y="353567"/>
                  </a:lnTo>
                  <a:lnTo>
                    <a:pt x="243069" y="347255"/>
                  </a:lnTo>
                  <a:lnTo>
                    <a:pt x="288939" y="329438"/>
                  </a:lnTo>
                  <a:lnTo>
                    <a:pt x="327802" y="301799"/>
                  </a:lnTo>
                  <a:lnTo>
                    <a:pt x="357829" y="266022"/>
                  </a:lnTo>
                  <a:lnTo>
                    <a:pt x="377188" y="223789"/>
                  </a:lnTo>
                  <a:lnTo>
                    <a:pt x="384048" y="176783"/>
                  </a:lnTo>
                  <a:lnTo>
                    <a:pt x="377188" y="129778"/>
                  </a:lnTo>
                  <a:lnTo>
                    <a:pt x="357829" y="87545"/>
                  </a:lnTo>
                  <a:lnTo>
                    <a:pt x="327802" y="51768"/>
                  </a:lnTo>
                  <a:lnTo>
                    <a:pt x="288939" y="24129"/>
                  </a:lnTo>
                  <a:lnTo>
                    <a:pt x="243069" y="63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7276" y="2808731"/>
              <a:ext cx="384175" cy="353695"/>
            </a:xfrm>
            <a:custGeom>
              <a:avLst/>
              <a:gdLst/>
              <a:ahLst/>
              <a:cxnLst/>
              <a:rect l="l" t="t" r="r" b="b"/>
              <a:pathLst>
                <a:path w="384175" h="353694">
                  <a:moveTo>
                    <a:pt x="384048" y="176783"/>
                  </a:moveTo>
                  <a:lnTo>
                    <a:pt x="377188" y="129778"/>
                  </a:lnTo>
                  <a:lnTo>
                    <a:pt x="357829" y="87545"/>
                  </a:lnTo>
                  <a:lnTo>
                    <a:pt x="327802" y="51768"/>
                  </a:lnTo>
                  <a:lnTo>
                    <a:pt x="288939" y="24129"/>
                  </a:lnTo>
                  <a:lnTo>
                    <a:pt x="243069" y="6312"/>
                  </a:lnTo>
                  <a:lnTo>
                    <a:pt x="192024" y="0"/>
                  </a:lnTo>
                  <a:lnTo>
                    <a:pt x="140978" y="6312"/>
                  </a:lnTo>
                  <a:lnTo>
                    <a:pt x="95108" y="24129"/>
                  </a:lnTo>
                  <a:lnTo>
                    <a:pt x="56245" y="51768"/>
                  </a:lnTo>
                  <a:lnTo>
                    <a:pt x="26218" y="87545"/>
                  </a:lnTo>
                  <a:lnTo>
                    <a:pt x="6859" y="129778"/>
                  </a:lnTo>
                  <a:lnTo>
                    <a:pt x="0" y="176783"/>
                  </a:lnTo>
                  <a:lnTo>
                    <a:pt x="6859" y="223789"/>
                  </a:lnTo>
                  <a:lnTo>
                    <a:pt x="26218" y="266022"/>
                  </a:lnTo>
                  <a:lnTo>
                    <a:pt x="56245" y="301799"/>
                  </a:lnTo>
                  <a:lnTo>
                    <a:pt x="95108" y="329438"/>
                  </a:lnTo>
                  <a:lnTo>
                    <a:pt x="140978" y="347255"/>
                  </a:lnTo>
                  <a:lnTo>
                    <a:pt x="192024" y="353567"/>
                  </a:lnTo>
                  <a:lnTo>
                    <a:pt x="243069" y="347255"/>
                  </a:lnTo>
                  <a:lnTo>
                    <a:pt x="288939" y="329438"/>
                  </a:lnTo>
                  <a:lnTo>
                    <a:pt x="327802" y="301799"/>
                  </a:lnTo>
                  <a:lnTo>
                    <a:pt x="357829" y="266022"/>
                  </a:lnTo>
                  <a:lnTo>
                    <a:pt x="377188" y="223789"/>
                  </a:lnTo>
                  <a:lnTo>
                    <a:pt x="384048" y="176783"/>
                  </a:lnTo>
                  <a:close/>
                </a:path>
              </a:pathLst>
            </a:custGeom>
            <a:ln w="152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6379" y="4085844"/>
              <a:ext cx="384175" cy="350520"/>
            </a:xfrm>
            <a:custGeom>
              <a:avLst/>
              <a:gdLst/>
              <a:ahLst/>
              <a:cxnLst/>
              <a:rect l="l" t="t" r="r" b="b"/>
              <a:pathLst>
                <a:path w="384175" h="350520">
                  <a:moveTo>
                    <a:pt x="192024" y="0"/>
                  </a:moveTo>
                  <a:lnTo>
                    <a:pt x="140978" y="6261"/>
                  </a:lnTo>
                  <a:lnTo>
                    <a:pt x="95108" y="23932"/>
                  </a:lnTo>
                  <a:lnTo>
                    <a:pt x="56245" y="51339"/>
                  </a:lnTo>
                  <a:lnTo>
                    <a:pt x="26218" y="86811"/>
                  </a:lnTo>
                  <a:lnTo>
                    <a:pt x="6859" y="128675"/>
                  </a:lnTo>
                  <a:lnTo>
                    <a:pt x="0" y="175259"/>
                  </a:lnTo>
                  <a:lnTo>
                    <a:pt x="6859" y="221844"/>
                  </a:lnTo>
                  <a:lnTo>
                    <a:pt x="26218" y="263708"/>
                  </a:lnTo>
                  <a:lnTo>
                    <a:pt x="56245" y="299180"/>
                  </a:lnTo>
                  <a:lnTo>
                    <a:pt x="95108" y="326587"/>
                  </a:lnTo>
                  <a:lnTo>
                    <a:pt x="140978" y="344258"/>
                  </a:lnTo>
                  <a:lnTo>
                    <a:pt x="192024" y="350519"/>
                  </a:lnTo>
                  <a:lnTo>
                    <a:pt x="243069" y="344258"/>
                  </a:lnTo>
                  <a:lnTo>
                    <a:pt x="288939" y="326587"/>
                  </a:lnTo>
                  <a:lnTo>
                    <a:pt x="327802" y="299180"/>
                  </a:lnTo>
                  <a:lnTo>
                    <a:pt x="357829" y="263708"/>
                  </a:lnTo>
                  <a:lnTo>
                    <a:pt x="377188" y="221844"/>
                  </a:lnTo>
                  <a:lnTo>
                    <a:pt x="384048" y="175259"/>
                  </a:lnTo>
                  <a:lnTo>
                    <a:pt x="377188" y="128675"/>
                  </a:lnTo>
                  <a:lnTo>
                    <a:pt x="357829" y="86811"/>
                  </a:lnTo>
                  <a:lnTo>
                    <a:pt x="327802" y="51339"/>
                  </a:lnTo>
                  <a:lnTo>
                    <a:pt x="288939" y="23932"/>
                  </a:lnTo>
                  <a:lnTo>
                    <a:pt x="243069" y="6261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5796" y="3985259"/>
              <a:ext cx="658495" cy="530860"/>
            </a:xfrm>
            <a:custGeom>
              <a:avLst/>
              <a:gdLst/>
              <a:ahLst/>
              <a:cxnLst/>
              <a:rect l="l" t="t" r="r" b="b"/>
              <a:pathLst>
                <a:path w="658495" h="530860">
                  <a:moveTo>
                    <a:pt x="484631" y="275844"/>
                  </a:moveTo>
                  <a:lnTo>
                    <a:pt x="477772" y="229259"/>
                  </a:lnTo>
                  <a:lnTo>
                    <a:pt x="458413" y="187395"/>
                  </a:lnTo>
                  <a:lnTo>
                    <a:pt x="428386" y="151923"/>
                  </a:lnTo>
                  <a:lnTo>
                    <a:pt x="389523" y="124516"/>
                  </a:lnTo>
                  <a:lnTo>
                    <a:pt x="343653" y="106845"/>
                  </a:lnTo>
                  <a:lnTo>
                    <a:pt x="292607" y="100583"/>
                  </a:lnTo>
                  <a:lnTo>
                    <a:pt x="241562" y="106845"/>
                  </a:lnTo>
                  <a:lnTo>
                    <a:pt x="195692" y="124516"/>
                  </a:lnTo>
                  <a:lnTo>
                    <a:pt x="156829" y="151923"/>
                  </a:lnTo>
                  <a:lnTo>
                    <a:pt x="126802" y="187395"/>
                  </a:lnTo>
                  <a:lnTo>
                    <a:pt x="107443" y="229259"/>
                  </a:lnTo>
                  <a:lnTo>
                    <a:pt x="100583" y="275844"/>
                  </a:lnTo>
                  <a:lnTo>
                    <a:pt x="107443" y="322428"/>
                  </a:lnTo>
                  <a:lnTo>
                    <a:pt x="126802" y="364292"/>
                  </a:lnTo>
                  <a:lnTo>
                    <a:pt x="156829" y="399764"/>
                  </a:lnTo>
                  <a:lnTo>
                    <a:pt x="195692" y="427171"/>
                  </a:lnTo>
                  <a:lnTo>
                    <a:pt x="241562" y="444842"/>
                  </a:lnTo>
                  <a:lnTo>
                    <a:pt x="292607" y="451103"/>
                  </a:lnTo>
                  <a:lnTo>
                    <a:pt x="343653" y="444842"/>
                  </a:lnTo>
                  <a:lnTo>
                    <a:pt x="389523" y="427171"/>
                  </a:lnTo>
                  <a:lnTo>
                    <a:pt x="428386" y="399764"/>
                  </a:lnTo>
                  <a:lnTo>
                    <a:pt x="458413" y="364292"/>
                  </a:lnTo>
                  <a:lnTo>
                    <a:pt x="477772" y="322428"/>
                  </a:lnTo>
                  <a:lnTo>
                    <a:pt x="484631" y="275844"/>
                  </a:lnTo>
                  <a:close/>
                </a:path>
                <a:path w="658495" h="530860">
                  <a:moveTo>
                    <a:pt x="0" y="265175"/>
                  </a:moveTo>
                  <a:lnTo>
                    <a:pt x="4306" y="222168"/>
                  </a:lnTo>
                  <a:lnTo>
                    <a:pt x="16776" y="181368"/>
                  </a:lnTo>
                  <a:lnTo>
                    <a:pt x="36731" y="143321"/>
                  </a:lnTo>
                  <a:lnTo>
                    <a:pt x="63495" y="108575"/>
                  </a:lnTo>
                  <a:lnTo>
                    <a:pt x="96392" y="77676"/>
                  </a:lnTo>
                  <a:lnTo>
                    <a:pt x="134745" y="51169"/>
                  </a:lnTo>
                  <a:lnTo>
                    <a:pt x="177878" y="29602"/>
                  </a:lnTo>
                  <a:lnTo>
                    <a:pt x="225113" y="13520"/>
                  </a:lnTo>
                  <a:lnTo>
                    <a:pt x="275773" y="3471"/>
                  </a:lnTo>
                  <a:lnTo>
                    <a:pt x="329183" y="0"/>
                  </a:lnTo>
                  <a:lnTo>
                    <a:pt x="382594" y="3471"/>
                  </a:lnTo>
                  <a:lnTo>
                    <a:pt x="433254" y="13520"/>
                  </a:lnTo>
                  <a:lnTo>
                    <a:pt x="480489" y="29602"/>
                  </a:lnTo>
                  <a:lnTo>
                    <a:pt x="523622" y="51169"/>
                  </a:lnTo>
                  <a:lnTo>
                    <a:pt x="561975" y="77676"/>
                  </a:lnTo>
                  <a:lnTo>
                    <a:pt x="594872" y="108575"/>
                  </a:lnTo>
                  <a:lnTo>
                    <a:pt x="621636" y="143321"/>
                  </a:lnTo>
                  <a:lnTo>
                    <a:pt x="641591" y="181368"/>
                  </a:lnTo>
                  <a:lnTo>
                    <a:pt x="654061" y="222168"/>
                  </a:lnTo>
                  <a:lnTo>
                    <a:pt x="658367" y="265175"/>
                  </a:lnTo>
                  <a:lnTo>
                    <a:pt x="654061" y="308183"/>
                  </a:lnTo>
                  <a:lnTo>
                    <a:pt x="641591" y="348983"/>
                  </a:lnTo>
                  <a:lnTo>
                    <a:pt x="621636" y="387030"/>
                  </a:lnTo>
                  <a:lnTo>
                    <a:pt x="594872" y="421776"/>
                  </a:lnTo>
                  <a:lnTo>
                    <a:pt x="561975" y="452675"/>
                  </a:lnTo>
                  <a:lnTo>
                    <a:pt x="523622" y="479182"/>
                  </a:lnTo>
                  <a:lnTo>
                    <a:pt x="480489" y="500749"/>
                  </a:lnTo>
                  <a:lnTo>
                    <a:pt x="433254" y="516831"/>
                  </a:lnTo>
                  <a:lnTo>
                    <a:pt x="382594" y="526880"/>
                  </a:lnTo>
                  <a:lnTo>
                    <a:pt x="329183" y="530351"/>
                  </a:lnTo>
                  <a:lnTo>
                    <a:pt x="275773" y="526880"/>
                  </a:lnTo>
                  <a:lnTo>
                    <a:pt x="225113" y="516831"/>
                  </a:lnTo>
                  <a:lnTo>
                    <a:pt x="177878" y="500749"/>
                  </a:lnTo>
                  <a:lnTo>
                    <a:pt x="134745" y="479182"/>
                  </a:lnTo>
                  <a:lnTo>
                    <a:pt x="96393" y="452675"/>
                  </a:lnTo>
                  <a:lnTo>
                    <a:pt x="63495" y="421776"/>
                  </a:lnTo>
                  <a:lnTo>
                    <a:pt x="36731" y="387030"/>
                  </a:lnTo>
                  <a:lnTo>
                    <a:pt x="16776" y="348983"/>
                  </a:lnTo>
                  <a:lnTo>
                    <a:pt x="4306" y="308183"/>
                  </a:lnTo>
                  <a:lnTo>
                    <a:pt x="0" y="265175"/>
                  </a:lnTo>
                  <a:close/>
                </a:path>
              </a:pathLst>
            </a:custGeom>
            <a:ln w="152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4974" y="2922015"/>
              <a:ext cx="3121660" cy="1404620"/>
            </a:xfrm>
            <a:custGeom>
              <a:avLst/>
              <a:gdLst/>
              <a:ahLst/>
              <a:cxnLst/>
              <a:rect l="l" t="t" r="r" b="b"/>
              <a:pathLst>
                <a:path w="3121660" h="1404620">
                  <a:moveTo>
                    <a:pt x="1389761" y="63500"/>
                  </a:moveTo>
                  <a:lnTo>
                    <a:pt x="1377061" y="57150"/>
                  </a:lnTo>
                  <a:lnTo>
                    <a:pt x="1262761" y="0"/>
                  </a:lnTo>
                  <a:lnTo>
                    <a:pt x="1308481" y="57150"/>
                  </a:lnTo>
                  <a:lnTo>
                    <a:pt x="2794" y="57150"/>
                  </a:lnTo>
                  <a:lnTo>
                    <a:pt x="0" y="59944"/>
                  </a:lnTo>
                  <a:lnTo>
                    <a:pt x="0" y="67056"/>
                  </a:lnTo>
                  <a:lnTo>
                    <a:pt x="2794" y="69850"/>
                  </a:lnTo>
                  <a:lnTo>
                    <a:pt x="1308481" y="69850"/>
                  </a:lnTo>
                  <a:lnTo>
                    <a:pt x="1262761" y="127000"/>
                  </a:lnTo>
                  <a:lnTo>
                    <a:pt x="1377061" y="69850"/>
                  </a:lnTo>
                  <a:lnTo>
                    <a:pt x="1389761" y="63500"/>
                  </a:lnTo>
                  <a:close/>
                </a:path>
                <a:path w="3121660" h="1404620">
                  <a:moveTo>
                    <a:pt x="2054352" y="435356"/>
                  </a:moveTo>
                  <a:lnTo>
                    <a:pt x="2052701" y="432308"/>
                  </a:lnTo>
                  <a:lnTo>
                    <a:pt x="2050923" y="429260"/>
                  </a:lnTo>
                  <a:lnTo>
                    <a:pt x="2047113" y="428117"/>
                  </a:lnTo>
                  <a:lnTo>
                    <a:pt x="2044065" y="429768"/>
                  </a:lnTo>
                  <a:lnTo>
                    <a:pt x="1077023" y="968095"/>
                  </a:lnTo>
                  <a:lnTo>
                    <a:pt x="1089279" y="895858"/>
                  </a:lnTo>
                  <a:lnTo>
                    <a:pt x="1071867" y="921334"/>
                  </a:lnTo>
                  <a:lnTo>
                    <a:pt x="1071867" y="982218"/>
                  </a:lnTo>
                  <a:lnTo>
                    <a:pt x="1070190" y="979119"/>
                  </a:lnTo>
                  <a:lnTo>
                    <a:pt x="1071867" y="982218"/>
                  </a:lnTo>
                  <a:lnTo>
                    <a:pt x="1071867" y="921334"/>
                  </a:lnTo>
                  <a:lnTo>
                    <a:pt x="1009142" y="1013079"/>
                  </a:lnTo>
                  <a:lnTo>
                    <a:pt x="1151001" y="1006856"/>
                  </a:lnTo>
                  <a:lnTo>
                    <a:pt x="1093660" y="983361"/>
                  </a:lnTo>
                  <a:lnTo>
                    <a:pt x="1083310" y="979119"/>
                  </a:lnTo>
                  <a:lnTo>
                    <a:pt x="2050161" y="440944"/>
                  </a:lnTo>
                  <a:lnTo>
                    <a:pt x="2053209" y="439166"/>
                  </a:lnTo>
                  <a:lnTo>
                    <a:pt x="2054352" y="435356"/>
                  </a:lnTo>
                  <a:close/>
                </a:path>
                <a:path w="3121660" h="1404620">
                  <a:moveTo>
                    <a:pt x="3121533" y="1340612"/>
                  </a:moveTo>
                  <a:lnTo>
                    <a:pt x="3108833" y="1334262"/>
                  </a:lnTo>
                  <a:lnTo>
                    <a:pt x="2994533" y="1277112"/>
                  </a:lnTo>
                  <a:lnTo>
                    <a:pt x="3040253" y="1334262"/>
                  </a:lnTo>
                  <a:lnTo>
                    <a:pt x="1572514" y="1334262"/>
                  </a:lnTo>
                  <a:lnTo>
                    <a:pt x="1569720" y="1337056"/>
                  </a:lnTo>
                  <a:lnTo>
                    <a:pt x="1569720" y="1344168"/>
                  </a:lnTo>
                  <a:lnTo>
                    <a:pt x="1572514" y="1346962"/>
                  </a:lnTo>
                  <a:lnTo>
                    <a:pt x="3040253" y="1346962"/>
                  </a:lnTo>
                  <a:lnTo>
                    <a:pt x="2994533" y="1404112"/>
                  </a:lnTo>
                  <a:lnTo>
                    <a:pt x="3108833" y="1346962"/>
                  </a:lnTo>
                  <a:lnTo>
                    <a:pt x="3121533" y="1340612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39388" y="2788665"/>
            <a:ext cx="186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Verdana"/>
                <a:cs typeface="Verdana"/>
              </a:rPr>
              <a:t>П</a:t>
            </a:r>
            <a:r>
              <a:rPr sz="1800" spc="25" dirty="0">
                <a:latin typeface="Verdana"/>
                <a:cs typeface="Verdana"/>
              </a:rPr>
              <a:t>о</a:t>
            </a:r>
            <a:r>
              <a:rPr sz="1800" spc="10" dirty="0">
                <a:latin typeface="Verdana"/>
                <a:cs typeface="Verdana"/>
              </a:rPr>
              <a:t>д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150" dirty="0">
                <a:latin typeface="Verdana"/>
                <a:cs typeface="Verdana"/>
              </a:rPr>
              <a:t>о</a:t>
            </a:r>
            <a:r>
              <a:rPr sz="1800" spc="140" dirty="0">
                <a:latin typeface="Verdana"/>
                <a:cs typeface="Verdana"/>
              </a:rPr>
              <a:t>с</a:t>
            </a:r>
            <a:r>
              <a:rPr sz="1800" spc="-200" dirty="0">
                <a:latin typeface="Verdana"/>
                <a:cs typeface="Verdana"/>
              </a:rPr>
              <a:t>т</a:t>
            </a:r>
            <a:r>
              <a:rPr sz="1800" spc="-100" dirty="0">
                <a:latin typeface="Verdana"/>
                <a:cs typeface="Verdana"/>
              </a:rPr>
              <a:t>о</a:t>
            </a:r>
            <a:r>
              <a:rPr sz="1800" spc="-114" dirty="0">
                <a:latin typeface="Verdana"/>
                <a:cs typeface="Verdana"/>
              </a:rPr>
              <a:t>я</a:t>
            </a:r>
            <a:r>
              <a:rPr sz="1800" spc="-15" dirty="0">
                <a:latin typeface="Verdana"/>
                <a:cs typeface="Verdana"/>
              </a:rPr>
              <a:t>ни</a:t>
            </a:r>
            <a:r>
              <a:rPr sz="1800" spc="-5" dirty="0">
                <a:latin typeface="Verdana"/>
                <a:cs typeface="Verdana"/>
              </a:rPr>
              <a:t>е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614" y="4103878"/>
            <a:ext cx="1868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Verdana"/>
                <a:cs typeface="Verdana"/>
              </a:rPr>
              <a:t>П</a:t>
            </a:r>
            <a:r>
              <a:rPr sz="1800" spc="25" dirty="0">
                <a:latin typeface="Verdana"/>
                <a:cs typeface="Verdana"/>
              </a:rPr>
              <a:t>о</a:t>
            </a:r>
            <a:r>
              <a:rPr sz="1800" spc="10" dirty="0">
                <a:latin typeface="Verdana"/>
                <a:cs typeface="Verdana"/>
              </a:rPr>
              <a:t>д</a:t>
            </a:r>
            <a:r>
              <a:rPr sz="1800" spc="204" dirty="0">
                <a:latin typeface="Verdana"/>
                <a:cs typeface="Verdana"/>
              </a:rPr>
              <a:t>с</a:t>
            </a:r>
            <a:r>
              <a:rPr sz="1800" spc="150" dirty="0">
                <a:latin typeface="Verdana"/>
                <a:cs typeface="Verdana"/>
              </a:rPr>
              <a:t>о</a:t>
            </a:r>
            <a:r>
              <a:rPr sz="1800" spc="140" dirty="0">
                <a:latin typeface="Verdana"/>
                <a:cs typeface="Verdana"/>
              </a:rPr>
              <a:t>с</a:t>
            </a:r>
            <a:r>
              <a:rPr sz="1800" spc="-200" dirty="0">
                <a:latin typeface="Verdana"/>
                <a:cs typeface="Verdana"/>
              </a:rPr>
              <a:t>т</a:t>
            </a:r>
            <a:r>
              <a:rPr sz="1800" spc="-100" dirty="0">
                <a:latin typeface="Verdana"/>
                <a:cs typeface="Verdana"/>
              </a:rPr>
              <a:t>о</a:t>
            </a:r>
            <a:r>
              <a:rPr sz="1800" spc="-114" dirty="0">
                <a:latin typeface="Verdana"/>
                <a:cs typeface="Verdana"/>
              </a:rPr>
              <a:t>я</a:t>
            </a:r>
            <a:r>
              <a:rPr sz="1800" spc="-15" dirty="0">
                <a:latin typeface="Verdana"/>
                <a:cs typeface="Verdana"/>
              </a:rPr>
              <a:t>ни</a:t>
            </a:r>
            <a:r>
              <a:rPr sz="1800" spc="-5" dirty="0">
                <a:latin typeface="Verdana"/>
                <a:cs typeface="Verdana"/>
              </a:rPr>
              <a:t>е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66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1258867"/>
            <a:ext cx="5912686" cy="24629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339" y="343662"/>
            <a:ext cx="5564652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05" dirty="0"/>
              <a:t>Диаграммы</a:t>
            </a:r>
            <a:r>
              <a:rPr sz="3200" spc="-210" dirty="0"/>
              <a:t> </a:t>
            </a:r>
            <a:r>
              <a:rPr sz="3200" spc="-20" dirty="0"/>
              <a:t>состояний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526794" y="978535"/>
            <a:ext cx="8514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14670" algn="l"/>
                <a:tab pos="5959475" algn="l"/>
              </a:tabLst>
            </a:pPr>
            <a:r>
              <a:rPr sz="1400" spc="130" dirty="0">
                <a:solidFill>
                  <a:srgbClr val="404040"/>
                </a:solidFill>
                <a:latin typeface="Verdana"/>
                <a:cs typeface="Verdana"/>
              </a:rPr>
              <a:t>Со</a:t>
            </a:r>
            <a:r>
              <a:rPr sz="1400" spc="11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400" spc="-175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оя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н</a:t>
            </a:r>
            <a:r>
              <a:rPr sz="1400" spc="-3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400" spc="70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5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404040"/>
                </a:solidFill>
                <a:latin typeface="Verdana"/>
                <a:cs typeface="Verdana"/>
              </a:rPr>
              <a:t>в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лож</a:t>
            </a:r>
            <a:r>
              <a:rPr sz="1400" spc="75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нн</a:t>
            </a:r>
            <a:r>
              <a:rPr sz="1400" spc="10" dirty="0">
                <a:solidFill>
                  <a:srgbClr val="404040"/>
                </a:solidFill>
                <a:latin typeface="Verdana"/>
                <a:cs typeface="Verdana"/>
              </a:rPr>
              <a:t>ыми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55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400" spc="110" dirty="0">
                <a:solidFill>
                  <a:srgbClr val="404040"/>
                </a:solidFill>
                <a:latin typeface="Verdana"/>
                <a:cs typeface="Verdana"/>
              </a:rPr>
              <a:t>ос</a:t>
            </a:r>
            <a:r>
              <a:rPr sz="1400" spc="-175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оя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н</a:t>
            </a:r>
            <a:r>
              <a:rPr sz="1400" spc="-3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400" spc="-225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400" spc="105" dirty="0">
                <a:solidFill>
                  <a:srgbClr val="404040"/>
                </a:solidFill>
                <a:latin typeface="Verdana"/>
                <a:cs typeface="Verdana"/>
              </a:rPr>
              <a:t>ми</a:t>
            </a: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1400" spc="-1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1400" dirty="0">
                <a:solidFill>
                  <a:srgbClr val="353535"/>
                </a:solidFill>
                <a:latin typeface="Microsoft Sans Serif"/>
                <a:cs typeface="Microsoft Sans Serif"/>
              </a:rPr>
              <a:t>	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П</a:t>
            </a:r>
            <a:r>
              <a:rPr sz="1400" spc="114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400" spc="80" dirty="0">
                <a:solidFill>
                  <a:srgbClr val="404040"/>
                </a:solidFill>
                <a:latin typeface="Verdana"/>
                <a:cs typeface="Verdana"/>
              </a:rPr>
              <a:t>р</a:t>
            </a:r>
            <a:r>
              <a:rPr sz="1400" spc="114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л</a:t>
            </a:r>
            <a:r>
              <a:rPr sz="1400" spc="-110" dirty="0">
                <a:solidFill>
                  <a:srgbClr val="404040"/>
                </a:solidFill>
                <a:latin typeface="Verdana"/>
                <a:cs typeface="Verdana"/>
              </a:rPr>
              <a:t>л</a:t>
            </a:r>
            <a:r>
              <a:rPr sz="1400" spc="75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400" spc="-135" dirty="0">
                <a:solidFill>
                  <a:srgbClr val="404040"/>
                </a:solidFill>
                <a:latin typeface="Verdana"/>
                <a:cs typeface="Verdana"/>
              </a:rPr>
              <a:t>ль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ные </a:t>
            </a:r>
            <a:r>
              <a:rPr sz="1400" spc="155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400" spc="110" dirty="0">
                <a:solidFill>
                  <a:srgbClr val="404040"/>
                </a:solidFill>
                <a:latin typeface="Verdana"/>
                <a:cs typeface="Verdana"/>
              </a:rPr>
              <a:t>ос</a:t>
            </a:r>
            <a:r>
              <a:rPr sz="1400" spc="-175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400" spc="-80" dirty="0">
                <a:solidFill>
                  <a:srgbClr val="404040"/>
                </a:solidFill>
                <a:latin typeface="Verdana"/>
                <a:cs typeface="Verdana"/>
              </a:rPr>
              <a:t>оя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н</a:t>
            </a:r>
            <a:r>
              <a:rPr sz="1400" spc="-3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400" spc="-225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400" spc="105" dirty="0">
                <a:solidFill>
                  <a:srgbClr val="404040"/>
                </a:solidFill>
                <a:latin typeface="Verdana"/>
                <a:cs typeface="Verdana"/>
              </a:rPr>
              <a:t>ми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5623" y="1258867"/>
            <a:ext cx="6056376" cy="25446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53383" y="4027677"/>
            <a:ext cx="44411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1400" spc="-5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Состояние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состояние</a:t>
            </a:r>
            <a:r>
              <a:rPr sz="1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Verdana"/>
                <a:cs typeface="Verdana"/>
              </a:rPr>
              <a:t>со</a:t>
            </a:r>
            <a:r>
              <a:rPr sz="1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скрытой</a:t>
            </a:r>
            <a:r>
              <a:rPr sz="1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структурой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6951" y="4611612"/>
            <a:ext cx="5574727" cy="19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Контекстные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0473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Цель:</a:t>
            </a:r>
          </a:p>
          <a:p>
            <a:pPr marL="0" indent="0">
              <a:buNone/>
            </a:pPr>
            <a:r>
              <a:rPr lang="ru-RU" dirty="0" smtClean="0"/>
              <a:t> ▶ разграничение функций системы и ее окружения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определение компонентов, которые надо имплементировать, и используемых интерфейсов.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35370939"/>
              </p:ext>
            </p:extLst>
          </p:nvPr>
        </p:nvGraphicFramePr>
        <p:xfrm>
          <a:off x="2032000" y="3538330"/>
          <a:ext cx="8128000" cy="286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770" y="305562"/>
            <a:ext cx="5994918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80" dirty="0"/>
              <a:t>Диаграмма</a:t>
            </a:r>
            <a:r>
              <a:rPr sz="3200" spc="-245" dirty="0"/>
              <a:t> </a:t>
            </a:r>
            <a:r>
              <a:rPr sz="3200" spc="-20" dirty="0"/>
              <a:t>состояний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007" y="1904992"/>
            <a:ext cx="5974911" cy="1926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90748" y="1068131"/>
            <a:ext cx="8623300" cy="737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21915">
              <a:lnSpc>
                <a:spcPct val="100000"/>
              </a:lnSpc>
              <a:spcBef>
                <a:spcPts val="740"/>
              </a:spcBef>
              <a:tabLst>
                <a:tab pos="2966720" algn="l"/>
              </a:tabLst>
            </a:pPr>
            <a:r>
              <a:rPr sz="1800" spc="-19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Сл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ожн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ы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п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ерех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д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ы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6870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Параллельный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переход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из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параллельного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в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параллельное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состояние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639" y="4575062"/>
            <a:ext cx="5769587" cy="2124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36465" y="4220667"/>
            <a:ext cx="6060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Переход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из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составного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в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составное</a:t>
            </a:r>
            <a:r>
              <a:rPr sz="1800" spc="3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состояние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8970">
              <a:lnSpc>
                <a:spcPct val="100000"/>
              </a:lnSpc>
              <a:spcBef>
                <a:spcPts val="90"/>
              </a:spcBef>
            </a:pPr>
            <a:r>
              <a:rPr spc="180" dirty="0"/>
              <a:t>Диаграмма</a:t>
            </a:r>
            <a:r>
              <a:rPr spc="-245" dirty="0"/>
              <a:t> </a:t>
            </a:r>
            <a:r>
              <a:rPr spc="-20" dirty="0"/>
              <a:t>состояний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7294" y="1347038"/>
            <a:ext cx="326707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700" spc="-18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н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х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р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н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из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ц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со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260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н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ий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59" y="1892822"/>
            <a:ext cx="6875958" cy="36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461009"/>
            <a:ext cx="8693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Пример</a:t>
            </a:r>
            <a:r>
              <a:rPr spc="-180" dirty="0"/>
              <a:t> </a:t>
            </a:r>
            <a:r>
              <a:rPr spc="80" dirty="0"/>
              <a:t>диаграммы</a:t>
            </a:r>
            <a:r>
              <a:rPr spc="-195" dirty="0"/>
              <a:t> </a:t>
            </a:r>
            <a:r>
              <a:rPr spc="-15" dirty="0"/>
              <a:t>состояний</a:t>
            </a:r>
            <a:r>
              <a:rPr spc="-175" dirty="0"/>
              <a:t> </a:t>
            </a:r>
            <a:r>
              <a:rPr spc="20" dirty="0"/>
              <a:t>телефонного</a:t>
            </a:r>
            <a:r>
              <a:rPr spc="-145" dirty="0"/>
              <a:t> </a:t>
            </a:r>
            <a:r>
              <a:rPr spc="50" dirty="0"/>
              <a:t>аппарата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223" y="1054599"/>
            <a:ext cx="6324602" cy="56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276" y="651509"/>
            <a:ext cx="8044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50" marR="5080" indent="-2292985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П</a:t>
            </a:r>
            <a:r>
              <a:rPr spc="150" dirty="0"/>
              <a:t>риме</a:t>
            </a:r>
            <a:r>
              <a:rPr spc="155" dirty="0"/>
              <a:t>р</a:t>
            </a:r>
            <a:r>
              <a:rPr spc="-165" dirty="0"/>
              <a:t> </a:t>
            </a:r>
            <a:r>
              <a:rPr spc="-35" dirty="0"/>
              <a:t>д</a:t>
            </a:r>
            <a:r>
              <a:rPr spc="-55" dirty="0"/>
              <a:t>и</a:t>
            </a:r>
            <a:r>
              <a:rPr spc="185" dirty="0"/>
              <a:t>а</a:t>
            </a:r>
            <a:r>
              <a:rPr spc="-55" dirty="0"/>
              <a:t>г</a:t>
            </a:r>
            <a:r>
              <a:rPr spc="-85" dirty="0"/>
              <a:t>р</a:t>
            </a:r>
            <a:r>
              <a:rPr spc="185" dirty="0"/>
              <a:t>а</a:t>
            </a:r>
            <a:r>
              <a:rPr spc="190" dirty="0"/>
              <a:t>ммы</a:t>
            </a:r>
            <a:r>
              <a:rPr spc="-195" dirty="0"/>
              <a:t> </a:t>
            </a:r>
            <a:r>
              <a:rPr spc="270" dirty="0"/>
              <a:t>с</a:t>
            </a:r>
            <a:r>
              <a:rPr spc="95" dirty="0"/>
              <a:t>о</a:t>
            </a:r>
            <a:r>
              <a:rPr spc="270" dirty="0"/>
              <a:t>с</a:t>
            </a:r>
            <a:r>
              <a:rPr spc="-75" dirty="0"/>
              <a:t>т</a:t>
            </a:r>
            <a:r>
              <a:rPr spc="-110" dirty="0"/>
              <a:t>о</a:t>
            </a:r>
            <a:r>
              <a:rPr spc="-390" dirty="0"/>
              <a:t>я</a:t>
            </a:r>
            <a:r>
              <a:rPr spc="-85" dirty="0"/>
              <a:t>н</a:t>
            </a:r>
            <a:r>
              <a:rPr spc="-70" dirty="0"/>
              <a:t>и</a:t>
            </a:r>
            <a:r>
              <a:rPr spc="-60" dirty="0"/>
              <a:t>й</a:t>
            </a:r>
            <a:r>
              <a:rPr spc="-175" dirty="0"/>
              <a:t> </a:t>
            </a:r>
            <a:r>
              <a:rPr spc="-25" dirty="0"/>
              <a:t>д</a:t>
            </a:r>
            <a:r>
              <a:rPr spc="-175" dirty="0"/>
              <a:t>л</a:t>
            </a:r>
            <a:r>
              <a:rPr spc="-375" dirty="0"/>
              <a:t>я</a:t>
            </a:r>
            <a:r>
              <a:rPr spc="-210" dirty="0"/>
              <a:t> </a:t>
            </a:r>
            <a:r>
              <a:rPr spc="295" dirty="0"/>
              <a:t>м</a:t>
            </a:r>
            <a:r>
              <a:rPr spc="245" dirty="0"/>
              <a:t>о</a:t>
            </a:r>
            <a:r>
              <a:rPr spc="-35" dirty="0"/>
              <a:t>д</a:t>
            </a:r>
            <a:r>
              <a:rPr spc="-15" dirty="0"/>
              <a:t>е</a:t>
            </a:r>
            <a:r>
              <a:rPr spc="-25" dirty="0"/>
              <a:t>л</a:t>
            </a:r>
            <a:r>
              <a:rPr spc="-55" dirty="0"/>
              <a:t>и</a:t>
            </a:r>
            <a:r>
              <a:rPr spc="125" dirty="0"/>
              <a:t>р</a:t>
            </a:r>
            <a:r>
              <a:rPr spc="105" dirty="0"/>
              <a:t>о</a:t>
            </a:r>
            <a:r>
              <a:rPr spc="-65" dirty="0"/>
              <a:t>ван</a:t>
            </a:r>
            <a:r>
              <a:rPr spc="-60" dirty="0"/>
              <a:t>и</a:t>
            </a:r>
            <a:r>
              <a:rPr spc="-270" dirty="0"/>
              <a:t>я  </a:t>
            </a:r>
            <a:r>
              <a:rPr spc="5" dirty="0"/>
              <a:t>п</a:t>
            </a:r>
            <a:r>
              <a:rPr dirty="0"/>
              <a:t>о</a:t>
            </a:r>
            <a:r>
              <a:rPr spc="-75" dirty="0"/>
              <a:t>ве</a:t>
            </a:r>
            <a:r>
              <a:rPr spc="-65" dirty="0"/>
              <a:t>д</a:t>
            </a:r>
            <a:r>
              <a:rPr spc="-10" dirty="0"/>
              <a:t>ен</a:t>
            </a:r>
            <a:r>
              <a:rPr dirty="0"/>
              <a:t>и</a:t>
            </a:r>
            <a:r>
              <a:rPr spc="-375" dirty="0"/>
              <a:t>я</a:t>
            </a:r>
            <a:r>
              <a:rPr spc="-210" dirty="0"/>
              <a:t> </a:t>
            </a:r>
            <a:r>
              <a:rPr spc="25" dirty="0"/>
              <a:t>банк</a:t>
            </a:r>
            <a:r>
              <a:rPr spc="5" dirty="0"/>
              <a:t>о</a:t>
            </a:r>
            <a:r>
              <a:rPr spc="130" dirty="0"/>
              <a:t>ма</a:t>
            </a:r>
            <a:r>
              <a:rPr spc="85" dirty="0"/>
              <a:t>т</a:t>
            </a:r>
            <a:r>
              <a:rPr spc="195" dirty="0"/>
              <a:t>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1636776"/>
            <a:ext cx="6477000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959" y="648157"/>
            <a:ext cx="53587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05" dirty="0"/>
              <a:t>Диаграммы</a:t>
            </a:r>
            <a:r>
              <a:rPr sz="3200" spc="-195" dirty="0"/>
              <a:t> </a:t>
            </a:r>
            <a:r>
              <a:rPr sz="3200" spc="-105" dirty="0"/>
              <a:t>деятельности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672333" y="1171143"/>
            <a:ext cx="8195945" cy="517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5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700" spc="-18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П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180" dirty="0">
                <a:solidFill>
                  <a:srgbClr val="404040"/>
                </a:solidFill>
                <a:latin typeface="Verdana"/>
                <a:cs typeface="Verdana"/>
              </a:rPr>
              <a:t>з</a:t>
            </a:r>
            <a:r>
              <a:rPr sz="1700" spc="-215" dirty="0">
                <a:solidFill>
                  <a:srgbClr val="404040"/>
                </a:solidFill>
                <a:latin typeface="Verdana"/>
                <a:cs typeface="Verdana"/>
              </a:rPr>
              <a:t>в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л</a:t>
            </a:r>
            <a:r>
              <a:rPr sz="1700" spc="-260" dirty="0">
                <a:solidFill>
                  <a:srgbClr val="404040"/>
                </a:solidFill>
                <a:latin typeface="Verdana"/>
                <a:cs typeface="Verdana"/>
              </a:rPr>
              <a:t>я</a:t>
            </a:r>
            <a:r>
              <a:rPr sz="1700" spc="90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700" spc="-195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Verdana"/>
                <a:cs typeface="Verdana"/>
              </a:rPr>
              <a:t>д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700" spc="-20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700" spc="145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л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изи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р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225" dirty="0">
                <a:solidFill>
                  <a:srgbClr val="404040"/>
                </a:solidFill>
                <a:latin typeface="Verdana"/>
                <a:cs typeface="Verdana"/>
              </a:rPr>
              <a:t>в</a:t>
            </a:r>
            <a:r>
              <a:rPr sz="1700" spc="145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700" spc="-20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700" spc="-170" dirty="0">
                <a:solidFill>
                  <a:srgbClr val="404040"/>
                </a:solidFill>
                <a:latin typeface="Verdana"/>
                <a:cs typeface="Verdana"/>
              </a:rPr>
              <a:t>ь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со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б</a:t>
            </a:r>
            <a:r>
              <a:rPr sz="1700" spc="90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нн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т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45" dirty="0">
                <a:solidFill>
                  <a:srgbClr val="404040"/>
                </a:solidFill>
                <a:latin typeface="Verdana"/>
                <a:cs typeface="Verdana"/>
              </a:rPr>
              <a:t>а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л</a:t>
            </a:r>
            <a:r>
              <a:rPr sz="1700" spc="-185" dirty="0">
                <a:solidFill>
                  <a:srgbClr val="404040"/>
                </a:solidFill>
                <a:latin typeface="Verdana"/>
                <a:cs typeface="Verdana"/>
              </a:rPr>
              <a:t>г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85" dirty="0">
                <a:solidFill>
                  <a:srgbClr val="404040"/>
                </a:solidFill>
                <a:latin typeface="Verdana"/>
                <a:cs typeface="Verdana"/>
              </a:rPr>
              <a:t>р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ит</a:t>
            </a:r>
            <a:r>
              <a:rPr sz="1700" spc="15" dirty="0">
                <a:solidFill>
                  <a:srgbClr val="404040"/>
                </a:solidFill>
                <a:latin typeface="Verdana"/>
                <a:cs typeface="Verdana"/>
              </a:rPr>
              <a:t>м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ч</a:t>
            </a:r>
            <a:r>
              <a:rPr sz="1700" spc="90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к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й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л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185" dirty="0">
                <a:solidFill>
                  <a:srgbClr val="404040"/>
                </a:solidFill>
                <a:latin typeface="Verdana"/>
                <a:cs typeface="Verdana"/>
              </a:rPr>
              <a:t>г</a:t>
            </a:r>
            <a:r>
              <a:rPr sz="1700" spc="-15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ч</a:t>
            </a:r>
            <a:r>
              <a:rPr sz="1700" spc="90" dirty="0">
                <a:solidFill>
                  <a:srgbClr val="404040"/>
                </a:solidFill>
                <a:latin typeface="Verdana"/>
                <a:cs typeface="Verdana"/>
              </a:rPr>
              <a:t>е</a:t>
            </a:r>
            <a:r>
              <a:rPr sz="1700" spc="20" dirty="0">
                <a:solidFill>
                  <a:srgbClr val="404040"/>
                </a:solidFill>
                <a:latin typeface="Verdana"/>
                <a:cs typeface="Verdana"/>
              </a:rPr>
              <a:t>с</a:t>
            </a:r>
            <a:r>
              <a:rPr sz="1700" spc="25" dirty="0">
                <a:solidFill>
                  <a:srgbClr val="404040"/>
                </a:solidFill>
                <a:latin typeface="Verdana"/>
                <a:cs typeface="Verdana"/>
              </a:rPr>
              <a:t>к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й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ts val="1935"/>
              </a:lnSpc>
            </a:pPr>
            <a:r>
              <a:rPr sz="1700" spc="5" dirty="0">
                <a:solidFill>
                  <a:srgbClr val="404040"/>
                </a:solidFill>
                <a:latin typeface="Verdana"/>
                <a:cs typeface="Verdana"/>
              </a:rPr>
              <a:t>реализации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выполняемых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Verdana"/>
                <a:cs typeface="Verdana"/>
              </a:rPr>
              <a:t>системой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Verdana"/>
                <a:cs typeface="Verdana"/>
              </a:rPr>
              <a:t>операций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135" y="2209800"/>
            <a:ext cx="4191000" cy="5577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93135" y="1993392"/>
            <a:ext cx="8857615" cy="4663440"/>
            <a:chOff x="2993135" y="1993392"/>
            <a:chExt cx="8857615" cy="4663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6576" y="1993392"/>
              <a:ext cx="4194048" cy="3505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3135" y="3112008"/>
              <a:ext cx="2417064" cy="11673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200" y="4035552"/>
              <a:ext cx="2231136" cy="2621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023" y="252959"/>
            <a:ext cx="5107184" cy="62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1618" y="510667"/>
            <a:ext cx="335851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/>
              <a:t>Диаг</a:t>
            </a:r>
            <a:r>
              <a:rPr sz="2000" dirty="0"/>
              <a:t>р</a:t>
            </a:r>
            <a:r>
              <a:rPr sz="2000" spc="160" dirty="0"/>
              <a:t>а</a:t>
            </a:r>
            <a:r>
              <a:rPr sz="2000" spc="290" dirty="0"/>
              <a:t>мма</a:t>
            </a:r>
            <a:r>
              <a:rPr sz="2000" spc="-125" dirty="0"/>
              <a:t> </a:t>
            </a:r>
            <a:r>
              <a:rPr sz="2000" spc="-100" dirty="0"/>
              <a:t>деятель</a:t>
            </a:r>
            <a:r>
              <a:rPr sz="2000" spc="-105" dirty="0"/>
              <a:t>н</a:t>
            </a:r>
            <a:r>
              <a:rPr sz="2000" spc="80" dirty="0"/>
              <a:t>о</a:t>
            </a:r>
            <a:r>
              <a:rPr sz="2000" spc="225" dirty="0"/>
              <a:t>с</a:t>
            </a:r>
            <a:r>
              <a:rPr sz="2000" spc="-114" dirty="0"/>
              <a:t>ти  </a:t>
            </a:r>
            <a:r>
              <a:rPr sz="2000" spc="50" dirty="0"/>
              <a:t>системы </a:t>
            </a:r>
            <a:r>
              <a:rPr sz="2000" spc="-70" dirty="0"/>
              <a:t>управления </a:t>
            </a:r>
            <a:r>
              <a:rPr sz="2000" spc="-65" dirty="0"/>
              <a:t> </a:t>
            </a:r>
            <a:r>
              <a:rPr sz="2000" spc="80" dirty="0"/>
              <a:t>банкоматом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007" y="481746"/>
            <a:ext cx="4642161" cy="63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801" y="219582"/>
            <a:ext cx="824738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spc="135" dirty="0"/>
              <a:t>Диаграмма</a:t>
            </a:r>
            <a:r>
              <a:rPr sz="2200" spc="-240" dirty="0"/>
              <a:t> </a:t>
            </a:r>
            <a:r>
              <a:rPr sz="2200" spc="-65" dirty="0"/>
              <a:t>деятельности</a:t>
            </a:r>
            <a:r>
              <a:rPr sz="2200" spc="-190" dirty="0"/>
              <a:t> </a:t>
            </a:r>
            <a:r>
              <a:rPr sz="2200" spc="-50" dirty="0"/>
              <a:t>торговой</a:t>
            </a:r>
            <a:r>
              <a:rPr sz="2200" spc="-190" dirty="0"/>
              <a:t> </a:t>
            </a:r>
            <a:r>
              <a:rPr sz="2200" spc="20" dirty="0"/>
              <a:t>компании</a:t>
            </a:r>
            <a:r>
              <a:rPr sz="2200" spc="-185" dirty="0"/>
              <a:t> </a:t>
            </a:r>
            <a:r>
              <a:rPr sz="2200" spc="250" dirty="0"/>
              <a:t>с</a:t>
            </a:r>
            <a:r>
              <a:rPr sz="2200" spc="-215" dirty="0"/>
              <a:t> </a:t>
            </a:r>
            <a:r>
              <a:rPr sz="2200" spc="20" dirty="0"/>
              <a:t>объектом</a:t>
            </a:r>
            <a:endParaRPr sz="2200"/>
          </a:p>
          <a:p>
            <a:pPr marL="5715" algn="ctr">
              <a:lnSpc>
                <a:spcPct val="100000"/>
              </a:lnSpc>
            </a:pPr>
            <a:r>
              <a:rPr sz="2200" spc="35" dirty="0"/>
              <a:t>заказом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008" y="1097280"/>
            <a:ext cx="5544312" cy="55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494" y="413439"/>
            <a:ext cx="70690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Д</a:t>
            </a:r>
            <a:r>
              <a:rPr spc="-15" dirty="0"/>
              <a:t>и</a:t>
            </a:r>
            <a:r>
              <a:rPr spc="185" dirty="0"/>
              <a:t>а</a:t>
            </a:r>
            <a:r>
              <a:rPr spc="-55" dirty="0"/>
              <a:t>г</a:t>
            </a:r>
            <a:r>
              <a:rPr spc="-85" dirty="0"/>
              <a:t>р</a:t>
            </a:r>
            <a:r>
              <a:rPr spc="185" dirty="0"/>
              <a:t>а</a:t>
            </a:r>
            <a:r>
              <a:rPr spc="190" dirty="0"/>
              <a:t>ммы</a:t>
            </a:r>
            <a:r>
              <a:rPr spc="-175" dirty="0"/>
              <a:t> </a:t>
            </a:r>
            <a:r>
              <a:rPr spc="-50" dirty="0"/>
              <a:t>к</a:t>
            </a:r>
            <a:r>
              <a:rPr spc="-75" dirty="0"/>
              <a:t>о</a:t>
            </a:r>
            <a:r>
              <a:rPr spc="175" dirty="0"/>
              <a:t>м</a:t>
            </a:r>
            <a:r>
              <a:rPr spc="165" dirty="0"/>
              <a:t>п</a:t>
            </a:r>
            <a:r>
              <a:rPr spc="95" dirty="0"/>
              <a:t>о</a:t>
            </a:r>
            <a:r>
              <a:rPr spc="-25" dirty="0"/>
              <a:t>не</a:t>
            </a:r>
            <a:r>
              <a:rPr spc="-15" dirty="0"/>
              <a:t>н</a:t>
            </a:r>
            <a:r>
              <a:rPr spc="-75" dirty="0"/>
              <a:t>т</a:t>
            </a:r>
            <a:r>
              <a:rPr spc="-110" dirty="0"/>
              <a:t>о</a:t>
            </a:r>
            <a:r>
              <a:rPr spc="-305" dirty="0"/>
              <a:t>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6251" y="1132459"/>
            <a:ext cx="8578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spc="-60" dirty="0">
                <a:solidFill>
                  <a:srgbClr val="353535"/>
                </a:solidFill>
                <a:latin typeface="Microsoft Sans Serif"/>
                <a:cs typeface="Microsoft Sans Serif"/>
              </a:rPr>
              <a:t>🠶	</a:t>
            </a:r>
            <a:r>
              <a:rPr sz="1800" i="1" spc="-25" dirty="0">
                <a:solidFill>
                  <a:srgbClr val="404040"/>
                </a:solidFill>
                <a:latin typeface="Verdana"/>
                <a:cs typeface="Verdana"/>
              </a:rPr>
              <a:t>О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писывает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особенности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физического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представления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системы.</a:t>
            </a:r>
            <a:endParaRPr sz="1800" dirty="0">
              <a:latin typeface="Verdana"/>
              <a:cs typeface="Verdana"/>
            </a:endParaRPr>
          </a:p>
          <a:p>
            <a:pPr marL="356870" marR="5080">
              <a:lnSpc>
                <a:spcPct val="100000"/>
              </a:lnSpc>
            </a:pP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Позволяет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определить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архитектуру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разрабатываемой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системы,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установив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зависимости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между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программными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компонентами,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в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роли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которых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может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выступать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исходный,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бинарный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и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исполняемый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код.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7895" y="2859023"/>
            <a:ext cx="4337304" cy="926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8768" y="2691383"/>
            <a:ext cx="3834383" cy="1874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7039" y="4434840"/>
            <a:ext cx="4489704" cy="9509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952" y="4959096"/>
            <a:ext cx="3505200" cy="165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2959" y="648157"/>
            <a:ext cx="38360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75" dirty="0"/>
              <a:t>В</a:t>
            </a:r>
            <a:r>
              <a:rPr sz="3200" spc="-75" dirty="0"/>
              <a:t>и</a:t>
            </a:r>
            <a:r>
              <a:rPr sz="3200" spc="-85" dirty="0"/>
              <a:t>д</a:t>
            </a:r>
            <a:r>
              <a:rPr sz="3200" spc="-400" dirty="0"/>
              <a:t>ы</a:t>
            </a:r>
            <a:r>
              <a:rPr sz="3200" spc="-200" dirty="0"/>
              <a:t> </a:t>
            </a:r>
            <a:r>
              <a:rPr sz="3200" spc="75" dirty="0"/>
              <a:t>ком</a:t>
            </a:r>
            <a:r>
              <a:rPr sz="3200" spc="80" dirty="0"/>
              <a:t>п</a:t>
            </a:r>
            <a:r>
              <a:rPr sz="3200" spc="-85" dirty="0"/>
              <a:t>онентов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239" y="2197556"/>
            <a:ext cx="5664638" cy="23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0240" y="225099"/>
            <a:ext cx="10133012" cy="1280890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2"/>
                </a:solidFill>
              </a:rPr>
              <a:t>Диаграмма </a:t>
            </a:r>
            <a:r>
              <a:rPr lang="ru-RU" sz="1600" dirty="0">
                <a:solidFill>
                  <a:schemeClr val="tx2"/>
                </a:solidFill>
              </a:rPr>
              <a:t>в UML – это графическое представление набора элементов, изображаемое в виде связанного графа с вершинами (сущностями) и ребрами (отношениями), используемое для визуализации системы с разных точек зрения. </a:t>
            </a:r>
          </a:p>
        </p:txBody>
      </p:sp>
      <p:pic>
        <p:nvPicPr>
          <p:cNvPr id="4" name="image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40" y="1753986"/>
            <a:ext cx="9069185" cy="40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9118" y="651510"/>
            <a:ext cx="3400425" cy="170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135" dirty="0">
                <a:solidFill>
                  <a:srgbClr val="178DBA"/>
                </a:solidFill>
                <a:latin typeface="Verdana"/>
                <a:cs typeface="Verdana"/>
              </a:rPr>
              <a:t>Диаграмма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200" spc="-15" dirty="0">
                <a:solidFill>
                  <a:srgbClr val="178DBA"/>
                </a:solidFill>
                <a:latin typeface="Verdana"/>
                <a:cs typeface="Verdana"/>
              </a:rPr>
              <a:t>компонентов </a:t>
            </a:r>
            <a:r>
              <a:rPr sz="2200" spc="-10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2200" spc="85" dirty="0">
                <a:solidFill>
                  <a:srgbClr val="178DBA"/>
                </a:solidFill>
                <a:latin typeface="Verdana"/>
                <a:cs typeface="Verdana"/>
              </a:rPr>
              <a:t>програ</a:t>
            </a:r>
            <a:r>
              <a:rPr sz="2200" spc="105" dirty="0">
                <a:solidFill>
                  <a:srgbClr val="178DBA"/>
                </a:solidFill>
                <a:latin typeface="Verdana"/>
                <a:cs typeface="Verdana"/>
              </a:rPr>
              <a:t>м</a:t>
            </a:r>
            <a:r>
              <a:rPr sz="2200" spc="95" dirty="0">
                <a:solidFill>
                  <a:srgbClr val="178DBA"/>
                </a:solidFill>
                <a:latin typeface="Verdana"/>
                <a:cs typeface="Verdana"/>
              </a:rPr>
              <a:t>мной</a:t>
            </a:r>
            <a:r>
              <a:rPr sz="2200" spc="-245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2200" spc="254" dirty="0">
                <a:solidFill>
                  <a:srgbClr val="178DBA"/>
                </a:solidFill>
                <a:latin typeface="Verdana"/>
                <a:cs typeface="Verdana"/>
              </a:rPr>
              <a:t>с</a:t>
            </a:r>
            <a:r>
              <a:rPr sz="2200" spc="-45" dirty="0">
                <a:solidFill>
                  <a:srgbClr val="178DBA"/>
                </a:solidFill>
                <a:latin typeface="Verdana"/>
                <a:cs typeface="Verdana"/>
              </a:rPr>
              <a:t>и</a:t>
            </a:r>
            <a:r>
              <a:rPr sz="2200" spc="254" dirty="0">
                <a:solidFill>
                  <a:srgbClr val="178DBA"/>
                </a:solidFill>
                <a:latin typeface="Verdana"/>
                <a:cs typeface="Verdana"/>
              </a:rPr>
              <a:t>с</a:t>
            </a:r>
            <a:r>
              <a:rPr sz="2200" dirty="0">
                <a:solidFill>
                  <a:srgbClr val="178DBA"/>
                </a:solidFill>
                <a:latin typeface="Verdana"/>
                <a:cs typeface="Verdana"/>
              </a:rPr>
              <a:t>темы  </a:t>
            </a:r>
            <a:r>
              <a:rPr sz="2200" spc="-70" dirty="0">
                <a:solidFill>
                  <a:srgbClr val="178DBA"/>
                </a:solidFill>
                <a:latin typeface="Verdana"/>
                <a:cs typeface="Verdana"/>
              </a:rPr>
              <a:t>управления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95" dirty="0">
                <a:solidFill>
                  <a:srgbClr val="178DBA"/>
                </a:solidFill>
                <a:latin typeface="Verdana"/>
                <a:cs typeface="Verdana"/>
              </a:rPr>
              <a:t>банкоматом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295" y="624847"/>
            <a:ext cx="5265269" cy="58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8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0239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Д</a:t>
            </a:r>
            <a:r>
              <a:rPr spc="-10" dirty="0"/>
              <a:t>и</a:t>
            </a:r>
            <a:r>
              <a:rPr spc="15" dirty="0"/>
              <a:t>агр</a:t>
            </a:r>
            <a:r>
              <a:rPr spc="180" dirty="0"/>
              <a:t>амм</a:t>
            </a:r>
            <a:r>
              <a:rPr spc="220" dirty="0"/>
              <a:t>ы</a:t>
            </a:r>
            <a:r>
              <a:rPr spc="-170" dirty="0"/>
              <a:t> </a:t>
            </a:r>
            <a:r>
              <a:rPr spc="165" dirty="0"/>
              <a:t>р</a:t>
            </a:r>
            <a:r>
              <a:rPr spc="155" dirty="0"/>
              <a:t>а</a:t>
            </a:r>
            <a:r>
              <a:rPr spc="-110" dirty="0"/>
              <a:t>звертыван</a:t>
            </a:r>
            <a:r>
              <a:rPr spc="-105" dirty="0"/>
              <a:t>и</a:t>
            </a:r>
            <a:r>
              <a:rPr spc="-375" dirty="0"/>
              <a:t>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016" y="1648967"/>
            <a:ext cx="2560320" cy="1036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1636776"/>
            <a:ext cx="5035296" cy="1048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6176" y="4032503"/>
            <a:ext cx="5084064" cy="19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8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420" y="648157"/>
            <a:ext cx="839851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Д</a:t>
            </a:r>
            <a:r>
              <a:rPr sz="3200" spc="-5" dirty="0"/>
              <a:t>иаг</a:t>
            </a:r>
            <a:r>
              <a:rPr sz="3200" spc="10" dirty="0"/>
              <a:t>р</a:t>
            </a:r>
            <a:r>
              <a:rPr sz="3200" spc="455" dirty="0"/>
              <a:t>ам</a:t>
            </a:r>
            <a:r>
              <a:rPr sz="3200" spc="500" dirty="0"/>
              <a:t>м</a:t>
            </a:r>
            <a:r>
              <a:rPr sz="3200" spc="260" dirty="0"/>
              <a:t>а</a:t>
            </a:r>
            <a:r>
              <a:rPr sz="3200" spc="-190" dirty="0"/>
              <a:t> </a:t>
            </a:r>
            <a:r>
              <a:rPr sz="3200" spc="220" dirty="0"/>
              <a:t>ра</a:t>
            </a:r>
            <a:r>
              <a:rPr sz="3200" spc="-185" dirty="0"/>
              <a:t>зв</a:t>
            </a:r>
            <a:r>
              <a:rPr sz="3200" spc="-220" dirty="0"/>
              <a:t>е</a:t>
            </a:r>
            <a:r>
              <a:rPr sz="3200" spc="-105" dirty="0"/>
              <a:t>р</a:t>
            </a:r>
            <a:r>
              <a:rPr sz="3200" spc="-75" dirty="0"/>
              <a:t>т</a:t>
            </a:r>
            <a:r>
              <a:rPr sz="3200" spc="-465" dirty="0"/>
              <a:t>ы</a:t>
            </a:r>
            <a:r>
              <a:rPr sz="3200" spc="-360" dirty="0"/>
              <a:t>в</a:t>
            </a:r>
            <a:r>
              <a:rPr sz="3200" spc="55" dirty="0"/>
              <a:t>а</a:t>
            </a:r>
            <a:r>
              <a:rPr sz="3200" spc="75" dirty="0"/>
              <a:t>н</a:t>
            </a:r>
            <a:r>
              <a:rPr sz="3200" spc="-305" dirty="0"/>
              <a:t>и</a:t>
            </a:r>
            <a:r>
              <a:rPr sz="3200" spc="-280" dirty="0"/>
              <a:t>я</a:t>
            </a:r>
            <a:r>
              <a:rPr sz="3200" spc="-170" dirty="0"/>
              <a:t> </a:t>
            </a:r>
            <a:r>
              <a:rPr sz="3200" spc="-70" dirty="0"/>
              <a:t>д</a:t>
            </a:r>
            <a:r>
              <a:rPr sz="3200" spc="-370" dirty="0"/>
              <a:t>л</a:t>
            </a:r>
            <a:r>
              <a:rPr sz="3200" spc="-355" dirty="0"/>
              <a:t>я</a:t>
            </a:r>
            <a:r>
              <a:rPr sz="3200" spc="-215" dirty="0"/>
              <a:t> </a:t>
            </a:r>
            <a:r>
              <a:rPr sz="3200" spc="80" dirty="0"/>
              <a:t>системы  </a:t>
            </a:r>
            <a:r>
              <a:rPr sz="3200" spc="-35" dirty="0"/>
              <a:t>удаленного</a:t>
            </a:r>
            <a:r>
              <a:rPr sz="3200" spc="-235" dirty="0"/>
              <a:t> </a:t>
            </a:r>
            <a:r>
              <a:rPr sz="3200" spc="-65" dirty="0"/>
              <a:t>обслуживания</a:t>
            </a:r>
            <a:r>
              <a:rPr sz="3200" spc="-204" dirty="0"/>
              <a:t> </a:t>
            </a:r>
            <a:r>
              <a:rPr sz="3200" spc="-155" dirty="0"/>
              <a:t>клиентов</a:t>
            </a:r>
            <a:endParaRPr sz="3200"/>
          </a:p>
          <a:p>
            <a:pPr algn="ctr">
              <a:lnSpc>
                <a:spcPct val="100000"/>
              </a:lnSpc>
            </a:pPr>
            <a:r>
              <a:rPr sz="3200" spc="55" dirty="0"/>
              <a:t>банка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535" y="2871216"/>
            <a:ext cx="8202167" cy="33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7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7" y="115917"/>
            <a:ext cx="4633133" cy="66031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79590" y="648157"/>
            <a:ext cx="491934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8964">
              <a:lnSpc>
                <a:spcPct val="100000"/>
              </a:lnSpc>
              <a:spcBef>
                <a:spcPts val="95"/>
              </a:spcBef>
            </a:pPr>
            <a:r>
              <a:rPr sz="3200" spc="180" dirty="0">
                <a:solidFill>
                  <a:srgbClr val="178DBA"/>
                </a:solidFill>
                <a:latin typeface="Verdana"/>
                <a:cs typeface="Verdana"/>
              </a:rPr>
              <a:t>Диаграмма </a:t>
            </a:r>
            <a:r>
              <a:rPr sz="3200" spc="185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3200" spc="-130" dirty="0">
                <a:solidFill>
                  <a:srgbClr val="178DBA"/>
                </a:solidFill>
                <a:latin typeface="Verdana"/>
                <a:cs typeface="Verdana"/>
              </a:rPr>
              <a:t>развертывания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3200" spc="120" dirty="0">
                <a:solidFill>
                  <a:srgbClr val="178DBA"/>
                </a:solidFill>
                <a:latin typeface="Verdana"/>
                <a:cs typeface="Verdana"/>
              </a:rPr>
              <a:t>программной</a:t>
            </a:r>
            <a:r>
              <a:rPr sz="3200" spc="-260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178DBA"/>
                </a:solidFill>
                <a:latin typeface="Verdana"/>
                <a:cs typeface="Verdana"/>
              </a:rPr>
              <a:t>системы </a:t>
            </a:r>
            <a:r>
              <a:rPr sz="3200" spc="-1110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178DBA"/>
                </a:solidFill>
                <a:latin typeface="Verdana"/>
                <a:cs typeface="Verdana"/>
              </a:rPr>
              <a:t>управления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135" dirty="0">
                <a:solidFill>
                  <a:srgbClr val="178DBA"/>
                </a:solidFill>
                <a:latin typeface="Verdana"/>
                <a:cs typeface="Verdana"/>
              </a:rPr>
              <a:t>банкоматом</a:t>
            </a:r>
            <a:endParaRPr sz="3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460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взаимодействия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отладка взаимодействия с пользователями;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выработка пользовательских требований;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определение возможных «узких мест» и проблем коммуникации;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отработка производительности </a:t>
            </a:r>
            <a:r>
              <a:rPr lang="ru-RU" dirty="0" smtClean="0"/>
              <a:t>и надежности. </a:t>
            </a:r>
          </a:p>
          <a:p>
            <a:pPr marL="0" indent="0">
              <a:buNone/>
            </a:pPr>
            <a:r>
              <a:rPr lang="ru-RU" dirty="0" smtClean="0"/>
              <a:t>Типы </a:t>
            </a:r>
            <a:r>
              <a:rPr lang="ru-RU" dirty="0"/>
              <a:t>моделей: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варианты </a:t>
            </a:r>
            <a:r>
              <a:rPr lang="ru-RU" dirty="0" smtClean="0"/>
              <a:t>использования)</a:t>
            </a:r>
          </a:p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диаграммы </a:t>
            </a:r>
            <a:r>
              <a:rPr lang="ru-RU" dirty="0" smtClean="0"/>
              <a:t>последовательностей</a:t>
            </a:r>
          </a:p>
          <a:p>
            <a:pPr marL="0" indent="0">
              <a:buNone/>
            </a:pPr>
            <a:r>
              <a:rPr lang="ru-RU" dirty="0" smtClean="0"/>
              <a:t>▶ диаграммы кооперации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1319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Диаграммы  вариантов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Описывают общую функциональность системы</a:t>
            </a:r>
          </a:p>
          <a:p>
            <a:r>
              <a:rPr lang="ru-RU" dirty="0" smtClean="0"/>
              <a:t>Отображают взаимодействие между  вариантами использования и действующими лицами </a:t>
            </a:r>
          </a:p>
          <a:p>
            <a:pPr lvl="1"/>
            <a:r>
              <a:rPr lang="ru-RU" dirty="0" smtClean="0"/>
              <a:t>Для </a:t>
            </a:r>
            <a:r>
              <a:rPr lang="ru-RU" dirty="0" err="1" smtClean="0"/>
              <a:t>атора</a:t>
            </a:r>
            <a:r>
              <a:rPr lang="ru-RU" dirty="0" smtClean="0"/>
              <a:t> имеет значение только внешнее представление, его внутренняя структура не определяется</a:t>
            </a:r>
          </a:p>
          <a:p>
            <a:pPr lvl="1"/>
            <a:r>
              <a:rPr lang="ru-RU" dirty="0" smtClean="0"/>
              <a:t>Сообщение – запрос сервиса</a:t>
            </a:r>
          </a:p>
          <a:p>
            <a:pPr lvl="1"/>
            <a:r>
              <a:rPr lang="ru-RU" dirty="0" smtClean="0"/>
              <a:t>Интерфейсы определяют  форму взаимодействия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301"/>
          </a:xfrm>
        </p:spPr>
        <p:txBody>
          <a:bodyPr/>
          <a:lstStyle/>
          <a:p>
            <a:pPr algn="ctr"/>
            <a:r>
              <a:rPr lang="ru-RU" dirty="0" smtClean="0"/>
              <a:t>Интерфейсы и отношения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37" y="1855228"/>
            <a:ext cx="5169856" cy="829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7" y="3522903"/>
            <a:ext cx="2651990" cy="6767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71" y="3597088"/>
            <a:ext cx="5193950" cy="6025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237" y="5366120"/>
            <a:ext cx="4482560" cy="516967"/>
          </a:xfrm>
          <a:prstGeom prst="rect">
            <a:avLst/>
          </a:prstGeom>
        </p:spPr>
      </p:pic>
      <p:pic>
        <p:nvPicPr>
          <p:cNvPr id="8" name="image29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2064" y="5366122"/>
            <a:ext cx="4215653" cy="5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4556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ru-RU" b="1" dirty="0"/>
              <a:t/>
            </a:r>
            <a:br>
              <a:rPr lang="ru-RU" b="1" dirty="0"/>
            </a:br>
            <a:r>
              <a:rPr lang="ru-RU" sz="22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П</a:t>
            </a:r>
            <a:r>
              <a:rPr lang="ru-RU" altLang="ru-RU" sz="22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роцесс</a:t>
            </a:r>
            <a:r>
              <a:rPr lang="ru-RU" altLang="ru-RU" dirty="0" smtClean="0"/>
              <a:t> </a:t>
            </a:r>
            <a:r>
              <a:rPr lang="ru-RU" altLang="ru-RU" sz="22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оформления заказа на покупку товара</a:t>
            </a:r>
            <a:r>
              <a:rPr lang="ru-RU" altLang="ru-RU" dirty="0"/>
              <a:t/>
            </a:r>
            <a:br>
              <a:rPr lang="ru-RU" alt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926" y="1418666"/>
            <a:ext cx="8096088" cy="4905375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5325452" y="3408829"/>
            <a:ext cx="1377345" cy="1108782"/>
            <a:chOff x="5325452" y="3408829"/>
            <a:chExt cx="1377345" cy="110878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493125" y="3408829"/>
              <a:ext cx="168088" cy="147918"/>
            </a:xfrm>
            <a:prstGeom prst="rect">
              <a:avLst/>
            </a:prstGeom>
            <a:solidFill>
              <a:srgbClr val="F0F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517900" y="3408829"/>
              <a:ext cx="184897" cy="147918"/>
            </a:xfrm>
            <a:prstGeom prst="rect">
              <a:avLst/>
            </a:prstGeom>
            <a:solidFill>
              <a:srgbClr val="F0F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 rot="1222088">
              <a:off x="5325452" y="4190084"/>
              <a:ext cx="238652" cy="310846"/>
            </a:xfrm>
            <a:prstGeom prst="rect">
              <a:avLst/>
            </a:prstGeom>
            <a:solidFill>
              <a:srgbClr val="E2EF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V="1">
              <a:off x="5328159" y="4214936"/>
              <a:ext cx="234828" cy="302675"/>
            </a:xfrm>
            <a:prstGeom prst="straightConnector1">
              <a:avLst/>
            </a:prstGeom>
            <a:ln>
              <a:solidFill>
                <a:srgbClr val="C37994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9665" y="624110"/>
            <a:ext cx="10024947" cy="697614"/>
          </a:xfrm>
        </p:spPr>
        <p:txBody>
          <a:bodyPr>
            <a:noAutofit/>
          </a:bodyPr>
          <a:lstStyle/>
          <a:p>
            <a:pPr algn="ctr"/>
            <a:r>
              <a:rPr lang="ru-RU" sz="2000" dirty="0"/>
              <a:t>Д</a:t>
            </a:r>
            <a:r>
              <a:rPr lang="ru-RU" sz="2000" dirty="0" smtClean="0"/>
              <a:t>иаграмма </a:t>
            </a:r>
            <a:r>
              <a:rPr lang="ru-RU" sz="2000" dirty="0"/>
              <a:t>вариантов использования </a:t>
            </a:r>
            <a:r>
              <a:rPr lang="ru-RU" sz="2000" dirty="0" smtClean="0"/>
              <a:t>отражающая </a:t>
            </a:r>
            <a:r>
              <a:rPr lang="ru-RU" sz="2000" dirty="0"/>
              <a:t>систему работы банковского автомата </a:t>
            </a:r>
          </a:p>
        </p:txBody>
      </p:sp>
      <p:pic>
        <p:nvPicPr>
          <p:cNvPr id="4" name="image3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3288" y="2435629"/>
            <a:ext cx="9551324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628</Words>
  <Application>Microsoft Office PowerPoint</Application>
  <PresentationFormat>Широкоэкранный</PresentationFormat>
  <Paragraphs>119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Arial Narrow</vt:lpstr>
      <vt:lpstr>Century Gothic</vt:lpstr>
      <vt:lpstr>Microsoft Sans Serif</vt:lpstr>
      <vt:lpstr>Tahoma</vt:lpstr>
      <vt:lpstr>Verdana</vt:lpstr>
      <vt:lpstr>Wingdings 3</vt:lpstr>
      <vt:lpstr>Легкий дым</vt:lpstr>
      <vt:lpstr>UML диаграммы</vt:lpstr>
      <vt:lpstr>Представления системы </vt:lpstr>
      <vt:lpstr>Контекстные модели</vt:lpstr>
      <vt:lpstr>Диаграмма в UML – это графическое представление набора элементов, изображаемое в виде связанного графа с вершинами (сущностями) и ребрами (отношениями), используемое для визуализации системы с разных точек зрения. </vt:lpstr>
      <vt:lpstr>Модели взаимодействия </vt:lpstr>
      <vt:lpstr>Диаграммы  вариантов использования</vt:lpstr>
      <vt:lpstr>Интерфейсы и отношения</vt:lpstr>
      <vt:lpstr> Процесс оформления заказа на покупку товара </vt:lpstr>
      <vt:lpstr>Диаграмма вариантов использования отражающая систему работы банковского автомата </vt:lpstr>
      <vt:lpstr>Диаграмма вариантов использования отражающая   работу системы Библиотека</vt:lpstr>
      <vt:lpstr>Диаграмма последовательности</vt:lpstr>
      <vt:lpstr>Диаграммы последовательности </vt:lpstr>
      <vt:lpstr>Примеры сообщений</vt:lpstr>
      <vt:lpstr>Пример диаграммы последовательности</vt:lpstr>
      <vt:lpstr>Диаграмма кооперации</vt:lpstr>
      <vt:lpstr>Диаграммы кооперации </vt:lpstr>
      <vt:lpstr>Пример диаграммы кооперации </vt:lpstr>
      <vt:lpstr>Структурные модели</vt:lpstr>
      <vt:lpstr>Диаграммы классов</vt:lpstr>
      <vt:lpstr>Диаграмма классов. Отношения.</vt:lpstr>
      <vt:lpstr>Стереотипы и ограничения</vt:lpstr>
      <vt:lpstr>Прямое и обратное проектирование </vt:lpstr>
      <vt:lpstr>Пример диаграммы классов для информационной системы ВУЗа </vt:lpstr>
      <vt:lpstr>Пример диаграммы классов структуры компании</vt:lpstr>
      <vt:lpstr>Модели поведения</vt:lpstr>
      <vt:lpstr>Диаграммы состояний</vt:lpstr>
      <vt:lpstr>Диаграмма состояний</vt:lpstr>
      <vt:lpstr>Диаграммы состояний</vt:lpstr>
      <vt:lpstr>Диаграммы состояний</vt:lpstr>
      <vt:lpstr>Диаграмма состояний</vt:lpstr>
      <vt:lpstr>Диаграмма состояний</vt:lpstr>
      <vt:lpstr>Пример диаграммы состояний телефонного аппарата</vt:lpstr>
      <vt:lpstr>Пример диаграммы состояний для моделирования  поведения банкомата</vt:lpstr>
      <vt:lpstr>Диаграммы деятельности</vt:lpstr>
      <vt:lpstr>Презентация PowerPoint</vt:lpstr>
      <vt:lpstr>Диаграмма деятельности  системы управления  банкоматом</vt:lpstr>
      <vt:lpstr>Диаграмма деятельности торговой компании с объектом заказом</vt:lpstr>
      <vt:lpstr>Диаграммы компонентов</vt:lpstr>
      <vt:lpstr>Виды компонентов</vt:lpstr>
      <vt:lpstr>Презентация PowerPoint</vt:lpstr>
      <vt:lpstr>Диаграммы развертывания</vt:lpstr>
      <vt:lpstr>Диаграмма развертывания для системы  удаленного обслуживания клиентов банка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диаграммы</dc:title>
  <dc:creator>Администратор</dc:creator>
  <cp:lastModifiedBy>Долженкова Мария Львовна</cp:lastModifiedBy>
  <cp:revision>19</cp:revision>
  <dcterms:created xsi:type="dcterms:W3CDTF">2020-10-28T18:45:49Z</dcterms:created>
  <dcterms:modified xsi:type="dcterms:W3CDTF">2021-10-27T07:25:35Z</dcterms:modified>
</cp:coreProperties>
</file>