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9" r:id="rId4"/>
    <p:sldId id="257" r:id="rId5"/>
    <p:sldId id="258" r:id="rId6"/>
    <p:sldId id="259" r:id="rId7"/>
    <p:sldId id="262" r:id="rId8"/>
    <p:sldId id="277" r:id="rId9"/>
    <p:sldId id="276" r:id="rId10"/>
    <p:sldId id="280" r:id="rId11"/>
    <p:sldId id="261" r:id="rId12"/>
    <p:sldId id="278" r:id="rId13"/>
    <p:sldId id="271" r:id="rId14"/>
    <p:sldId id="265" r:id="rId15"/>
    <p:sldId id="284" r:id="rId16"/>
    <p:sldId id="268" r:id="rId17"/>
    <p:sldId id="281" r:id="rId18"/>
    <p:sldId id="282" r:id="rId19"/>
    <p:sldId id="269" r:id="rId20"/>
    <p:sldId id="283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7S1ndRRht6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KS80Knz-1Z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DevOps</a:t>
            </a:r>
            <a:r>
              <a:rPr lang="ru-RU" dirty="0"/>
              <a:t> это методология разработки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22052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DevOps</a:t>
            </a:r>
            <a:r>
              <a:rPr lang="ru-RU" b="1" dirty="0"/>
              <a:t> концепции, которые используются чаще всего на практике.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696995"/>
            <a:ext cx="11448763" cy="4983891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SaaS</a:t>
            </a:r>
            <a:r>
              <a:rPr lang="en-US" b="1" dirty="0" smtClean="0"/>
              <a:t>  (</a:t>
            </a:r>
            <a:r>
              <a:rPr lang="en-US" dirty="0"/>
              <a:t>System(Software) as a </a:t>
            </a:r>
            <a:r>
              <a:rPr lang="en-US" dirty="0" smtClean="0"/>
              <a:t>Service)</a:t>
            </a:r>
            <a:r>
              <a:rPr lang="ru-RU" b="1" dirty="0" smtClean="0"/>
              <a:t> </a:t>
            </a:r>
            <a:r>
              <a:rPr lang="ru-RU" dirty="0"/>
              <a:t> </a:t>
            </a:r>
            <a:r>
              <a:rPr lang="en-US" i="1" dirty="0" smtClean="0"/>
              <a:t>- </a:t>
            </a:r>
            <a:r>
              <a:rPr lang="ru-RU" dirty="0" smtClean="0"/>
              <a:t>облачная </a:t>
            </a:r>
            <a:r>
              <a:rPr lang="ru-RU" dirty="0"/>
              <a:t>модель предоставления ПО, при которой поставщик услуг разрабатывает облачное ПО, обеспечивает его обслуживание, автоматическое обновление и доступность и предоставляет такое ПО заказчикам через Интернет за оплату, пропорциональную объемам использования. Поставщик общедоступной облачной среды управляет всем оборудованием, стандартным ПО, в том числе промежуточным, программными приложениями и безопасностью. Это позволяет потребителям услуг </a:t>
            </a:r>
            <a:r>
              <a:rPr lang="ru-RU" dirty="0" err="1"/>
              <a:t>SaaS</a:t>
            </a:r>
            <a:r>
              <a:rPr lang="ru-RU" dirty="0"/>
              <a:t> значительно снизить расходы, быстрее внедрять, масштабировать и модернизировать </a:t>
            </a:r>
            <a:r>
              <a:rPr lang="ru-RU" dirty="0" smtClean="0"/>
              <a:t>бизнес-решения</a:t>
            </a:r>
            <a:r>
              <a:rPr lang="ru-RU" b="1" dirty="0" smtClean="0"/>
              <a:t> </a:t>
            </a:r>
          </a:p>
          <a:p>
            <a:r>
              <a:rPr lang="ru-RU" b="1" dirty="0" err="1" smtClean="0"/>
              <a:t>PaaS</a:t>
            </a:r>
            <a:r>
              <a:rPr lang="en-US" dirty="0"/>
              <a:t> </a:t>
            </a:r>
            <a:r>
              <a:rPr lang="en-US" dirty="0" smtClean="0"/>
              <a:t>(Platform </a:t>
            </a:r>
            <a:r>
              <a:rPr lang="en-US" dirty="0"/>
              <a:t>as a </a:t>
            </a:r>
            <a:r>
              <a:rPr lang="en-US" dirty="0" smtClean="0"/>
              <a:t>Service) - </a:t>
            </a:r>
            <a:r>
              <a:rPr lang="ru-RU" dirty="0" smtClean="0"/>
              <a:t>модель </a:t>
            </a:r>
            <a:r>
              <a:rPr lang="ru-RU" dirty="0"/>
              <a:t>облачных вычислений, при которой клиент использует аппаратные и программные инструменты, а также среды разработки и развертывания, предоставленные поставщиком услуг через безопасное интернет-подключение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Инструменты </a:t>
            </a:r>
            <a:r>
              <a:rPr lang="ru-RU" dirty="0" err="1"/>
              <a:t>PaaS</a:t>
            </a:r>
            <a:r>
              <a:rPr lang="ru-RU" dirty="0"/>
              <a:t> используются для работы над приложениями в течение жизненного цикла — от разработки и тестирования до управления и </a:t>
            </a:r>
            <a:r>
              <a:rPr lang="ru-RU" dirty="0" smtClean="0"/>
              <a:t>обновления</a:t>
            </a:r>
            <a:r>
              <a:rPr lang="en-US" dirty="0"/>
              <a:t>.</a:t>
            </a:r>
            <a:endParaRPr lang="en-US" b="1" dirty="0"/>
          </a:p>
          <a:p>
            <a:r>
              <a:rPr lang="ru-RU" b="1" dirty="0" smtClean="0"/>
              <a:t> </a:t>
            </a:r>
            <a:r>
              <a:rPr lang="ru-RU" b="1" dirty="0" err="1" smtClean="0"/>
              <a:t>IaaS</a:t>
            </a:r>
            <a:r>
              <a:rPr lang="en-US" b="1" dirty="0" smtClean="0"/>
              <a:t> (</a:t>
            </a:r>
            <a:r>
              <a:rPr lang="en-US" dirty="0"/>
              <a:t>Infrastructure as a </a:t>
            </a:r>
            <a:r>
              <a:rPr lang="en-US" dirty="0" smtClean="0"/>
              <a:t>Service) - </a:t>
            </a:r>
            <a:r>
              <a:rPr lang="ru-RU" dirty="0" smtClean="0"/>
              <a:t>вычислительные </a:t>
            </a:r>
            <a:r>
              <a:rPr lang="ru-RU" dirty="0"/>
              <a:t>мощности для запуска своих решений и развертывания IT-инфраструктуры </a:t>
            </a:r>
            <a:r>
              <a:rPr lang="ru-RU" dirty="0" smtClean="0"/>
              <a:t>компании -  виртуальный облачный  сервер.</a:t>
            </a:r>
            <a:r>
              <a:rPr lang="en-US" dirty="0" smtClean="0"/>
              <a:t> 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6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200"/>
          </a:xfrm>
        </p:spPr>
        <p:txBody>
          <a:bodyPr/>
          <a:lstStyle/>
          <a:p>
            <a:r>
              <a:rPr lang="ru-RU" dirty="0" smtClean="0"/>
              <a:t>Показатели</a:t>
            </a:r>
            <a:r>
              <a:rPr lang="en-US" dirty="0" smtClean="0"/>
              <a:t> </a:t>
            </a:r>
            <a:r>
              <a:rPr lang="ru-RU" dirty="0" smtClean="0"/>
              <a:t>результативности </a:t>
            </a:r>
            <a:r>
              <a:rPr lang="en-US" dirty="0" smtClean="0"/>
              <a:t>DevOps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Время  от идеи до релиза</a:t>
            </a:r>
          </a:p>
          <a:p>
            <a:r>
              <a:rPr lang="ru-RU" dirty="0" smtClean="0"/>
              <a:t>Количество версий за период</a:t>
            </a:r>
          </a:p>
          <a:p>
            <a:r>
              <a:rPr lang="ru-RU" dirty="0" smtClean="0"/>
              <a:t>Время выпуска сервиса</a:t>
            </a:r>
          </a:p>
          <a:p>
            <a:r>
              <a:rPr lang="ru-RU" dirty="0" smtClean="0"/>
              <a:t>Время восстановления после инцидента</a:t>
            </a:r>
            <a:endParaRPr lang="ru-RU" dirty="0"/>
          </a:p>
          <a:p>
            <a:r>
              <a:rPr lang="ru-RU" dirty="0" smtClean="0"/>
              <a:t>Количество релизов без отката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принципы девопс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3" y="923109"/>
            <a:ext cx="9954419" cy="4577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7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005840"/>
            <a:ext cx="10833418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ru-RU" dirty="0" smtClean="0"/>
              <a:t>Инструменты </a:t>
            </a:r>
            <a:r>
              <a:rPr lang="en-US" dirty="0" smtClean="0"/>
              <a:t>DevOps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61535"/>
            <a:ext cx="8596668" cy="4879827"/>
          </a:xfrm>
        </p:spPr>
        <p:txBody>
          <a:bodyPr/>
          <a:lstStyle/>
          <a:p>
            <a:r>
              <a:rPr lang="ru-RU" dirty="0" smtClean="0"/>
              <a:t>Разработки </a:t>
            </a:r>
            <a:r>
              <a:rPr lang="en-US" dirty="0" smtClean="0"/>
              <a:t>(ide)</a:t>
            </a:r>
          </a:p>
          <a:p>
            <a:r>
              <a:rPr lang="en-US" dirty="0" smtClean="0"/>
              <a:t>Source Code Management (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Управление конфигурацией (</a:t>
            </a:r>
            <a:r>
              <a:rPr lang="en-US" dirty="0" smtClean="0"/>
              <a:t>Chef, Puppet)</a:t>
            </a:r>
          </a:p>
          <a:p>
            <a:r>
              <a:rPr lang="en-US" dirty="0" smtClean="0"/>
              <a:t>CI/CD (</a:t>
            </a:r>
            <a:r>
              <a:rPr lang="en-US" dirty="0" err="1" smtClean="0"/>
              <a:t>Jemkins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r>
              <a:rPr lang="ru-RU" dirty="0" smtClean="0"/>
              <a:t>Тестирование </a:t>
            </a:r>
            <a:r>
              <a:rPr lang="en-US" dirty="0" smtClean="0"/>
              <a:t>(unit)</a:t>
            </a:r>
            <a:endParaRPr lang="ru-RU" dirty="0" smtClean="0"/>
          </a:p>
          <a:p>
            <a:r>
              <a:rPr lang="ru-RU" dirty="0" err="1" smtClean="0"/>
              <a:t>Репозиторий</a:t>
            </a:r>
            <a:r>
              <a:rPr lang="ru-RU" dirty="0" smtClean="0"/>
              <a:t> (</a:t>
            </a:r>
            <a:r>
              <a:rPr lang="en-US" dirty="0" smtClean="0"/>
              <a:t>Nexus)</a:t>
            </a:r>
          </a:p>
          <a:p>
            <a:r>
              <a:rPr lang="ru-RU" dirty="0" smtClean="0"/>
              <a:t>Контейнер (</a:t>
            </a:r>
            <a:r>
              <a:rPr lang="en-US" dirty="0" smtClean="0"/>
              <a:t>Docker)</a:t>
            </a:r>
          </a:p>
          <a:p>
            <a:r>
              <a:rPr lang="ru-RU" dirty="0" err="1" smtClean="0"/>
              <a:t>Оркестрация</a:t>
            </a:r>
            <a:r>
              <a:rPr lang="ru-RU" dirty="0" smtClean="0"/>
              <a:t> (</a:t>
            </a:r>
            <a:r>
              <a:rPr lang="en-US" dirty="0" smtClean="0"/>
              <a:t>Kubernetes)</a:t>
            </a:r>
          </a:p>
          <a:p>
            <a:r>
              <a:rPr lang="ru-RU" dirty="0" smtClean="0"/>
              <a:t>Мониторинг (</a:t>
            </a:r>
            <a:r>
              <a:rPr lang="en-US" dirty="0" smtClean="0"/>
              <a:t>elastics)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3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477520"/>
            <a:ext cx="11033760" cy="60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5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</a:t>
            </a:r>
            <a:r>
              <a:rPr lang="en-US" dirty="0" err="1" smtClean="0"/>
              <a:t>pipline</a:t>
            </a:r>
            <a:r>
              <a:rPr lang="ru-RU" dirty="0" smtClean="0"/>
              <a:t> </a:t>
            </a:r>
            <a:r>
              <a:rPr lang="en-US" dirty="0" smtClean="0"/>
              <a:t>DevOps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58" y="1742852"/>
            <a:ext cx="10768442" cy="48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59" y="436880"/>
            <a:ext cx="11015948" cy="57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65823" y="746346"/>
            <a:ext cx="5419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</a:t>
            </a:r>
            <a:r>
              <a:rPr lang="ru-RU" dirty="0" smtClean="0">
                <a:hlinkClick r:id="rId2"/>
              </a:rPr>
              <a:t>://www.youtube.com/watch?v=7S1ndRRht6M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44" y="1863124"/>
            <a:ext cx="7427231" cy="33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680"/>
          </a:xfrm>
        </p:spPr>
        <p:txBody>
          <a:bodyPr/>
          <a:lstStyle/>
          <a:p>
            <a:r>
              <a:rPr lang="en-US" dirty="0" smtClean="0"/>
              <a:t>DevOps </a:t>
            </a:r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51281"/>
            <a:ext cx="8596668" cy="4690082"/>
          </a:xfrm>
        </p:spPr>
        <p:txBody>
          <a:bodyPr/>
          <a:lstStyle/>
          <a:p>
            <a:r>
              <a:rPr lang="ru-RU" dirty="0" smtClean="0"/>
              <a:t>Возникло в 2007 году</a:t>
            </a:r>
          </a:p>
          <a:p>
            <a:r>
              <a:rPr lang="ru-RU" dirty="0" smtClean="0"/>
              <a:t>Проблемы традиционной разработки (организационное и функциональное разделение команды)</a:t>
            </a:r>
          </a:p>
          <a:p>
            <a:r>
              <a:rPr lang="ru-RU" dirty="0" smtClean="0"/>
              <a:t>Снижение эффективности разработки и эксплуатации</a:t>
            </a:r>
          </a:p>
          <a:p>
            <a:r>
              <a:rPr lang="ru-RU" dirty="0" smtClean="0"/>
              <a:t>Появление </a:t>
            </a:r>
            <a:r>
              <a:rPr lang="ru-RU" dirty="0" err="1" smtClean="0"/>
              <a:t>микросервисной</a:t>
            </a:r>
            <a:r>
              <a:rPr lang="ru-RU" dirty="0" smtClean="0"/>
              <a:t> архитектуры</a:t>
            </a:r>
          </a:p>
          <a:p>
            <a:pPr marL="0" indent="0">
              <a:buNone/>
            </a:pPr>
            <a:r>
              <a:rPr lang="en-US" dirty="0" smtClean="0"/>
              <a:t>DEVOPS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инженерная культура, практика и инструменты, направленные на сокращение </a:t>
            </a:r>
            <a:r>
              <a:rPr lang="ru-RU" dirty="0" err="1" smtClean="0"/>
              <a:t>релизного</a:t>
            </a:r>
            <a:r>
              <a:rPr lang="ru-RU" dirty="0" smtClean="0"/>
              <a:t> цикла, повышение эффективности и обеспечения возможности выпуска релиза в любой момент времени.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7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Виртуалзация</a:t>
            </a:r>
            <a:r>
              <a:rPr lang="ru-RU" dirty="0" smtClean="0"/>
              <a:t>  </a:t>
            </a:r>
            <a:r>
              <a:rPr lang="en-US" dirty="0" smtClean="0"/>
              <a:t> vs </a:t>
            </a:r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9274" y="6131525"/>
            <a:ext cx="8670808" cy="4370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www.youtube.com/watch?v=KS80Knz-1Z4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4" y="609599"/>
            <a:ext cx="7547456" cy="50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Непрерывная интеграция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8" y="1270000"/>
            <a:ext cx="7759982" cy="472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6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11695" cy="766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Непрерывная поставка (</a:t>
            </a:r>
            <a:r>
              <a:rPr lang="en-US" dirty="0" smtClean="0"/>
              <a:t>Continuous </a:t>
            </a:r>
            <a:r>
              <a:rPr lang="en-US" dirty="0" err="1" smtClean="0"/>
              <a:t>DeLivery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306286"/>
            <a:ext cx="8752113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9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Непрерывное развертывание (</a:t>
            </a:r>
            <a:r>
              <a:rPr lang="en-US" dirty="0" smtClean="0"/>
              <a:t>Continuous </a:t>
            </a:r>
            <a:r>
              <a:rPr lang="en-US" dirty="0" err="1" smtClean="0"/>
              <a:t>DePloyment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2534194"/>
            <a:ext cx="7855132" cy="25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2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240"/>
          </a:xfrm>
        </p:spPr>
        <p:txBody>
          <a:bodyPr/>
          <a:lstStyle/>
          <a:p>
            <a:r>
              <a:rPr lang="ru-RU" dirty="0"/>
              <a:t>Основные определения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59840"/>
            <a:ext cx="10945706" cy="4836159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 smtClean="0"/>
              <a:t>DevOps</a:t>
            </a:r>
            <a:r>
              <a:rPr lang="ru-RU" dirty="0"/>
              <a:t> (от англ. 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operations</a:t>
            </a:r>
            <a:r>
              <a:rPr lang="ru-RU" dirty="0"/>
              <a:t>) - методология активного взаимодействия специалистов по разработке со специалистами по информационно-технологическому обслуживанию и взаимная интеграция их рабочих процессов друг в друга для обеспечения качества продукта.</a:t>
            </a:r>
          </a:p>
          <a:p>
            <a:r>
              <a:rPr lang="ru-RU" b="1" dirty="0" err="1"/>
              <a:t>Деплой</a:t>
            </a:r>
            <a:r>
              <a:rPr lang="ru-RU" dirty="0"/>
              <a:t> (англ. </a:t>
            </a:r>
            <a:r>
              <a:rPr lang="ru-RU" dirty="0" err="1"/>
              <a:t>deploy</a:t>
            </a:r>
            <a:r>
              <a:rPr lang="ru-RU" dirty="0"/>
              <a:t>) - развертывание, - помещение исполняемого кода на сервер, где он будет работать.</a:t>
            </a:r>
          </a:p>
          <a:p>
            <a:r>
              <a:rPr lang="ru-RU" b="1" dirty="0" err="1"/>
              <a:t>Билд</a:t>
            </a:r>
            <a:r>
              <a:rPr lang="ru-RU" dirty="0"/>
              <a:t> (англ. </a:t>
            </a:r>
            <a:r>
              <a:rPr lang="ru-RU" dirty="0" err="1"/>
              <a:t>build</a:t>
            </a:r>
            <a:r>
              <a:rPr lang="ru-RU" dirty="0"/>
              <a:t>) - процесс сборки и/или компиляции программного продукта</a:t>
            </a:r>
          </a:p>
          <a:p>
            <a:r>
              <a:rPr lang="ru-RU" b="1" dirty="0"/>
              <a:t>Артефакт</a:t>
            </a:r>
            <a:r>
              <a:rPr lang="ru-RU" dirty="0"/>
              <a:t> - готовая для использования сборка продукта</a:t>
            </a:r>
          </a:p>
          <a:p>
            <a:r>
              <a:rPr lang="ru-RU" b="1" dirty="0"/>
              <a:t>Релиз</a:t>
            </a:r>
            <a:r>
              <a:rPr lang="ru-RU" dirty="0"/>
              <a:t> - </a:t>
            </a:r>
            <a:r>
              <a:rPr lang="ru-RU" dirty="0" err="1"/>
              <a:t>версионированный</a:t>
            </a:r>
            <a:r>
              <a:rPr lang="ru-RU" dirty="0"/>
              <a:t> артефакт сборки</a:t>
            </a:r>
          </a:p>
          <a:p>
            <a:r>
              <a:rPr lang="ru-RU" b="1" dirty="0"/>
              <a:t>Окружение</a:t>
            </a:r>
            <a:r>
              <a:rPr lang="ru-RU" dirty="0"/>
              <a:t> - изолированный набор серверов и/или сервисов</a:t>
            </a:r>
          </a:p>
          <a:p>
            <a:r>
              <a:rPr lang="ru-RU" b="1" dirty="0" err="1"/>
              <a:t>Продакшн</a:t>
            </a:r>
            <a:r>
              <a:rPr lang="ru-RU" dirty="0"/>
              <a:t> - обозначение окружения для клиентов</a:t>
            </a:r>
          </a:p>
          <a:p>
            <a:r>
              <a:rPr lang="ru-RU" b="1" dirty="0"/>
              <a:t>Тест</a:t>
            </a:r>
            <a:r>
              <a:rPr lang="ru-RU" dirty="0"/>
              <a:t> - среда (песочница, </a:t>
            </a:r>
            <a:r>
              <a:rPr lang="ru-RU" dirty="0" err="1"/>
              <a:t>англ</a:t>
            </a:r>
            <a:r>
              <a:rPr lang="ru-RU" dirty="0"/>
              <a:t> </a:t>
            </a:r>
            <a:r>
              <a:rPr lang="ru-RU" dirty="0" err="1"/>
              <a:t>sandbox</a:t>
            </a:r>
            <a:r>
              <a:rPr lang="ru-RU" dirty="0"/>
              <a:t>), которая используется для тестирования приложения.</a:t>
            </a:r>
          </a:p>
          <a:p>
            <a:r>
              <a:rPr lang="ru-RU" b="1" dirty="0" err="1"/>
              <a:t>Стейджинг</a:t>
            </a:r>
            <a:r>
              <a:rPr lang="ru-RU" dirty="0"/>
              <a:t> - это среда для тестирования, которая в точности похожа на </a:t>
            </a:r>
            <a:r>
              <a:rPr lang="ru-RU" dirty="0" err="1"/>
              <a:t>продакшен</a:t>
            </a:r>
            <a:r>
              <a:rPr lang="ru-RU" dirty="0"/>
              <a:t>-окружение.</a:t>
            </a:r>
          </a:p>
          <a:p>
            <a:r>
              <a:rPr lang="ru-RU" b="1" dirty="0"/>
              <a:t>Конвейер</a:t>
            </a:r>
            <a:r>
              <a:rPr lang="ru-RU" dirty="0"/>
              <a:t> (англ. </a:t>
            </a:r>
            <a:r>
              <a:rPr lang="ru-RU" dirty="0" err="1"/>
              <a:t>pipeline</a:t>
            </a:r>
            <a:r>
              <a:rPr lang="ru-RU" dirty="0"/>
              <a:t>) - набор процессов организованный в последовательность по типу конвейера позволяющий непрерывно производить программные артефакты.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>
            <a:normAutofit/>
          </a:bodyPr>
          <a:lstStyle/>
          <a:p>
            <a:r>
              <a:rPr lang="ru-RU" b="1" dirty="0" err="1"/>
              <a:t>DevOps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dirty="0" err="1" smtClean="0"/>
              <a:t>Development</a:t>
            </a:r>
            <a:r>
              <a:rPr lang="ru-RU" dirty="0" smtClean="0"/>
              <a:t> и </a:t>
            </a:r>
            <a:r>
              <a:rPr lang="ru-RU" dirty="0" err="1" smtClean="0"/>
              <a:t>Operations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/>
          <a:lstStyle/>
          <a:p>
            <a:pPr marL="0" indent="0" fontAlgn="base">
              <a:buNone/>
            </a:pPr>
            <a:r>
              <a:rPr lang="ru-RU" dirty="0" smtClean="0"/>
              <a:t>Методология</a:t>
            </a:r>
            <a:r>
              <a:rPr lang="ru-RU" dirty="0"/>
              <a:t>, которая помогает автоматизировать все этапы создания программного обеспечения: от разработки, сборки и тестирования до развертывания, выпуска и доставки пользователям. За счет этого команда работает эффективнее и выпускает на рынок более качественные цифровые </a:t>
            </a:r>
            <a:r>
              <a:rPr lang="ru-RU" dirty="0" smtClean="0"/>
              <a:t>продукты</a:t>
            </a:r>
          </a:p>
          <a:p>
            <a:pPr marL="0" indent="0" fontAlgn="base">
              <a:buNone/>
            </a:pPr>
            <a:r>
              <a:rPr lang="ru-RU" dirty="0" smtClean="0"/>
              <a:t>Основные идеи:</a:t>
            </a:r>
            <a:endParaRPr lang="ru-RU" dirty="0"/>
          </a:p>
          <a:p>
            <a:pPr lvl="0" fontAlgn="base"/>
            <a:r>
              <a:rPr lang="ru-RU" dirty="0" smtClean="0"/>
              <a:t>интеграции;</a:t>
            </a:r>
            <a:endParaRPr lang="ru-RU" dirty="0"/>
          </a:p>
          <a:p>
            <a:pPr lvl="0" fontAlgn="base"/>
            <a:r>
              <a:rPr lang="ru-RU" dirty="0" smtClean="0"/>
              <a:t>единой </a:t>
            </a:r>
            <a:r>
              <a:rPr lang="ru-RU" dirty="0"/>
              <a:t>команды;</a:t>
            </a:r>
          </a:p>
          <a:p>
            <a:pPr lvl="0" fontAlgn="base"/>
            <a:r>
              <a:rPr lang="ru-RU" dirty="0"/>
              <a:t>автоматизации рутинных операций;</a:t>
            </a:r>
          </a:p>
          <a:p>
            <a:r>
              <a:rPr lang="ru-RU" dirty="0"/>
              <a:t>частой проверки кода</a:t>
            </a:r>
          </a:p>
        </p:txBody>
      </p:sp>
    </p:spTree>
    <p:extLst>
      <p:ext uri="{BB962C8B-B14F-4D97-AF65-F5344CB8AC3E}">
        <p14:creationId xmlns:p14="http://schemas.microsoft.com/office/powerpoint/2010/main" val="26812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792481"/>
            <a:ext cx="8596668" cy="5248882"/>
          </a:xfrm>
        </p:spPr>
        <p:txBody>
          <a:bodyPr/>
          <a:lstStyle/>
          <a:p>
            <a:pPr marL="0" indent="0" fontAlgn="base">
              <a:buNone/>
            </a:pPr>
            <a:r>
              <a:rPr lang="ru-RU" b="1" dirty="0"/>
              <a:t>Задачи </a:t>
            </a:r>
            <a:r>
              <a:rPr lang="ru-RU" b="1" dirty="0" err="1"/>
              <a:t>Developers</a:t>
            </a:r>
            <a:r>
              <a:rPr lang="ru-RU" b="1" dirty="0"/>
              <a:t>:</a:t>
            </a:r>
            <a:endParaRPr lang="ru-RU" dirty="0"/>
          </a:p>
          <a:p>
            <a:pPr lvl="0" fontAlgn="base"/>
            <a:r>
              <a:rPr lang="ru-RU" dirty="0"/>
              <a:t>Создание нового ПО;</a:t>
            </a:r>
          </a:p>
          <a:p>
            <a:pPr lvl="0" fontAlgn="base"/>
            <a:r>
              <a:rPr lang="ru-RU" dirty="0"/>
              <a:t>Обновление ПО.</a:t>
            </a:r>
          </a:p>
          <a:p>
            <a:pPr marL="0" indent="0" fontAlgn="base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Задачи </a:t>
            </a:r>
            <a:r>
              <a:rPr lang="ru-RU" b="1" dirty="0" err="1"/>
              <a:t>Operations</a:t>
            </a:r>
            <a:r>
              <a:rPr lang="ru-RU" b="1" dirty="0"/>
              <a:t>:</a:t>
            </a:r>
            <a:endParaRPr lang="ru-RU" dirty="0"/>
          </a:p>
          <a:p>
            <a:pPr lvl="0" fontAlgn="base"/>
            <a:r>
              <a:rPr lang="ru-RU" dirty="0"/>
              <a:t>Обеспечение пользователям надежного и быстрого доступа к системным ресурсам</a:t>
            </a:r>
            <a:r>
              <a:rPr lang="ru-RU" dirty="0" smtClean="0"/>
              <a:t>.</a:t>
            </a:r>
          </a:p>
          <a:p>
            <a:pPr lvl="0" fontAlgn="base"/>
            <a:endParaRPr lang="ru-RU" dirty="0"/>
          </a:p>
          <a:p>
            <a:endParaRPr lang="ru-RU" dirty="0"/>
          </a:p>
        </p:txBody>
      </p:sp>
      <p:pic>
        <p:nvPicPr>
          <p:cNvPr id="4" name="Объект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30" y="3701142"/>
            <a:ext cx="8286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87" y="1461589"/>
            <a:ext cx="8327571" cy="4477293"/>
          </a:xfrm>
          <a:prstGeom prst="rect">
            <a:avLst/>
          </a:prstGeom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86340" y="662715"/>
            <a:ext cx="8596668" cy="3880773"/>
          </a:xfrm>
        </p:spPr>
        <p:txBody>
          <a:bodyPr/>
          <a:lstStyle/>
          <a:p>
            <a:pPr marL="0" lvl="0" indent="0" fontAlgn="base">
              <a:buNone/>
            </a:pPr>
            <a:r>
              <a:rPr lang="ru-RU" b="1" dirty="0" err="1"/>
              <a:t>DevOps</a:t>
            </a:r>
            <a:r>
              <a:rPr lang="ru-RU" b="1" dirty="0"/>
              <a:t>-инженер</a:t>
            </a:r>
            <a:r>
              <a:rPr lang="ru-RU" dirty="0"/>
              <a:t> - Это специалист </a:t>
            </a:r>
            <a:r>
              <a:rPr lang="ru-RU" dirty="0" smtClean="0"/>
              <a:t>занимаетс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/>
              <a:t>автоматизацией на всех этапах: от разработки, сборки и тестирования до развертывания, выпуска и доставки продукта </a:t>
            </a:r>
            <a:r>
              <a:rPr lang="ru-RU" dirty="0" smtClean="0"/>
              <a:t>пользователям</a:t>
            </a:r>
          </a:p>
          <a:p>
            <a:pPr lvl="0" fontAlgn="base">
              <a:buFontTx/>
              <a:buChar char="-"/>
            </a:pPr>
            <a:r>
              <a:rPr lang="ru-RU" dirty="0" smtClean="0"/>
              <a:t>Понимание процессов от архитектуры до поставки пользователю</a:t>
            </a:r>
          </a:p>
          <a:p>
            <a:pPr lvl="0" fontAlgn="base">
              <a:buFontTx/>
              <a:buChar char="-"/>
            </a:pPr>
            <a:r>
              <a:rPr lang="ru-RU" dirty="0" smtClean="0"/>
              <a:t>Знание одного или нескольких языков программирования</a:t>
            </a:r>
          </a:p>
          <a:p>
            <a:pPr lvl="0" fontAlgn="base">
              <a:buFontTx/>
              <a:buChar char="-"/>
            </a:pPr>
            <a:r>
              <a:rPr lang="ru-RU" dirty="0" smtClean="0"/>
              <a:t>Знание операционных систем</a:t>
            </a:r>
          </a:p>
          <a:p>
            <a:pPr lvl="0" fontAlgn="base">
              <a:buFontTx/>
              <a:buChar char="-"/>
            </a:pPr>
            <a:r>
              <a:rPr lang="ru-RU" dirty="0" smtClean="0"/>
              <a:t>Понимание облачных технологий</a:t>
            </a:r>
          </a:p>
          <a:p>
            <a:pPr lvl="0" fontAlgn="base">
              <a:buFontTx/>
              <a:buChar char="-"/>
            </a:pPr>
            <a:r>
              <a:rPr lang="ru-RU" dirty="0" smtClean="0"/>
              <a:t>Знание систем контроля версий</a:t>
            </a:r>
          </a:p>
          <a:p>
            <a:pPr lvl="0" fontAlgn="base">
              <a:buFontTx/>
              <a:buChar char="-"/>
            </a:pPr>
            <a:r>
              <a:rPr lang="ru-RU" dirty="0" smtClean="0"/>
              <a:t>Знание систем </a:t>
            </a:r>
            <a:r>
              <a:rPr lang="ru-RU" dirty="0" err="1" smtClean="0"/>
              <a:t>оркестрации</a:t>
            </a:r>
            <a:r>
              <a:rPr lang="ru-RU" dirty="0" smtClean="0"/>
              <a:t> (системы управления контейнерами) и </a:t>
            </a:r>
            <a:r>
              <a:rPr lang="ru-RU" dirty="0" err="1" smtClean="0"/>
              <a:t>микросервисов</a:t>
            </a:r>
            <a:endParaRPr lang="ru-RU" dirty="0" smtClean="0"/>
          </a:p>
          <a:p>
            <a:pPr lvl="0" fontAlgn="base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6217" y="4652469"/>
            <a:ext cx="7837088" cy="175822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Цель </a:t>
            </a:r>
            <a:r>
              <a:rPr lang="en-US" dirty="0" smtClean="0"/>
              <a:t>DEVOPS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Сокращение времени для выхода на рынок</a:t>
            </a:r>
          </a:p>
          <a:p>
            <a:pPr lvl="1"/>
            <a:r>
              <a:rPr lang="ru-RU" dirty="0" smtClean="0"/>
              <a:t>Снижение частоты сбоев программного обеспечения</a:t>
            </a:r>
          </a:p>
          <a:p>
            <a:pPr lvl="1"/>
            <a:r>
              <a:rPr lang="ru-RU" dirty="0" smtClean="0"/>
              <a:t>Сокращение времени  релиза</a:t>
            </a:r>
          </a:p>
          <a:p>
            <a:pPr lvl="1"/>
            <a:r>
              <a:rPr lang="ru-RU" dirty="0" smtClean="0"/>
              <a:t>Сокращение времени восстановления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59" y="686497"/>
            <a:ext cx="8244840" cy="359664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24956" y="317165"/>
            <a:ext cx="7292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135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b="1" dirty="0" smtClean="0">
                <a:solidFill>
                  <a:srgbClr val="3135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одель </a:t>
            </a:r>
            <a:r>
              <a:rPr lang="ru-RU" b="1" dirty="0">
                <a:solidFill>
                  <a:srgbClr val="3135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улучшенного </a:t>
            </a:r>
            <a:r>
              <a:rPr lang="ru-RU" b="1" dirty="0" err="1">
                <a:solidFill>
                  <a:srgbClr val="3135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DevOps</a:t>
            </a:r>
            <a:r>
              <a:rPr lang="ru-RU" b="1" dirty="0">
                <a:solidFill>
                  <a:srgbClr val="31353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процесса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1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DevOps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Технические </a:t>
            </a:r>
          </a:p>
          <a:p>
            <a:pPr lvl="1"/>
            <a:r>
              <a:rPr lang="ru-RU" dirty="0" smtClean="0"/>
              <a:t>- снижение сложности</a:t>
            </a:r>
          </a:p>
          <a:p>
            <a:pPr lvl="1"/>
            <a:r>
              <a:rPr lang="ru-RU" dirty="0" smtClean="0"/>
              <a:t>- непрерывные поставки</a:t>
            </a:r>
          </a:p>
          <a:p>
            <a:pPr lvl="1"/>
            <a:r>
              <a:rPr lang="ru-RU" dirty="0" smtClean="0"/>
              <a:t>- ускоренное решение проблем </a:t>
            </a:r>
          </a:p>
          <a:p>
            <a:r>
              <a:rPr lang="ru-RU" dirty="0" smtClean="0"/>
              <a:t>Культурные</a:t>
            </a:r>
          </a:p>
          <a:p>
            <a:pPr lvl="1"/>
            <a:r>
              <a:rPr lang="ru-RU" dirty="0" smtClean="0"/>
              <a:t>- производительная   и эффективная работа команды</a:t>
            </a:r>
          </a:p>
          <a:p>
            <a:pPr lvl="1"/>
            <a:r>
              <a:rPr lang="ru-RU" dirty="0" smtClean="0"/>
              <a:t>- повышение  удовлетворенности клиентов  </a:t>
            </a:r>
          </a:p>
          <a:p>
            <a:r>
              <a:rPr lang="ru-RU" dirty="0" smtClean="0"/>
              <a:t>Для бизнеса</a:t>
            </a:r>
          </a:p>
          <a:p>
            <a:pPr lvl="1"/>
            <a:r>
              <a:rPr lang="ru-RU" dirty="0" smtClean="0"/>
              <a:t>-  стабильные условия эксплуатации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преимущества </a:t>
            </a:r>
            <a:r>
              <a:rPr lang="en-US" dirty="0" smtClean="0"/>
              <a:t>DevOps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92960"/>
            <a:ext cx="8596668" cy="3948403"/>
          </a:xfrm>
        </p:spPr>
        <p:txBody>
          <a:bodyPr/>
          <a:lstStyle/>
          <a:p>
            <a:r>
              <a:rPr lang="ru-RU" dirty="0" smtClean="0"/>
              <a:t>Сотрудничество и выстраивание доверительных отношений – культура совместной ответственности, прозрачности и быстрой обратной связи</a:t>
            </a:r>
          </a:p>
          <a:p>
            <a:r>
              <a:rPr lang="ru-RU" dirty="0" smtClean="0"/>
              <a:t> Быстрый выпуск релизов (автоматизированное тестирование)</a:t>
            </a:r>
          </a:p>
          <a:p>
            <a:r>
              <a:rPr lang="ru-RU" dirty="0" smtClean="0"/>
              <a:t>Быстрый цикл обратной связи (прозрачность и эффективное взаимодействие)</a:t>
            </a:r>
          </a:p>
          <a:p>
            <a:r>
              <a:rPr lang="ru-RU" dirty="0" smtClean="0"/>
              <a:t>Выполнение внеплановой работы (сокращение среднего времени восстановления при возникновении инцидентов и отказов)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1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522</TotalTime>
  <Words>738</Words>
  <Application>Microsoft Office PowerPoint</Application>
  <PresentationFormat>Широкоэкранный</PresentationFormat>
  <Paragraphs>87</Paragraphs>
  <Slides>23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Trebuchet MS</vt:lpstr>
      <vt:lpstr>Wingdings 3</vt:lpstr>
      <vt:lpstr>Аспект</vt:lpstr>
      <vt:lpstr>DEVOPS</vt:lpstr>
      <vt:lpstr>DevOps история</vt:lpstr>
      <vt:lpstr>Основные определения:</vt:lpstr>
      <vt:lpstr>DevOps (Development и Operations)</vt:lpstr>
      <vt:lpstr>Презентация PowerPoint</vt:lpstr>
      <vt:lpstr>Презентация PowerPoint</vt:lpstr>
      <vt:lpstr>Презентация PowerPoint</vt:lpstr>
      <vt:lpstr>Преимущества DevOps</vt:lpstr>
      <vt:lpstr>Ключевые преимущества DevOps</vt:lpstr>
      <vt:lpstr>DevOps концепции, которые используются чаще всего на практике. </vt:lpstr>
      <vt:lpstr>Презентация PowerPoint</vt:lpstr>
      <vt:lpstr>Показатели результативности DevOps</vt:lpstr>
      <vt:lpstr>Презентация PowerPoint</vt:lpstr>
      <vt:lpstr>Презентация PowerPoint</vt:lpstr>
      <vt:lpstr>Инструменты DevOps</vt:lpstr>
      <vt:lpstr>Презентация PowerPoint</vt:lpstr>
      <vt:lpstr>Инструменты pipline DevOps</vt:lpstr>
      <vt:lpstr>Презентация PowerPoint</vt:lpstr>
      <vt:lpstr>CI/CD</vt:lpstr>
      <vt:lpstr>Виртуалзация   vs Контейнеры</vt:lpstr>
      <vt:lpstr>Непрерывная интеграция</vt:lpstr>
      <vt:lpstr>Непрерывная поставка (Continuous DeLivery)</vt:lpstr>
      <vt:lpstr>Непрерывное развертывание (Continuous DePloyment)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Долженкова Мария Львовна</dc:creator>
  <cp:lastModifiedBy>Долженкова Мария Львовна</cp:lastModifiedBy>
  <cp:revision>32</cp:revision>
  <dcterms:created xsi:type="dcterms:W3CDTF">2021-09-29T07:46:18Z</dcterms:created>
  <dcterms:modified xsi:type="dcterms:W3CDTF">2022-12-12T10:01:49Z</dcterms:modified>
</cp:coreProperties>
</file>