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47D99E-ADE3-40E3-8512-D7A0891780EF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67B777F9-0FCC-45FB-AD83-5A0DFC260867}">
      <dgm:prSet phldrT="[Текст]" phldr="1"/>
      <dgm:spPr/>
      <dgm:t>
        <a:bodyPr/>
        <a:lstStyle/>
        <a:p>
          <a:endParaRPr lang="ru-RU" dirty="0"/>
        </a:p>
      </dgm:t>
    </dgm:pt>
    <dgm:pt modelId="{35A1823F-5468-4300-90F0-72639FDEBBB0}" type="parTrans" cxnId="{64574ACA-E9AF-4D3D-B880-367E5535E23D}">
      <dgm:prSet/>
      <dgm:spPr/>
      <dgm:t>
        <a:bodyPr/>
        <a:lstStyle/>
        <a:p>
          <a:endParaRPr lang="ru-RU"/>
        </a:p>
      </dgm:t>
    </dgm:pt>
    <dgm:pt modelId="{A9ABFAAF-FE47-4B6C-9C5D-1B62CCF47E87}" type="sibTrans" cxnId="{64574ACA-E9AF-4D3D-B880-367E5535E23D}">
      <dgm:prSet/>
      <dgm:spPr>
        <a:blipFill rotWithShape="1">
          <a:blip xmlns:r="http://schemas.openxmlformats.org/officeDocument/2006/relationships" r:embed="rId1"/>
          <a:srcRect/>
          <a:stretch>
            <a:fillRect l="-42000" r="-42000"/>
          </a:stretch>
        </a:blipFill>
      </dgm:spPr>
      <dgm:t>
        <a:bodyPr/>
        <a:lstStyle/>
        <a:p>
          <a:endParaRPr lang="ru-RU"/>
        </a:p>
      </dgm:t>
    </dgm:pt>
    <dgm:pt modelId="{7307AC33-A7E7-4388-9DE9-6BEF25EFB4B2}" type="pres">
      <dgm:prSet presAssocID="{6947D99E-ADE3-40E3-8512-D7A0891780EF}" presName="Name0" presStyleCnt="0">
        <dgm:presLayoutVars>
          <dgm:chMax val="7"/>
          <dgm:chPref val="7"/>
          <dgm:dir/>
        </dgm:presLayoutVars>
      </dgm:prSet>
      <dgm:spPr/>
    </dgm:pt>
    <dgm:pt modelId="{5D5F35B2-D922-4851-8E18-1D09D1D45ABB}" type="pres">
      <dgm:prSet presAssocID="{6947D99E-ADE3-40E3-8512-D7A0891780EF}" presName="Name1" presStyleCnt="0"/>
      <dgm:spPr/>
    </dgm:pt>
    <dgm:pt modelId="{89C18F76-3E89-4E45-8C80-859B6F25FD04}" type="pres">
      <dgm:prSet presAssocID="{A9ABFAAF-FE47-4B6C-9C5D-1B62CCF47E87}" presName="picture_1" presStyleCnt="0"/>
      <dgm:spPr/>
    </dgm:pt>
    <dgm:pt modelId="{9B9515DF-E46D-45FB-B146-019142C094E3}" type="pres">
      <dgm:prSet presAssocID="{A9ABFAAF-FE47-4B6C-9C5D-1B62CCF47E87}" presName="pictureRepeatNode" presStyleLbl="alignImgPlace1" presStyleIdx="0" presStyleCnt="1"/>
      <dgm:spPr/>
    </dgm:pt>
    <dgm:pt modelId="{53C793E6-1BA0-4F7D-9A01-8B06E273730D}" type="pres">
      <dgm:prSet presAssocID="{67B777F9-0FCC-45FB-AD83-5A0DFC260867}" presName="text_1" presStyleLbl="node1" presStyleIdx="0" presStyleCnt="0">
        <dgm:presLayoutVars>
          <dgm:bulletEnabled val="1"/>
        </dgm:presLayoutVars>
      </dgm:prSet>
      <dgm:spPr/>
    </dgm:pt>
  </dgm:ptLst>
  <dgm:cxnLst>
    <dgm:cxn modelId="{5F1E6405-6F43-4361-8470-AC07CDA77984}" type="presOf" srcId="{67B777F9-0FCC-45FB-AD83-5A0DFC260867}" destId="{53C793E6-1BA0-4F7D-9A01-8B06E273730D}" srcOrd="0" destOrd="0" presId="urn:microsoft.com/office/officeart/2008/layout/CircularPictureCallout"/>
    <dgm:cxn modelId="{64574ACA-E9AF-4D3D-B880-367E5535E23D}" srcId="{6947D99E-ADE3-40E3-8512-D7A0891780EF}" destId="{67B777F9-0FCC-45FB-AD83-5A0DFC260867}" srcOrd="0" destOrd="0" parTransId="{35A1823F-5468-4300-90F0-72639FDEBBB0}" sibTransId="{A9ABFAAF-FE47-4B6C-9C5D-1B62CCF47E87}"/>
    <dgm:cxn modelId="{CFF0E5A3-8A4D-4008-89C8-D6E1594AB9AF}" type="presOf" srcId="{6947D99E-ADE3-40E3-8512-D7A0891780EF}" destId="{7307AC33-A7E7-4388-9DE9-6BEF25EFB4B2}" srcOrd="0" destOrd="0" presId="urn:microsoft.com/office/officeart/2008/layout/CircularPictureCallout"/>
    <dgm:cxn modelId="{DCCF14F7-5B72-4EA0-BB85-8D7E3F1A631A}" type="presOf" srcId="{A9ABFAAF-FE47-4B6C-9C5D-1B62CCF47E87}" destId="{9B9515DF-E46D-45FB-B146-019142C094E3}" srcOrd="0" destOrd="0" presId="urn:microsoft.com/office/officeart/2008/layout/CircularPictureCallout"/>
    <dgm:cxn modelId="{1D7AB937-4762-43D9-9E1B-A74AD414748B}" type="presParOf" srcId="{7307AC33-A7E7-4388-9DE9-6BEF25EFB4B2}" destId="{5D5F35B2-D922-4851-8E18-1D09D1D45ABB}" srcOrd="0" destOrd="0" presId="urn:microsoft.com/office/officeart/2008/layout/CircularPictureCallout"/>
    <dgm:cxn modelId="{225B5407-5AED-4E3B-A5A2-48EFE79BF228}" type="presParOf" srcId="{5D5F35B2-D922-4851-8E18-1D09D1D45ABB}" destId="{89C18F76-3E89-4E45-8C80-859B6F25FD04}" srcOrd="0" destOrd="0" presId="urn:microsoft.com/office/officeart/2008/layout/CircularPictureCallout"/>
    <dgm:cxn modelId="{9E85708E-F1A1-44F4-B768-FE914819B4AB}" type="presParOf" srcId="{89C18F76-3E89-4E45-8C80-859B6F25FD04}" destId="{9B9515DF-E46D-45FB-B146-019142C094E3}" srcOrd="0" destOrd="0" presId="urn:microsoft.com/office/officeart/2008/layout/CircularPictureCallout"/>
    <dgm:cxn modelId="{DCA4BA0E-6E1E-4E9B-AA68-35F6B9F046B8}" type="presParOf" srcId="{5D5F35B2-D922-4851-8E18-1D09D1D45ABB}" destId="{53C793E6-1BA0-4F7D-9A01-8B06E273730D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515DF-E46D-45FB-B146-019142C094E3}">
      <dsp:nvSpPr>
        <dsp:cNvPr id="0" name=""/>
        <dsp:cNvSpPr/>
      </dsp:nvSpPr>
      <dsp:spPr>
        <a:xfrm>
          <a:off x="1264507" y="667265"/>
          <a:ext cx="2529015" cy="2529015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42000" r="-4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793E6-1BA0-4F7D-9A01-8B06E273730D}">
      <dsp:nvSpPr>
        <dsp:cNvPr id="0" name=""/>
        <dsp:cNvSpPr/>
      </dsp:nvSpPr>
      <dsp:spPr>
        <a:xfrm>
          <a:off x="1719730" y="2010172"/>
          <a:ext cx="1618569" cy="8345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500" kern="1200" dirty="0"/>
        </a:p>
      </dsp:txBody>
      <dsp:txXfrm>
        <a:off x="1719730" y="2010172"/>
        <a:ext cx="1618569" cy="834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DBD-7E1F-4B11-B0F3-6C43E8525EBE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189F-AC34-4177-AEF9-EF5E10B2E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5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DBD-7E1F-4B11-B0F3-6C43E8525EBE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189F-AC34-4177-AEF9-EF5E10B2E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45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DBD-7E1F-4B11-B0F3-6C43E8525EBE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189F-AC34-4177-AEF9-EF5E10B2E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DBD-7E1F-4B11-B0F3-6C43E8525EBE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189F-AC34-4177-AEF9-EF5E10B2E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90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DBD-7E1F-4B11-B0F3-6C43E8525EBE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189F-AC34-4177-AEF9-EF5E10B2E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59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DBD-7E1F-4B11-B0F3-6C43E8525EBE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189F-AC34-4177-AEF9-EF5E10B2E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81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DBD-7E1F-4B11-B0F3-6C43E8525EBE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189F-AC34-4177-AEF9-EF5E10B2E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76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DBD-7E1F-4B11-B0F3-6C43E8525EBE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189F-AC34-4177-AEF9-EF5E10B2E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6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DBD-7E1F-4B11-B0F3-6C43E8525EBE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189F-AC34-4177-AEF9-EF5E10B2E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3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DBD-7E1F-4B11-B0F3-6C43E8525EBE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189F-AC34-4177-AEF9-EF5E10B2E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93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DBD-7E1F-4B11-B0F3-6C43E8525EBE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189F-AC34-4177-AEF9-EF5E10B2E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34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5000">
              <a:srgbClr val="FFFF00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05DBD-7E1F-4B11-B0F3-6C43E8525EBE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189F-AC34-4177-AEF9-EF5E10B2E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1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Краткие сведения о нейронных сетях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34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Архитектура нейрона с векторным входом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687" y="1971314"/>
            <a:ext cx="7093514" cy="391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7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741" y="169791"/>
            <a:ext cx="6763264" cy="666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1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Парадигмы обучения нейронных сетей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 способу использования учителя выделяют три основных метода обучения.</a:t>
            </a:r>
          </a:p>
          <a:p>
            <a:pPr marL="0" indent="0">
              <a:buNone/>
            </a:pPr>
            <a:r>
              <a:rPr lang="ru-RU" dirty="0" smtClean="0"/>
              <a:t>1. Обучение с учителем (</a:t>
            </a:r>
            <a:r>
              <a:rPr lang="ru-RU" dirty="0" err="1" smtClean="0"/>
              <a:t>supervised</a:t>
            </a:r>
            <a:r>
              <a:rPr lang="ru-RU" dirty="0" smtClean="0"/>
              <a:t> </a:t>
            </a:r>
            <a:r>
              <a:rPr lang="ru-RU" dirty="0" err="1" smtClean="0"/>
              <a:t>learning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2. Обучение без учителя (</a:t>
            </a:r>
            <a:r>
              <a:rPr lang="ru-RU" dirty="0" err="1" smtClean="0"/>
              <a:t>unsupervised</a:t>
            </a:r>
            <a:r>
              <a:rPr lang="ru-RU" dirty="0" smtClean="0"/>
              <a:t> </a:t>
            </a:r>
            <a:r>
              <a:rPr lang="ru-RU" dirty="0" err="1" smtClean="0"/>
              <a:t>learning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3. Обучение с подкреплением (</a:t>
            </a:r>
            <a:r>
              <a:rPr lang="ru-RU" dirty="0" err="1" smtClean="0"/>
              <a:t>reinforcement</a:t>
            </a:r>
            <a:r>
              <a:rPr lang="ru-RU" dirty="0" smtClean="0"/>
              <a:t> </a:t>
            </a:r>
            <a:r>
              <a:rPr lang="ru-RU" dirty="0" err="1" smtClean="0"/>
              <a:t>learning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674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Процесс обучения нейронных сетей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215" y="2135059"/>
            <a:ext cx="4931175" cy="391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0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обучения нейронной сети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обучения состоит в подборе таких весов </a:t>
            </a:r>
            <a:r>
              <a:rPr lang="ru-RU" dirty="0" err="1" smtClean="0"/>
              <a:t>Wik</a:t>
            </a:r>
            <a:r>
              <a:rPr lang="ru-RU" dirty="0" smtClean="0"/>
              <a:t> между входным и скрытым слоем, также весов </a:t>
            </a:r>
            <a:r>
              <a:rPr lang="ru-RU" dirty="0" err="1" smtClean="0"/>
              <a:t>WjM</a:t>
            </a:r>
            <a:r>
              <a:rPr lang="ru-RU" dirty="0" smtClean="0"/>
              <a:t> между скрытым и выходным слоем, чтобы при заданном входном векторе Х получить на выходе значения вектора У, которые с требуемой точностью будут совпадать с ожидаемыми значениями выходного вектора D, взятого из обучающей выборки.</a:t>
            </a:r>
          </a:p>
          <a:p>
            <a:pPr marL="0" indent="0">
              <a:buNone/>
            </a:pPr>
            <a:r>
              <a:rPr lang="ru-RU" dirty="0" smtClean="0"/>
              <a:t>У – расчётные значения на выходе сети; D – эталонное значение из выборки; Х – входной вектор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620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Архитектура нейронных сетей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427" y="1431271"/>
            <a:ext cx="6240325" cy="534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93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Эффект переобучения нейронной сети или эффект «бабушкиного воспитания»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Погрешность обучения E L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Погрешность </a:t>
            </a:r>
            <a:r>
              <a:rPr lang="ru-RU" dirty="0"/>
              <a:t>обобщения E G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805831053"/>
              </p:ext>
            </p:extLst>
          </p:nvPr>
        </p:nvGraphicFramePr>
        <p:xfrm>
          <a:off x="4135396" y="2792626"/>
          <a:ext cx="5058031" cy="3863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758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9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определения в области нейронных сетей</a:t>
            </a:r>
            <a:br>
              <a:rPr lang="ru-RU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 smtClean="0"/>
              <a:t>Иску́сственные</a:t>
            </a:r>
            <a:r>
              <a:rPr lang="ru-RU" dirty="0" smtClean="0"/>
              <a:t> </a:t>
            </a:r>
            <a:r>
              <a:rPr lang="ru-RU" dirty="0" err="1" smtClean="0"/>
              <a:t>нейро́нные</a:t>
            </a:r>
            <a:r>
              <a:rPr lang="ru-RU" dirty="0" smtClean="0"/>
              <a:t> </a:t>
            </a:r>
            <a:r>
              <a:rPr lang="ru-RU" dirty="0" err="1" smtClean="0"/>
              <a:t>се́ти</a:t>
            </a:r>
            <a:r>
              <a:rPr lang="ru-RU" dirty="0" smtClean="0"/>
              <a:t> (ИНС) — математические модели, а также их программные или аппаратные реализации, построенные по принципу организации и функционирования биологических нейронных сетей — сетей нервных клеток живого организма.</a:t>
            </a:r>
          </a:p>
          <a:p>
            <a:pPr marL="0" indent="0">
              <a:buNone/>
            </a:pPr>
            <a:r>
              <a:rPr lang="ru-RU" dirty="0" smtClean="0"/>
              <a:t>Искусственная нейронная сеть – это распределенный параллельный процессор, состоящий из элементарных единиц обработки информации, накапливающих экспериментальные знания и предоставляющих их для последующей обработки.</a:t>
            </a:r>
          </a:p>
          <a:p>
            <a:pPr marL="0" indent="0">
              <a:buNone/>
            </a:pPr>
            <a:r>
              <a:rPr lang="ru-RU" dirty="0" err="1" smtClean="0"/>
              <a:t>Нейрокомпьютинг</a:t>
            </a:r>
            <a:r>
              <a:rPr lang="ru-RU" dirty="0" smtClean="0"/>
              <a:t> или обработка данных с помощью </a:t>
            </a:r>
            <a:r>
              <a:rPr lang="ru-RU" dirty="0" err="1" smtClean="0"/>
              <a:t>нейроподобных</a:t>
            </a:r>
            <a:r>
              <a:rPr lang="ru-RU" dirty="0" smtClean="0"/>
              <a:t> сетей, реализованных на компьютерах либо в виде программ, либо аппаратным образом, в настоящее время все более широко используется для решения многих плохо формализуемых задач.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52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Какие задачи решают </a:t>
            </a:r>
            <a:r>
              <a:rPr lang="ru-RU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нейросети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</a:t>
            </a:r>
            <a:r>
              <a:rPr lang="ru-RU" dirty="0"/>
              <a:t>. Оптимизация, оптимальное управление </a:t>
            </a:r>
          </a:p>
          <a:p>
            <a:pPr marL="0" indent="0">
              <a:buNone/>
            </a:pPr>
            <a:r>
              <a:rPr lang="ru-RU" dirty="0"/>
              <a:t>2. Аппроксимация функций по набору точек (регрессия) </a:t>
            </a:r>
          </a:p>
          <a:p>
            <a:pPr marL="0" indent="0">
              <a:buNone/>
            </a:pPr>
            <a:r>
              <a:rPr lang="ru-RU" dirty="0"/>
              <a:t>3. Классификация данных по заданному набору классов </a:t>
            </a:r>
          </a:p>
          <a:p>
            <a:pPr marL="0" indent="0">
              <a:buNone/>
            </a:pPr>
            <a:r>
              <a:rPr lang="ru-RU" dirty="0"/>
              <a:t>4. Кластеризация данных с выявлением заранее неизвестных классов-прототипов </a:t>
            </a:r>
          </a:p>
          <a:p>
            <a:pPr marL="0" indent="0">
              <a:buNone/>
            </a:pPr>
            <a:r>
              <a:rPr lang="ru-RU" dirty="0"/>
              <a:t>5. Сжатие информации </a:t>
            </a:r>
          </a:p>
          <a:p>
            <a:pPr marL="0" indent="0">
              <a:buNone/>
            </a:pPr>
            <a:r>
              <a:rPr lang="ru-RU" dirty="0"/>
              <a:t>6. Восстановление утраченных данных </a:t>
            </a:r>
          </a:p>
          <a:p>
            <a:pPr marL="0" indent="0">
              <a:buNone/>
            </a:pPr>
            <a:r>
              <a:rPr lang="ru-RU" dirty="0"/>
              <a:t>7. Ассоциативная память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Основные области в которых применяются </a:t>
            </a:r>
            <a:r>
              <a:rPr lang="ru-RU" b="1" dirty="0" err="1"/>
              <a:t>нейросети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1.Экономика </a:t>
            </a:r>
            <a:r>
              <a:rPr lang="ru-RU" dirty="0"/>
              <a:t>и бизнес: предсказание рынков, автоматический </a:t>
            </a:r>
            <a:r>
              <a:rPr lang="ru-RU" dirty="0" err="1"/>
              <a:t>дилинг</a:t>
            </a:r>
            <a:r>
              <a:rPr lang="ru-RU" dirty="0"/>
              <a:t>, оценка риска невозврата кредитов, предсказание банкротств, оценка стоимости недвижимости и т.п. </a:t>
            </a:r>
          </a:p>
          <a:p>
            <a:pPr marL="0" indent="0">
              <a:buNone/>
            </a:pPr>
            <a:r>
              <a:rPr lang="ru-RU" dirty="0"/>
              <a:t>2. Медицина: обработка медицинских изображений, мониторинг состояния пациентов, диагностика, факторный анализ эффективности лечения, очистка показаний приборов от шумов. </a:t>
            </a:r>
          </a:p>
          <a:p>
            <a:pPr marL="0" indent="0">
              <a:buNone/>
            </a:pPr>
            <a:r>
              <a:rPr lang="ru-RU" dirty="0"/>
              <a:t>3. Авионика: обучаемые автопилоты, распознавание сигналов радаров, адаптивное пилотирование сильно поврежденного самолета. </a:t>
            </a:r>
          </a:p>
          <a:p>
            <a:pPr marL="0" indent="0">
              <a:buNone/>
            </a:pPr>
            <a:r>
              <a:rPr lang="ru-RU" dirty="0"/>
              <a:t>4. Связь: сжатие видео-информации, быстрое кодирование-декодирование, оптимизация сотовых сетей и схем маршрутизации пакетов. </a:t>
            </a:r>
          </a:p>
          <a:p>
            <a:pPr marL="0" indent="0">
              <a:buNone/>
            </a:pPr>
            <a:r>
              <a:rPr lang="ru-RU" dirty="0"/>
              <a:t>5. Интернет: ассоциативный поиск информации, электронные секретари и агенты пользователя в сети, фильтрация информации в </a:t>
            </a:r>
            <a:r>
              <a:rPr lang="ru-RU" dirty="0" err="1"/>
              <a:t>push</a:t>
            </a:r>
            <a:r>
              <a:rPr lang="ru-RU" dirty="0"/>
              <a:t>-системах, </a:t>
            </a:r>
            <a:r>
              <a:rPr lang="ru-RU" dirty="0" err="1"/>
              <a:t>коллаборативная</a:t>
            </a:r>
            <a:r>
              <a:rPr lang="ru-RU" dirty="0"/>
              <a:t> фильтрация, рубрикация новостных лент, адресная реклама, адресный маркетинг для электронной торговли. </a:t>
            </a:r>
          </a:p>
          <a:p>
            <a:pPr marL="0" indent="0">
              <a:buNone/>
            </a:pPr>
            <a:r>
              <a:rPr lang="ru-RU" dirty="0"/>
              <a:t>6. Автоматизация производства: оптимизация режимов производственного процесса, комплексная диагностика качества продукции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008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Нейрон и межнейронное взаимодействие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021" y="1944129"/>
            <a:ext cx="10914918" cy="462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7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Карта головного мозга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017" y="1825625"/>
            <a:ext cx="50659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4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Качественное сравнение типов вычислителей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440" t="25063" r="10109" b="6025"/>
          <a:stretch/>
        </p:blipFill>
        <p:spPr>
          <a:xfrm>
            <a:off x="2479590" y="1837891"/>
            <a:ext cx="6820930" cy="407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1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Классификация нейронных сетей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838" y="2500831"/>
            <a:ext cx="8252609" cy="440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Архитектура искусственного нейрона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514" y="1548222"/>
            <a:ext cx="8577542" cy="495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932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458</Words>
  <Application>Microsoft Office PowerPoint</Application>
  <PresentationFormat>Широкоэкранный</PresentationFormat>
  <Paragraphs>40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Краткие сведения о нейронных сетях</vt:lpstr>
      <vt:lpstr>Основные определения в области нейронных сетей </vt:lpstr>
      <vt:lpstr> Какие задачи решают нейросети?  </vt:lpstr>
      <vt:lpstr>Основные области в которых применяются нейросети </vt:lpstr>
      <vt:lpstr>Нейрон и межнейронное взаимодействие </vt:lpstr>
      <vt:lpstr>Карта головного мозга </vt:lpstr>
      <vt:lpstr>Качественное сравнение типов вычислителей </vt:lpstr>
      <vt:lpstr>Классификация нейронных сетей </vt:lpstr>
      <vt:lpstr>Архитектура искусственного нейрона </vt:lpstr>
      <vt:lpstr>Архитектура нейрона с векторным входом </vt:lpstr>
      <vt:lpstr>Презентация PowerPoint</vt:lpstr>
      <vt:lpstr>Парадигмы обучения нейронных сетей </vt:lpstr>
      <vt:lpstr>Процесс обучения нейронных сетей </vt:lpstr>
      <vt:lpstr>Цель обучения нейронной сети </vt:lpstr>
      <vt:lpstr>Архитектура нейронных сетей </vt:lpstr>
      <vt:lpstr>Эффект переобучения нейронной сети или эффект «бабушкиного воспитания»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Краткие сведения о нейронных сетях</dc:title>
  <dc:creator>Ростовцев Владимир Сергеевич</dc:creator>
  <cp:lastModifiedBy>Ростовцев Владимир Сергеевич</cp:lastModifiedBy>
  <cp:revision>3</cp:revision>
  <dcterms:created xsi:type="dcterms:W3CDTF">2023-09-14T04:50:08Z</dcterms:created>
  <dcterms:modified xsi:type="dcterms:W3CDTF">2023-09-14T05:15:34Z</dcterms:modified>
</cp:coreProperties>
</file>