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2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80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92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83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04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82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3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1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29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2B31-658B-4E57-909C-2B3E1923EA6E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602A-199A-41D8-ABCA-CCD2A3B48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6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r>
              <a:rPr lang="ru-RU" altLang="ru-RU" sz="4000"/>
              <a:t/>
            </a:r>
            <a:br>
              <a:rPr lang="ru-RU" altLang="ru-RU" sz="4000"/>
            </a:br>
            <a:endParaRPr lang="ru-RU" altLang="ru-RU" sz="40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Ростовцев В.С. Теория принятия решений: Учебное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пособие.Издание</a:t>
            </a:r>
            <a:r>
              <a:rPr lang="ru-RU" dirty="0">
                <a:latin typeface="Arial" pitchFamily="34" charset="0"/>
                <a:cs typeface="Arial" pitchFamily="34" charset="0"/>
              </a:rPr>
              <a:t> 2-ое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перераб</a:t>
            </a:r>
            <a:r>
              <a:rPr lang="ru-RU" dirty="0">
                <a:latin typeface="Arial" pitchFamily="34" charset="0"/>
                <a:cs typeface="Arial" pitchFamily="34" charset="0"/>
              </a:rPr>
              <a:t>..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дополн</a:t>
            </a:r>
            <a:r>
              <a:rPr lang="ru-RU" dirty="0">
                <a:latin typeface="Arial" pitchFamily="34" charset="0"/>
                <a:cs typeface="Arial" pitchFamily="34" charset="0"/>
              </a:rPr>
              <a:t>./В.С Ростовцев – Киров: Изд-во ВятГУ, 2021.- 200 с.</a:t>
            </a:r>
          </a:p>
          <a:p>
            <a:pPr marL="609600" indent="-609600"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Ростовцев В.С. Теория принятия решений: Практикум. Практикум /В.С Ростовцев – Киров: Изд-во ВятГУ, 2009.- 52с.</a:t>
            </a:r>
          </a:p>
          <a:p>
            <a:pPr marL="609600" indent="-609600"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 Ларичев О.И. Теория и методы принятия решений, а также хроника событий в волшебных странах: Учеб./О.И. Ларичев- М.: Логос, 2000.-296 с.- (Учеб. ХХ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ru-RU" dirty="0">
                <a:latin typeface="Arial" pitchFamily="34" charset="0"/>
                <a:cs typeface="Arial" pitchFamily="34" charset="0"/>
              </a:rPr>
              <a:t>  века).</a:t>
            </a:r>
          </a:p>
        </p:txBody>
      </p:sp>
    </p:spTree>
    <p:extLst>
      <p:ext uri="{BB962C8B-B14F-4D97-AF65-F5344CB8AC3E}">
        <p14:creationId xmlns:p14="http://schemas.microsoft.com/office/powerpoint/2010/main" val="378094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Типовая задача по множеству Эджворта-Парето</a:t>
            </a:r>
          </a:p>
        </p:txBody>
      </p:sp>
      <p:sp>
        <p:nvSpPr>
          <p:cNvPr id="10445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400"/>
              <a:t>Альтернативы относятся к множеству Э-П, если каждая из них превосходит любую другую по какому-то из критериев.</a:t>
            </a:r>
          </a:p>
          <a:p>
            <a:pPr marL="0" indent="0">
              <a:buNone/>
            </a:pPr>
            <a:endParaRPr lang="ru-RU" altLang="ru-RU" sz="2400"/>
          </a:p>
          <a:p>
            <a:pPr marL="0" indent="0">
              <a:buNone/>
            </a:pPr>
            <a:r>
              <a:rPr lang="ru-RU" altLang="ru-RU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Альтернативы, относящиеся к множеству Э-П, принято называть несравнимыми.</a:t>
            </a:r>
          </a:p>
          <a:p>
            <a:pPr marL="0" indent="0"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Эти альтернативы невозможно сравнить на основе критериальных оценок.</a:t>
            </a:r>
          </a:p>
          <a:p>
            <a:pPr marL="0" indent="0">
              <a:buNone/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12886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Введем следующее определение</a:t>
            </a:r>
          </a:p>
        </p:txBody>
      </p:sp>
      <p:sp>
        <p:nvSpPr>
          <p:cNvPr id="10547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altLang="ru-RU" smtClean="0"/>
              <a:t>	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Назовем альтернативу А </a:t>
            </a:r>
            <a:r>
              <a:rPr lang="ru-RU" altLang="ru-RU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доминирующей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по отношению к альтернативе В, если по всем критериям оценки альтернативы А не хуже, чем альтернативы В, а хотя бы по одному критерию оценка А лучше. </a:t>
            </a:r>
          </a:p>
          <a:p>
            <a:pPr marL="0" indent="0" algn="just">
              <a:buNone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	При этом В называется </a:t>
            </a:r>
            <a:r>
              <a:rPr lang="ru-RU" altLang="ru-RU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доминируемой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альтернативой.</a:t>
            </a:r>
          </a:p>
        </p:txBody>
      </p:sp>
    </p:spTree>
    <p:extLst>
      <p:ext uri="{BB962C8B-B14F-4D97-AF65-F5344CB8AC3E}">
        <p14:creationId xmlns:p14="http://schemas.microsoft.com/office/powerpoint/2010/main" val="21987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множества Эджворта-Парето</a:t>
            </a:r>
          </a:p>
        </p:txBody>
      </p:sp>
      <p:sp>
        <p:nvSpPr>
          <p:cNvPr id="1064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Альтернативы относятся к множеству Э-П, если каждая из них превосходит любую другую по какому-то из критериев.</a:t>
            </a:r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Альтернативы, относящиеся к множеству Э-П, принято называть несравнимыми.</a:t>
            </a:r>
          </a:p>
          <a:p>
            <a:pPr marL="0" indent="0">
              <a:buNone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Эти альтернативы невозможно сравнить на основе критериальных оценок.</a:t>
            </a:r>
          </a:p>
        </p:txBody>
      </p:sp>
    </p:spTree>
    <p:extLst>
      <p:ext uri="{BB962C8B-B14F-4D97-AF65-F5344CB8AC3E}">
        <p14:creationId xmlns:p14="http://schemas.microsoft.com/office/powerpoint/2010/main" val="68970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Заголовок 1"/>
          <p:cNvSpPr>
            <a:spLocks noGrp="1"/>
          </p:cNvSpPr>
          <p:nvPr>
            <p:ph type="title"/>
          </p:nvPr>
        </p:nvSpPr>
        <p:spPr>
          <a:xfrm>
            <a:off x="1631950" y="365126"/>
            <a:ext cx="8928100" cy="1325563"/>
          </a:xfrm>
        </p:spPr>
        <p:txBody>
          <a:bodyPr/>
          <a:lstStyle/>
          <a:p>
            <a:pPr algn="ctr"/>
            <a:r>
              <a:rPr lang="ru-RU" altLang="ru-RU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Оценки альтернативных вариантов туров</a:t>
            </a:r>
          </a:p>
        </p:txBody>
      </p:sp>
      <p:pic>
        <p:nvPicPr>
          <p:cNvPr id="107523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449389"/>
            <a:ext cx="8521700" cy="3959225"/>
          </a:xfrm>
        </p:spPr>
      </p:pic>
    </p:spTree>
    <p:extLst>
      <p:ext uri="{BB962C8B-B14F-4D97-AF65-F5344CB8AC3E}">
        <p14:creationId xmlns:p14="http://schemas.microsoft.com/office/powerpoint/2010/main" val="342380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196850"/>
            <a:ext cx="8229600" cy="795338"/>
          </a:xfrm>
        </p:spPr>
        <p:txBody>
          <a:bodyPr/>
          <a:lstStyle/>
          <a:p>
            <a:pPr algn="ctr" eaLnBrk="1" hangingPunct="1"/>
            <a:r>
              <a:rPr lang="ru-RU" altLang="ru-RU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альтернативных туров</a:t>
            </a:r>
          </a:p>
        </p:txBody>
      </p:sp>
      <p:sp>
        <p:nvSpPr>
          <p:cNvPr id="108547" name="Rectangle 4"/>
          <p:cNvSpPr>
            <a:spLocks noGrp="1" noChangeArrowheads="1"/>
          </p:cNvSpPr>
          <p:nvPr>
            <p:ph idx="1"/>
          </p:nvPr>
        </p:nvSpPr>
        <p:spPr>
          <a:xfrm>
            <a:off x="1524000" y="1557339"/>
            <a:ext cx="8624888" cy="4967287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ru-RU" altLang="ru-RU" smtClean="0">
              <a:solidFill>
                <a:schemeClr val="accent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1800" b="1"/>
              <a:t>ПРИВЛЕКАТЕЛЬНОСТЬ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b="1">
              <a:solidFill>
                <a:schemeClr val="accent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b="1">
              <a:solidFill>
                <a:schemeClr val="accent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b="1">
              <a:solidFill>
                <a:schemeClr val="accent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b="1">
              <a:solidFill>
                <a:schemeClr val="accent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b="1">
              <a:solidFill>
                <a:schemeClr val="accent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b="1">
              <a:solidFill>
                <a:schemeClr val="accent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1800" b="1">
              <a:solidFill>
                <a:schemeClr val="accent1"/>
              </a:solidFill>
            </a:endParaRPr>
          </a:p>
        </p:txBody>
      </p:sp>
      <p:sp>
        <p:nvSpPr>
          <p:cNvPr id="108548" name="Line 6"/>
          <p:cNvSpPr>
            <a:spLocks noChangeShapeType="1"/>
          </p:cNvSpPr>
          <p:nvPr/>
        </p:nvSpPr>
        <p:spPr bwMode="auto">
          <a:xfrm>
            <a:off x="3432175" y="5661025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8549" name="Line 7"/>
          <p:cNvSpPr>
            <a:spLocks noChangeShapeType="1"/>
          </p:cNvSpPr>
          <p:nvPr/>
        </p:nvSpPr>
        <p:spPr bwMode="auto">
          <a:xfrm flipV="1">
            <a:off x="3503613" y="27082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8550" name="Text Box 8"/>
          <p:cNvSpPr txBox="1">
            <a:spLocks noChangeArrowheads="1"/>
          </p:cNvSpPr>
          <p:nvPr/>
        </p:nvSpPr>
        <p:spPr bwMode="auto">
          <a:xfrm>
            <a:off x="2835276" y="2363788"/>
            <a:ext cx="326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108551" name="Text Box 10"/>
          <p:cNvSpPr txBox="1">
            <a:spLocks noChangeArrowheads="1"/>
          </p:cNvSpPr>
          <p:nvPr/>
        </p:nvSpPr>
        <p:spPr bwMode="auto">
          <a:xfrm>
            <a:off x="2135188" y="5949951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1800" b="1">
                <a:solidFill>
                  <a:schemeClr val="hlink"/>
                </a:solidFill>
                <a:latin typeface="Tahoma" panose="020B0604030504040204" pitchFamily="34" charset="0"/>
              </a:rPr>
              <a:t>                      </a:t>
            </a:r>
            <a:r>
              <a:rPr lang="ru-RU" altLang="ru-RU" sz="1800" b="1">
                <a:latin typeface="Tahoma" panose="020B0604030504040204" pitchFamily="34" charset="0"/>
              </a:rPr>
              <a:t>Небольшая        Высокая          СТОИМОСТЬ ТУРА</a:t>
            </a:r>
          </a:p>
        </p:txBody>
      </p:sp>
      <p:sp>
        <p:nvSpPr>
          <p:cNvPr id="108552" name="Text Box 12"/>
          <p:cNvSpPr txBox="1">
            <a:spLocks noChangeArrowheads="1"/>
          </p:cNvSpPr>
          <p:nvPr/>
        </p:nvSpPr>
        <p:spPr bwMode="auto">
          <a:xfrm>
            <a:off x="1524000" y="2924176"/>
            <a:ext cx="1042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108553" name="Text Box 14"/>
          <p:cNvSpPr txBox="1">
            <a:spLocks noChangeArrowheads="1"/>
          </p:cNvSpPr>
          <p:nvPr/>
        </p:nvSpPr>
        <p:spPr bwMode="auto">
          <a:xfrm>
            <a:off x="1898651" y="3730626"/>
            <a:ext cx="1439863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Tahoma" panose="020B0604030504040204" pitchFamily="34" charset="0"/>
              </a:rPr>
              <a:t>Большая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b="1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b="1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Tahoma" panose="020B0604030504040204" pitchFamily="34" charset="0"/>
              </a:rPr>
              <a:t>Малая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b="1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108554" name="Oval 15"/>
          <p:cNvSpPr>
            <a:spLocks noChangeArrowheads="1"/>
          </p:cNvSpPr>
          <p:nvPr/>
        </p:nvSpPr>
        <p:spPr bwMode="auto">
          <a:xfrm>
            <a:off x="4367213" y="46529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Verdana" panose="020B0604030504040204" pitchFamily="34" charset="0"/>
            </a:endParaRPr>
          </a:p>
        </p:txBody>
      </p:sp>
      <p:sp>
        <p:nvSpPr>
          <p:cNvPr id="108555" name="Line 16"/>
          <p:cNvSpPr>
            <a:spLocks noChangeShapeType="1"/>
          </p:cNvSpPr>
          <p:nvPr/>
        </p:nvSpPr>
        <p:spPr bwMode="auto">
          <a:xfrm>
            <a:off x="4583113" y="3357563"/>
            <a:ext cx="0" cy="23034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8556" name="Line 17"/>
          <p:cNvSpPr>
            <a:spLocks noChangeShapeType="1"/>
          </p:cNvSpPr>
          <p:nvPr/>
        </p:nvSpPr>
        <p:spPr bwMode="auto">
          <a:xfrm>
            <a:off x="6383338" y="3284539"/>
            <a:ext cx="0" cy="2376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8557" name="Line 18"/>
          <p:cNvSpPr>
            <a:spLocks noChangeShapeType="1"/>
          </p:cNvSpPr>
          <p:nvPr/>
        </p:nvSpPr>
        <p:spPr bwMode="auto">
          <a:xfrm>
            <a:off x="3503613" y="4868863"/>
            <a:ext cx="2952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8558" name="Line 19"/>
          <p:cNvSpPr>
            <a:spLocks noChangeShapeType="1"/>
          </p:cNvSpPr>
          <p:nvPr/>
        </p:nvSpPr>
        <p:spPr bwMode="auto">
          <a:xfrm>
            <a:off x="3503614" y="3716338"/>
            <a:ext cx="2879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8559" name="Oval 20"/>
          <p:cNvSpPr>
            <a:spLocks noChangeArrowheads="1"/>
          </p:cNvSpPr>
          <p:nvPr/>
        </p:nvSpPr>
        <p:spPr bwMode="auto">
          <a:xfrm>
            <a:off x="6167438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Verdana" panose="020B0604030504040204" pitchFamily="34" charset="0"/>
            </a:endParaRPr>
          </a:p>
        </p:txBody>
      </p:sp>
      <p:sp>
        <p:nvSpPr>
          <p:cNvPr id="108560" name="Oval 21"/>
          <p:cNvSpPr>
            <a:spLocks noChangeArrowheads="1"/>
          </p:cNvSpPr>
          <p:nvPr/>
        </p:nvSpPr>
        <p:spPr bwMode="auto">
          <a:xfrm>
            <a:off x="4367213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Verdana" panose="020B0604030504040204" pitchFamily="34" charset="0"/>
            </a:endParaRPr>
          </a:p>
        </p:txBody>
      </p:sp>
      <p:sp>
        <p:nvSpPr>
          <p:cNvPr id="108561" name="Oval 22"/>
          <p:cNvSpPr>
            <a:spLocks noChangeArrowheads="1"/>
          </p:cNvSpPr>
          <p:nvPr/>
        </p:nvSpPr>
        <p:spPr bwMode="auto">
          <a:xfrm>
            <a:off x="4367213" y="46529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Verdana" panose="020B0604030504040204" pitchFamily="34" charset="0"/>
            </a:endParaRPr>
          </a:p>
        </p:txBody>
      </p:sp>
      <p:sp>
        <p:nvSpPr>
          <p:cNvPr id="108562" name="Text Box 24"/>
          <p:cNvSpPr txBox="1">
            <a:spLocks noChangeArrowheads="1"/>
          </p:cNvSpPr>
          <p:nvPr/>
        </p:nvSpPr>
        <p:spPr bwMode="auto">
          <a:xfrm>
            <a:off x="5016501" y="4941888"/>
            <a:ext cx="57626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1800" b="1">
              <a:latin typeface="Arial" panose="020B0604020202020204" pitchFamily="34" charset="0"/>
            </a:endParaRPr>
          </a:p>
        </p:txBody>
      </p:sp>
      <p:sp>
        <p:nvSpPr>
          <p:cNvPr id="108563" name="Text Box 26"/>
          <p:cNvSpPr txBox="1">
            <a:spLocks noChangeArrowheads="1"/>
          </p:cNvSpPr>
          <p:nvPr/>
        </p:nvSpPr>
        <p:spPr bwMode="auto">
          <a:xfrm>
            <a:off x="4656138" y="2997201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8564" name="Text Box 27"/>
          <p:cNvSpPr txBox="1">
            <a:spLocks noChangeArrowheads="1"/>
          </p:cNvSpPr>
          <p:nvPr/>
        </p:nvSpPr>
        <p:spPr bwMode="auto">
          <a:xfrm>
            <a:off x="6600826" y="3068638"/>
            <a:ext cx="790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8565" name="TextBox 1"/>
          <p:cNvSpPr txBox="1">
            <a:spLocks noChangeArrowheads="1"/>
          </p:cNvSpPr>
          <p:nvPr/>
        </p:nvSpPr>
        <p:spPr bwMode="auto">
          <a:xfrm>
            <a:off x="7175500" y="1628776"/>
            <a:ext cx="29733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решения состоит в попарном сравнении альтернатив и исключении доминируемых.</a:t>
            </a:r>
          </a:p>
          <a:p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Исключаем 1 и 2 доминируемые альтернативы</a:t>
            </a:r>
          </a:p>
          <a:p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примере альтернатива 3 наилучшая</a:t>
            </a:r>
            <a:endParaRPr lang="ru-RU" alt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799014" y="3716338"/>
            <a:ext cx="13684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583113" y="3897313"/>
            <a:ext cx="0" cy="755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когда альтернативы не находятся в отношении доминирования</a:t>
            </a:r>
          </a:p>
        </p:txBody>
      </p:sp>
      <p:sp>
        <p:nvSpPr>
          <p:cNvPr id="10957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	Предположим, что по какой-то причине поездка в Египет оказалась невозможной (например, из-за участившихся нападений на туристов). Туры в Скандинавию и на Океанские острова не находятся в отношении доминирования. По одному из критериев лучше альтернатива 2, по другому — альтернатива 1.</a:t>
            </a:r>
          </a:p>
        </p:txBody>
      </p:sp>
    </p:spTree>
    <p:extLst>
      <p:ext uri="{BB962C8B-B14F-4D97-AF65-F5344CB8AC3E}">
        <p14:creationId xmlns:p14="http://schemas.microsoft.com/office/powerpoint/2010/main" val="62365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mtClean="0"/>
              <a:t>Упражнение</a:t>
            </a:r>
          </a:p>
        </p:txBody>
      </p:sp>
      <p:pic>
        <p:nvPicPr>
          <p:cNvPr id="1105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6875" y="2214564"/>
            <a:ext cx="8858250" cy="4357687"/>
          </a:xfrm>
        </p:spPr>
      </p:pic>
    </p:spTree>
    <p:extLst>
      <p:ext uri="{BB962C8B-B14F-4D97-AF65-F5344CB8AC3E}">
        <p14:creationId xmlns:p14="http://schemas.microsoft.com/office/powerpoint/2010/main" val="310138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196850"/>
            <a:ext cx="8229600" cy="795338"/>
          </a:xfrm>
        </p:spPr>
        <p:txBody>
          <a:bodyPr/>
          <a:lstStyle/>
          <a:p>
            <a:pPr algn="ctr" eaLnBrk="1" hangingPunct="1"/>
            <a:r>
              <a:rPr lang="ru-RU" altLang="ru-RU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альтернативных ЭВМ</a:t>
            </a:r>
          </a:p>
        </p:txBody>
      </p:sp>
      <p:sp>
        <p:nvSpPr>
          <p:cNvPr id="111619" name="Line 6"/>
          <p:cNvSpPr>
            <a:spLocks noChangeShapeType="1"/>
          </p:cNvSpPr>
          <p:nvPr/>
        </p:nvSpPr>
        <p:spPr bwMode="auto">
          <a:xfrm>
            <a:off x="3432175" y="5661025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0" name="Line 7"/>
          <p:cNvSpPr>
            <a:spLocks noChangeShapeType="1"/>
          </p:cNvSpPr>
          <p:nvPr/>
        </p:nvSpPr>
        <p:spPr bwMode="auto">
          <a:xfrm flipV="1">
            <a:off x="3503613" y="27082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1" name="Text Box 8"/>
          <p:cNvSpPr txBox="1">
            <a:spLocks noChangeArrowheads="1"/>
          </p:cNvSpPr>
          <p:nvPr/>
        </p:nvSpPr>
        <p:spPr bwMode="auto">
          <a:xfrm>
            <a:off x="2835276" y="2363788"/>
            <a:ext cx="326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111622" name="Text Box 10"/>
          <p:cNvSpPr txBox="1">
            <a:spLocks noChangeArrowheads="1"/>
          </p:cNvSpPr>
          <p:nvPr/>
        </p:nvSpPr>
        <p:spPr bwMode="auto">
          <a:xfrm>
            <a:off x="1379538" y="5884863"/>
            <a:ext cx="784860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1800" b="1">
                <a:solidFill>
                  <a:schemeClr val="hlink"/>
                </a:solidFill>
                <a:latin typeface="Tahoma" panose="020B0604030504040204" pitchFamily="34" charset="0"/>
              </a:rPr>
              <a:t>                    Низкая        </a:t>
            </a:r>
            <a:r>
              <a:rPr lang="ru-RU" altLang="ru-RU" sz="1800" b="1">
                <a:latin typeface="Tahoma" panose="020B0604030504040204" pitchFamily="34" charset="0"/>
              </a:rPr>
              <a:t>Средняя       Высокая          СТОИМОСТЬ</a:t>
            </a:r>
          </a:p>
        </p:txBody>
      </p:sp>
      <p:sp>
        <p:nvSpPr>
          <p:cNvPr id="111623" name="Text Box 12"/>
          <p:cNvSpPr txBox="1">
            <a:spLocks noChangeArrowheads="1"/>
          </p:cNvSpPr>
          <p:nvPr/>
        </p:nvSpPr>
        <p:spPr bwMode="auto">
          <a:xfrm>
            <a:off x="1524000" y="2924176"/>
            <a:ext cx="1042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111624" name="Text Box 14"/>
          <p:cNvSpPr txBox="1">
            <a:spLocks noChangeArrowheads="1"/>
          </p:cNvSpPr>
          <p:nvPr/>
        </p:nvSpPr>
        <p:spPr bwMode="auto">
          <a:xfrm>
            <a:off x="1846263" y="3570288"/>
            <a:ext cx="144145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Tahoma" panose="020B0604030504040204" pitchFamily="34" charset="0"/>
              </a:rPr>
              <a:t>Высокая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b="1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b="1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Tahoma" panose="020B0604030504040204" pitchFamily="34" charset="0"/>
              </a:rPr>
              <a:t>Средняя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 b="1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111625" name="Oval 15"/>
          <p:cNvSpPr>
            <a:spLocks noChangeArrowheads="1"/>
          </p:cNvSpPr>
          <p:nvPr/>
        </p:nvSpPr>
        <p:spPr bwMode="auto">
          <a:xfrm>
            <a:off x="4367213" y="46529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Verdana" panose="020B0604030504040204" pitchFamily="34" charset="0"/>
            </a:endParaRPr>
          </a:p>
        </p:txBody>
      </p:sp>
      <p:sp>
        <p:nvSpPr>
          <p:cNvPr id="111626" name="Line 16"/>
          <p:cNvSpPr>
            <a:spLocks noChangeShapeType="1"/>
          </p:cNvSpPr>
          <p:nvPr/>
        </p:nvSpPr>
        <p:spPr bwMode="auto">
          <a:xfrm>
            <a:off x="4583113" y="3357563"/>
            <a:ext cx="0" cy="23034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7" name="Line 17"/>
          <p:cNvSpPr>
            <a:spLocks noChangeShapeType="1"/>
          </p:cNvSpPr>
          <p:nvPr/>
        </p:nvSpPr>
        <p:spPr bwMode="auto">
          <a:xfrm>
            <a:off x="3876675" y="3271839"/>
            <a:ext cx="0" cy="2376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8" name="Line 18"/>
          <p:cNvSpPr>
            <a:spLocks noChangeShapeType="1"/>
          </p:cNvSpPr>
          <p:nvPr/>
        </p:nvSpPr>
        <p:spPr bwMode="auto">
          <a:xfrm>
            <a:off x="3503613" y="4868863"/>
            <a:ext cx="29527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9" name="Line 19"/>
          <p:cNvSpPr>
            <a:spLocks noChangeShapeType="1"/>
          </p:cNvSpPr>
          <p:nvPr/>
        </p:nvSpPr>
        <p:spPr bwMode="auto">
          <a:xfrm>
            <a:off x="3503614" y="3716338"/>
            <a:ext cx="2879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30" name="Oval 20"/>
          <p:cNvSpPr>
            <a:spLocks noChangeArrowheads="1"/>
          </p:cNvSpPr>
          <p:nvPr/>
        </p:nvSpPr>
        <p:spPr bwMode="auto">
          <a:xfrm>
            <a:off x="3609975" y="46529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Verdana" panose="020B0604030504040204" pitchFamily="34" charset="0"/>
            </a:endParaRPr>
          </a:p>
        </p:txBody>
      </p:sp>
      <p:sp>
        <p:nvSpPr>
          <p:cNvPr id="111631" name="Oval 21"/>
          <p:cNvSpPr>
            <a:spLocks noChangeArrowheads="1"/>
          </p:cNvSpPr>
          <p:nvPr/>
        </p:nvSpPr>
        <p:spPr bwMode="auto">
          <a:xfrm>
            <a:off x="4367213" y="3500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Verdana" panose="020B0604030504040204" pitchFamily="34" charset="0"/>
            </a:endParaRPr>
          </a:p>
        </p:txBody>
      </p:sp>
      <p:sp>
        <p:nvSpPr>
          <p:cNvPr id="111632" name="Oval 22"/>
          <p:cNvSpPr>
            <a:spLocks noChangeArrowheads="1"/>
          </p:cNvSpPr>
          <p:nvPr/>
        </p:nvSpPr>
        <p:spPr bwMode="auto">
          <a:xfrm>
            <a:off x="4367213" y="46529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Verdana" panose="020B0604030504040204" pitchFamily="34" charset="0"/>
            </a:endParaRPr>
          </a:p>
        </p:txBody>
      </p:sp>
      <p:sp>
        <p:nvSpPr>
          <p:cNvPr id="111633" name="Text Box 24"/>
          <p:cNvSpPr txBox="1">
            <a:spLocks noChangeArrowheads="1"/>
          </p:cNvSpPr>
          <p:nvPr/>
        </p:nvSpPr>
        <p:spPr bwMode="auto">
          <a:xfrm>
            <a:off x="5016501" y="4941888"/>
            <a:ext cx="57626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ru-RU" altLang="ru-RU" sz="1800" b="1">
              <a:latin typeface="Arial" panose="020B0604020202020204" pitchFamily="34" charset="0"/>
            </a:endParaRPr>
          </a:p>
        </p:txBody>
      </p:sp>
      <p:sp>
        <p:nvSpPr>
          <p:cNvPr id="111634" name="Text Box 26"/>
          <p:cNvSpPr txBox="1">
            <a:spLocks noChangeArrowheads="1"/>
          </p:cNvSpPr>
          <p:nvPr/>
        </p:nvSpPr>
        <p:spPr bwMode="auto">
          <a:xfrm>
            <a:off x="4656138" y="2997201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ru-RU" altLang="ru-RU" sz="1800" b="1"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960814" y="4868863"/>
            <a:ext cx="5048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583113" y="3897313"/>
            <a:ext cx="0" cy="755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37" name="TextBox 2"/>
          <p:cNvSpPr txBox="1">
            <a:spLocks noChangeArrowheads="1"/>
          </p:cNvSpPr>
          <p:nvPr/>
        </p:nvSpPr>
        <p:spPr bwMode="auto">
          <a:xfrm>
            <a:off x="1774826" y="1997076"/>
            <a:ext cx="201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</a:t>
            </a:r>
          </a:p>
        </p:txBody>
      </p:sp>
      <p:sp>
        <p:nvSpPr>
          <p:cNvPr id="111638" name="TextBox 4"/>
          <p:cNvSpPr txBox="1">
            <a:spLocks noChangeArrowheads="1"/>
          </p:cNvSpPr>
          <p:nvPr/>
        </p:nvSpPr>
        <p:spPr bwMode="auto">
          <a:xfrm>
            <a:off x="3692526" y="4275139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/>
              <a:t>3</a:t>
            </a:r>
          </a:p>
        </p:txBody>
      </p:sp>
      <p:sp>
        <p:nvSpPr>
          <p:cNvPr id="111639" name="TextBox 7"/>
          <p:cNvSpPr txBox="1">
            <a:spLocks noChangeArrowheads="1"/>
          </p:cNvSpPr>
          <p:nvPr/>
        </p:nvSpPr>
        <p:spPr bwMode="auto">
          <a:xfrm>
            <a:off x="6383338" y="2133601"/>
            <a:ext cx="3600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К множеству Э-П </a:t>
            </a:r>
          </a:p>
          <a:p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Относятся ЭВМ1 и ЭВМ3</a:t>
            </a:r>
          </a:p>
        </p:txBody>
      </p:sp>
      <p:sp>
        <p:nvSpPr>
          <p:cNvPr id="111640" name="TextBox 1"/>
          <p:cNvSpPr txBox="1">
            <a:spLocks noChangeArrowheads="1"/>
          </p:cNvSpPr>
          <p:nvPr/>
        </p:nvSpPr>
        <p:spPr bwMode="auto">
          <a:xfrm>
            <a:off x="6456364" y="3716339"/>
            <a:ext cx="33115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в попарном сравнении альтернатив и исключении доминируемых ЭВМ2</a:t>
            </a:r>
          </a:p>
        </p:txBody>
      </p:sp>
    </p:spTree>
    <p:extLst>
      <p:ext uri="{BB962C8B-B14F-4D97-AF65-F5344CB8AC3E}">
        <p14:creationId xmlns:p14="http://schemas.microsoft.com/office/powerpoint/2010/main" val="41896639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Verdana</vt:lpstr>
      <vt:lpstr>Wingdings</vt:lpstr>
      <vt:lpstr>Тема Office</vt:lpstr>
      <vt:lpstr>Презентация PowerPoint</vt:lpstr>
      <vt:lpstr>Типовая задача по множеству Эджворта-Парето</vt:lpstr>
      <vt:lpstr>Введем следующее определение</vt:lpstr>
      <vt:lpstr>Определение множества Эджворта-Парето</vt:lpstr>
      <vt:lpstr>Оценки альтернативных вариантов туров</vt:lpstr>
      <vt:lpstr>График альтернативных туров</vt:lpstr>
      <vt:lpstr>Пример когда альтернативы не находятся в отношении доминирования</vt:lpstr>
      <vt:lpstr>Упражнение</vt:lpstr>
      <vt:lpstr>График альтернативных ЭВМ</vt:lpstr>
      <vt:lpstr> Литература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1</cp:revision>
  <dcterms:created xsi:type="dcterms:W3CDTF">2023-09-13T11:48:46Z</dcterms:created>
  <dcterms:modified xsi:type="dcterms:W3CDTF">2023-09-13T11:49:27Z</dcterms:modified>
</cp:coreProperties>
</file>