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-126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08000" y="990600"/>
            <a:ext cx="1016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sz="24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1371600"/>
            <a:ext cx="102616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765550"/>
            <a:ext cx="102616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CB5E0D5-103A-497A-B080-7C8DBB3A6D7C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fld id="{6C8884EC-F338-42F2-BF3B-0DD210830A47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37896" name="Group 8"/>
          <p:cNvGrpSpPr>
            <a:grpSpLocks/>
          </p:cNvGrpSpPr>
          <p:nvPr/>
        </p:nvGrpSpPr>
        <p:grpSpPr bwMode="auto">
          <a:xfrm>
            <a:off x="508000" y="304800"/>
            <a:ext cx="11188700" cy="5791200"/>
            <a:chOff x="240" y="192"/>
            <a:chExt cx="5286" cy="3648"/>
          </a:xfrm>
        </p:grpSpPr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ru-RU" sz="2400"/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ru-RU" sz="2400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ru-RU" sz="2400"/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ru-RU" sz="2400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ru-R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EBD6E-735F-47BF-A48B-2D668BB59FE6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F5E71-2BC5-4C59-8008-A69CB4B29EB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533400"/>
            <a:ext cx="2743200" cy="5597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8077200" cy="5597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5F60F6-8C5A-41B2-B60B-F725D1F96444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9B5AD-26B7-47CA-8683-AA64C23AE88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84F82D-DA55-4CF5-9BFC-6DCCC30C674B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C39F2-91B9-429C-A4D0-0754CB56501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D0DAC-9E44-44E4-A9A9-D9792ED8064D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AEAD4-ED8B-49DD-8609-A2769D61CAB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4102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4102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862BD-B89C-4D33-966F-36C259A71F36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0CECF-740A-4EDF-9C81-6C812013893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CA979-DCA5-40B9-823A-B460F24F22DB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58485-E6F1-4847-AB9A-A730C48D371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A0813-42C1-4786-853D-8920567660AF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D09B0-189C-4E66-A3B7-1E4BCBDAE6C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7CE52-1B54-4E1A-B32F-A66873338FBE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93632-F3B8-42BC-B6E2-A691E4058FE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6BDDF-5E7F-4F70-AA0E-8A4E8597DBEA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E5071-A567-4619-84F8-B19BE118EDA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76EF46-FE01-486A-8DA8-A263CFF3FB64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13E60-524C-49F5-B782-34C02FFAF6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109728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23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fld id="{5D4F1DF0-3FD3-4C9E-839B-7EC894CF10EB}" type="datetimeFigureOut">
              <a:rPr lang="ru-RU"/>
              <a:pPr/>
              <a:t>19.09.2013</a:t>
            </a:fld>
            <a:endParaRPr lang="ru-RU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CBA890DF-AF91-4FCC-80CD-94EB0D3CC5A4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373063" y="152400"/>
            <a:ext cx="11582400" cy="1600200"/>
            <a:chOff x="176" y="96"/>
            <a:chExt cx="5472" cy="1008"/>
          </a:xfrm>
        </p:grpSpPr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ru-RU" sz="2400"/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ru-RU" sz="2400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ru-RU" sz="2400"/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ru-RU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420688" y="1122363"/>
            <a:ext cx="11350625" cy="308927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4000" b="1">
                <a:cs typeface="Times New Roman" pitchFamily="18" charset="0"/>
              </a:rPr>
              <a:t>Нейронные  сети: обучение без учителя</a:t>
            </a:r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325563" y="1465263"/>
            <a:ext cx="9540875" cy="35798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sz="2600" b="1" u="sng">
                <a:solidFill>
                  <a:schemeClr val="hlink"/>
                </a:solidFill>
                <a:cs typeface="Times New Roman" pitchFamily="18" charset="0"/>
              </a:rPr>
              <a:t>Нейронные  сети: обучение без учителя</a:t>
            </a:r>
            <a:r>
              <a:rPr lang="ru-RU" sz="2400" b="1" u="sng">
                <a:solidFill>
                  <a:schemeClr val="hlink"/>
                </a:solidFill>
                <a:cs typeface="Times New Roman" pitchFamily="18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ru-RU" sz="2400" b="1" u="sng">
              <a:solidFill>
                <a:schemeClr val="hlink"/>
              </a:solidFill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400" b="1" u="sng">
                <a:solidFill>
                  <a:schemeClr val="hlink"/>
                </a:solidFill>
                <a:cs typeface="Times New Roman" pitchFamily="18" charset="0"/>
              </a:rPr>
              <a:t>Метод Хебба</a:t>
            </a:r>
            <a:br>
              <a:rPr lang="ru-RU" sz="2400" b="1" u="sng">
                <a:solidFill>
                  <a:schemeClr val="hlink"/>
                </a:solidFill>
                <a:cs typeface="Times New Roman" pitchFamily="18" charset="0"/>
              </a:rPr>
            </a:br>
            <a:endParaRPr lang="ru-RU" sz="2400" b="1" u="sng">
              <a:solidFill>
                <a:schemeClr val="hlink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Заголовок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ru-RU" b="1">
                <a:solidFill>
                  <a:srgbClr val="FF0000"/>
                </a:solidFill>
              </a:rPr>
              <a:t>Сигнальный метод обучения Хебба </a:t>
            </a:r>
          </a:p>
        </p:txBody>
      </p:sp>
      <p:sp>
        <p:nvSpPr>
          <p:cNvPr id="1035" name="Объект 2"/>
          <p:cNvSpPr>
            <a:spLocks noGrp="1"/>
          </p:cNvSpPr>
          <p:nvPr>
            <p:ph idx="4294967295"/>
          </p:nvPr>
        </p:nvSpPr>
        <p:spPr>
          <a:xfrm>
            <a:off x="409575" y="1587500"/>
            <a:ext cx="11469688" cy="5270500"/>
          </a:xfrm>
        </p:spPr>
        <p:txBody>
          <a:bodyPr/>
          <a:lstStyle/>
          <a:p>
            <a:endParaRPr lang="ru-RU"/>
          </a:p>
          <a:p>
            <a:endParaRPr lang="ru-RU"/>
          </a:p>
          <a:p>
            <a:r>
              <a:rPr lang="ru-RU"/>
              <a:t>где </a:t>
            </a:r>
            <a:r>
              <a:rPr lang="ru-RU" i="1"/>
              <a:t>y</a:t>
            </a:r>
            <a:r>
              <a:rPr lang="ru-RU" i="1" baseline="-25000"/>
              <a:t>i</a:t>
            </a:r>
            <a:r>
              <a:rPr lang="ru-RU" i="1" baseline="30000"/>
              <a:t>(n-1)</a:t>
            </a:r>
            <a:r>
              <a:rPr lang="ru-RU"/>
              <a:t> – выходное значение нейрона i слоя (n-1), </a:t>
            </a:r>
            <a:r>
              <a:rPr lang="ru-RU" i="1"/>
              <a:t>y</a:t>
            </a:r>
            <a:r>
              <a:rPr lang="ru-RU" i="1" baseline="-25000"/>
              <a:t>j</a:t>
            </a:r>
            <a:r>
              <a:rPr lang="ru-RU" i="1" baseline="30000"/>
              <a:t>(n)</a:t>
            </a:r>
            <a:r>
              <a:rPr lang="ru-RU"/>
              <a:t> – выходное значение нейрона j слоя n; </a:t>
            </a:r>
            <a:r>
              <a:rPr lang="ru-RU" i="1"/>
              <a:t>w</a:t>
            </a:r>
            <a:r>
              <a:rPr lang="ru-RU" i="1" baseline="-25000"/>
              <a:t>ij</a:t>
            </a:r>
            <a:r>
              <a:rPr lang="ru-RU" i="1"/>
              <a:t>(t)</a:t>
            </a:r>
            <a:r>
              <a:rPr lang="ru-RU"/>
              <a:t> и w</a:t>
            </a:r>
            <a:r>
              <a:rPr lang="ru-RU" i="1" baseline="-25000"/>
              <a:t>ij</a:t>
            </a:r>
            <a:r>
              <a:rPr lang="ru-RU"/>
              <a:t>(t-1) – весовой коэффициент синапса, соединяющего эти нейроны, на итерациях t и t‑1 соответственно; </a:t>
            </a:r>
            <a:r>
              <a:rPr lang="ru-RU">
                <a:sym typeface="Symbol" pitchFamily="18" charset="2"/>
              </a:rPr>
              <a:t></a:t>
            </a:r>
            <a:r>
              <a:rPr lang="ru-RU"/>
              <a:t> – коэффициент скорости обучения. Здесь и далее, для общности, под n подразу­мевается произвольный слой сети. При обучении по данному методу усиливаются связи между возбужденными нейронами.</a:t>
            </a:r>
          </a:p>
          <a:p>
            <a:endParaRPr lang="ru-RU"/>
          </a:p>
        </p:txBody>
      </p:sp>
      <p:sp>
        <p:nvSpPr>
          <p:cNvPr id="1036" name="Rectangle 2"/>
          <p:cNvSpPr>
            <a:spLocks noChangeArrowheads="1"/>
          </p:cNvSpPr>
          <p:nvPr/>
        </p:nvSpPr>
        <p:spPr bwMode="auto">
          <a:xfrm>
            <a:off x="-428625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76250" y="1587500"/>
          <a:ext cx="9985375" cy="936625"/>
        </p:xfrm>
        <a:graphic>
          <a:graphicData uri="http://schemas.openxmlformats.org/presentationml/2006/ole">
            <p:oleObj spid="_x0000_s1033" name="Уравнение" r:id="rId3" imgW="2032000" imgH="2540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ru-RU" b="1">
                <a:solidFill>
                  <a:srgbClr val="FF0000"/>
                </a:solidFill>
              </a:rPr>
              <a:t>Полный алгоритм обучения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ru-RU" sz="2600"/>
              <a:t>1. </a:t>
            </a:r>
            <a:r>
              <a:rPr lang="ru-RU" sz="2800"/>
              <a:t>На стадии инициализации всем весовым коэффициентам присваиваются небольшие случайные значения.</a:t>
            </a:r>
            <a:br>
              <a:rPr lang="ru-RU" sz="2800"/>
            </a:br>
            <a:endParaRPr lang="ru-RU" sz="2800"/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ru-RU" sz="2800"/>
              <a:t>2. На входы сети подается входной образ, и сигналы возбуждения распространяются по всем слоям согласно принципам классических прямопоточных (feedforward) сетей, то есть для каждого нейрона рассчитывается взвешенная сумма его входов, к которой затем применяется активационная (передаточная) функция нейрона, в результате чего получается его выходное значение </a:t>
            </a:r>
            <a:r>
              <a:rPr lang="ru-RU" sz="2800" i="1"/>
              <a:t>y</a:t>
            </a:r>
            <a:r>
              <a:rPr lang="ru-RU" sz="2800" i="1" baseline="-25000"/>
              <a:t>i</a:t>
            </a:r>
            <a:r>
              <a:rPr lang="ru-RU" sz="2800" i="1" baseline="30000"/>
              <a:t>(n)</a:t>
            </a:r>
            <a:r>
              <a:rPr lang="ru-RU" sz="2800"/>
              <a:t>, i=0...M</a:t>
            </a:r>
            <a:r>
              <a:rPr lang="ru-RU" sz="2800" baseline="-25000"/>
              <a:t>i</a:t>
            </a:r>
            <a:r>
              <a:rPr lang="ru-RU" sz="2800"/>
              <a:t>-1, где M</a:t>
            </a:r>
            <a:r>
              <a:rPr lang="ru-RU" sz="2800" baseline="-25000"/>
              <a:t>i</a:t>
            </a:r>
            <a:r>
              <a:rPr lang="ru-RU" sz="2800"/>
              <a:t> – число нейронов в слое i; n=0...N-1, а N – число слоев в сети.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endParaRPr lang="ru-RU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>
                <a:solidFill>
                  <a:srgbClr val="FF0000"/>
                </a:solidFill>
              </a:rPr>
              <a:t>Полный алгоритм обучения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10972800" cy="4659313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sz="2600"/>
              <a:t>3. </a:t>
            </a:r>
            <a:r>
              <a:rPr lang="ru-RU"/>
              <a:t>На основании полученных выходных значений нейронов по формуле (1) или (2) произво­дится изменение весовых коэффициентов.</a:t>
            </a:r>
            <a:br>
              <a:rPr lang="ru-RU"/>
            </a:br>
            <a:endParaRPr lang="ru-RU"/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/>
              <a:t>4. Цикл с шага 2, пока выходные значения сети не застабилизируются с заданной точнос­тью. Применение этого нового способа определения завершения обучения, отличного от исполь­зо­вавшегося для сети обратного распространения, обусловлено тем, что подстраиваемые зна­че­ния синапсов фактически не ограничены.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Заголовок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ru-RU" b="1">
                <a:solidFill>
                  <a:srgbClr val="FF0000"/>
                </a:solidFill>
              </a:rPr>
              <a:t>Алгоритм обучения без учителя– алгоритм Кохонена </a:t>
            </a:r>
          </a:p>
        </p:txBody>
      </p:sp>
      <p:sp>
        <p:nvSpPr>
          <p:cNvPr id="3078" name="Объект 2"/>
          <p:cNvSpPr>
            <a:spLocks noGrp="1"/>
          </p:cNvSpPr>
          <p:nvPr>
            <p:ph idx="4294967295"/>
          </p:nvPr>
        </p:nvSpPr>
        <p:spPr>
          <a:xfrm>
            <a:off x="239713" y="1728788"/>
            <a:ext cx="11712575" cy="51292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/>
              <a:t>Предусматривает подстройку синапсов на основании их значений от предыдущей итерации.</a:t>
            </a:r>
          </a:p>
          <a:p>
            <a:pPr marL="0" indent="0">
              <a:buFont typeface="Wingdings" pitchFamily="2" charset="2"/>
              <a:buNone/>
            </a:pPr>
            <a:endParaRPr lang="ru-RU"/>
          </a:p>
          <a:p>
            <a:pPr marL="0" indent="0">
              <a:buFont typeface="Wingdings" pitchFamily="2" charset="2"/>
              <a:buNone/>
            </a:pPr>
            <a:endParaRPr lang="ru-RU"/>
          </a:p>
          <a:p>
            <a:pPr marL="0" indent="0">
              <a:buFont typeface="Wingdings" pitchFamily="2" charset="2"/>
              <a:buNone/>
            </a:pPr>
            <a:endParaRPr lang="ru-RU"/>
          </a:p>
          <a:p>
            <a:pPr marL="0" indent="0">
              <a:buFont typeface="Wingdings" pitchFamily="2" charset="2"/>
              <a:buNone/>
            </a:pPr>
            <a:r>
              <a:rPr lang="ru-RU"/>
              <a:t> обучение сводится к минимизации разницы между входными сигналами нейрона, поступающими с выходов нейронов предыдущего слоя </a:t>
            </a:r>
            <a:r>
              <a:rPr lang="ru-RU" i="1"/>
              <a:t>y</a:t>
            </a:r>
            <a:r>
              <a:rPr lang="ru-RU" i="1" baseline="-25000"/>
              <a:t>i</a:t>
            </a:r>
            <a:r>
              <a:rPr lang="ru-RU" i="1" baseline="30000"/>
              <a:t>(n‑1)</a:t>
            </a:r>
            <a:r>
              <a:rPr lang="ru-RU"/>
              <a:t>, и весовыми коэффициентами его синапсов.</a:t>
            </a: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36650" y="3278188"/>
          <a:ext cx="9223375" cy="1014412"/>
        </p:xfrm>
        <a:graphic>
          <a:graphicData uri="http://schemas.openxmlformats.org/presentationml/2006/ole">
            <p:oleObj spid="_x0000_s3076" name="Уравнение" r:id="rId3" imgW="2514600" imgH="2794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Заголовок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ru-RU" b="1">
                <a:solidFill>
                  <a:srgbClr val="FF0000"/>
                </a:solidFill>
              </a:rPr>
              <a:t>Дифференциальный метод обучения Хебба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687513"/>
            <a:ext cx="12192000" cy="51704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ru-RU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ru-RU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ru-RU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ru-RU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ru-RU"/>
              <a:t>Здесь </a:t>
            </a:r>
            <a:r>
              <a:rPr lang="ru-RU" i="1"/>
              <a:t>y</a:t>
            </a:r>
            <a:r>
              <a:rPr lang="ru-RU" i="1" baseline="-25000"/>
              <a:t>i</a:t>
            </a:r>
            <a:r>
              <a:rPr lang="ru-RU" i="1" baseline="30000"/>
              <a:t>(n-1)</a:t>
            </a:r>
            <a:r>
              <a:rPr lang="ru-RU" i="1"/>
              <a:t>(t)</a:t>
            </a:r>
            <a:r>
              <a:rPr lang="ru-RU"/>
              <a:t> и </a:t>
            </a:r>
            <a:r>
              <a:rPr lang="ru-RU" i="1"/>
              <a:t>y</a:t>
            </a:r>
            <a:r>
              <a:rPr lang="ru-RU" i="1" baseline="-25000"/>
              <a:t>i</a:t>
            </a:r>
            <a:r>
              <a:rPr lang="ru-RU" i="1" baseline="30000"/>
              <a:t>(n-1)</a:t>
            </a:r>
            <a:r>
              <a:rPr lang="ru-RU" i="1"/>
              <a:t>(t-1)</a:t>
            </a:r>
            <a:r>
              <a:rPr lang="ru-RU"/>
              <a:t> – выходное значение нейрона i слоя n-1 соответственно на итерациях t и t-1;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ru-RU" i="1"/>
              <a:t>y</a:t>
            </a:r>
            <a:r>
              <a:rPr lang="ru-RU" i="1" baseline="-25000"/>
              <a:t>j</a:t>
            </a:r>
            <a:r>
              <a:rPr lang="ru-RU" i="1" baseline="30000"/>
              <a:t>(n)</a:t>
            </a:r>
            <a:r>
              <a:rPr lang="ru-RU" i="1"/>
              <a:t>(t)</a:t>
            </a:r>
            <a:r>
              <a:rPr lang="ru-RU"/>
              <a:t> и </a:t>
            </a:r>
            <a:r>
              <a:rPr lang="ru-RU" i="1"/>
              <a:t>y</a:t>
            </a:r>
            <a:r>
              <a:rPr lang="ru-RU" i="1" baseline="-25000"/>
              <a:t>j</a:t>
            </a:r>
            <a:r>
              <a:rPr lang="ru-RU" i="1" baseline="30000"/>
              <a:t>(n)</a:t>
            </a:r>
            <a:r>
              <a:rPr lang="ru-RU" i="1"/>
              <a:t>(t-1)</a:t>
            </a:r>
            <a:r>
              <a:rPr lang="ru-RU"/>
              <a:t> – то же самое для нейрона j слоя n. Как видно из формулы, сильнее всего обучаются синапсы, соединяющие те нейроны, выходы которых наиболее динамично изменились в сторону увеличения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-82550" y="-13811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292100" y="1862138"/>
          <a:ext cx="11466513" cy="1325562"/>
        </p:xfrm>
        <a:graphic>
          <a:graphicData uri="http://schemas.openxmlformats.org/presentationml/2006/ole">
            <p:oleObj spid="_x0000_s2056" name="Уравнение" r:id="rId3" imgW="4127500" imgH="2794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Квадрант">
  <a:themeElements>
    <a:clrScheme name="Квадрант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Квадрант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вадрант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вадрант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вадрант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вадрант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вадрант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вадрант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вадрант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вадрант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вадрант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</TotalTime>
  <Words>294</Words>
  <Application>Microsoft Office PowerPoint</Application>
  <PresentationFormat>Произвольный</PresentationFormat>
  <Paragraphs>27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Calibri</vt:lpstr>
      <vt:lpstr>Arial</vt:lpstr>
      <vt:lpstr>Times New Roman</vt:lpstr>
      <vt:lpstr>Wingdings</vt:lpstr>
      <vt:lpstr>Symbol</vt:lpstr>
      <vt:lpstr>Квадрант</vt:lpstr>
      <vt:lpstr>Уравнение</vt:lpstr>
      <vt:lpstr>Нейронные  сети: обучение без учителя</vt:lpstr>
      <vt:lpstr>Сигнальный метод обучения Хебба </vt:lpstr>
      <vt:lpstr>Полный алгоритм обучения</vt:lpstr>
      <vt:lpstr>Полный алгоритм обучения</vt:lpstr>
      <vt:lpstr>Алгоритм обучения без учителя– алгоритм Кохонена </vt:lpstr>
      <vt:lpstr>Дифференциальный метод обучения Хебба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Нейронные  сети: обучение без учителя </dc:title>
  <dc:creator>Rostov</dc:creator>
  <cp:lastModifiedBy>Admin</cp:lastModifiedBy>
  <cp:revision>9</cp:revision>
  <dcterms:created xsi:type="dcterms:W3CDTF">2013-09-19T04:40:05Z</dcterms:created>
  <dcterms:modified xsi:type="dcterms:W3CDTF">2013-09-19T09:57:09Z</dcterms:modified>
</cp:coreProperties>
</file>