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D1CF-F625-4F52-9770-4523169D3EF4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696B8-FE37-47E1-9CA1-01B23F70F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60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0ADF0-3BAE-4BB6-8924-92981856F9FA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26637-4BDC-40FD-8FD5-9771136F66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50F3F-9745-4C6D-B48D-C4D63C4DD07C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F014A-E2C4-48C7-8819-E8993FA0B4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31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C4EEA-1415-44B8-98EC-8CC2CF4C30BA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4A363-FFC9-4448-B7D6-B9719CF84C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95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3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ru-RU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33B1A-6FBE-4028-BEA4-F3867B646493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A0825-CD24-416D-8125-E9C4BA6CEA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31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FF1B6-F2E8-4B9E-88EA-5A87F5C50CF5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21DF8-B99C-4F62-BFE7-7970226982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9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597DF-7AD2-4094-B630-C4015B0BB358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22B8-FF78-42F5-87B3-32645CB59E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2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674D6-126F-416B-B6D8-516378B01664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0055-25AA-445E-B648-89CD8B362D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ACE90-1A6D-4CBC-B9A1-9BD494296239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761E9-3D9F-458D-AAA0-4E484E4D56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C3F52-BD42-41F7-B847-F626EBC8ED70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F9CE0-EB44-470A-BA72-7CC889E1EC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1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A17D8-7ABD-4938-8F57-82A201907DB7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75C4E-F0A1-4669-A83B-1DAF804F7D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12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6DCA2-0564-4860-ACF7-9E41DE2ABBD9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F1F77-3724-438E-AA4B-C14E2BDA11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23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D66B-CFAE-45E6-BE3B-2CE8EA39D540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D9E2C-CAAA-4CD3-BDF6-F64BCF1ECD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F585C-D124-4DFB-8140-8E0596BAB662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97F2-7BA8-4F58-9C70-239096530C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58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F89F8-EC6E-46C8-B304-F60CD90CD60C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CCB3D-CCF8-4AB0-8959-CB12C2513E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A02CA-09C7-4B05-9CB7-D047F0ED7223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F1987-07F4-4CE5-801F-A6CC5359C8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9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  <a:endParaRPr lang="en-US" altLang="ru-RU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9D3971C-693E-44C1-89D1-05AFF3C75132}" type="datetimeFigureOut">
              <a:rPr lang="ru-RU"/>
              <a:pPr>
                <a:defRPr/>
              </a:pPr>
              <a:t>25.03.2016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F58CDA41-18D2-49D8-848B-6F592EA77E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_________Microsoft_Visio_2003_20101.vs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400" cy="2262188"/>
          </a:xfrm>
        </p:spPr>
        <p:txBody>
          <a:bodyPr/>
          <a:lstStyle/>
          <a:p>
            <a:r>
              <a:rPr lang="ru-RU" altLang="ru-RU" smtClean="0"/>
              <a:t>Вывод на основе прецедентов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89213" y="4776788"/>
            <a:ext cx="8915400" cy="11271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ru-RU" dirty="0" smtClean="0"/>
              <a:t>Лекция 14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10975975" cy="858838"/>
          </a:xfrm>
        </p:spPr>
        <p:txBody>
          <a:bodyPr/>
          <a:lstStyle/>
          <a:p>
            <a:r>
              <a:rPr lang="ru-RU" altLang="ru-RU" smtClean="0"/>
              <a:t>Иллюстрация к методу ближайшего соседа</a:t>
            </a:r>
          </a:p>
        </p:txBody>
      </p:sp>
      <p:pic>
        <p:nvPicPr>
          <p:cNvPr id="27651" name="Picture 2" descr="http://abc.vvsu.ru/Books/Metody_r/obj.files/image17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0575" y="1547813"/>
            <a:ext cx="4530725" cy="4559300"/>
          </a:xfrm>
          <a:noFill/>
        </p:spPr>
      </p:pic>
      <p:pic>
        <p:nvPicPr>
          <p:cNvPr id="27652" name="Picture 4" descr="http://abc.vvsu.ru/Books/Metody_r/obj.files/image17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909763"/>
            <a:ext cx="6748462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ru-RU" altLang="ru-RU" smtClean="0"/>
              <a:t>Рассуждения по прецедентам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8" y="2133600"/>
            <a:ext cx="11261725" cy="4540250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 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решению проблем, основанного на опыте прошлых ситуаций, привело к появлению технологии вывода, основанного на прецедентах (</a:t>
            </a:r>
            <a:r>
              <a:rPr lang="ru-RU" sz="2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Case-Based</a:t>
            </a:r>
            <a:r>
              <a:rPr lang="ru-RU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r>
              <a:rPr lang="ru-RU" sz="2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или CBR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и, в дальнейшем - к созданию программных продуктов, реализующих эту технологию. 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ru-RU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Рассуждения </a:t>
            </a:r>
            <a:r>
              <a:rPr lang="ru-RU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прецедентам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метод формирования умозаключений, опирающийся не на логический вывод от исходных посылок, а на поиск и анализ случаев формирования подобных умозаключений в прошлом. </a:t>
            </a:r>
            <a:endParaRPr lang="ru-RU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ru-RU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Прецедент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можно определить как единичную запись предыдущего опыта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ru-RU" altLang="ru-RU" smtClean="0"/>
              <a:t>CBR-цикл может быть описан следующими тремя процессами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8550" y="2133600"/>
            <a:ext cx="10941050" cy="450056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Поиск похожего прецедента(</a:t>
            </a:r>
            <a:r>
              <a:rPr lang="ru-RU" sz="24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— поиск прецедента(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у которых постановка задачи наиболее похожа на описание новой задачи.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Адаптация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— получение на базе найденного прецедента решения для новой задачи. Этот этап может также включать проверку полученного нового решения на корректность и толерантность к ошибкам, и, возможно, дополнительную коррекцию решения.</a:t>
            </a:r>
          </a:p>
          <a:p>
            <a:pPr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Сохранение прецедента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сохранение той части полученного опыта, которая может оказаться полезной для решения новых задач (пополнение или корректировка библиотеки прецедентов). 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577850" y="127000"/>
            <a:ext cx="11414125" cy="642938"/>
          </a:xfrm>
        </p:spPr>
        <p:txBody>
          <a:bodyPr/>
          <a:lstStyle/>
          <a:p>
            <a:pPr algn="ctr"/>
            <a:r>
              <a:rPr lang="ru-RU" altLang="ru-RU" sz="2800" smtClean="0"/>
              <a:t>CBR-цикл можно представить в виде диаграммы</a:t>
            </a:r>
          </a:p>
        </p:txBody>
      </p:sp>
      <p:pic>
        <p:nvPicPr>
          <p:cNvPr id="21507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20838"/>
            <a:ext cx="4981575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06388" y="0"/>
            <a:ext cx="11764962" cy="706438"/>
          </a:xfrm>
        </p:spPr>
        <p:txBody>
          <a:bodyPr/>
          <a:lstStyle/>
          <a:p>
            <a:r>
              <a:rPr lang="ru-RU" altLang="ru-RU" sz="2800" b="1" smtClean="0"/>
              <a:t>Достоинства и недостатки использования прецедентов</a:t>
            </a:r>
            <a:endParaRPr lang="ru-RU" altLang="ru-RU" sz="280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450" y="1258888"/>
            <a:ext cx="11645900" cy="53578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Легкость приобретения знаний (в противоположность системам, основанным на правилах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системах, основанных на прецедентах, приобретение знаний происходит путем формального описания случаев из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практики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объяснения полученного решения (в противоположность системам, основанным на нейронных сетях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работы в предметных областях, которые невозможно полностью понять, объяснить или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смоделировать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обучения в процессе работы. Причем обучение будет происходить только в определенных направлениях, которые реально встречаются на практике и востребованы (нет избыточности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избежать повторения ошибки (обучение сбоям и их причинам для избегания их появления в дальнейшем).</a:t>
            </a: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получения решений путем модификации прецедентов позволяет уменьшить объем вычислений в предметных областях, где генерация решения «с нуля» требует больших усилий.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>
          <a:xfrm>
            <a:off x="355600" y="79375"/>
            <a:ext cx="11731625" cy="1279525"/>
          </a:xfrm>
        </p:spPr>
        <p:txBody>
          <a:bodyPr/>
          <a:lstStyle/>
          <a:p>
            <a:pPr algn="ctr"/>
            <a:r>
              <a:rPr lang="ru-RU" altLang="ru-RU" sz="2400" smtClean="0"/>
              <a:t>Структурная схема программы, имеющая отношение к манипуляции с базой прецедентов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53988" y="2478088"/>
            <a:ext cx="17735550" cy="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3556" name="Объект 7"/>
          <p:cNvGraphicFramePr>
            <a:graphicFrameLocks noChangeAspect="1"/>
          </p:cNvGraphicFramePr>
          <p:nvPr/>
        </p:nvGraphicFramePr>
        <p:xfrm>
          <a:off x="1258888" y="1931988"/>
          <a:ext cx="10626725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Visio" r:id="rId4" imgW="5086932" imgH="1702805" progId="Visio.Drawing.11">
                  <p:embed/>
                </p:oleObj>
              </mc:Choice>
              <mc:Fallback>
                <p:oleObj name="Visio" r:id="rId4" imgW="5086932" imgH="1702805" progId="Visio.Drawing.11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31988"/>
                        <a:ext cx="10626725" cy="464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ru-RU" altLang="ru-RU" smtClean="0"/>
              <a:t>Вывод по прецедентам</a:t>
            </a: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>
          <a:xfrm>
            <a:off x="528638" y="2133600"/>
            <a:ext cx="11406187" cy="4564063"/>
          </a:xfrm>
        </p:spPr>
        <p:txBody>
          <a:bodyPr/>
          <a:lstStyle/>
          <a:p>
            <a:r>
              <a:rPr lang="ru-RU" altLang="ru-RU" smtClean="0"/>
              <a:t>Программа выбирает прецедент – «Карпатский паприкаш». Оно получило наибольшую оценку 1,05 по формуле </a:t>
            </a:r>
            <a:r>
              <a:rPr lang="ru-RU" altLang="ru-RU" i="1" smtClean="0"/>
              <a:t>Оценка_прецедента=</a:t>
            </a:r>
            <a:r>
              <a:rPr lang="en-US" altLang="ru-RU" i="1" smtClean="0"/>
              <a:t>Koef</a:t>
            </a:r>
            <a:r>
              <a:rPr lang="ru-RU" altLang="ru-RU" i="1" smtClean="0"/>
              <a:t>1*K1+</a:t>
            </a:r>
            <a:r>
              <a:rPr lang="en-US" altLang="ru-RU" i="1" smtClean="0"/>
              <a:t>Koef</a:t>
            </a:r>
            <a:r>
              <a:rPr lang="ru-RU" altLang="ru-RU" i="1" smtClean="0"/>
              <a:t>2*К2.				(1)</a:t>
            </a:r>
            <a:endParaRPr lang="ru-RU" altLang="ru-RU" smtClean="0"/>
          </a:p>
          <a:p>
            <a:r>
              <a:rPr lang="ru-RU" altLang="ru-RU" smtClean="0"/>
              <a:t>где </a:t>
            </a:r>
            <a:r>
              <a:rPr lang="en-US" altLang="ru-RU" smtClean="0"/>
              <a:t>Koef</a:t>
            </a:r>
            <a:r>
              <a:rPr lang="ru-RU" altLang="ru-RU" smtClean="0"/>
              <a:t>1 – коэффициент важности основного ингредиента, </a:t>
            </a:r>
            <a:r>
              <a:rPr lang="en-US" altLang="ru-RU" smtClean="0"/>
              <a:t>Koef</a:t>
            </a:r>
            <a:r>
              <a:rPr lang="ru-RU" altLang="ru-RU" smtClean="0"/>
              <a:t>2 – коэффициент важности дополнительного ингредиента, К1 и К2 равно 1, если заданный ингредиент совпал с ингредиентом прецедента (основной ингредиент и дополнительный ингредиент соответственно). </a:t>
            </a:r>
          </a:p>
          <a:p>
            <a:r>
              <a:rPr lang="ru-RU" altLang="ru-RU" smtClean="0"/>
              <a:t>Программа выбирает прецедент – «Бифштекс с луком по-деревенски». Оно получило наибольшую оценку 1,06. Она получена по формуле (1). В данном случае К1=1, а К2=0,5. В случае конфликта (когда наибольшую оценку получили несколько прецедентов) выбираем рецепт, в котором количество основного ингредиента больше. И этому прецеденту добавляем 0,01.</a:t>
            </a:r>
          </a:p>
          <a:p>
            <a:endParaRPr lang="ru-RU" altLang="ru-RU" smtClean="0"/>
          </a:p>
          <a:p>
            <a:endParaRPr lang="ru-RU" altLang="ru-RU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ru-RU" altLang="ru-RU" b="1" smtClean="0"/>
              <a:t>Описание прецедентов</a:t>
            </a:r>
            <a:r>
              <a:rPr lang="ru-RU" altLang="ru-RU" smtClean="0"/>
              <a:t>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2205038" y="2157413"/>
          <a:ext cx="9299575" cy="456406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99431"/>
                <a:gridCol w="1457849"/>
                <a:gridCol w="1603943"/>
                <a:gridCol w="2207864"/>
                <a:gridCol w="1730489"/>
              </a:tblGrid>
              <a:tr h="21733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№ прецедента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Название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34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продукт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кол-во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единицы измерения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способ приготовления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основной ингредиент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Мясо с грушами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Говядина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Тушить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Сало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Растопить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Мука пшеничная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Груша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Нарезать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Груша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Поджарить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Сахар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Соль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Бифштекс с луком по-деревенски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Говядина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Отбить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Говядина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Поджарить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Сало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Растопить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Лук репчатый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Нарезать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Мука пшеничная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Топленое масло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г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Растопить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434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Черный молотый перец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  <a:tr h="217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Соль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Добавить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6" marR="68586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ru-RU" altLang="ru-RU" smtClean="0"/>
              <a:t>Метод ближайших соседей</a:t>
            </a:r>
            <a: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altLang="ru-RU" smtClean="0"/>
          </a:p>
        </p:txBody>
      </p:sp>
      <p:pic>
        <p:nvPicPr>
          <p:cNvPr id="26627" name="Picture 3" descr="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160338"/>
            <a:ext cx="1524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 descr="y_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160338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 descr="x_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850" y="160338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Объект 5"/>
          <p:cNvSpPr>
            <a:spLocks noGrp="1"/>
          </p:cNvSpPr>
          <p:nvPr>
            <p:ph idx="1"/>
          </p:nvPr>
        </p:nvSpPr>
        <p:spPr>
          <a:xfrm>
            <a:off x="5021263" y="5607050"/>
            <a:ext cx="8915400" cy="377825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endParaRPr lang="ru-RU" altLang="ru-RU" smtClean="0"/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mtClean="0"/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mtClean="0"/>
          </a:p>
          <a:p>
            <a:pPr marL="0" indent="0">
              <a:buFont typeface="Wingdings 3" panose="05040102010807070707" pitchFamily="18" charset="2"/>
              <a:buNone/>
            </a:pPr>
            <a:endParaRPr lang="ru-RU" altLang="ru-RU" smtClean="0"/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01638" y="2703513"/>
            <a:ext cx="11685587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24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just"/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правило ближайшего соседа. Правило </a:t>
            </a:r>
            <a:r>
              <a:rPr lang="ru-RU" altLang="ru-RU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ближайших соседей состоит в том, что строится гиперсфера объёма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центром </a:t>
            </a:r>
            <a:r>
              <a:rPr lang="en-US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центром в </a:t>
            </a:r>
            <a:r>
              <a:rPr lang="ru-RU" altLang="ru-RU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ru-RU" sz="2400" baseline="-30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осуществляется по большинству "представите­лей" какого-либо образа, оказавшихся внутри гиперсферы. Здесь тонкость состоит в том, чтобы правильно (разумно) выбрать объём гиперсферы, который </a:t>
            </a:r>
            <a:r>
              <a:rPr lang="ru-RU" altLang="ru-RU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быть достаточно большим, чтобы в гиперсферу  </a:t>
            </a:r>
            <a:r>
              <a:rPr lang="ru-RU" altLang="ru-RU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altLang="ru-RU" sz="2400" baseline="-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попало относительно большое число "представителей" разных образов, и достаточно маленьким, чтобы не сгладить нюансы разделяющей образы границы. Метод ближайших соседей имеет тот недостаток, что требует хранения всей обучающей выборки, а не её обобщённого описания. Зато он даёт хорошие результаты на контрольных испытаниях, особенно при больших количествах объектов, предъявленных для обучения.</a:t>
            </a:r>
            <a:endParaRPr lang="ru-RU" altLang="ru-RU" sz="2400" baseline="-30000">
              <a:latin typeface="Arial" panose="020B0604020202020204" pitchFamily="34" charset="0"/>
            </a:endParaRPr>
          </a:p>
        </p:txBody>
      </p:sp>
      <p:pic>
        <p:nvPicPr>
          <p:cNvPr id="26632" name="Picture 7" descr="http://abc.vvsu.ru/Books/Metody_r/obj.files/image17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3409950"/>
            <a:ext cx="1238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http://abc.vvsu.ru/Books/Metody_r/obj.files/image17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88" y="3203575"/>
            <a:ext cx="4175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 descr="http://abc.vvsu.ru/Books/Metody_r/obj.files/image17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450" y="3409950"/>
            <a:ext cx="1428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454</Words>
  <Application>Microsoft Office PowerPoint</Application>
  <PresentationFormat>Широкоэкранный</PresentationFormat>
  <Paragraphs>117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Century Gothic</vt:lpstr>
      <vt:lpstr>Arial</vt:lpstr>
      <vt:lpstr>Wingdings 3</vt:lpstr>
      <vt:lpstr>Calibri</vt:lpstr>
      <vt:lpstr>Times New Roman</vt:lpstr>
      <vt:lpstr>Легкий дым</vt:lpstr>
      <vt:lpstr>Visio</vt:lpstr>
      <vt:lpstr>Вывод на основе прецедентов</vt:lpstr>
      <vt:lpstr>Рассуждения по прецедентам</vt:lpstr>
      <vt:lpstr>CBR-цикл может быть описан следующими тремя процессами</vt:lpstr>
      <vt:lpstr>CBR-цикл можно представить в виде диаграммы</vt:lpstr>
      <vt:lpstr>Достоинства и недостатки использования прецедентов</vt:lpstr>
      <vt:lpstr>Структурная схема программы, имеющая отношение к манипуляции с базой прецедентов</vt:lpstr>
      <vt:lpstr>Вывод по прецедентам</vt:lpstr>
      <vt:lpstr>Описание прецедентов </vt:lpstr>
      <vt:lpstr>Метод ближайших соседей </vt:lpstr>
      <vt:lpstr>Иллюстрация к методу ближайшего соседа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Вывод на основе прецедентов</dc:title>
  <dc:creator>Rostov</dc:creator>
  <cp:lastModifiedBy>Ростовцев Владимир Сергеевич</cp:lastModifiedBy>
  <cp:revision>13</cp:revision>
  <dcterms:created xsi:type="dcterms:W3CDTF">2013-12-01T11:19:03Z</dcterms:created>
  <dcterms:modified xsi:type="dcterms:W3CDTF">2016-03-25T07:53:16Z</dcterms:modified>
</cp:coreProperties>
</file>