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256" r:id="rId2"/>
    <p:sldId id="266" r:id="rId3"/>
    <p:sldId id="267" r:id="rId4"/>
    <p:sldId id="268" r:id="rId5"/>
    <p:sldId id="257" r:id="rId6"/>
    <p:sldId id="269" r:id="rId7"/>
    <p:sldId id="258" r:id="rId8"/>
    <p:sldId id="270" r:id="rId9"/>
    <p:sldId id="259" r:id="rId10"/>
    <p:sldId id="271" r:id="rId11"/>
    <p:sldId id="260" r:id="rId12"/>
    <p:sldId id="272" r:id="rId13"/>
    <p:sldId id="261" r:id="rId14"/>
    <p:sldId id="264" r:id="rId15"/>
    <p:sldId id="265" r:id="rId16"/>
    <p:sldId id="262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2A4BC12-64E4-49FF-AD48-E6C050B3B22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965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CDADE-B5AC-4782-9073-08C5EC10DB2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26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DDADA-855F-4CD4-8CED-45AEA175FA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04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F5311-FE16-4E3C-A2B3-0DF4D36FC4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68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A94C6-0DB0-4A84-AD86-D206CED2F8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9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B8052-C810-4048-ACD6-81C9D245DE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83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D47FA-E082-4558-9E5B-45CE072B28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07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F7E77-4D48-4AF5-A9B3-8504D3575A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01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5B257-978B-4C54-83DD-D71BB7C760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47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1AB4E-6CB8-4D97-B6DE-2B83353157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80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3CEA8-9BA1-4698-8DF8-02C7A7C02C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6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6E0E0-9DC0-4851-A1D5-A047D6CABD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65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455131A-0994-42EB-AD2B-D81A798F77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universal_en_ru.academic.ru/765065/connectionist" TargetMode="External"/><Relationship Id="rId2" Type="http://schemas.openxmlformats.org/officeDocument/2006/relationships/hyperlink" Target="http://dic.academic.ru/dic.nsf/ruwiki/97793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 smtClean="0"/>
              <a:t>ЕЯ-системы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 smtClean="0">
                <a:solidFill>
                  <a:srgbClr val="443329"/>
                </a:solidFill>
                <a:latin typeface="Arial" panose="020B0604020202020204" pitchFamily="34" charset="0"/>
              </a:rPr>
              <a:t>Естественно-языковые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79388" y="44450"/>
            <a:ext cx="8335962" cy="863600"/>
          </a:xfrm>
        </p:spPr>
        <p:txBody>
          <a:bodyPr/>
          <a:lstStyle/>
          <a:p>
            <a:pPr algn="ctr"/>
            <a:r>
              <a:rPr lang="ru-RU" altLang="ru-RU" sz="2800" b="1" smtClean="0">
                <a:solidFill>
                  <a:srgbClr val="FF0000"/>
                </a:solidFill>
              </a:rPr>
              <a:t>Результаты эксплуатации. Системы общения с базами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388" y="908050"/>
            <a:ext cx="8785225" cy="5689600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ru-RU" sz="2800" dirty="0"/>
              <a:t>Общение в такой ЕЯ-системе ведется в виде связного диалога. Инициатива в основном принадлежит пользователю. Перехват инициативы допускается для уточнения незнакомых слов</a:t>
            </a:r>
            <a:r>
              <a:rPr lang="ru-RU" sz="2800" dirty="0" smtClean="0"/>
              <a:t>.</a:t>
            </a:r>
          </a:p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ru-RU" sz="2800" i="1" dirty="0" smtClean="0"/>
              <a:t>Система </a:t>
            </a:r>
            <a:r>
              <a:rPr lang="en-US" sz="2800" i="1" dirty="0"/>
              <a:t>PARNAX</a:t>
            </a:r>
            <a:r>
              <a:rPr lang="ru-RU" sz="2800" i="1" dirty="0"/>
              <a:t>, предназначенная для перевода запросов с итальянского языка на специализированный язык </a:t>
            </a:r>
            <a:r>
              <a:rPr lang="en-US" sz="2800" i="1" dirty="0"/>
              <a:t>NATURAL</a:t>
            </a:r>
            <a:r>
              <a:rPr lang="ru-RU" sz="2800" i="1" dirty="0"/>
              <a:t>  системы СУБД </a:t>
            </a:r>
            <a:r>
              <a:rPr lang="en-US" sz="2800" i="1" dirty="0"/>
              <a:t>ADABASE</a:t>
            </a:r>
            <a:r>
              <a:rPr lang="ru-RU" sz="2800" i="1" dirty="0"/>
              <a:t>. </a:t>
            </a:r>
            <a:endParaRPr lang="ru-RU" sz="2800" i="1" dirty="0" smtClean="0"/>
          </a:p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ru-RU" sz="2800" i="1" dirty="0" smtClean="0"/>
              <a:t>Система </a:t>
            </a:r>
            <a:r>
              <a:rPr lang="en-US" sz="2800" i="1" dirty="0"/>
              <a:t>TEAM</a:t>
            </a:r>
            <a:r>
              <a:rPr lang="ru-RU" sz="2800" i="1" dirty="0"/>
              <a:t>, предназначенная для перевода запросов с английского языка на язык реляционной базы данных.</a:t>
            </a:r>
          </a:p>
          <a:p>
            <a:pPr fontAlgn="auto">
              <a:spcAft>
                <a:spcPts val="0"/>
              </a:spcAft>
              <a:defRPr/>
            </a:pPr>
            <a:endParaRPr lang="ru-RU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163"/>
            <a:ext cx="8856663" cy="615950"/>
          </a:xfrm>
        </p:spPr>
        <p:txBody>
          <a:bodyPr/>
          <a:lstStyle/>
          <a:p>
            <a:r>
              <a:rPr lang="ru-RU" altLang="ru-RU" sz="3800" b="1" smtClean="0"/>
              <a:t>3. Диалоговые системы решения задач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646113"/>
            <a:ext cx="8712200" cy="6096000"/>
          </a:xfrm>
        </p:spPr>
        <p:txBody>
          <a:bodyPr/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 из работы системы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SNUKA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используемой для решения задач планирования военных операций.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800" dirty="0" smtClean="0">
                <a:solidFill>
                  <a:srgbClr val="FF0000"/>
                </a:solidFill>
              </a:rPr>
              <a:t>Вопрос 1: Необходимо направить 4 самолета из 707 эскадрильи для удара по Ираку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Ответ1: Какие самолеты вы хотите послать?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800" dirty="0" smtClean="0">
                <a:solidFill>
                  <a:srgbClr val="FF0000"/>
                </a:solidFill>
              </a:rPr>
              <a:t>Вопрос 2: Какие самолеты имеются в эскадрилье?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Ответ 2: В 707 эскадрилье имеются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-4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ru-RU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800" dirty="0" smtClean="0">
                <a:solidFill>
                  <a:srgbClr val="FF0000"/>
                </a:solidFill>
              </a:rPr>
              <a:t>Вопрос 3: Нет, лучше </a:t>
            </a:r>
            <a:r>
              <a:rPr lang="en-US" sz="2800" dirty="0" smtClean="0">
                <a:solidFill>
                  <a:srgbClr val="FF0000"/>
                </a:solidFill>
              </a:rPr>
              <a:t>F</a:t>
            </a:r>
            <a:r>
              <a:rPr lang="ru-RU" sz="2800" dirty="0" smtClean="0">
                <a:solidFill>
                  <a:srgbClr val="FF0000"/>
                </a:solidFill>
              </a:rPr>
              <a:t>- 16 </a:t>
            </a:r>
            <a:r>
              <a:rPr lang="en-US" sz="2800" dirty="0" smtClean="0">
                <a:solidFill>
                  <a:srgbClr val="FF0000"/>
                </a:solidFill>
              </a:rPr>
              <a:t>S</a:t>
            </a:r>
            <a:r>
              <a:rPr lang="ru-RU" sz="2800" dirty="0" smtClean="0">
                <a:solidFill>
                  <a:srgbClr val="FF0000"/>
                </a:solidFill>
              </a:rPr>
              <a:t> из 705 эскадрильи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Ответ 3:    В 705 эскадрилье нет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- 16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ru-RU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800" dirty="0" smtClean="0">
                <a:solidFill>
                  <a:srgbClr val="FF0000"/>
                </a:solidFill>
              </a:rPr>
              <a:t>Вопрос 4: Где имеются </a:t>
            </a:r>
            <a:r>
              <a:rPr lang="en-US" sz="2800" dirty="0" smtClean="0">
                <a:solidFill>
                  <a:srgbClr val="FF0000"/>
                </a:solidFill>
              </a:rPr>
              <a:t>F</a:t>
            </a:r>
            <a:r>
              <a:rPr lang="ru-RU" sz="2800" dirty="0" smtClean="0">
                <a:solidFill>
                  <a:srgbClr val="FF0000"/>
                </a:solidFill>
              </a:rPr>
              <a:t>- 16 </a:t>
            </a:r>
            <a:r>
              <a:rPr lang="en-US" sz="2800" dirty="0" smtClean="0">
                <a:solidFill>
                  <a:srgbClr val="FF0000"/>
                </a:solidFill>
              </a:rPr>
              <a:t>S</a:t>
            </a:r>
            <a:r>
              <a:rPr lang="ru-RU" sz="2800" dirty="0" smtClean="0">
                <a:solidFill>
                  <a:srgbClr val="FF0000"/>
                </a:solidFill>
              </a:rPr>
              <a:t>?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Ответ 4:    Имеются в 704  эскадрилье.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7886700" cy="400050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altLang="ru-RU" b="1" dirty="0" smtClean="0">
                <a:solidFill>
                  <a:srgbClr val="FF0000"/>
                </a:solidFill>
              </a:rPr>
              <a:t>Результаты эксплуатации</a:t>
            </a:r>
          </a:p>
        </p:txBody>
      </p:sp>
      <p:sp>
        <p:nvSpPr>
          <p:cNvPr id="30723" name="Объект 2"/>
          <p:cNvSpPr>
            <a:spLocks noGrp="1"/>
          </p:cNvSpPr>
          <p:nvPr>
            <p:ph idx="1"/>
          </p:nvPr>
        </p:nvSpPr>
        <p:spPr>
          <a:xfrm>
            <a:off x="395288" y="692150"/>
            <a:ext cx="8569325" cy="5905500"/>
          </a:xfrm>
        </p:spPr>
        <p:txBody>
          <a:bodyPr/>
          <a:lstStyle/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ru-RU" sz="2800" dirty="0" smtClean="0"/>
              <a:t>В таких ЕЯ-системах понимание входных высказываний происходит с учетом текущего состояния диалога и имеющихся у системы целей. 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ru-RU" sz="2800" dirty="0" smtClean="0"/>
              <a:t>Здесь используется </a:t>
            </a:r>
            <a:r>
              <a:rPr lang="ru-RU" altLang="ru-RU" sz="2800" dirty="0" smtClean="0">
                <a:solidFill>
                  <a:srgbClr val="FF0000"/>
                </a:solidFill>
              </a:rPr>
              <a:t>гибкая структура диалога </a:t>
            </a:r>
            <a:r>
              <a:rPr lang="ru-RU" altLang="ru-RU" sz="2800" dirty="0" smtClean="0"/>
              <a:t>с произвольным перехватом инициативы или альтернативная структура диалога с заранее предусмотренным перехватом инициативы.  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ru-RU" sz="2800" dirty="0" smtClean="0"/>
              <a:t>Жесткая структура диалога используется в первых двух классах ЕЯ-систем (интеллектуальные вопрос-ответные системы и системы общения с базами данных).</a:t>
            </a:r>
          </a:p>
          <a:p>
            <a:pPr fontAlgn="auto">
              <a:spcAft>
                <a:spcPts val="0"/>
              </a:spcAft>
              <a:defRPr/>
            </a:pPr>
            <a:endParaRPr lang="ru-RU" altLang="ru-RU" sz="28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8496300" cy="1296987"/>
          </a:xfrm>
        </p:spPr>
        <p:txBody>
          <a:bodyPr/>
          <a:lstStyle/>
          <a:p>
            <a:pPr algn="ctr"/>
            <a:r>
              <a:rPr lang="ru-RU" altLang="ru-RU" sz="3800" b="1" smtClean="0">
                <a:solidFill>
                  <a:srgbClr val="FF0000"/>
                </a:solidFill>
              </a:rPr>
              <a:t>4.Системы обработки связных текстов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Примерами таких систем являются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RESEARCHER</a:t>
            </a: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и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TAILOR</a:t>
            </a: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которые образуют единый комплекс, позволяющий пользователю получать сведения из рефератов, патентов.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RESEARCHER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получает рефераты патентов на английском  языке и строит на их основе базу знаний, делает обобщения из различных патентов. Внутреннее представление рефератов патентов включает следующие виды информации: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Иерархические описания, отражающие деление объектов на компоненты;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Физические и функциональные отношения между компонентами;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Свойства объектов.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Вопрос-ответные функции выполняет программа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TAILOR</a:t>
            </a: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350"/>
            <a:ext cx="8172450" cy="1281113"/>
          </a:xfrm>
        </p:spPr>
        <p:txBody>
          <a:bodyPr/>
          <a:lstStyle/>
          <a:p>
            <a:pPr algn="ctr"/>
            <a:r>
              <a:rPr lang="ru-RU" altLang="ru-RU" sz="2800" b="1" smtClean="0">
                <a:solidFill>
                  <a:srgbClr val="FF0000"/>
                </a:solidFill>
              </a:rPr>
              <a:t>Системы обработки связных текстов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endParaRPr lang="ru-RU" altLang="ru-RU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7775575" cy="502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115888"/>
            <a:ext cx="8320087" cy="865187"/>
          </a:xfrm>
        </p:spPr>
        <p:txBody>
          <a:bodyPr/>
          <a:lstStyle/>
          <a:p>
            <a:pPr algn="ctr"/>
            <a:r>
              <a:rPr lang="ru-RU" altLang="ru-RU" sz="2800" b="1" smtClean="0">
                <a:solidFill>
                  <a:srgbClr val="FF0000"/>
                </a:solidFill>
              </a:rPr>
              <a:t>Уровни анализа в системах машинного перевода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endParaRPr lang="ru-RU" altLang="ru-RU" smtClean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12875"/>
            <a:ext cx="85344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03262"/>
          </a:xfrm>
        </p:spPr>
        <p:txBody>
          <a:bodyPr/>
          <a:lstStyle/>
          <a:p>
            <a:pPr algn="ctr"/>
            <a:r>
              <a:rPr lang="ru-RU" altLang="ru-RU" sz="2500" b="1" smtClean="0">
                <a:solidFill>
                  <a:srgbClr val="FF0000"/>
                </a:solidFill>
              </a:rPr>
              <a:t>Обобщенная схема компонентов ЕЯ-системы</a:t>
            </a:r>
            <a:r>
              <a:rPr lang="ru-RU" altLang="ru-RU" sz="3800" b="1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095375"/>
            <a:ext cx="8856662" cy="557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>
          <a:xfrm>
            <a:off x="179388" y="44450"/>
            <a:ext cx="8785225" cy="5048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altLang="ru-RU" sz="2800" b="1" dirty="0" smtClean="0">
                <a:solidFill>
                  <a:srgbClr val="FF0000"/>
                </a:solidFill>
              </a:rPr>
              <a:t/>
            </a:r>
            <a:br>
              <a:rPr lang="ru-RU" altLang="ru-RU" sz="2800" b="1" dirty="0" smtClean="0">
                <a:solidFill>
                  <a:srgbClr val="FF0000"/>
                </a:solidFill>
              </a:rPr>
            </a:br>
            <a:r>
              <a:rPr lang="ru-RU" altLang="ru-RU" sz="2800" b="1" dirty="0" smtClean="0">
                <a:solidFill>
                  <a:srgbClr val="FF0000"/>
                </a:solidFill>
              </a:rPr>
              <a:t>Диалоговый компонент  можно рассматривать на 3-х уровнях</a:t>
            </a:r>
            <a:br>
              <a:rPr lang="ru-RU" altLang="ru-RU" sz="2800" b="1" dirty="0" smtClean="0">
                <a:solidFill>
                  <a:srgbClr val="FF0000"/>
                </a:solidFill>
              </a:rPr>
            </a:br>
            <a:endParaRPr lang="ru-RU" altLang="ru-RU" sz="2800" b="1" dirty="0" smtClean="0">
              <a:solidFill>
                <a:srgbClr val="FF0000"/>
              </a:solidFill>
            </a:endParaRPr>
          </a:p>
        </p:txBody>
      </p:sp>
      <p:sp>
        <p:nvSpPr>
          <p:cNvPr id="36867" name="Объект 2"/>
          <p:cNvSpPr>
            <a:spLocks noGrp="1"/>
          </p:cNvSpPr>
          <p:nvPr>
            <p:ph idx="1"/>
          </p:nvPr>
        </p:nvSpPr>
        <p:spPr>
          <a:xfrm>
            <a:off x="250825" y="692150"/>
            <a:ext cx="8785225" cy="5976938"/>
          </a:xfrm>
        </p:spPr>
        <p:txBody>
          <a:bodyPr>
            <a:noAutofit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ru-RU" sz="2800" i="1" u="sng" dirty="0" smtClean="0"/>
              <a:t>общая структура - тип диалога и класс решаемых задач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ru-RU" sz="2800" i="1" u="sng" dirty="0" smtClean="0"/>
              <a:t>тематическая структура - структура конкретной задачи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ru-RU" sz="2800" i="1" u="sng" dirty="0" smtClean="0"/>
              <a:t>шаг диалога - взаимодействие участников в акте диалога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altLang="ru-RU" sz="2800" dirty="0" smtClean="0"/>
              <a:t>На уровне общей структуры действия ЕЯ системы задаются в виде последовательности этапов: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altLang="ru-RU" sz="2800" dirty="0" smtClean="0"/>
              <a:t>- инструктаж и определение задачи;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altLang="ru-RU" sz="2800" dirty="0" smtClean="0"/>
              <a:t>- решение задачи;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altLang="ru-RU" sz="2800" dirty="0" smtClean="0"/>
              <a:t>- объяснение решения задачи;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altLang="ru-RU" sz="2800" dirty="0" smtClean="0"/>
              <a:t>- выдача результатов решения и их оценка;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altLang="ru-RU" sz="2800" dirty="0" smtClean="0"/>
              <a:t>- объяснение после решения задачи;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altLang="ru-RU" sz="2800" dirty="0" smtClean="0"/>
              <a:t>- объяснение причин неудачи.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569325" cy="576262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altLang="ru-RU" b="1" dirty="0" smtClean="0">
                <a:solidFill>
                  <a:srgbClr val="FF0000"/>
                </a:solidFill>
              </a:rPr>
              <a:t/>
            </a:r>
            <a:br>
              <a:rPr lang="ru-RU" altLang="ru-RU" b="1" dirty="0" smtClean="0">
                <a:solidFill>
                  <a:srgbClr val="FF0000"/>
                </a:solidFill>
              </a:rPr>
            </a:br>
            <a:r>
              <a:rPr lang="ru-RU" altLang="ru-RU" b="1" dirty="0" smtClean="0">
                <a:solidFill>
                  <a:srgbClr val="FF0000"/>
                </a:solidFill>
              </a:rPr>
              <a:t>Тематическая структура диалога</a:t>
            </a:r>
            <a:r>
              <a:rPr lang="ru-RU" altLang="ru-RU" dirty="0" smtClean="0">
                <a:solidFill>
                  <a:srgbClr val="FF0000"/>
                </a:solidFill>
              </a:rPr>
              <a:t/>
            </a:r>
            <a:br>
              <a:rPr lang="ru-RU" altLang="ru-RU" dirty="0" smtClean="0">
                <a:solidFill>
                  <a:srgbClr val="FF0000"/>
                </a:solidFill>
              </a:rPr>
            </a:br>
            <a:endParaRPr lang="ru-RU" altLang="ru-RU" dirty="0" smtClean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388" y="1397000"/>
            <a:ext cx="8785225" cy="5127625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ru-RU" sz="2800" dirty="0"/>
              <a:t>Обычно представляется в виде сценария. Способы задания сценария подразделяется на 3 класса:   </a:t>
            </a:r>
          </a:p>
          <a:p>
            <a:pPr marL="514350" indent="-514350" fontAlgn="auto">
              <a:spcAft>
                <a:spcPts val="0"/>
              </a:spcAft>
              <a:buFont typeface="Wingdings 3" panose="05040102010807070707" pitchFamily="18" charset="2"/>
              <a:buAutoNum type="arabicPeriod"/>
              <a:defRPr/>
            </a:pPr>
            <a:r>
              <a:rPr lang="ru-RU" sz="2800" dirty="0" smtClean="0"/>
              <a:t>Сценарии </a:t>
            </a:r>
            <a:r>
              <a:rPr lang="ru-RU" sz="2800" dirty="0"/>
              <a:t>присутствуют в системе в начальном </a:t>
            </a:r>
            <a:r>
              <a:rPr lang="ru-RU" sz="2800" dirty="0" smtClean="0"/>
              <a:t>виде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sz="2800" dirty="0"/>
          </a:p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ru-RU" sz="2800" dirty="0"/>
              <a:t>2. Сценарии генерируются в системе в процессе </a:t>
            </a:r>
            <a:r>
              <a:rPr lang="ru-RU" sz="2800" dirty="0" smtClean="0"/>
              <a:t>решения</a:t>
            </a:r>
            <a:br>
              <a:rPr lang="ru-RU" sz="2800" dirty="0" smtClean="0"/>
            </a:br>
            <a:endParaRPr lang="ru-RU" sz="2800" dirty="0"/>
          </a:p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ru-RU" sz="2800" dirty="0"/>
              <a:t>3. Смешанный способ</a:t>
            </a:r>
          </a:p>
          <a:p>
            <a:pPr fontAlgn="auto">
              <a:spcAft>
                <a:spcPts val="0"/>
              </a:spcAft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>
          <a:xfrm>
            <a:off x="468313" y="44450"/>
            <a:ext cx="8567737" cy="647700"/>
          </a:xfrm>
        </p:spPr>
        <p:txBody>
          <a:bodyPr/>
          <a:lstStyle/>
          <a:p>
            <a:pPr algn="ctr"/>
            <a:r>
              <a:rPr lang="ru-RU" altLang="ru-RU" sz="2800" b="1" smtClean="0">
                <a:solidFill>
                  <a:srgbClr val="FF0000"/>
                </a:solidFill>
              </a:rPr>
              <a:t>Компонент понимания высказываний</a:t>
            </a:r>
            <a:endParaRPr lang="ru-RU" altLang="ru-RU" sz="2800" smtClean="0">
              <a:solidFill>
                <a:srgbClr val="FF0000"/>
              </a:solidFill>
            </a:endParaRPr>
          </a:p>
        </p:txBody>
      </p:sp>
      <p:sp>
        <p:nvSpPr>
          <p:cNvPr id="21507" name="Объект 2"/>
          <p:cNvSpPr>
            <a:spLocks noGrp="1"/>
          </p:cNvSpPr>
          <p:nvPr>
            <p:ph idx="1"/>
          </p:nvPr>
        </p:nvSpPr>
        <p:spPr bwMode="auto">
          <a:xfrm>
            <a:off x="468313" y="1268413"/>
            <a:ext cx="8066087" cy="532923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ru-RU" altLang="ru-RU" sz="2800" smtClean="0"/>
              <a:t>Данный компонент включает в себя анализ и интерпретацию высказывания. Анализ сводится к 3 составляющим: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ru-RU" altLang="ru-RU" sz="2800" smtClean="0"/>
          </a:p>
          <a:p>
            <a:pPr marL="0" indent="0">
              <a:buFont typeface="Wingdings 3" panose="05040102010807070707" pitchFamily="18" charset="2"/>
              <a:buNone/>
            </a:pPr>
            <a:r>
              <a:rPr lang="ru-RU" altLang="ru-RU" sz="2800" smtClean="0"/>
              <a:t>	1. Анализ слов</a:t>
            </a:r>
            <a:br>
              <a:rPr lang="ru-RU" altLang="ru-RU" sz="2800" smtClean="0"/>
            </a:br>
            <a:endParaRPr lang="ru-RU" altLang="ru-RU" sz="2800" smtClean="0"/>
          </a:p>
          <a:p>
            <a:pPr marL="0" indent="0">
              <a:buFont typeface="Wingdings 3" panose="05040102010807070707" pitchFamily="18" charset="2"/>
              <a:buNone/>
            </a:pPr>
            <a:r>
              <a:rPr lang="ru-RU" altLang="ru-RU" sz="2800" smtClean="0"/>
              <a:t>	2. Анализ предложений</a:t>
            </a:r>
            <a:br>
              <a:rPr lang="ru-RU" altLang="ru-RU" sz="2800" smtClean="0"/>
            </a:br>
            <a:endParaRPr lang="ru-RU" altLang="ru-RU" sz="2800" smtClean="0"/>
          </a:p>
          <a:p>
            <a:pPr marL="0" indent="0">
              <a:buFont typeface="Wingdings 3" panose="05040102010807070707" pitchFamily="18" charset="2"/>
              <a:buNone/>
            </a:pPr>
            <a:r>
              <a:rPr lang="ru-RU" altLang="ru-RU" sz="2800" smtClean="0"/>
              <a:t>	3. Анализ связанных текстов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ru-RU" altLang="ru-RU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628650" y="30163"/>
            <a:ext cx="7886700" cy="471487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altLang="ru-RU" b="1" dirty="0" smtClean="0"/>
              <a:t/>
            </a:r>
            <a:br>
              <a:rPr lang="ru-RU" altLang="ru-RU" b="1" dirty="0" smtClean="0"/>
            </a:br>
            <a:r>
              <a:rPr lang="ru-RU" altLang="ru-RU" b="1" dirty="0" smtClean="0"/>
              <a:t>План проведения лекции</a:t>
            </a:r>
            <a:br>
              <a:rPr lang="ru-RU" altLang="ru-RU" b="1" dirty="0" smtClean="0"/>
            </a:br>
            <a:endParaRPr lang="ru-RU" altLang="ru-RU" b="1" dirty="0" smtClean="0"/>
          </a:p>
        </p:txBody>
      </p:sp>
      <p:sp>
        <p:nvSpPr>
          <p:cNvPr id="4099" name="Объект 2"/>
          <p:cNvSpPr>
            <a:spLocks noGrp="1"/>
          </p:cNvSpPr>
          <p:nvPr>
            <p:ph idx="1"/>
          </p:nvPr>
        </p:nvSpPr>
        <p:spPr bwMode="auto">
          <a:xfrm>
            <a:off x="179388" y="981075"/>
            <a:ext cx="8640762" cy="555625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ru-RU" altLang="ru-RU" sz="2800" smtClean="0"/>
              <a:t>1. Природа обработки естественного языка и основные термины и определения</a:t>
            </a:r>
            <a:endParaRPr lang="ru-RU" altLang="ru-RU" sz="2800" b="1" smtClean="0"/>
          </a:p>
          <a:p>
            <a:pPr marL="0" indent="0">
              <a:buFont typeface="Wingdings 3" panose="05040102010807070707" pitchFamily="18" charset="2"/>
              <a:buNone/>
            </a:pPr>
            <a:r>
              <a:rPr lang="ru-RU" altLang="ru-RU" sz="2800" smtClean="0"/>
              <a:t>2. Классификация естественно-языковых систем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ru-RU" altLang="ru-RU" sz="2800" smtClean="0"/>
              <a:t>3.  Обобщенная система языковой ЕЯ-системы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ru-RU" altLang="ru-RU" sz="2800" smtClean="0"/>
              <a:t>4. Тематическая структура диалога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ru-RU" altLang="ru-RU" sz="2800" smtClean="0"/>
              <a:t>5.  Компонент понимания высказываний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ru-RU" altLang="ru-RU" sz="2800" smtClean="0"/>
              <a:t>6. Компонент генерации высказываний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ru-RU" altLang="ru-RU" sz="2800" smtClean="0"/>
              <a:t>7.  Настройка естественных языков системы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ru-RU" altLang="ru-RU" sz="2800" smtClean="0"/>
              <a:t>8.  Технологии анализа естественного языка</a:t>
            </a:r>
            <a:endParaRPr lang="ru-RU" altLang="ru-RU" sz="2800" b="1" smtClean="0"/>
          </a:p>
          <a:p>
            <a:pPr marL="0" indent="0">
              <a:buFont typeface="Wingdings 3" panose="05040102010807070707" pitchFamily="18" charset="2"/>
              <a:buNone/>
            </a:pPr>
            <a:endParaRPr lang="ru-RU" altLang="ru-RU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>
          <a:xfrm>
            <a:off x="323850" y="115888"/>
            <a:ext cx="8640763" cy="649287"/>
          </a:xfrm>
        </p:spPr>
        <p:txBody>
          <a:bodyPr/>
          <a:lstStyle/>
          <a:p>
            <a:pPr algn="ctr"/>
            <a:r>
              <a:rPr lang="ru-RU" altLang="ru-RU" b="1" smtClean="0">
                <a:solidFill>
                  <a:srgbClr val="FF0000"/>
                </a:solidFill>
              </a:rPr>
              <a:t>Компонент генерации высказываний</a:t>
            </a:r>
            <a:endParaRPr lang="ru-RU" altLang="ru-RU" smtClean="0">
              <a:solidFill>
                <a:srgbClr val="FF0000"/>
              </a:solidFill>
            </a:endParaRPr>
          </a:p>
        </p:txBody>
      </p:sp>
      <p:sp>
        <p:nvSpPr>
          <p:cNvPr id="22531" name="Объект 2"/>
          <p:cNvSpPr>
            <a:spLocks noGrp="1"/>
          </p:cNvSpPr>
          <p:nvPr>
            <p:ph idx="1"/>
          </p:nvPr>
        </p:nvSpPr>
        <p:spPr bwMode="auto">
          <a:xfrm>
            <a:off x="323850" y="908050"/>
            <a:ext cx="8640763" cy="58324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Century Gothic" panose="020B0502020202020204" pitchFamily="34" charset="0"/>
              <a:buAutoNum type="arabicPeriod"/>
            </a:pPr>
            <a:r>
              <a:rPr lang="ru-RU" altLang="ru-RU" sz="2800" smtClean="0"/>
              <a:t>Определяется информация, которая должна быть сообщена пользователю</a:t>
            </a:r>
          </a:p>
          <a:p>
            <a:pPr>
              <a:buFont typeface="Century Gothic" panose="020B0502020202020204" pitchFamily="34" charset="0"/>
              <a:buAutoNum type="arabicPeriod"/>
            </a:pPr>
            <a:r>
              <a:rPr lang="ru-RU" altLang="ru-RU" sz="2800" smtClean="0"/>
              <a:t>Выделяются аспекты, интересующие пользователя</a:t>
            </a:r>
          </a:p>
          <a:p>
            <a:pPr>
              <a:buFont typeface="Century Gothic" panose="020B0502020202020204" pitchFamily="34" charset="0"/>
              <a:buAutoNum type="arabicPeriod"/>
            </a:pPr>
            <a:r>
              <a:rPr lang="ru-RU" altLang="ru-RU" sz="2800" smtClean="0"/>
              <a:t>Разбивается сообщаемая информация на части в соответствии с будущими предложениями и устанавливается последовательность этих частей.</a:t>
            </a:r>
          </a:p>
          <a:p>
            <a:pPr>
              <a:buFont typeface="Century Gothic" panose="020B0502020202020204" pitchFamily="34" charset="0"/>
              <a:buAutoNum type="arabicPeriod"/>
            </a:pPr>
            <a:r>
              <a:rPr lang="ru-RU" altLang="ru-RU" sz="2800" smtClean="0"/>
              <a:t>На втором этапе решаются следующие подзадачи:</a:t>
            </a:r>
          </a:p>
          <a:p>
            <a:pPr>
              <a:buFont typeface="Century Gothic" panose="020B0502020202020204" pitchFamily="34" charset="0"/>
              <a:buAutoNum type="arabicPeriod"/>
            </a:pPr>
            <a:r>
              <a:rPr lang="ru-RU" altLang="ru-RU" sz="2800" smtClean="0"/>
              <a:t>построение синтаксиса структуры отдельных предложений;</a:t>
            </a:r>
          </a:p>
          <a:p>
            <a:pPr>
              <a:buFont typeface="Century Gothic" panose="020B0502020202020204" pitchFamily="34" charset="0"/>
              <a:buAutoNum type="arabicPeriod"/>
            </a:pPr>
            <a:r>
              <a:rPr lang="ru-RU" altLang="ru-RU" sz="2800" smtClean="0"/>
              <a:t>морфологический синтез словоформ.</a:t>
            </a:r>
          </a:p>
          <a:p>
            <a:endParaRPr lang="ru-RU" altLang="ru-RU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755650" y="115888"/>
            <a:ext cx="8064500" cy="1281112"/>
          </a:xfrm>
        </p:spPr>
        <p:txBody>
          <a:bodyPr/>
          <a:lstStyle/>
          <a:p>
            <a:pPr algn="ctr"/>
            <a:r>
              <a:rPr lang="ru-RU" altLang="ru-RU" sz="2800" b="1" smtClean="0">
                <a:solidFill>
                  <a:srgbClr val="FF0000"/>
                </a:solidFill>
              </a:rPr>
              <a:t>Два способа приобретения знаний в ЕЯ-системах</a:t>
            </a:r>
            <a:r>
              <a:rPr lang="ru-RU" altLang="ru-RU" sz="2800" smtClean="0">
                <a:solidFill>
                  <a:srgbClr val="FF0000"/>
                </a:solidFill>
              </a:rPr>
              <a:t/>
            </a:r>
            <a:br>
              <a:rPr lang="ru-RU" altLang="ru-RU" sz="2800" smtClean="0">
                <a:solidFill>
                  <a:srgbClr val="FF0000"/>
                </a:solidFill>
              </a:rPr>
            </a:br>
            <a:endParaRPr lang="ru-RU" altLang="ru-RU" sz="2800" smtClean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825" y="1628775"/>
            <a:ext cx="8713788" cy="5040313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ru-RU" sz="2400" dirty="0"/>
              <a:t>Различают два способа приобретения </a:t>
            </a:r>
            <a:r>
              <a:rPr lang="ru-RU" sz="2400" dirty="0" smtClean="0"/>
              <a:t>знаний в ЕЯ-системах: </a:t>
            </a:r>
            <a:r>
              <a:rPr lang="ru-RU" sz="2400" i="1" dirty="0"/>
              <a:t>настройка и адаптация</a:t>
            </a:r>
            <a:r>
              <a:rPr lang="ru-RU" sz="2400" dirty="0" smtClean="0"/>
              <a:t>.</a:t>
            </a:r>
          </a:p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ru-RU" sz="2400" dirty="0"/>
          </a:p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ru-RU" sz="2400" b="1" i="1" dirty="0"/>
              <a:t>Настройка</a:t>
            </a:r>
            <a:r>
              <a:rPr lang="ru-RU" sz="2400" dirty="0"/>
              <a:t> применяется при начальном развертывании системы на конкретном объекте или при значительных ее изменениях</a:t>
            </a:r>
            <a:r>
              <a:rPr lang="ru-RU" sz="2400" dirty="0" smtClean="0"/>
              <a:t>.</a:t>
            </a:r>
          </a:p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ru-RU" sz="2400" dirty="0"/>
          </a:p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ru-RU" sz="2400" b="1" i="1" dirty="0"/>
              <a:t>Адаптация</a:t>
            </a:r>
            <a:r>
              <a:rPr lang="ru-RU" sz="2400" dirty="0"/>
              <a:t> заключается в оперативном приобретении знаний ЕЯ системой в процессе решения задачи. Инициатором адаптации является система.</a:t>
            </a:r>
          </a:p>
          <a:p>
            <a:pPr fontAlgn="auto">
              <a:spcAft>
                <a:spcPts val="0"/>
              </a:spcAft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/>
          <p:cNvSpPr>
            <a:spLocks noGrp="1"/>
          </p:cNvSpPr>
          <p:nvPr>
            <p:ph type="title"/>
          </p:nvPr>
        </p:nvSpPr>
        <p:spPr>
          <a:xfrm>
            <a:off x="395288" y="44450"/>
            <a:ext cx="8497887" cy="360363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altLang="ru-RU" sz="2800" b="1" dirty="0" smtClean="0">
                <a:solidFill>
                  <a:srgbClr val="FF0000"/>
                </a:solidFill>
              </a:rPr>
              <a:t>Технологии анализа естественного языка</a:t>
            </a:r>
          </a:p>
        </p:txBody>
      </p:sp>
      <p:sp>
        <p:nvSpPr>
          <p:cNvPr id="41987" name="Объект 2"/>
          <p:cNvSpPr>
            <a:spLocks noGrp="1"/>
          </p:cNvSpPr>
          <p:nvPr>
            <p:ph idx="1"/>
          </p:nvPr>
        </p:nvSpPr>
        <p:spPr>
          <a:xfrm>
            <a:off x="107950" y="765175"/>
            <a:ext cx="8928100" cy="6102350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ru-RU" altLang="ru-RU" sz="2400" dirty="0" smtClean="0"/>
              <a:t>Под </a:t>
            </a:r>
            <a:r>
              <a:rPr lang="ru-RU" altLang="ru-RU" sz="2400" dirty="0" smtClean="0">
                <a:solidFill>
                  <a:srgbClr val="FF0000"/>
                </a:solidFill>
              </a:rPr>
              <a:t>технологией анализа ЕЯ </a:t>
            </a:r>
            <a:r>
              <a:rPr lang="ru-RU" altLang="ru-RU" sz="2400" dirty="0" smtClean="0"/>
              <a:t>подразумевается перевод некоторого выражения на ЕЯ во внутреннее представление. </a:t>
            </a:r>
          </a:p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ru-RU" altLang="ru-RU" sz="2400" dirty="0" smtClean="0"/>
              <a:t>Фактически все системы анализа ЕЯ могут быть распределены на следующие категории: 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ru-RU" sz="2400" dirty="0" smtClean="0">
                <a:solidFill>
                  <a:srgbClr val="FF0000"/>
                </a:solidFill>
              </a:rPr>
              <a:t>подбор шаблона (</a:t>
            </a:r>
            <a:r>
              <a:rPr lang="en-GB" altLang="ru-RU" sz="2400" dirty="0" smtClean="0">
                <a:solidFill>
                  <a:srgbClr val="FF0000"/>
                </a:solidFill>
              </a:rPr>
              <a:t>Pattern Matching</a:t>
            </a:r>
            <a:r>
              <a:rPr lang="ru-RU" altLang="ru-RU" sz="2400" dirty="0" smtClean="0">
                <a:solidFill>
                  <a:srgbClr val="FF0000"/>
                </a:solidFill>
              </a:rPr>
              <a:t>), 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ru-RU" sz="2400" dirty="0" smtClean="0">
                <a:solidFill>
                  <a:srgbClr val="FF0000"/>
                </a:solidFill>
              </a:rPr>
              <a:t>синтаксический анализ, 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ru-RU" sz="2400" dirty="0" smtClean="0">
                <a:solidFill>
                  <a:srgbClr val="FF0000"/>
                </a:solidFill>
              </a:rPr>
              <a:t>семантические грамматики, 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ru-RU" sz="2400" dirty="0" smtClean="0">
                <a:solidFill>
                  <a:srgbClr val="FF0000"/>
                </a:solidFill>
              </a:rPr>
              <a:t>анализ с помощью падежных фреймов, “жди и смотри” (</a:t>
            </a:r>
            <a:r>
              <a:rPr lang="en-GB" altLang="ru-RU" sz="2400" dirty="0" smtClean="0">
                <a:solidFill>
                  <a:srgbClr val="FF0000"/>
                </a:solidFill>
              </a:rPr>
              <a:t>Wait And See</a:t>
            </a:r>
            <a:r>
              <a:rPr lang="ru-RU" altLang="ru-RU" sz="2400" dirty="0" smtClean="0">
                <a:solidFill>
                  <a:srgbClr val="FF0000"/>
                </a:solidFill>
              </a:rPr>
              <a:t>), 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ru-RU" sz="2400" dirty="0" smtClean="0">
                <a:solidFill>
                  <a:srgbClr val="FF0000"/>
                </a:solidFill>
              </a:rPr>
              <a:t>словарный экспертный (</a:t>
            </a:r>
            <a:r>
              <a:rPr lang="en-GB" altLang="ru-RU" sz="2400" dirty="0" smtClean="0">
                <a:solidFill>
                  <a:srgbClr val="FF0000"/>
                </a:solidFill>
              </a:rPr>
              <a:t>Word Expert</a:t>
            </a:r>
            <a:r>
              <a:rPr lang="ru-RU" altLang="ru-RU" sz="2400" dirty="0" smtClean="0">
                <a:solidFill>
                  <a:srgbClr val="FF0000"/>
                </a:solidFill>
              </a:rPr>
              <a:t>), 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ru-RU" sz="2400" dirty="0" err="1" smtClean="0">
                <a:solidFill>
                  <a:srgbClr val="FF0000"/>
                </a:solidFill>
              </a:rPr>
              <a:t>коннекционистский</a:t>
            </a:r>
            <a:r>
              <a:rPr lang="ru-RU" altLang="ru-RU" sz="2400" dirty="0" smtClean="0">
                <a:solidFill>
                  <a:srgbClr val="FF0000"/>
                </a:solidFill>
              </a:rPr>
              <a:t>, “скользящий” (</a:t>
            </a:r>
            <a:r>
              <a:rPr lang="en-GB" altLang="ru-RU" sz="2400" dirty="0" smtClean="0">
                <a:solidFill>
                  <a:srgbClr val="FF0000"/>
                </a:solidFill>
              </a:rPr>
              <a:t>Skimming</a:t>
            </a:r>
            <a:r>
              <a:rPr lang="ru-RU" altLang="ru-RU" sz="2400" dirty="0" smtClean="0">
                <a:solidFill>
                  <a:srgbClr val="FF0000"/>
                </a:solidFill>
              </a:rPr>
              <a:t>) анализ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2925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altLang="ru-RU" b="1" u="sng" dirty="0" err="1" smtClean="0">
                <a:hlinkClick r:id="rId2"/>
              </a:rPr>
              <a:t>Коннекционизм</a:t>
            </a:r>
            <a:r>
              <a:rPr lang="ru-RU" altLang="ru-RU" dirty="0" smtClean="0"/>
              <a:t> 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34925" y="1263650"/>
            <a:ext cx="8929688" cy="48958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altLang="ru-RU" sz="2800" b="1" u="sng" dirty="0" err="1" smtClean="0">
                <a:hlinkClick r:id="rId2"/>
              </a:rPr>
              <a:t>Коннекционизм</a:t>
            </a:r>
            <a:r>
              <a:rPr lang="ru-RU" altLang="ru-RU" sz="2800" dirty="0" smtClean="0"/>
              <a:t> — </a:t>
            </a:r>
            <a:r>
              <a:rPr lang="ru-RU" altLang="ru-RU" sz="2800" dirty="0" err="1" smtClean="0"/>
              <a:t>Коннективизм</a:t>
            </a:r>
            <a:r>
              <a:rPr lang="ru-RU" altLang="ru-RU" sz="2800" dirty="0" smtClean="0"/>
              <a:t> или </a:t>
            </a:r>
            <a:r>
              <a:rPr lang="ru-RU" altLang="ru-RU" sz="2800" dirty="0" err="1" smtClean="0"/>
              <a:t>коннекционизм</a:t>
            </a:r>
            <a:r>
              <a:rPr lang="ru-RU" altLang="ru-RU" sz="2800" dirty="0" smtClean="0"/>
              <a:t> (англ. </a:t>
            </a:r>
            <a:r>
              <a:rPr lang="ru-RU" altLang="ru-RU" sz="2800" dirty="0" err="1" smtClean="0"/>
              <a:t>connectionism</a:t>
            </a:r>
            <a:r>
              <a:rPr lang="ru-RU" altLang="ru-RU" sz="2800" dirty="0" smtClean="0"/>
              <a:t>) один из подходов в области искусственного интеллекта, когнитивной науки (когнитивистики), </a:t>
            </a:r>
            <a:r>
              <a:rPr lang="ru-RU" altLang="ru-RU" sz="2800" dirty="0" err="1" smtClean="0"/>
              <a:t>нейробиологии</a:t>
            </a:r>
            <a:r>
              <a:rPr lang="ru-RU" altLang="ru-RU" sz="2800" dirty="0" smtClean="0"/>
              <a:t>, психологии и философии разума. </a:t>
            </a:r>
            <a:r>
              <a:rPr lang="ru-RU" altLang="ru-RU" sz="2800" dirty="0" err="1" smtClean="0"/>
              <a:t>Коннективизм</a:t>
            </a:r>
            <a:r>
              <a:rPr lang="ru-RU" altLang="ru-RU" sz="2800" dirty="0" smtClean="0"/>
              <a:t> моделирует ментальные или поведенческие… …   </a:t>
            </a:r>
            <a:r>
              <a:rPr lang="ru-RU" altLang="ru-RU" sz="2800" i="1" dirty="0" smtClean="0"/>
              <a:t>Википедия</a:t>
            </a:r>
            <a:endParaRPr lang="ru-RU" altLang="ru-RU" sz="2800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altLang="ru-RU" sz="2800" b="1" u="sng" dirty="0" err="1" smtClean="0">
                <a:hlinkClick r:id="rId3"/>
              </a:rPr>
              <a:t>connectionist</a:t>
            </a:r>
            <a:r>
              <a:rPr lang="ru-RU" altLang="ru-RU" sz="2800" dirty="0" smtClean="0"/>
              <a:t> — 1) Психология: </a:t>
            </a:r>
            <a:r>
              <a:rPr lang="ru-RU" altLang="ru-RU" sz="2800" dirty="0" err="1" smtClean="0"/>
              <a:t>коннекционистский</a:t>
            </a:r>
            <a:r>
              <a:rPr lang="ru-RU" altLang="ru-RU" sz="2800" dirty="0" smtClean="0"/>
              <a:t> (подход, системы, модели) 2) Программирование: ассоциативный, </a:t>
            </a:r>
            <a:r>
              <a:rPr lang="ru-RU" altLang="ru-RU" sz="2800" dirty="0" err="1" smtClean="0"/>
              <a:t>коннекционный</a:t>
            </a:r>
            <a:r>
              <a:rPr lang="ru-RU" altLang="ru-RU" sz="2800" dirty="0" smtClean="0"/>
              <a:t>, нейросетевой …   </a:t>
            </a:r>
            <a:r>
              <a:rPr lang="ru-RU" altLang="ru-RU" sz="2800" i="1" dirty="0" smtClean="0"/>
              <a:t>Универсальный англо-русский словарь</a:t>
            </a:r>
            <a:endParaRPr lang="ru-RU" altLang="ru-RU" sz="2800" dirty="0" smtClean="0"/>
          </a:p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ru-RU" alt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589712" cy="573087"/>
          </a:xfrm>
        </p:spPr>
        <p:txBody>
          <a:bodyPr/>
          <a:lstStyle/>
          <a:p>
            <a:pPr algn="ctr"/>
            <a:r>
              <a:rPr lang="ru-RU" altLang="ru-RU" sz="2800" b="1" smtClean="0">
                <a:solidFill>
                  <a:srgbClr val="FF0000"/>
                </a:solidFill>
              </a:rPr>
              <a:t>Основные термины и определения</a:t>
            </a:r>
          </a:p>
        </p:txBody>
      </p:sp>
      <p:sp>
        <p:nvSpPr>
          <p:cNvPr id="5123" name="Объект 2"/>
          <p:cNvSpPr>
            <a:spLocks noGrp="1"/>
          </p:cNvSpPr>
          <p:nvPr>
            <p:ph idx="1"/>
          </p:nvPr>
        </p:nvSpPr>
        <p:spPr bwMode="auto">
          <a:xfrm>
            <a:off x="468313" y="1341438"/>
            <a:ext cx="8567737" cy="511175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 b="1" i="1" smtClean="0"/>
              <a:t>Диалог</a:t>
            </a:r>
            <a:r>
              <a:rPr lang="ru-RU" altLang="ru-RU" i="1" smtClean="0"/>
              <a:t> </a:t>
            </a:r>
            <a:r>
              <a:rPr lang="ru-RU" altLang="ru-RU" smtClean="0"/>
              <a:t>– процесс достижения его участниками определенных согласованных целей путем обмена связанными высказываниями, выраженными на естественном языке.</a:t>
            </a:r>
          </a:p>
          <a:p>
            <a:r>
              <a:rPr lang="ru-RU" altLang="ru-RU" b="1" i="1" smtClean="0"/>
              <a:t>Дискурс</a:t>
            </a:r>
            <a:r>
              <a:rPr lang="ru-RU" altLang="ru-RU" i="1" smtClean="0"/>
              <a:t> </a:t>
            </a:r>
            <a:r>
              <a:rPr lang="ru-RU" altLang="ru-RU" smtClean="0"/>
              <a:t>– высказывания участников общения, образующих связанный текст со сложной структурой. Поэтому процесс общения не может быть сведен к обмену изолированными парами высказываний (вопрос-ответ).</a:t>
            </a:r>
          </a:p>
          <a:p>
            <a:r>
              <a:rPr lang="ru-RU" altLang="ru-RU" b="1" i="1" smtClean="0"/>
              <a:t>Структура диалога</a:t>
            </a:r>
            <a:r>
              <a:rPr lang="ru-RU" altLang="ru-RU" b="1" smtClean="0"/>
              <a:t> </a:t>
            </a:r>
            <a:r>
              <a:rPr lang="ru-RU" altLang="ru-RU" smtClean="0"/>
              <a:t>– определяет цели, которые преследуют участники общения, которая может рассматриваться на трех уровнях: глобальном, тематическом, локальном.</a:t>
            </a:r>
          </a:p>
          <a:p>
            <a:r>
              <a:rPr lang="ru-RU" altLang="ru-RU" b="1" i="1" smtClean="0"/>
              <a:t>На глобальном уровне</a:t>
            </a:r>
            <a:r>
              <a:rPr lang="ru-RU" altLang="ru-RU" b="1" smtClean="0"/>
              <a:t> </a:t>
            </a:r>
            <a:r>
              <a:rPr lang="ru-RU" altLang="ru-RU" smtClean="0"/>
              <a:t>определяются общие свойства решаемых пользователем задач.</a:t>
            </a:r>
          </a:p>
          <a:p>
            <a:r>
              <a:rPr lang="ru-RU" altLang="ru-RU" b="1" i="1" smtClean="0"/>
              <a:t>На тематическом уровне </a:t>
            </a:r>
            <a:r>
              <a:rPr lang="ru-RU" altLang="ru-RU" smtClean="0"/>
              <a:t>структура диалога зависит от конкретных особенностей решаемой задачи, от алгоритма решения задачи, ее разбиения на задачи и подзадачи, от распределения ролей(активная и пассивная роль) между участниками общения.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1150938" y="188913"/>
            <a:ext cx="7993062" cy="715962"/>
          </a:xfrm>
        </p:spPr>
        <p:txBody>
          <a:bodyPr/>
          <a:lstStyle/>
          <a:p>
            <a:pPr algn="ctr"/>
            <a:r>
              <a:rPr lang="ru-RU" altLang="ru-RU" sz="2800" b="1" smtClean="0">
                <a:solidFill>
                  <a:srgbClr val="FF0000"/>
                </a:solidFill>
              </a:rPr>
              <a:t>Основные термины и определения</a:t>
            </a:r>
          </a:p>
        </p:txBody>
      </p:sp>
      <p:sp>
        <p:nvSpPr>
          <p:cNvPr id="6147" name="Объект 2"/>
          <p:cNvSpPr>
            <a:spLocks noGrp="1"/>
          </p:cNvSpPr>
          <p:nvPr>
            <p:ph idx="1"/>
          </p:nvPr>
        </p:nvSpPr>
        <p:spPr bwMode="auto">
          <a:xfrm>
            <a:off x="250825" y="1125538"/>
            <a:ext cx="8642350" cy="539908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 sz="2400" b="1" i="1" smtClean="0"/>
              <a:t>На локальном уровне</a:t>
            </a:r>
            <a:r>
              <a:rPr lang="ru-RU" altLang="ru-RU" sz="2400" b="1" smtClean="0"/>
              <a:t> </a:t>
            </a:r>
            <a:r>
              <a:rPr lang="ru-RU" altLang="ru-RU" sz="2400" smtClean="0"/>
              <a:t>рассматриваются отдельные </a:t>
            </a:r>
            <a:r>
              <a:rPr lang="ru-RU" altLang="ru-RU" sz="2400" i="1" smtClean="0"/>
              <a:t>шаги диалога</a:t>
            </a:r>
            <a:r>
              <a:rPr lang="ru-RU" altLang="ru-RU" sz="2400" smtClean="0"/>
              <a:t>, образуемые взаимосвязанными высказываниями его участников.</a:t>
            </a:r>
          </a:p>
          <a:p>
            <a:r>
              <a:rPr lang="ru-RU" altLang="ru-RU" sz="2400" b="1" i="1" smtClean="0"/>
              <a:t>Шаг диалога</a:t>
            </a:r>
            <a:r>
              <a:rPr lang="ru-RU" altLang="ru-RU" sz="2400" b="1" smtClean="0"/>
              <a:t> </a:t>
            </a:r>
            <a:r>
              <a:rPr lang="ru-RU" altLang="ru-RU" sz="2400" smtClean="0"/>
              <a:t>– трактуется как пара действие-реакция, где высказывания активного (владеющего инициативой) участника соответствуют действию, а пассивного участника диалога – реакции.</a:t>
            </a:r>
          </a:p>
          <a:p>
            <a:r>
              <a:rPr lang="ru-RU" altLang="ru-RU" sz="2400" b="1" smtClean="0"/>
              <a:t>Основными параметрами структуры диалога на локальном уровне </a:t>
            </a:r>
            <a:r>
              <a:rPr lang="ru-RU" altLang="ru-RU" sz="2400" smtClean="0"/>
              <a:t>являются: </a:t>
            </a:r>
            <a:r>
              <a:rPr lang="ru-RU" altLang="ru-RU" sz="2400" i="1" smtClean="0"/>
              <a:t>инициатор шага и вид действия; способ влияния действия на реакцию; способ спецификации задач и подзадач, решаемой на данном шаге.</a:t>
            </a:r>
          </a:p>
          <a:p>
            <a:r>
              <a:rPr lang="ru-RU" altLang="ru-RU" sz="2400" b="1" i="1" smtClean="0"/>
              <a:t>Перехват инициативы</a:t>
            </a:r>
            <a:r>
              <a:rPr lang="ru-RU" altLang="ru-RU" sz="2400" b="1" smtClean="0"/>
              <a:t> </a:t>
            </a:r>
            <a:r>
              <a:rPr lang="ru-RU" altLang="ru-RU" sz="2400" smtClean="0"/>
              <a:t>возникает в тех случаях, когда пассивный участник вместо цели предложенной активным участником, выбирает иные цели.</a:t>
            </a:r>
          </a:p>
          <a:p>
            <a:endParaRPr lang="ru-RU" altLang="ru-RU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856663" cy="615950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ru-RU" sz="3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3800" b="1" dirty="0" smtClean="0">
                <a:solidFill>
                  <a:srgbClr val="FF0000"/>
                </a:solidFill>
              </a:rPr>
              <a:t>Классификация </a:t>
            </a:r>
            <a:r>
              <a:rPr lang="ru-RU" sz="3800" b="1" dirty="0">
                <a:solidFill>
                  <a:srgbClr val="FF0000"/>
                </a:solidFill>
              </a:rPr>
              <a:t>естественно-языковых сис</a:t>
            </a:r>
            <a:r>
              <a:rPr lang="ru-RU" sz="3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тем</a:t>
            </a:r>
            <a:r>
              <a:rPr lang="ru-RU" sz="3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ru-RU" sz="3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ru-RU" sz="3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9750" y="1125538"/>
            <a:ext cx="7994650" cy="5472112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609600" indent="-609600">
              <a:buFontTx/>
              <a:buAutoNum type="arabicPeriod"/>
            </a:pPr>
            <a:r>
              <a:rPr lang="ru-RU" altLang="ru-RU" sz="3200" smtClean="0"/>
              <a:t>Интеллектуальные вопрос-ответные системы</a:t>
            </a:r>
            <a:br>
              <a:rPr lang="ru-RU" altLang="ru-RU" sz="3200" smtClean="0"/>
            </a:br>
            <a:endParaRPr lang="ru-RU" altLang="ru-RU" sz="3200" smtClean="0"/>
          </a:p>
          <a:p>
            <a:pPr marL="609600" indent="-609600">
              <a:buFontTx/>
              <a:buAutoNum type="arabicPeriod"/>
            </a:pPr>
            <a:r>
              <a:rPr lang="ru-RU" altLang="ru-RU" sz="3200" smtClean="0"/>
              <a:t>Системы общения с базами данных</a:t>
            </a:r>
            <a:br>
              <a:rPr lang="ru-RU" altLang="ru-RU" sz="3200" smtClean="0"/>
            </a:br>
            <a:endParaRPr lang="ru-RU" altLang="ru-RU" sz="3200" smtClean="0"/>
          </a:p>
          <a:p>
            <a:pPr marL="609600" indent="-609600">
              <a:buFontTx/>
              <a:buAutoNum type="arabicPeriod"/>
            </a:pPr>
            <a:r>
              <a:rPr lang="ru-RU" altLang="ru-RU" sz="3200" smtClean="0"/>
              <a:t>Диалоговые системы решения задач</a:t>
            </a:r>
            <a:br>
              <a:rPr lang="ru-RU" altLang="ru-RU" sz="3200" smtClean="0"/>
            </a:br>
            <a:endParaRPr lang="ru-RU" altLang="ru-RU" sz="3200" smtClean="0"/>
          </a:p>
          <a:p>
            <a:pPr marL="609600" indent="-609600">
              <a:buFontTx/>
              <a:buAutoNum type="arabicPeriod"/>
            </a:pPr>
            <a:r>
              <a:rPr lang="ru-RU" altLang="ru-RU" sz="3200" smtClean="0"/>
              <a:t>Системы обработки связных текстов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>
          <a:xfrm>
            <a:off x="179388" y="365125"/>
            <a:ext cx="8335962" cy="61595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altLang="ru-RU" b="1" dirty="0" smtClean="0">
                <a:solidFill>
                  <a:srgbClr val="FF0000"/>
                </a:solidFill>
              </a:rPr>
              <a:t>1.Интеллектуальные вопрос-ответные системы</a:t>
            </a:r>
            <a:endParaRPr lang="ru-RU" altLang="ru-RU" dirty="0" smtClean="0">
              <a:solidFill>
                <a:srgbClr val="FF0000"/>
              </a:solidFill>
            </a:endParaRPr>
          </a:p>
        </p:txBody>
      </p:sp>
      <p:sp>
        <p:nvSpPr>
          <p:cNvPr id="24579" name="Объект 2"/>
          <p:cNvSpPr>
            <a:spLocks noGrp="1"/>
          </p:cNvSpPr>
          <p:nvPr>
            <p:ph idx="1"/>
          </p:nvPr>
        </p:nvSpPr>
        <p:spPr>
          <a:xfrm>
            <a:off x="539750" y="1125538"/>
            <a:ext cx="8496300" cy="5472112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altLang="ru-RU" sz="3200" dirty="0" smtClean="0"/>
              <a:t>Вопросы, вводимые в систему: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altLang="ru-RU" sz="3200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altLang="ru-RU" sz="3200" dirty="0" smtClean="0"/>
              <a:t>«Сколько нефти было перевезено железнодорожным транспортом в 1991 году?»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altLang="ru-RU" sz="3200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altLang="ru-RU" sz="3200" dirty="0" smtClean="0"/>
              <a:t> «Каков удельный вес перевозок железнодорожным транспортом в общем объеме перевозок всеми видами транспорта в 1991 году?»</a:t>
            </a:r>
          </a:p>
          <a:p>
            <a:pPr fontAlgn="auto">
              <a:spcAft>
                <a:spcPts val="0"/>
              </a:spcAft>
              <a:defRPr/>
            </a:pPr>
            <a:endParaRPr lang="ru-RU" altLang="ru-RU" sz="32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36613"/>
          </a:xfrm>
        </p:spPr>
        <p:txBody>
          <a:bodyPr/>
          <a:lstStyle/>
          <a:p>
            <a:pPr algn="ctr"/>
            <a:r>
              <a:rPr lang="ru-RU" altLang="ru-RU" sz="2500" b="1" smtClean="0">
                <a:solidFill>
                  <a:srgbClr val="FF0000"/>
                </a:solidFill>
              </a:rPr>
              <a:t>Интеллектуальная вопрос-ответная система ПОЭТ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0" y="1052513"/>
            <a:ext cx="8893175" cy="532923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sz="1600" i="1" smtClean="0"/>
              <a:t>Запрос на ЕЯ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3405" y="1340768"/>
            <a:ext cx="8054732" cy="48459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7886700" cy="544512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altLang="ru-RU" b="1" dirty="0" smtClean="0">
                <a:solidFill>
                  <a:srgbClr val="FF0000"/>
                </a:solidFill>
              </a:rPr>
              <a:t>Результаты эксплуатации ЕЯ-системы ПОЭТ </a:t>
            </a:r>
          </a:p>
        </p:txBody>
      </p:sp>
      <p:sp>
        <p:nvSpPr>
          <p:cNvPr id="10243" name="Объект 2"/>
          <p:cNvSpPr>
            <a:spLocks noGrp="1"/>
          </p:cNvSpPr>
          <p:nvPr>
            <p:ph idx="1"/>
          </p:nvPr>
        </p:nvSpPr>
        <p:spPr bwMode="auto">
          <a:xfrm>
            <a:off x="179388" y="765175"/>
            <a:ext cx="8856662" cy="575945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Century Gothic" panose="020B0502020202020204" pitchFamily="34" charset="0"/>
              <a:buAutoNum type="arabicPeriod"/>
            </a:pPr>
            <a:r>
              <a:rPr lang="ru-RU" altLang="ru-RU" sz="2800" smtClean="0"/>
              <a:t>Системы налагают достаточно жесткие ограничения на процесс общения</a:t>
            </a:r>
          </a:p>
          <a:p>
            <a:pPr>
              <a:buFont typeface="Century Gothic" panose="020B0502020202020204" pitchFamily="34" charset="0"/>
              <a:buAutoNum type="arabicPeriod"/>
            </a:pPr>
            <a:r>
              <a:rPr lang="ru-RU" altLang="ru-RU" sz="2800" smtClean="0"/>
              <a:t>Вопросы были ориентированы на предметную область и пользователь не мог задать вопросы, касающиеся возможностей системы</a:t>
            </a:r>
          </a:p>
          <a:p>
            <a:pPr>
              <a:buFont typeface="Century Gothic" panose="020B0502020202020204" pitchFamily="34" charset="0"/>
              <a:buAutoNum type="arabicPeriod"/>
            </a:pPr>
            <a:r>
              <a:rPr lang="ru-RU" altLang="ru-RU" sz="2800" smtClean="0"/>
              <a:t>Знания пользователя о языке общения и языке предметной области должны совпадать со знаниями, имеющимися у разработчиков системы ПОЭТ (проблема общего кода)</a:t>
            </a:r>
          </a:p>
          <a:p>
            <a:pPr>
              <a:buFont typeface="Century Gothic" panose="020B0502020202020204" pitchFamily="34" charset="0"/>
              <a:buAutoNum type="arabicPeriod"/>
            </a:pPr>
            <a:r>
              <a:rPr lang="ru-RU" altLang="ru-RU" sz="2800" smtClean="0"/>
              <a:t>Жесткая структура диалога с инициативой у пользователя</a:t>
            </a:r>
          </a:p>
          <a:p>
            <a:pPr>
              <a:buFont typeface="Century Gothic" panose="020B0502020202020204" pitchFamily="34" charset="0"/>
              <a:buAutoNum type="arabicPeriod"/>
            </a:pPr>
            <a:r>
              <a:rPr lang="ru-RU" altLang="ru-RU" sz="2800" smtClean="0"/>
              <a:t>Необходимость формирования запроса в одном предложении, что приводило к увеличению длины предложения и повышения вероятности ошибок пользователя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ru-RU" altLang="ru-RU" sz="3800" b="1" smtClean="0"/>
              <a:t>2.Системы общения с базами данных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sz="2800" smtClean="0"/>
              <a:t>Пример диалога в такой системе: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800" b="1" smtClean="0">
                <a:solidFill>
                  <a:srgbClr val="FF0000"/>
                </a:solidFill>
              </a:rPr>
              <a:t>Вопрос 1</a:t>
            </a:r>
            <a:r>
              <a:rPr lang="ru-RU" altLang="ru-RU" sz="2800" smtClean="0">
                <a:solidFill>
                  <a:srgbClr val="FF0000"/>
                </a:solidFill>
              </a:rPr>
              <a:t>: Сколько студентов факультета автоматики и вычислительной техники проживает в общежитии ?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800" smtClean="0"/>
              <a:t>Ответ 1:    152.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800" b="1" smtClean="0">
                <a:solidFill>
                  <a:srgbClr val="FF0000"/>
                </a:solidFill>
              </a:rPr>
              <a:t>Вопрос 2</a:t>
            </a:r>
            <a:r>
              <a:rPr lang="ru-RU" altLang="ru-RU" sz="2800" smtClean="0">
                <a:solidFill>
                  <a:srgbClr val="FF0000"/>
                </a:solidFill>
              </a:rPr>
              <a:t>:  Сколько из них имеют компьютер?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800" smtClean="0"/>
              <a:t>Ответ 2:     75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1055</Words>
  <Application>Microsoft Office PowerPoint</Application>
  <PresentationFormat>Экран (4:3)</PresentationFormat>
  <Paragraphs>124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 Light</vt:lpstr>
      <vt:lpstr>Calibri</vt:lpstr>
      <vt:lpstr>Wingdings 3</vt:lpstr>
      <vt:lpstr>Wingdings</vt:lpstr>
      <vt:lpstr>Century Gothic</vt:lpstr>
      <vt:lpstr>Тема Office</vt:lpstr>
      <vt:lpstr>ЕЯ-системы</vt:lpstr>
      <vt:lpstr> План проведения лекции </vt:lpstr>
      <vt:lpstr>Основные термины и определения</vt:lpstr>
      <vt:lpstr>Основные термины и определения</vt:lpstr>
      <vt:lpstr> Классификация естественно-языковых систем </vt:lpstr>
      <vt:lpstr>1.Интеллектуальные вопрос-ответные системы</vt:lpstr>
      <vt:lpstr>Интеллектуальная вопрос-ответная система ПОЭТ</vt:lpstr>
      <vt:lpstr>Результаты эксплуатации ЕЯ-системы ПОЭТ </vt:lpstr>
      <vt:lpstr>2.Системы общения с базами данных</vt:lpstr>
      <vt:lpstr>Результаты эксплуатации. Системы общения с базами данных</vt:lpstr>
      <vt:lpstr>3. Диалоговые системы решения задач</vt:lpstr>
      <vt:lpstr>Результаты эксплуатации</vt:lpstr>
      <vt:lpstr>4.Системы обработки связных текстов</vt:lpstr>
      <vt:lpstr>Системы обработки связных текстов</vt:lpstr>
      <vt:lpstr>Уровни анализа в системах машинного перевода</vt:lpstr>
      <vt:lpstr>Обобщенная схема компонентов ЕЯ-системы </vt:lpstr>
      <vt:lpstr> Диалоговый компонент  можно рассматривать на 3-х уровнях </vt:lpstr>
      <vt:lpstr> Тематическая структура диалога </vt:lpstr>
      <vt:lpstr>Компонент понимания высказываний</vt:lpstr>
      <vt:lpstr>Компонент генерации высказываний</vt:lpstr>
      <vt:lpstr>Два способа приобретения знаний в ЕЯ-системах </vt:lpstr>
      <vt:lpstr>Технологии анализа естественного языка</vt:lpstr>
      <vt:lpstr>Коннекционизм </vt:lpstr>
    </vt:vector>
  </TitlesOfParts>
  <Company>vgu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ЕЯ-системы</dc:title>
  <dc:creator>user</dc:creator>
  <cp:lastModifiedBy>Ростовцев Владимир Сергеевич</cp:lastModifiedBy>
  <cp:revision>33</cp:revision>
  <dcterms:created xsi:type="dcterms:W3CDTF">2009-12-11T05:16:42Z</dcterms:created>
  <dcterms:modified xsi:type="dcterms:W3CDTF">2016-03-25T07:52:12Z</dcterms:modified>
</cp:coreProperties>
</file>