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77" r:id="rId5"/>
    <p:sldId id="278" r:id="rId6"/>
    <p:sldId id="279" r:id="rId7"/>
    <p:sldId id="261" r:id="rId8"/>
    <p:sldId id="260" r:id="rId9"/>
    <p:sldId id="259" r:id="rId10"/>
    <p:sldId id="258" r:id="rId11"/>
    <p:sldId id="257" r:id="rId12"/>
    <p:sldId id="263" r:id="rId13"/>
    <p:sldId id="262" r:id="rId14"/>
    <p:sldId id="265" r:id="rId15"/>
    <p:sldId id="264" r:id="rId16"/>
    <p:sldId id="267" r:id="rId17"/>
    <p:sldId id="268" r:id="rId18"/>
    <p:sldId id="270" r:id="rId19"/>
    <p:sldId id="269" r:id="rId20"/>
    <p:sldId id="266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14672-1B00-4277-A2A0-08508B64F4A6}" type="datetimeFigureOut">
              <a:rPr lang="ru-RU"/>
              <a:pPr>
                <a:defRPr/>
              </a:pPr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4D8FD-A6AA-4016-BDD4-FB98DAE2639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8455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149DD-F548-431A-B089-D32E5458380A}" type="datetimeFigureOut">
              <a:rPr lang="ru-RU"/>
              <a:pPr>
                <a:defRPr/>
              </a:pPr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67365-7E02-4BFA-B74B-F9F680940E2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231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095E2-2A23-46D5-B897-596C42FA5294}" type="datetimeFigureOut">
              <a:rPr lang="ru-RU"/>
              <a:pPr>
                <a:defRPr/>
              </a:pPr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D55ED-1390-489F-8B7F-F59FDBB002C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399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AAF3E-8900-446B-8C86-9B43CCFB4C88}" type="datetimeFigureOut">
              <a:rPr lang="ru-RU"/>
              <a:pPr>
                <a:defRPr/>
              </a:pPr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DA9C0-A28A-4423-89B0-5E3FDDD1FC2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830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0BD24-401C-4CA4-BA33-19ADE978415D}" type="datetimeFigureOut">
              <a:rPr lang="ru-RU"/>
              <a:pPr>
                <a:defRPr/>
              </a:pPr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38FD8-9C2D-4F38-B116-835803D7B62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801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55147-AD7A-439C-8B4E-DDF4E75B98C2}" type="datetimeFigureOut">
              <a:rPr lang="ru-RU"/>
              <a:pPr>
                <a:defRPr/>
              </a:pPr>
              <a:t>21.03.2017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39F30-78F7-4D28-9E44-044B7675D31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618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C0C35-38E5-47B2-ADD8-F4557A4F0A27}" type="datetimeFigureOut">
              <a:rPr lang="ru-RU"/>
              <a:pPr>
                <a:defRPr/>
              </a:pPr>
              <a:t>21.03.2017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7B04-6D73-4DFC-A70D-153C79502CD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60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6468D-7D96-4B25-88D9-A56D2EEF5A26}" type="datetimeFigureOut">
              <a:rPr lang="ru-RU"/>
              <a:pPr>
                <a:defRPr/>
              </a:pPr>
              <a:t>21.03.2017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A0A4E-D6D1-4337-9046-1453270CA4E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96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1DE4B-A9C2-4F99-BEEC-741AF5C4170E}" type="datetimeFigureOut">
              <a:rPr lang="ru-RU"/>
              <a:pPr>
                <a:defRPr/>
              </a:pPr>
              <a:t>21.03.2017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61BDD-1EEC-4AC3-8BEF-C12457909D6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007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D0266-8E46-453E-A529-7A51122C51ED}" type="datetimeFigureOut">
              <a:rPr lang="ru-RU"/>
              <a:pPr>
                <a:defRPr/>
              </a:pPr>
              <a:t>21.03.2017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BD93F-E08D-4357-883A-187E63B7276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0562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546-F864-4050-AE2D-A37120F4668E}" type="datetimeFigureOut">
              <a:rPr lang="ru-RU"/>
              <a:pPr>
                <a:defRPr/>
              </a:pPr>
              <a:t>21.03.2017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BD104-D245-4BBF-BC27-28C84067EB3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786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00"/>
            </a:gs>
            <a:gs pos="31000">
              <a:srgbClr val="9DC3E6"/>
            </a:gs>
            <a:gs pos="48000">
              <a:srgbClr val="FFFF00"/>
            </a:gs>
            <a:gs pos="80000">
              <a:srgbClr val="FFFF00"/>
            </a:gs>
            <a:gs pos="100000">
              <a:srgbClr val="FFD966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182A320-B828-4C1D-92C8-4CB6D0EFF81C}" type="datetimeFigureOut">
              <a:rPr lang="ru-RU"/>
              <a:pPr>
                <a:defRPr/>
              </a:pPr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78DE243E-1846-4C23-8021-BA7832EBDA2A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Нейросетевые экспертные системы</a:t>
            </a: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Лекция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201613" y="365125"/>
            <a:ext cx="11782425" cy="1325563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Нейросети для диагностики инфаркта миокарда</a:t>
            </a:r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>
          <a:xfrm>
            <a:off x="201613" y="1825625"/>
            <a:ext cx="11782425" cy="43513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Проводится комплекс исследований по использованию нейросетей для диагностики инфаркта миокарда.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Приводятся данные по чувствительности (77,7%) и специфичности (97,2%) нейросетевого теста.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С помощью нейронной сети устанавливается диагностическую значимость клинических параметров при диагностике инфаркта миокарда.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Нейросетевой анализ акустических сигналов позволяет проводить диагностику клапанных шумов сердца и оценивать систолическую и диастолическую фазы сердечного сокращения с постановкой предварительного диагноза.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mtClean="0"/>
              <a:t>Другие примеры</a:t>
            </a:r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Нейросети используются терапевтами для диагностики заболеваний печени по лабораторным данным исследования функций печени, а также для дифференциальной диагностики заболеваний печени и желчного пузыря. </a:t>
            </a:r>
          </a:p>
          <a:p>
            <a:pPr eaLnBrk="1" hangingPunct="1"/>
            <a:r>
              <a:rPr lang="ru-RU" altLang="ru-RU" smtClean="0"/>
              <a:t>Нейропрограммы могут с успехом работать с медицинскими данными, относящимися к субъективным категориям, например в психиатрии. Оценка субъективных данных дает возможность распознавания психических симптомов и диагностики некоторых психиатрических симптомов. </a:t>
            </a:r>
          </a:p>
          <a:p>
            <a:pPr eaLnBrk="1" hangingPunct="1"/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166688" y="0"/>
            <a:ext cx="11858625" cy="1325563"/>
          </a:xfrm>
        </p:spPr>
        <p:txBody>
          <a:bodyPr/>
          <a:lstStyle/>
          <a:p>
            <a:pPr eaLnBrk="1" hangingPunct="1"/>
            <a:r>
              <a:rPr lang="ru-RU" altLang="ru-RU" smtClean="0"/>
              <a:t>Диагностика злокачественных новообразований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838" y="1825625"/>
            <a:ext cx="11858324" cy="4351338"/>
          </a:xfr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xtLst/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Актуальная проблема диагностики злокачественных новообразований, возможно, получит новый уровень осмысления с началом применения </a:t>
            </a:r>
            <a:r>
              <a:rPr lang="ru-RU" dirty="0" err="1" smtClean="0"/>
              <a:t>нейроалгоритмов</a:t>
            </a:r>
            <a:r>
              <a:rPr lang="ru-RU" dirty="0" smtClean="0"/>
              <a:t> (80%-</a:t>
            </a:r>
            <a:r>
              <a:rPr lang="ru-RU" dirty="0" err="1" smtClean="0"/>
              <a:t>ная</a:t>
            </a:r>
            <a:r>
              <a:rPr lang="ru-RU" dirty="0" smtClean="0"/>
              <a:t> точность ранней диагностики меланом кожи - одного из самых злокачественных заболеваний).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633" y="365125"/>
            <a:ext cx="11867948" cy="1325563"/>
          </a:xfrm>
          <a:gradFill>
            <a:gsLst>
              <a:gs pos="0">
                <a:srgbClr val="FFFF00">
                  <a:alpha val="90000"/>
                </a:srgbClr>
              </a:gs>
              <a:gs pos="61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xtLst/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Пример интерпретации электрокардиограмм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Классической проблемой в кардиологии является интерпретация электрокардиограмм, требующая значительного опыта врача. Сотрудники Университета Глазго (Великобритания) ведут исследования по применению </a:t>
            </a:r>
            <a:r>
              <a:rPr lang="ru-RU" dirty="0" err="1" smtClean="0"/>
              <a:t>нейросетей</a:t>
            </a:r>
            <a:r>
              <a:rPr lang="ru-RU" dirty="0" smtClean="0"/>
              <a:t> для диагностики инфарктов миокарда по результатам анализа электрокардиограмм. Входными данными для сетей являются избранные параметры 12-канальной электрокардиограммы и 12-канальной </a:t>
            </a:r>
            <a:r>
              <a:rPr lang="ru-RU" dirty="0" err="1" smtClean="0"/>
              <a:t>векторкардиограммы</a:t>
            </a:r>
            <a:r>
              <a:rPr lang="ru-RU" dirty="0" smtClean="0"/>
              <a:t> (длины зубцов, расстояния между зубцами).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 Исследователи обучили огромное количество </a:t>
            </a:r>
            <a:r>
              <a:rPr lang="ru-RU" dirty="0" err="1" smtClean="0"/>
              <a:t>нейросетей</a:t>
            </a:r>
            <a:r>
              <a:rPr lang="ru-RU" dirty="0" smtClean="0"/>
              <a:t> (167 сетей для диагностики инфаркта миокарда передней стенки и 139 сетей для инфаркта нижней стенки) на массиве данных из 360 электрокардиограмм. Обученные сети затем тестировали отдельную выборку с заранее известными ответами (493 случая). Одновременно для получения отдельной серии ответов на тестируемой выборке был использован логический метод (с заранее заданным алгоритмом). Затем сравнивались результаты тестирования выборки с помощью </a:t>
            </a:r>
            <a:r>
              <a:rPr lang="ru-RU" dirty="0" err="1" smtClean="0"/>
              <a:t>нейросетей</a:t>
            </a:r>
            <a:r>
              <a:rPr lang="ru-RU" dirty="0" smtClean="0"/>
              <a:t> и с помощью логического алгоритма.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mtClean="0"/>
              <a:t>Интерпретация ЭКГ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Интерпретация ЭКГ с помощью </a:t>
            </a:r>
            <a:r>
              <a:rPr lang="ru-RU" dirty="0" err="1" smtClean="0"/>
              <a:t>нейросетей</a:t>
            </a:r>
            <a:r>
              <a:rPr lang="ru-RU" dirty="0" smtClean="0"/>
              <a:t> была применена для диагностики злокачественных желудочковых аритмий. Трехслойная сеть с 230 входными синапсами была обучена на 190 пациентов. Результаты тестирования сравнивались с логическим методом интерпретации данных. Показано, что нейросетевой тест обладает большей чувствительностью (73% по сравнению с 70% для логического метода) и специфичностью (83% по сравнению с 59%).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76200"/>
            <a:ext cx="11993563" cy="568325"/>
          </a:xfrm>
        </p:spPr>
        <p:txBody>
          <a:bodyPr/>
          <a:lstStyle/>
          <a:p>
            <a:pPr algn="ctr" eaLnBrk="1" hangingPunct="1"/>
            <a:r>
              <a:rPr lang="ru-RU" altLang="ru-RU" sz="3200" b="1" smtClean="0"/>
              <a:t>Моделирование работы электрокардиостимуляторов</a:t>
            </a:r>
          </a:p>
        </p:txBody>
      </p:sp>
      <p:sp>
        <p:nvSpPr>
          <p:cNvPr id="16387" name="Объект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64038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Актуальным является моделирование работы электрокардиостимуляторов (искусственных водителей ритма) на базе нейронных сетей.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Авторы смоделировали замену логического преобразователя нейронной сетью, так как взаимоотношения между генерацией импульсов в синусовом узле и требуемым ритмом не линейны и применяемые алгоритмы на практике не всегда эффективны. Нейросеть, обученная на 27 здоровых людях в ситуациях с различной физической нагрузкой, показала гораздо лучшую способность задавать ритм, чем логический алгоритм, применяющийся в электрокардиостимуляторе.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250825" y="365125"/>
            <a:ext cx="11102975" cy="1325563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Нейросетевые экспертные системы для классификации опухолей молочной железы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Созданы </a:t>
            </a:r>
            <a:r>
              <a:rPr lang="ru-RU" dirty="0" err="1" smtClean="0"/>
              <a:t>нейросетевые</a:t>
            </a:r>
            <a:r>
              <a:rPr lang="ru-RU" dirty="0" smtClean="0"/>
              <a:t> экспертные системы для классификации опухолей молочной железы (определения, доброкачественная опухоль, или злокачественная) по данным маммографии (скан грамма молочной железы).  Точность диагностики до применения </a:t>
            </a:r>
            <a:r>
              <a:rPr lang="ru-RU" dirty="0" err="1" smtClean="0"/>
              <a:t>нейросети</a:t>
            </a:r>
            <a:r>
              <a:rPr lang="ru-RU" dirty="0" smtClean="0"/>
              <a:t> составляла не более 75%. При тестировании системы, </a:t>
            </a:r>
            <a:r>
              <a:rPr lang="ru-RU" dirty="0" err="1" smtClean="0"/>
              <a:t>нейросеть</a:t>
            </a:r>
            <a:r>
              <a:rPr lang="ru-RU" dirty="0" smtClean="0"/>
              <a:t>, анализирующая скан грамму, давала правильный ответ в 100% случаев. Изображение, получаемое в результате метода, представляется в виде матрицы точек размером 1024х1024 пиксела с 10-битовой шкалой яркости. Изображение подается на </a:t>
            </a:r>
            <a:r>
              <a:rPr lang="ru-RU" dirty="0" err="1" smtClean="0"/>
              <a:t>нейросеть</a:t>
            </a:r>
            <a:r>
              <a:rPr lang="ru-RU" dirty="0" smtClean="0"/>
              <a:t>, имеющую 2 входных, 80 «скрытых» и 2 выходных нейрона. При этом один из выходных нейронов «отвечает» за доброкачественную опухоль, другой - за злокачественную опухоль.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 smtClean="0"/>
              <a:t>Экспертная система «Апачи – III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В 1990 году американская фирма «Апачи </a:t>
            </a:r>
            <a:r>
              <a:rPr lang="ru-RU" dirty="0" err="1" smtClean="0"/>
              <a:t>Медикл</a:t>
            </a:r>
            <a:r>
              <a:rPr lang="ru-RU" dirty="0" smtClean="0"/>
              <a:t> </a:t>
            </a:r>
            <a:r>
              <a:rPr lang="ru-RU" dirty="0" err="1" smtClean="0"/>
              <a:t>Системз</a:t>
            </a:r>
            <a:r>
              <a:rPr lang="ru-RU" dirty="0" smtClean="0"/>
              <a:t> Инк.» установила в реанимационном отделении одной из больниц штата Мичиган экспертную систему «Апачи – III». Ее цель - прогнозирование исхода заболевания у больных, находящихся в тяжелом состоянии. Для прогноза в компьютер необходимо ввести 27 параметров больного: первичный диагноз, симптомы, степень утраты сознания, наличие или отсутствие других заболеваний.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 smtClean="0"/>
              <a:t>Экспертная система «Апачи – III</a:t>
            </a:r>
            <a:endParaRPr lang="ru-RU" altLang="ru-RU" smtClean="0"/>
          </a:p>
        </p:txBody>
      </p:sp>
      <p:sp>
        <p:nvSpPr>
          <p:cNvPr id="1945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Необходимо отметить, что система была обучена на данных, взятых из историй болезней 17448 пациентов, лечившихся в 40 больницах штата в 1989 году. Очевидно, что если качество работы системы обеспечивается таким большим объемом выборки, возможности перенастройки системы не слишком велики. Поэтому данная система не способна к дообучению в процессе работы, опыт «зашит» в нее жестко. Это может быть существенным недостатком при установке программы в регионы, резко отличающиеся по социально-географическим условиям от тех, где проводилось обучение.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385763" y="365125"/>
            <a:ext cx="11520487" cy="1325563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Применение нейросетей для исследований в области нейрофизиологии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988" y="1825625"/>
            <a:ext cx="11820525" cy="484505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Применение </a:t>
            </a:r>
            <a:r>
              <a:rPr lang="ru-RU" dirty="0" err="1" smtClean="0"/>
              <a:t>нейросетей</a:t>
            </a:r>
            <a:r>
              <a:rPr lang="ru-RU" dirty="0" smtClean="0"/>
              <a:t> для исследований в области нейрофизиологии строится на похожих принципах функционирования </a:t>
            </a:r>
            <a:r>
              <a:rPr lang="ru-RU" dirty="0" err="1" smtClean="0"/>
              <a:t>нейросетей</a:t>
            </a:r>
            <a:r>
              <a:rPr lang="ru-RU" dirty="0" smtClean="0"/>
              <a:t> и нервных структур живых организмов. С помощью </a:t>
            </a:r>
            <a:r>
              <a:rPr lang="ru-RU" dirty="0" err="1" smtClean="0"/>
              <a:t>нейросети</a:t>
            </a:r>
            <a:r>
              <a:rPr lang="ru-RU" dirty="0" smtClean="0"/>
              <a:t> осуществлена попытка моделирования простейшей нервной системы.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Сделана попытка применения </a:t>
            </a:r>
            <a:r>
              <a:rPr lang="ru-RU" dirty="0" err="1" smtClean="0"/>
              <a:t>нейросети</a:t>
            </a:r>
            <a:r>
              <a:rPr lang="ru-RU" dirty="0" smtClean="0"/>
              <a:t> для классификации живых организмов: нередко биологам, открывающим новые виды организмов, требуется определить, к какому виду (классу, типу) относится тот или иной представитель флоры или фауны (как правило, это касается микроорганизмов и растений). Система способна работать при отсутствии некоторых входных данных. Это является существенным преимуществом, так как часто при изучении живых объектов не всегда возможно получить всю необходимую информацию.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375"/>
          </a:xfrm>
        </p:spPr>
        <p:txBody>
          <a:bodyPr/>
          <a:lstStyle/>
          <a:p>
            <a:pPr algn="ctr" eaLnBrk="1" hangingPunct="1"/>
            <a:r>
              <a:rPr lang="ru-RU" altLang="ru-RU" b="1" smtClean="0">
                <a:solidFill>
                  <a:srgbClr val="FF0000"/>
                </a:solidFill>
              </a:rPr>
              <a:t>Применение нейронных сетей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1775" y="587375"/>
            <a:ext cx="11752263" cy="596741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ru-RU" b="1" dirty="0"/>
              <a:t>Нейронные сети</a:t>
            </a:r>
            <a:r>
              <a:rPr lang="ru-RU" dirty="0"/>
              <a:t> могут выступать в качестве модели представления знаний. В первую очередь это обучающая выборка, которая представляет неявную базу знаний (до обучения </a:t>
            </a:r>
            <a:r>
              <a:rPr lang="ru-RU" dirty="0" err="1"/>
              <a:t>нейросетевой</a:t>
            </a:r>
            <a:r>
              <a:rPr lang="ru-RU" dirty="0"/>
              <a:t> экспертной системы). Во-вторых это </a:t>
            </a:r>
            <a:r>
              <a:rPr lang="ru-RU" dirty="0" err="1"/>
              <a:t>синаптическая</a:t>
            </a:r>
            <a:r>
              <a:rPr lang="ru-RU" dirty="0"/>
              <a:t> карта, сформированная по результатам выбора оптимальной архитектуры и обучения нейронной сети.</a:t>
            </a:r>
            <a:endParaRPr lang="ru-RU" i="1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ru-RU" i="1" dirty="0" err="1" smtClean="0">
                <a:solidFill>
                  <a:srgbClr val="FF0000"/>
                </a:solidFill>
              </a:rPr>
              <a:t>Эксперная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>
                <a:solidFill>
                  <a:srgbClr val="FF0000"/>
                </a:solidFill>
              </a:rPr>
              <a:t>система, реализованная на базе нейронных сетей, называется </a:t>
            </a:r>
            <a:r>
              <a:rPr lang="ru-RU" i="1" dirty="0" err="1">
                <a:solidFill>
                  <a:srgbClr val="FF0000"/>
                </a:solidFill>
              </a:rPr>
              <a:t>нейросетевой</a:t>
            </a:r>
            <a:r>
              <a:rPr lang="ru-RU" i="1" dirty="0">
                <a:solidFill>
                  <a:srgbClr val="FF0000"/>
                </a:solidFill>
              </a:rPr>
              <a:t> ЭС.</a:t>
            </a:r>
            <a:endParaRPr lang="ru-RU" dirty="0">
              <a:solidFill>
                <a:srgbClr val="FF000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ru-RU" dirty="0"/>
              <a:t>Применение нейронных сетей (НС) оправдано только при выполнении 2-х условий: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dirty="0">
                <a:solidFill>
                  <a:srgbClr val="FF0000"/>
                </a:solidFill>
              </a:rPr>
              <a:t>Наличие универсального типа архитектуры НС и универсального алгоритма ее обучения;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dirty="0">
                <a:solidFill>
                  <a:srgbClr val="FF0000"/>
                </a:solidFill>
              </a:rPr>
              <a:t>Наличие </a:t>
            </a:r>
            <a:r>
              <a:rPr lang="ru-RU" dirty="0" smtClean="0">
                <a:solidFill>
                  <a:srgbClr val="FF0000"/>
                </a:solidFill>
              </a:rPr>
              <a:t>предыстории </a:t>
            </a:r>
            <a:r>
              <a:rPr lang="ru-RU" dirty="0">
                <a:solidFill>
                  <a:srgbClr val="FF0000"/>
                </a:solidFill>
              </a:rPr>
              <a:t>(фиксированного опыта).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Нейросети использованы для идентификации человеческих хромосом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 В биологических исследованиях, а также в криминалистике часто бывает нужно определить, к какой из 23 имеющихся у человека пар хромосом относится выделенная хромосома. Точность существующих методов достигала от 75 до 85%. </a:t>
            </a:r>
            <a:r>
              <a:rPr lang="ru-RU" dirty="0" err="1" smtClean="0"/>
              <a:t>Нейроклассификатор</a:t>
            </a:r>
            <a:r>
              <a:rPr lang="ru-RU" dirty="0" smtClean="0"/>
              <a:t>, на вход которого подается 30 признаков изображения хромосомы, определяет ответ с точностью, приближающейся к 100%.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87313" y="0"/>
            <a:ext cx="12001500" cy="568325"/>
          </a:xfrm>
        </p:spPr>
        <p:txBody>
          <a:bodyPr/>
          <a:lstStyle/>
          <a:p>
            <a:pPr algn="ctr" eaLnBrk="1" hangingPunct="1"/>
            <a:r>
              <a:rPr lang="ru-RU" altLang="ru-RU" sz="3200" b="1" smtClean="0">
                <a:solidFill>
                  <a:srgbClr val="FF0000"/>
                </a:solidFill>
              </a:rPr>
              <a:t>Нейросетевая ЭС по диагностике некоторых классов болезней</a:t>
            </a:r>
          </a:p>
        </p:txBody>
      </p:sp>
      <p:sp>
        <p:nvSpPr>
          <p:cNvPr id="22531" name="Объект 2"/>
          <p:cNvSpPr>
            <a:spLocks noGrp="1"/>
          </p:cNvSpPr>
          <p:nvPr>
            <p:ph idx="1"/>
          </p:nvPr>
        </p:nvSpPr>
        <p:spPr>
          <a:xfrm>
            <a:off x="182563" y="722313"/>
            <a:ext cx="11801475" cy="5967412"/>
          </a:xfrm>
        </p:spPr>
        <p:txBody>
          <a:bodyPr/>
          <a:lstStyle/>
          <a:p>
            <a:pPr eaLnBrk="1" hangingPunct="1"/>
            <a:r>
              <a:rPr lang="ru-RU" altLang="ru-RU" smtClean="0"/>
              <a:t>В Санкт-Петербурге (в Боткинской больнице) разработана нейросетевая ЭС по диагностике некоторых классов болезней, которые плохо диагностируются врачами. Результаты проверки качества работы НЭС свидетельствуют о высокой достоверности результатов (94%).</a:t>
            </a:r>
          </a:p>
          <a:p>
            <a:pPr eaLnBrk="1" hangingPunct="1"/>
            <a:r>
              <a:rPr lang="ru-RU" altLang="ru-RU" smtClean="0"/>
              <a:t>НЭС разработана на базе нейропакета </a:t>
            </a:r>
            <a:r>
              <a:rPr lang="en-US" altLang="ru-RU" smtClean="0"/>
              <a:t>Neural Planner</a:t>
            </a:r>
            <a:r>
              <a:rPr lang="ru-RU" altLang="ru-RU" smtClean="0"/>
              <a:t>, с помощью которого нейронная сеть была обучена при помощи 18 примеров обучающей выборки. Время обучения составляет 2 минуты при заданном пороге ошибки 0,05. Сеть обучилась за 7500 циклов.</a:t>
            </a:r>
          </a:p>
          <a:p>
            <a:pPr eaLnBrk="1" hangingPunct="1"/>
            <a:r>
              <a:rPr lang="ru-RU" altLang="ru-RU" smtClean="0"/>
              <a:t>После задания пациенту вопросов ответы записываются в бинарном виде: «Да (1)», «Нет (0)». В результате формируется бинарный входной вектор, который предъявляется НЭС, которая определяет класс заболевания у пациента.</a:t>
            </a:r>
          </a:p>
          <a:p>
            <a:pPr eaLnBrk="1" hangingPunct="1"/>
            <a:endParaRPr lang="ru-RU" altLang="ru-RU" smtClean="0"/>
          </a:p>
          <a:p>
            <a:pPr eaLnBrk="1" hangingPunct="1"/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588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FF0000"/>
                </a:solidFill>
              </a:rPr>
              <a:t>Диагностика вирусного гепатита</a:t>
            </a:r>
          </a:p>
        </p:txBody>
      </p:sp>
      <p:sp>
        <p:nvSpPr>
          <p:cNvPr id="23555" name="Объект 2"/>
          <p:cNvSpPr>
            <a:spLocks noGrp="1"/>
          </p:cNvSpPr>
          <p:nvPr>
            <p:ph idx="1"/>
          </p:nvPr>
        </p:nvSpPr>
        <p:spPr>
          <a:xfrm>
            <a:off x="307975" y="836613"/>
            <a:ext cx="11569700" cy="5340350"/>
          </a:xfrm>
        </p:spPr>
        <p:txBody>
          <a:bodyPr/>
          <a:lstStyle/>
          <a:p>
            <a:pPr eaLnBrk="1" hangingPunct="1"/>
            <a:r>
              <a:rPr lang="ru-RU" altLang="ru-RU" smtClean="0"/>
              <a:t>Исследовано применение персептрона и многослойного персептрона для диагностики вирусного гепатита. Достоверности составили 87,41 и 90,91 % соответственно. Применение радиально-базисных нейронных сетей для диагностики вирусного гепатита имеет преимущества: простой алгоритм обучения и повышение скорости обучения. </a:t>
            </a:r>
          </a:p>
          <a:p>
            <a:pPr eaLnBrk="1" hangingPunct="1"/>
            <a:r>
              <a:rPr lang="ru-RU" altLang="ru-RU" smtClean="0"/>
              <a:t>Экспериментальное исследование применения </a:t>
            </a:r>
            <a:r>
              <a:rPr lang="en-US" altLang="ru-RU" smtClean="0"/>
              <a:t>LVQ</a:t>
            </a:r>
            <a:r>
              <a:rPr lang="ru-RU" altLang="ru-RU" smtClean="0"/>
              <a:t>-сетей классификации для диагностики вирусного гепатита показало достоверность 82,52%. Данный результат хуже, чем достигнутый многослойным персептроном и радиально-базисной нейронной сетью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0225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Резюме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1613" y="673100"/>
            <a:ext cx="11791950" cy="6073775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При использовании коммерческих пакетов прикладных нейросетевых программ трудоемкость создания НЭС сокращается в десятки раз.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b="1" dirty="0" smtClean="0">
                <a:solidFill>
                  <a:srgbClr val="FF0000"/>
                </a:solidFill>
              </a:rPr>
              <a:t>К преимуществам НЭС можно отнести следующее: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err="1" smtClean="0"/>
              <a:t>Нейросетевые</a:t>
            </a:r>
            <a:r>
              <a:rPr lang="ru-RU" dirty="0" smtClean="0"/>
              <a:t> ЭС принимают решения на основе опыта и позволяют моделировать ситуацию принятия решения.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Создателю НЭС не требуется устанавливать взаимосвязи между входными данными и необходимым решением, затрачивая время на статистическую обработку, подбор математического аппарата и проверку моделей.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 Применение </a:t>
            </a:r>
            <a:r>
              <a:rPr lang="ru-RU" dirty="0" err="1" smtClean="0"/>
              <a:t>нейропакетов</a:t>
            </a:r>
            <a:r>
              <a:rPr lang="ru-RU" dirty="0" smtClean="0"/>
              <a:t> позволяет упрощать процесс создания НЭС.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 Решение, принимаемое НЭС, не является категоричным, так как она выдает решение со степенью уверенности и оставляет лицу, принимающему решение (ЛПР) критически оценивать ответ.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Ответ НЭС дает очень быстро (доли секунды), что позволяет использовать их в динамических ЭС для незамедлительного принятия решения (например, применение НЭС в реанимации).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0165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Недостатки НЭС</a:t>
            </a:r>
          </a:p>
        </p:txBody>
      </p:sp>
      <p:sp>
        <p:nvSpPr>
          <p:cNvPr id="25603" name="Объект 2"/>
          <p:cNvSpPr>
            <a:spLocks noGrp="1"/>
          </p:cNvSpPr>
          <p:nvPr>
            <p:ph idx="1"/>
          </p:nvPr>
        </p:nvSpPr>
        <p:spPr>
          <a:xfrm>
            <a:off x="838200" y="1130907"/>
            <a:ext cx="10515600" cy="5416551"/>
          </a:xfrm>
        </p:spPr>
        <p:txBody>
          <a:bodyPr/>
          <a:lstStyle/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ru-RU" altLang="ru-RU" dirty="0" smtClean="0"/>
              <a:t>Программные коммерческие </a:t>
            </a:r>
            <a:r>
              <a:rPr lang="ru-RU" altLang="ru-RU" dirty="0" err="1" smtClean="0"/>
              <a:t>нейропакеты</a:t>
            </a:r>
            <a:r>
              <a:rPr lang="ru-RU" altLang="ru-RU" dirty="0" smtClean="0"/>
              <a:t> сравнительно дорогие (тысячи долларов).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ru-RU" altLang="ru-RU" dirty="0" smtClean="0"/>
              <a:t>Проблема выбора оптимальной архитектуры НС может быть решена только при использовании мощных нейросетевых программ.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ru-RU" altLang="ru-RU" dirty="0" smtClean="0"/>
              <a:t> Отсутствует механизм оптимизации обучающей выборки.</a:t>
            </a:r>
            <a:br>
              <a:rPr lang="ru-RU" altLang="ru-RU" dirty="0" smtClean="0"/>
            </a:b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3200" b="1" u="sng" smtClean="0">
                <a:solidFill>
                  <a:srgbClr val="FF0000"/>
                </a:solidFill>
              </a:rPr>
              <a:t>Разрабатывать специализированную НЭС с нуля или на базе покупного пакета программ? </a:t>
            </a:r>
          </a:p>
        </p:txBody>
      </p:sp>
      <p:sp>
        <p:nvSpPr>
          <p:cNvPr id="4099" name="Объект 2"/>
          <p:cNvSpPr>
            <a:spLocks noGrp="1"/>
          </p:cNvSpPr>
          <p:nvPr>
            <p:ph idx="1"/>
          </p:nvPr>
        </p:nvSpPr>
        <p:spPr>
          <a:xfrm>
            <a:off x="298450" y="1825625"/>
            <a:ext cx="11655425" cy="4710113"/>
          </a:xfrm>
        </p:spPr>
        <p:txBody>
          <a:bodyPr/>
          <a:lstStyle/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ru-RU" alt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преимущества и недостатки разработки специализированной НЭС с нуля или на базе покупного пакета программ.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ru-RU" alt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Оценить сроки разработки и выделенные средства.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ru-RU" alt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Ответить себе на вопрос, если требования заказчика «поплывут», измениться обучающая выборка какие будут последствия в том и другом вариантах.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ru-RU" alt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Принять решение о варианте реализации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 smtClean="0"/>
              <a:t>Обоснование создания нейросетевой экспертной системы</a:t>
            </a:r>
            <a:endParaRPr lang="ru-RU" altLang="ru-RU" smtClean="0"/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>
          <a:xfrm>
            <a:off x="374650" y="1825625"/>
            <a:ext cx="11569700" cy="47672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dirty="0" smtClean="0"/>
              <a:t>Применение нейронных сетей (НС) оправдано только при выполнении следующих условий: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dirty="0" smtClean="0"/>
              <a:t>наличие универсального типа архитектуры НС и универсального алгоритма ее обучения;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dirty="0" smtClean="0"/>
              <a:t>наличие предыстории (фиксированного опыта);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dirty="0" smtClean="0"/>
              <a:t> наличие экспертов в данной области, для подготовки  которых требуется длительное время;</a:t>
            </a:r>
          </a:p>
          <a:p>
            <a:pPr marL="514350" indent="-514350" eaLnBrk="1">
              <a:buFont typeface="+mj-lt"/>
              <a:buAutoNum type="arabicPeriod"/>
            </a:pPr>
            <a:r>
              <a:rPr lang="ru-RU" altLang="ru-RU" dirty="0" smtClean="0"/>
              <a:t>наличие согласованной оценки разных экспертов;</a:t>
            </a:r>
          </a:p>
          <a:p>
            <a:pPr marL="514350" indent="-514350" eaLnBrk="1">
              <a:buFont typeface="+mj-lt"/>
              <a:buAutoNum type="arabicPeriod"/>
            </a:pPr>
            <a:r>
              <a:rPr lang="ru-RU" altLang="ru-RU" dirty="0" smtClean="0"/>
              <a:t>отсутствие четких алгоритмов решения проблемы  отсутствуют.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925513" y="0"/>
            <a:ext cx="10515600" cy="558800"/>
          </a:xfrm>
        </p:spPr>
        <p:txBody>
          <a:bodyPr/>
          <a:lstStyle/>
          <a:p>
            <a:pPr algn="ctr" eaLnBrk="1" hangingPunct="1"/>
            <a:r>
              <a:rPr lang="ru-RU" altLang="ru-RU" sz="3200" b="1" smtClean="0"/>
              <a:t/>
            </a:r>
            <a:br>
              <a:rPr lang="ru-RU" altLang="ru-RU" sz="3200" b="1" smtClean="0"/>
            </a:br>
            <a:r>
              <a:rPr lang="ru-RU" altLang="ru-RU" sz="3200" b="1" smtClean="0"/>
              <a:t>Преимущества НЭС</a:t>
            </a:r>
            <a:r>
              <a:rPr lang="ru-RU" altLang="ru-RU" smtClean="0"/>
              <a:t/>
            </a:r>
            <a:br>
              <a:rPr lang="ru-RU" altLang="ru-RU" smtClean="0"/>
            </a:br>
            <a:endParaRPr lang="ru-RU" alt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1775" y="644525"/>
            <a:ext cx="11752263" cy="5938838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dirty="0" smtClean="0"/>
              <a:t>НС </a:t>
            </a:r>
            <a:r>
              <a:rPr lang="ru-RU" dirty="0"/>
              <a:t>принимают решения на основе опыта, приобретаемого или «самостоятельно». Создателю НЭС не требуется устанавливать взаимосвязи между входными данными и необходимым решением, затрачивая время на статистическую обработку, подбор математического аппарата и проверку моделей.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dirty="0"/>
              <a:t>Решение, принимаемое НЭС, не является категоричным, так как она выдает решение со степенью уверенности и оставляет ЛПР критически оценивать ответ.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dirty="0"/>
              <a:t>НЭС позволяет моделировать ситуацию принятия решения.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dirty="0"/>
              <a:t>Ответ НЭС дает очень быстро (доли секунды), что позволяет использовать их в динамических ЭС для незамедлительного принятия решения. Например, применение НЭС в реанимации.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dirty="0"/>
              <a:t>Возможности  </a:t>
            </a:r>
            <a:r>
              <a:rPr lang="ru-RU" dirty="0" err="1"/>
              <a:t>нейросети</a:t>
            </a:r>
            <a:r>
              <a:rPr lang="ru-RU" dirty="0"/>
              <a:t> позволяют упрощать процесс создания НЭС.</a:t>
            </a:r>
            <a:br>
              <a:rPr lang="ru-RU" dirty="0"/>
            </a:br>
            <a:endParaRPr lang="ru-RU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838200" y="481013"/>
            <a:ext cx="10515600" cy="549275"/>
          </a:xfrm>
        </p:spPr>
        <p:txBody>
          <a:bodyPr/>
          <a:lstStyle/>
          <a:p>
            <a:pPr algn="ctr" eaLnBrk="1" hangingPunct="1"/>
            <a:r>
              <a:rPr lang="ru-RU" altLang="ru-RU" sz="3200" b="1" smtClean="0"/>
              <a:t>Недостатки НЭС</a:t>
            </a:r>
            <a:endParaRPr lang="ru-RU" altLang="ru-RU" sz="32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64661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sz="3200" dirty="0"/>
              <a:t>Программные коммерческие пакеты программ достаточно дорогие (тысячи долларов).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sz="3200" dirty="0"/>
              <a:t>Проблема выбора оптимальной архитектуры НС с учетом ее </a:t>
            </a:r>
            <a:r>
              <a:rPr lang="ru-RU" sz="3200" dirty="0" err="1"/>
              <a:t>дообучения</a:t>
            </a:r>
            <a:r>
              <a:rPr lang="ru-RU" sz="3200" dirty="0"/>
              <a:t> и переобучения.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sz="3200" dirty="0"/>
              <a:t>Отсутствует механизм оптимизации обучающей выборки.</a:t>
            </a: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192088" y="365125"/>
            <a:ext cx="11161712" cy="1325563"/>
          </a:xfrm>
        </p:spPr>
        <p:txBody>
          <a:bodyPr/>
          <a:lstStyle/>
          <a:p>
            <a:pPr algn="ctr" eaLnBrk="1" hangingPunct="1"/>
            <a:r>
              <a:rPr lang="ru-RU" alt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Италии разработана экспертная система для диагностики и лечения артериальной гипертонии</a:t>
            </a:r>
            <a:endParaRPr lang="ru-RU" altLang="ru-RU" sz="36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088" y="1825625"/>
            <a:ext cx="11791950" cy="484505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Система включает в себя </a:t>
            </a:r>
            <a:r>
              <a:rPr lang="ru-RU" b="1" dirty="0" smtClean="0">
                <a:solidFill>
                  <a:srgbClr val="FF0000"/>
                </a:solidFill>
              </a:rPr>
              <a:t>три нейросетевых модуля</a:t>
            </a:r>
            <a:r>
              <a:rPr lang="ru-RU" dirty="0" smtClean="0"/>
              <a:t>, причем ответы одних являются входными данными для других.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В начале исследования больному проводят измерение систолического и диастолического давления каждые полчаса в течение суток. Данные за каждый час усредняются. Таким образом, образуется массив из 48 величин артериального давления (по 24 для систолического и диастолического).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После этого </a:t>
            </a:r>
            <a:r>
              <a:rPr lang="ru-RU" b="1" dirty="0" smtClean="0">
                <a:solidFill>
                  <a:srgbClr val="FF0000"/>
                </a:solidFill>
              </a:rPr>
              <a:t>первый модуль</a:t>
            </a:r>
            <a:r>
              <a:rPr lang="ru-RU" dirty="0" smtClean="0"/>
              <a:t>, состоящий из </a:t>
            </a:r>
            <a:r>
              <a:rPr lang="ru-RU" b="1" u="sng" dirty="0" smtClean="0">
                <a:solidFill>
                  <a:srgbClr val="FF0000"/>
                </a:solidFill>
              </a:rPr>
              <a:t>двух трехслойных </a:t>
            </a:r>
            <a:r>
              <a:rPr lang="ru-RU" b="1" u="sng" dirty="0" err="1" smtClean="0">
                <a:solidFill>
                  <a:srgbClr val="FF0000"/>
                </a:solidFill>
              </a:rPr>
              <a:t>нейросетей</a:t>
            </a:r>
            <a:r>
              <a:rPr lang="ru-RU" b="1" u="sng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(в каждой из которых </a:t>
            </a:r>
            <a:r>
              <a:rPr lang="ru-RU" b="1" dirty="0" smtClean="0">
                <a:solidFill>
                  <a:srgbClr val="FF0000"/>
                </a:solidFill>
              </a:rPr>
              <a:t>2 входных, 4 "скрытых" и 24 выходных нейрона</a:t>
            </a:r>
            <a:r>
              <a:rPr lang="ru-RU" dirty="0" smtClean="0"/>
              <a:t>), на основании данных о поле и возрасте больного рассчитывает аналогичные "должные" величины и сравнивает их с реальными.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87" y="0"/>
            <a:ext cx="11896825" cy="1325563"/>
          </a:xfrm>
          <a:gradFill>
            <a:gsLst>
              <a:gs pos="10000">
                <a:srgbClr val="FFFF00">
                  <a:alpha val="87000"/>
                  <a:lumMod val="83000"/>
                  <a:lumOff val="17000"/>
                </a:srgb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xtLst/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Нейросетевая экспертная система для диагностики и лечения артериальной гипертонии</a:t>
            </a:r>
            <a:endParaRPr lang="ru-RU" altLang="ru-RU" sz="4000" smtClean="0">
              <a:latin typeface="Calibri Light" panose="020F0302020204030204" pitchFamily="34" charset="0"/>
            </a:endParaRPr>
          </a:p>
        </p:txBody>
      </p:sp>
      <p:sp>
        <p:nvSpPr>
          <p:cNvPr id="9221" name="Объект 2"/>
          <p:cNvSpPr>
            <a:spLocks noGrp="1"/>
          </p:cNvSpPr>
          <p:nvPr>
            <p:ph idx="1"/>
          </p:nvPr>
        </p:nvSpPr>
        <p:spPr>
          <a:xfrm>
            <a:off x="147638" y="1325563"/>
            <a:ext cx="11896725" cy="54610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 Параллельно второй модуль (</a:t>
            </a:r>
            <a:r>
              <a:rPr lang="ru-RU" altLang="ru-RU" b="1" smtClean="0">
                <a:solidFill>
                  <a:srgbClr val="FF0000"/>
                </a:solidFill>
              </a:rPr>
              <a:t>двухслойная нейросеть с 17 входными и 4 выходными нейронами</a:t>
            </a:r>
            <a:r>
              <a:rPr lang="ru-RU" altLang="ru-RU" smtClean="0"/>
              <a:t>) на основании клинических данных (симптоматика, анамнез) рассчитывает возможные сочетания гипотензивных лекарственных средств, которые могут быть использованы для лечения данного больного.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Данные, снятые с выходов обоих модулей, вместе с клиническими данными подаются на вход последнего, </a:t>
            </a:r>
            <a:r>
              <a:rPr lang="ru-RU" altLang="ru-RU" b="1" smtClean="0">
                <a:solidFill>
                  <a:srgbClr val="FF0000"/>
                </a:solidFill>
              </a:rPr>
              <a:t>третьего модуля (6-слойная нейросеть</a:t>
            </a:r>
            <a:r>
              <a:rPr lang="ru-RU" altLang="ru-RU" smtClean="0"/>
              <a:t>).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Этот модуль оперирует 4 группами гипотензивных препаратов (диуретики, бета-адреноблокаторы, ингибиторы ангиотензина, блокаторы кальциевых каналов). </a:t>
            </a:r>
            <a:r>
              <a:rPr lang="ru-RU" altLang="ru-RU" b="1" smtClean="0">
                <a:solidFill>
                  <a:srgbClr val="FF0000"/>
                </a:solidFill>
              </a:rPr>
              <a:t>Цель - назначить суточный (почасовой) график приема больным лекарств каждой (если требуется) из 4 групп.</a:t>
            </a:r>
            <a:r>
              <a:rPr lang="ru-RU" altLang="ru-RU" smtClean="0"/>
              <a:t> Поэтому этот модуль имеет </a:t>
            </a:r>
            <a:r>
              <a:rPr lang="ru-RU" altLang="ru-RU" smtClean="0">
                <a:solidFill>
                  <a:srgbClr val="FF0000"/>
                </a:solidFill>
              </a:rPr>
              <a:t>96 выходных нейронов (4 препарата на 24 часа).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144463" y="365125"/>
            <a:ext cx="11953875" cy="1325563"/>
          </a:xfrm>
        </p:spPr>
        <p:txBody>
          <a:bodyPr/>
          <a:lstStyle/>
          <a:p>
            <a:pPr algn="ctr" eaLnBrk="1" hangingPunct="1"/>
            <a:r>
              <a:rPr lang="ru-RU" altLang="ru-RU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Нейросетевая экспертная система для диагностики и лечения артериальной гипертонии</a:t>
            </a:r>
            <a:endParaRPr lang="ru-RU" altLang="ru-RU" sz="4000" smtClean="0"/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>
          <a:xfrm>
            <a:off x="231775" y="1825625"/>
            <a:ext cx="11761788" cy="43513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Отличительной чертой системы является возможность пользователя (врача) передавать нейронной сети свой опыт.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Для этого создателями программы </a:t>
            </a:r>
            <a:r>
              <a:rPr lang="ru-RU" altLang="ru-RU" smtClean="0">
                <a:solidFill>
                  <a:srgbClr val="FF0000"/>
                </a:solidFill>
              </a:rPr>
              <a:t>предусмотрен специальный блок</a:t>
            </a:r>
            <a:r>
              <a:rPr lang="ru-RU" altLang="ru-RU" smtClean="0"/>
              <a:t>, который выводит на экран компьютера суточные кривые артериального давления и </a:t>
            </a:r>
            <a:r>
              <a:rPr lang="ru-RU" altLang="ru-RU" b="1" smtClean="0">
                <a:solidFill>
                  <a:srgbClr val="FF0000"/>
                </a:solidFill>
              </a:rPr>
              <a:t>предлагает врачу ввести в компьютер суточную схему приема </a:t>
            </a:r>
            <a:r>
              <a:rPr lang="ru-RU" altLang="ru-RU" smtClean="0"/>
              <a:t>гипотензивных препаратов в необходимых, по его мнению, дозах. Введенный пример помещается в базу данных. В любое время можно инициировать </a:t>
            </a:r>
            <a:r>
              <a:rPr lang="ru-RU" altLang="ru-RU" smtClean="0">
                <a:solidFill>
                  <a:srgbClr val="FF0000"/>
                </a:solidFill>
              </a:rPr>
              <a:t>дообучение нейронных сетей с новыми примерами</a:t>
            </a:r>
            <a:r>
              <a:rPr lang="ru-RU" altLang="ru-RU" smtClean="0"/>
              <a:t>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1924</Words>
  <Application>Microsoft Office PowerPoint</Application>
  <PresentationFormat>Широкоэкранный</PresentationFormat>
  <Paragraphs>89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Тема Office</vt:lpstr>
      <vt:lpstr>Нейросетевые экспертные системы</vt:lpstr>
      <vt:lpstr>Применение нейронных сетей</vt:lpstr>
      <vt:lpstr>Разрабатывать специализированную НЭС с нуля или на базе покупного пакета программ? </vt:lpstr>
      <vt:lpstr>Обоснование создания нейросетевой экспертной системы</vt:lpstr>
      <vt:lpstr> Преимущества НЭС </vt:lpstr>
      <vt:lpstr>Недостатки НЭС</vt:lpstr>
      <vt:lpstr> В Италии разработана экспертная система для диагностики и лечения артериальной гипертонии</vt:lpstr>
      <vt:lpstr>Нейросетевая экспертная система для диагностики и лечения артериальной гипертонии</vt:lpstr>
      <vt:lpstr>Нейросетевая экспертная система для диагностики и лечения артериальной гипертонии</vt:lpstr>
      <vt:lpstr>Нейросети для диагностики инфаркта миокарда</vt:lpstr>
      <vt:lpstr>Другие примеры</vt:lpstr>
      <vt:lpstr>Диагностика злокачественных новообразований</vt:lpstr>
      <vt:lpstr>Пример интерпретации электрокардиограмм</vt:lpstr>
      <vt:lpstr>Интерпретация ЭКГ</vt:lpstr>
      <vt:lpstr>Моделирование работы электрокардиостимуляторов</vt:lpstr>
      <vt:lpstr>Нейросетевые экспертные системы для классификации опухолей молочной железы</vt:lpstr>
      <vt:lpstr>Экспертная система «Апачи – III</vt:lpstr>
      <vt:lpstr>Экспертная система «Апачи – III</vt:lpstr>
      <vt:lpstr>Применение нейросетей для исследований в области нейрофизиологии</vt:lpstr>
      <vt:lpstr>Нейросети использованы для идентификации человеческих хромосом</vt:lpstr>
      <vt:lpstr>Нейросетевая ЭС по диагностике некоторых классов болезней</vt:lpstr>
      <vt:lpstr>Диагностика вирусного гепатита</vt:lpstr>
      <vt:lpstr>Резюме</vt:lpstr>
      <vt:lpstr>Недостатки НЭС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Нейросетевые экспертные системы</dc:title>
  <dc:creator>Rostov</dc:creator>
  <cp:lastModifiedBy>Ростовцев Владимир Сергеевич</cp:lastModifiedBy>
  <cp:revision>22</cp:revision>
  <dcterms:created xsi:type="dcterms:W3CDTF">2014-10-28T13:21:43Z</dcterms:created>
  <dcterms:modified xsi:type="dcterms:W3CDTF">2017-03-21T10:44:17Z</dcterms:modified>
</cp:coreProperties>
</file>