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74" r:id="rId2"/>
    <p:sldId id="257" r:id="rId3"/>
    <p:sldId id="258" r:id="rId4"/>
    <p:sldId id="283" r:id="rId5"/>
    <p:sldId id="284" r:id="rId6"/>
    <p:sldId id="285" r:id="rId7"/>
    <p:sldId id="259" r:id="rId8"/>
    <p:sldId id="275" r:id="rId9"/>
    <p:sldId id="276" r:id="rId10"/>
    <p:sldId id="277" r:id="rId11"/>
    <p:sldId id="260" r:id="rId12"/>
    <p:sldId id="278" r:id="rId13"/>
    <p:sldId id="261" r:id="rId14"/>
    <p:sldId id="279" r:id="rId15"/>
    <p:sldId id="262" r:id="rId16"/>
    <p:sldId id="280" r:id="rId17"/>
    <p:sldId id="281" r:id="rId18"/>
    <p:sldId id="28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A42B7-4E9C-4935-B9AA-8DCC99F41F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50390-6447-4241-B781-890BD46935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3D803-FEC9-4179-B4A3-885E3AA820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8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6166-0CB5-48FC-A5A5-B5E9E6B206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3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F8AF-89A3-4EAD-A5AE-0F0492456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E2BE-BAEC-4DCF-B0E7-83DCF54565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1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7334-0F93-41C0-AAB5-E0E8F6FD9A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AA994-B8F2-4871-BDEE-76EFD58E18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7D7F-AC2E-4724-831D-91D6CE15D1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7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E215-B236-4C72-82EE-4888ECB344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53682-BF5D-422E-BA19-5DB588E978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21024C-6684-443A-84BA-3A21DC5BF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800" smtClean="0"/>
              <a:t>Теоретические аспекты приобретения знаний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8613"/>
            <a:ext cx="8964613" cy="52593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Формирование базы знаний является сложной проблемой. Технология разработки экспертной системы(ЭС) называется инженерией знаний.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    При разработке ЭС возникает проблема "Как взять знания  у  эксперта?".Можно выделить три стратегии получения знаний  при    разработке ЭС: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    </a:t>
            </a:r>
            <a:r>
              <a:rPr lang="ru-RU" altLang="ru-RU" sz="2400" b="1" i="1" smtClean="0"/>
              <a:t>1. С использованием ЭВМ при наличии подходящего  программного     инструментария (приобретение знаний)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b="1" i="1" smtClean="0"/>
              <a:t>    2. С использованием программ обучения, методов индукции и аналогии (формирование знаний)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b="1" i="1" smtClean="0"/>
              <a:t>    3. Без использования ЭВМ путем непосредственного контакта инженера по знаниям и эксперта (извлечение знаний).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Метод    триад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8613"/>
            <a:ext cx="9144000" cy="5070475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Последовательно выдаются триады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гипотез, пользователю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требуется определить какое-либо признак, который есть у двух гипотез, и нет у третьей.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Вводится общее свидетельство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Вводится положительный полюс и отрицательный полюс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669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542925"/>
          </a:xfrm>
        </p:spPr>
        <p:txBody>
          <a:bodyPr/>
          <a:lstStyle/>
          <a:p>
            <a:pPr algn="ctr" eaLnBrk="1" hangingPunct="1"/>
            <a:r>
              <a:rPr lang="ru-RU" altLang="ru-RU" b="1" smtClean="0"/>
              <a:t>Метод полного контекста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692150"/>
            <a:ext cx="8785225" cy="5976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smtClean="0"/>
              <a:t>При методе полного контекста испытуемому предъявляется список всех элементов и его просят подумать о важных качествах, характерных для разных групп элементов.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smtClean="0"/>
              <a:t>Испытуемый классифицирует элементы различными способами по различным основаниям, например, его просят </a:t>
            </a:r>
            <a:r>
              <a:rPr lang="ru-RU" altLang="ru-RU" sz="2800" i="1" u="sng" smtClean="0"/>
              <a:t>разделить элементы на две группы по сходству между собой</a:t>
            </a:r>
            <a:r>
              <a:rPr lang="ru-RU" altLang="ru-RU" sz="2800" smtClean="0"/>
              <a:t>, а свойство, по которому элементы сходны между собой является </a:t>
            </a:r>
            <a:r>
              <a:rPr lang="ru-RU" altLang="ru-RU" sz="2800" i="1" u="sng" smtClean="0"/>
              <a:t>выявленным полюсом конструкта</a:t>
            </a:r>
            <a:r>
              <a:rPr lang="ru-RU" altLang="ru-RU" sz="2800" smtClean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smtClean="0"/>
              <a:t>Затем испытуемого могут попросить разделить элементы по другому основанию на другое количество групп.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Метод   диад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u-RU" altLang="ru-RU" sz="3200" smtClean="0"/>
              <a:t>Последовательно выдаются две случайные гипотезы</a:t>
            </a:r>
            <a:br>
              <a:rPr lang="ru-RU" altLang="ru-RU" sz="3200" smtClean="0"/>
            </a:br>
            <a:endParaRPr lang="ru-RU" altLang="ru-RU" sz="3200" smtClean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u-RU" altLang="ru-RU" sz="3200" smtClean="0"/>
              <a:t>Пользователю предлагается определить, чем они похожи. Это будет свидетельство, далее вводится положительный полюс и отрицательный.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538" y="-100013"/>
            <a:ext cx="10887076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623888"/>
          </a:xfrm>
        </p:spPr>
        <p:txBody>
          <a:bodyPr/>
          <a:lstStyle/>
          <a:p>
            <a:pPr algn="ctr" eaLnBrk="1" hangingPunct="1"/>
            <a:r>
              <a:rPr lang="ru-RU" altLang="ru-RU" sz="2900" smtClean="0"/>
              <a:t>Репертуарная решётка на шкале 50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285875"/>
            <a:ext cx="8750300" cy="5357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682625"/>
          </a:xfrm>
        </p:spPr>
        <p:txBody>
          <a:bodyPr/>
          <a:lstStyle/>
          <a:p>
            <a:pPr algn="ctr" eaLnBrk="1" hangingPunct="1"/>
            <a:r>
              <a:rPr lang="ru-RU" altLang="ru-RU" sz="2500" smtClean="0"/>
              <a:t>Результаты работы ЭС на шкале 5 и 50 баллов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84313"/>
            <a:ext cx="4176713" cy="5113337"/>
          </a:xfrm>
          <a:noFill/>
        </p:spPr>
      </p:pic>
      <p:pic>
        <p:nvPicPr>
          <p:cNvPr id="19460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75" y="1500188"/>
            <a:ext cx="3048000" cy="3429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ДСМ – МЕТОД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26012"/>
          </a:xfrm>
        </p:spPr>
        <p:txBody>
          <a:bodyPr/>
          <a:lstStyle/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800" smtClean="0"/>
              <a:t>Сокращение ДСМ расшифровывается </a:t>
            </a:r>
            <a:r>
              <a:rPr lang="ru-RU" altLang="ru-RU" sz="2800" b="1" smtClean="0"/>
              <a:t>Джон Стюарт Милль</a:t>
            </a:r>
            <a:r>
              <a:rPr lang="ru-RU" altLang="ru-RU" sz="2800" smtClean="0"/>
              <a:t>. </a:t>
            </a:r>
          </a:p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800" smtClean="0"/>
              <a:t>Этот ученый в середине </a:t>
            </a:r>
            <a:r>
              <a:rPr lang="en-US" altLang="ru-RU" sz="2800" smtClean="0"/>
              <a:t>XIX</a:t>
            </a:r>
            <a:r>
              <a:rPr lang="ru-RU" altLang="ru-RU" sz="2800" smtClean="0"/>
              <a:t> в. Предложил принципы индуктивного метода, которые положены в основу метода автоматического порождения гипотез.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23850" y="333375"/>
          <a:ext cx="8496300" cy="621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Точечный рисунок" r:id="rId3" imgW="6439799" imgH="6171429" progId="Paint.Picture">
                  <p:embed/>
                </p:oleObj>
              </mc:Choice>
              <mc:Fallback>
                <p:oleObj name="Точечный рисунок" r:id="rId3" imgW="6439799" imgH="6171429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496300" cy="621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800" i="1" smtClean="0"/>
              <a:t>Принцип единственного различия</a:t>
            </a:r>
            <a:r>
              <a:rPr lang="ru-RU" altLang="ru-RU" sz="3800" smtClean="0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825625"/>
            <a:ext cx="8856663" cy="4772025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«Если после введения какого-либо фактора появляется (или после его удаления исчезает) известное явление, причем мы не вводим и не удаляем никакого другого обстоятельства, которое могло бы иметь влияние, то указанный фактор составляет причину явления». Этот принцип можно проиллюстрировать схемой:</a:t>
            </a:r>
            <a:endParaRPr lang="en-US" sz="2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A,B,C → D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A,B,C → D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.......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A,B,C → D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B,C ≠ D</a:t>
            </a:r>
            <a:endParaRPr lang="ru-RU" sz="2400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800" i="1" smtClean="0"/>
              <a:t>Принцип единственного сходства</a:t>
            </a:r>
            <a:r>
              <a:rPr lang="ru-RU" altLang="ru-RU" sz="3800" smtClean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«Если все обстоятельства явления, кроме одного, могут отсутствовать, не уничтожая этим явления, то это обстоятельство является причиной данного явления». Схема такова:</a:t>
            </a:r>
            <a:endParaRPr lang="en-US" sz="20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A,B,C → D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A,B,C → D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.......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A,B → D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A,C → D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.......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A → D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 этой схемы следует, что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ru-RU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связаны причинно-следственным отношением.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800" i="1" smtClean="0"/>
              <a:t>Принцип единственного остатка</a:t>
            </a:r>
            <a:r>
              <a:rPr lang="ru-RU" altLang="ru-RU" sz="3800" smtClean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«Если вычесть из какого-либо явления ту его часть, которая является следствием известных причин, то остаток явления есть следствие остальных причин». Рассмотрим схему:</a:t>
            </a:r>
            <a:endParaRPr lang="en-US" sz="24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A,B,C → D,</a:t>
            </a:r>
            <a:r>
              <a:rPr lang="ru-RU" sz="2400" i="1" dirty="0" smtClean="0">
                <a:solidFill>
                  <a:srgbClr val="FF0000"/>
                </a:solidFill>
              </a:rPr>
              <a:t>Е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A,B,C → D,</a:t>
            </a:r>
            <a:r>
              <a:rPr lang="ru-RU" sz="2400" i="1" dirty="0" smtClean="0">
                <a:solidFill>
                  <a:srgbClr val="FF0000"/>
                </a:solidFill>
              </a:rPr>
              <a:t>Е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.......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B,C → </a:t>
            </a:r>
            <a:r>
              <a:rPr lang="ru-RU" sz="2400" i="1" dirty="0" smtClean="0">
                <a:solidFill>
                  <a:srgbClr val="FF0000"/>
                </a:solidFill>
              </a:rPr>
              <a:t>Е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того, как из примеров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ru-RU" sz="2400" i="1" dirty="0" smtClean="0">
                <a:solidFill>
                  <a:srgbClr val="FF0000"/>
                </a:solidFill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ru-RU" sz="2400" i="1" dirty="0" smtClean="0">
                <a:solidFill>
                  <a:srgbClr val="FF0000"/>
                </a:solidFill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ru-RU" sz="2400" i="1" dirty="0" smtClean="0">
                <a:solidFill>
                  <a:srgbClr val="FF0000"/>
                </a:solidFill>
              </a:rPr>
              <a:t> →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ru-RU" sz="2400" i="1" dirty="0" smtClean="0">
                <a:solidFill>
                  <a:srgbClr val="FF0000"/>
                </a:solidFill>
              </a:rPr>
              <a:t>,Е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было «вычтено»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причинно-следственное отношение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ru-RU" sz="2400" i="1" dirty="0" smtClean="0">
                <a:solidFill>
                  <a:srgbClr val="FF0000"/>
                </a:solidFill>
              </a:rPr>
              <a:t> →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были получены наблюдения 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ru-RU" sz="2400" i="1" dirty="0" smtClean="0">
                <a:solidFill>
                  <a:srgbClr val="FF0000"/>
                </a:solidFill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ru-RU" sz="2400" i="1" dirty="0" smtClean="0">
                <a:solidFill>
                  <a:srgbClr val="FF0000"/>
                </a:solidFill>
              </a:rPr>
              <a:t> → Е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основании которых можно предположить, что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являются возможными причинами явления 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139112" cy="788988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/>
              <a:t>Сущность ДСМ—метода</a:t>
            </a:r>
            <a:r>
              <a:rPr lang="ru-RU" altLang="ru-RU" smtClean="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7610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Пусть задано множество причин А={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2,...,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}, множество следствий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={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2,...,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и множество оценок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={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2,...,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}.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Выражение вида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называется </a:t>
            </a:r>
            <a:r>
              <a:rPr lang="ru-RU" sz="2400" dirty="0" smtClean="0">
                <a:solidFill>
                  <a:srgbClr val="FF0000"/>
                </a:solidFill>
              </a:rPr>
              <a:t>положительной гип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отезой, обозначающей утверждение «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является причиной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 оценкой вероятности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rgbClr val="FF0000"/>
                </a:solidFill>
              </a:rPr>
              <a:t>Отрицательной гипотезой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называется выражение вида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обозначающей утверждение «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не является причиной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 оценкой вероятности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Гипотезы с оценками 1 и 0 можно рассматривать как явления, истинность и ложность которых твердо установлена. Остальные значения между 0 и 1 будем обозначать рациональными числами к/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где к =1,2,…,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-1, а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характеризует число примеров.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7812088" y="2781300"/>
            <a:ext cx="73025" cy="28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800" smtClean="0"/>
              <a:t>Обобщенный алгоритм ДСМ-метода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133600"/>
            <a:ext cx="8139112" cy="3778250"/>
          </a:xfrm>
        </p:spPr>
        <p:txBody>
          <a:bodyPr/>
          <a:lstStyle/>
          <a:p>
            <a:pPr marL="0" indent="43180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ru-RU" sz="3200" smtClean="0"/>
              <a:t>На основе исходного множества положительных и отрицательных примеров (наблюдений) формируется набор гипотез, которые записываются в матрицы М+ и М-. </a:t>
            </a:r>
          </a:p>
          <a:p>
            <a:pPr marL="0" indent="43180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ru-RU" altLang="ru-RU" sz="3200" smtClean="0"/>
          </a:p>
          <a:p>
            <a:pPr marL="0" indent="43180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ru-RU" sz="3200" smtClean="0"/>
              <a:t>Гипотезы формируются на основе выявления сходства и различия в примерах.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000" smtClean="0"/>
              <a:t>Матрицы положительных и отрицательных гипотез</a:t>
            </a:r>
          </a:p>
        </p:txBody>
      </p:sp>
      <p:sp>
        <p:nvSpPr>
          <p:cNvPr id="26627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2662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5625"/>
            <a:ext cx="8713787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2 шаг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8613"/>
            <a:ext cx="9144000" cy="5070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2. К исходному множеству примеров добавляются новые наблюдения, которые могут либо подтверждать выдвинутые гипотезы, либо опровергать их.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При этом оценки гипотез меняются следующим образом. Если некоторая гипотеза имела оценку </a:t>
            </a:r>
            <a:r>
              <a:rPr lang="en-US" altLang="ru-RU" sz="2400" smtClean="0"/>
              <a:t>qk</a:t>
            </a:r>
            <a:r>
              <a:rPr lang="ru-RU" altLang="ru-RU" sz="2400" smtClean="0"/>
              <a:t>=</a:t>
            </a:r>
            <a:r>
              <a:rPr lang="en-US" altLang="ru-RU" sz="2400" smtClean="0"/>
              <a:t>k</a:t>
            </a:r>
            <a:r>
              <a:rPr lang="ru-RU" altLang="ru-RU" sz="2400" smtClean="0"/>
              <a:t>/</a:t>
            </a:r>
            <a:r>
              <a:rPr lang="en-US" altLang="ru-RU" sz="2400" smtClean="0"/>
              <a:t>n</a:t>
            </a:r>
            <a:r>
              <a:rPr lang="ru-RU" altLang="ru-RU" sz="2400" smtClean="0"/>
              <a:t>, то при появлении нового примера (</a:t>
            </a:r>
            <a:r>
              <a:rPr lang="en-US" altLang="ru-RU" sz="2400" smtClean="0"/>
              <a:t>n</a:t>
            </a:r>
            <a:r>
              <a:rPr lang="ru-RU" altLang="ru-RU" sz="2400" smtClean="0"/>
              <a:t>+1) проводится проверка на подтверждение этой гипотезы.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В случае подтверждения оценка определяется по формуле </a:t>
            </a:r>
            <a:r>
              <a:rPr lang="en-US" altLang="ru-RU" sz="2400" b="1" smtClean="0">
                <a:solidFill>
                  <a:srgbClr val="FF0000"/>
                </a:solidFill>
              </a:rPr>
              <a:t>qk</a:t>
            </a:r>
            <a:r>
              <a:rPr lang="ru-RU" altLang="ru-RU" sz="2400" b="1" smtClean="0">
                <a:solidFill>
                  <a:srgbClr val="FF0000"/>
                </a:solidFill>
              </a:rPr>
              <a:t>=(</a:t>
            </a:r>
            <a:r>
              <a:rPr lang="en-US" altLang="ru-RU" sz="2400" b="1" smtClean="0">
                <a:solidFill>
                  <a:srgbClr val="FF0000"/>
                </a:solidFill>
              </a:rPr>
              <a:t>k</a:t>
            </a:r>
            <a:r>
              <a:rPr lang="ru-RU" altLang="ru-RU" sz="2400" b="1" smtClean="0">
                <a:solidFill>
                  <a:srgbClr val="FF0000"/>
                </a:solidFill>
              </a:rPr>
              <a:t>+1)/(</a:t>
            </a:r>
            <a:r>
              <a:rPr lang="en-US" altLang="ru-RU" sz="2400" b="1" smtClean="0">
                <a:solidFill>
                  <a:srgbClr val="FF0000"/>
                </a:solidFill>
              </a:rPr>
              <a:t>n</a:t>
            </a:r>
            <a:r>
              <a:rPr lang="ru-RU" altLang="ru-RU" sz="2400" b="1" smtClean="0">
                <a:solidFill>
                  <a:srgbClr val="FF0000"/>
                </a:solidFill>
              </a:rPr>
              <a:t>+1), </a:t>
            </a:r>
            <a:r>
              <a:rPr lang="ru-RU" altLang="ru-RU" sz="2400" smtClean="0"/>
              <a:t>иначе   </a:t>
            </a:r>
            <a:r>
              <a:rPr lang="en-US" altLang="ru-RU" sz="2400" b="1" smtClean="0">
                <a:solidFill>
                  <a:srgbClr val="FF0000"/>
                </a:solidFill>
              </a:rPr>
              <a:t>qk</a:t>
            </a:r>
            <a:r>
              <a:rPr lang="ru-RU" altLang="ru-RU" sz="2400" b="1" smtClean="0">
                <a:solidFill>
                  <a:srgbClr val="FF0000"/>
                </a:solidFill>
              </a:rPr>
              <a:t>=(</a:t>
            </a:r>
            <a:r>
              <a:rPr lang="en-US" altLang="ru-RU" sz="2400" b="1" smtClean="0">
                <a:solidFill>
                  <a:srgbClr val="FF0000"/>
                </a:solidFill>
              </a:rPr>
              <a:t>k</a:t>
            </a:r>
            <a:r>
              <a:rPr lang="ru-RU" altLang="ru-RU" sz="2400" b="1" smtClean="0">
                <a:solidFill>
                  <a:srgbClr val="FF0000"/>
                </a:solidFill>
              </a:rPr>
              <a:t> -1)/(</a:t>
            </a:r>
            <a:r>
              <a:rPr lang="en-US" altLang="ru-RU" sz="2400" b="1" smtClean="0">
                <a:solidFill>
                  <a:srgbClr val="FF0000"/>
                </a:solidFill>
              </a:rPr>
              <a:t>n</a:t>
            </a:r>
            <a:r>
              <a:rPr lang="ru-RU" altLang="ru-RU" sz="2400" b="1" smtClean="0">
                <a:solidFill>
                  <a:srgbClr val="FF0000"/>
                </a:solidFill>
              </a:rPr>
              <a:t>+1). </a:t>
            </a:r>
            <a:r>
              <a:rPr lang="ru-RU" altLang="ru-RU" sz="2400" smtClean="0"/>
              <a:t>В процессе накопления информации оценки гипотез могут приближаться либо к 1, либо к 0. Изменение оценок может иметь колебательный характер, что ведет к исключению таких гипотез из матриц М+ и М-.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3 и 4 шаги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Циклическое добавление примеров, сопровождается изменением оценок достоверности гипотез с периодическим изменением множеств М+ и М-.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Завершение процесса индуктивного вывода при выполнении условий окончания цикла. В качестве таких условий могут использоваться меры близости значений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qk</a:t>
            </a:r>
            <a:r>
              <a:rPr lang="ru-RU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к 0 или 1, а также дополнительные условия, связанные с ограничением времени.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Метод по аналогии</a:t>
            </a:r>
            <a:r>
              <a:rPr lang="ru-RU" altLang="ru-RU" smtClean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98613"/>
            <a:ext cx="9144000" cy="50704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современных модификациях ДСМ-метода используются также метод по аналогии. Вывод по аналогии – это вывод о принадлежности определенного признака исследуемому объекту или отношению на основе его сходства в существенных чертах с другим уже известным единичным объектом.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 вывода по аналогии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Объекту а присущи признаки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ru-RU" sz="2800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Объекту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присущи признаки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...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________________________________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Заключение: по-видимому объекту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присущ признак </a:t>
            </a:r>
            <a:r>
              <a:rPr lang="ru-RU" sz="2800" dirty="0" smtClean="0">
                <a:solidFill>
                  <a:srgbClr val="FF0000"/>
                </a:solidFill>
              </a:rPr>
              <a:t>Т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88" y="0"/>
          <a:ext cx="842486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Точечный рисунок" r:id="rId3" imgW="6439799" imgH="6171429" progId="Paint.Picture">
                  <p:embed/>
                </p:oleObj>
              </mc:Choice>
              <mc:Fallback>
                <p:oleObj name="Точечный рисунок" r:id="rId3" imgW="6439799" imgH="6171429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8424862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2925"/>
          </a:xfrm>
        </p:spPr>
        <p:txBody>
          <a:bodyPr/>
          <a:lstStyle/>
          <a:p>
            <a:pPr algn="ctr"/>
            <a:r>
              <a:rPr lang="ru-RU" altLang="ru-RU" b="1" smtClean="0"/>
              <a:t>Теория репертуарных решеток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179388" y="1052513"/>
            <a:ext cx="8856662" cy="56165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smtClean="0"/>
              <a:t>Большинство АСПЗ основаны на теории репертуарных решеток Келли. Среди методов когнитивной психологии –науки, изучающей то, как человек познает и воспринимает мир, других людей и самого себя, особое место занимает такой  метод личностной психодиагностики, как метод репертуарных решеток (</a:t>
            </a:r>
            <a:r>
              <a:rPr lang="en-US" altLang="ru-RU" sz="2800" smtClean="0"/>
              <a:t>repertory grid</a:t>
            </a:r>
            <a:r>
              <a:rPr lang="ru-RU" altLang="ru-RU" sz="2800" smtClean="0"/>
              <a:t>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smtClean="0"/>
              <a:t>Этот метод был разработан в 1955 году </a:t>
            </a:r>
            <a:r>
              <a:rPr lang="ru-RU" altLang="ru-RU" sz="2800" u="sng" smtClean="0">
                <a:solidFill>
                  <a:srgbClr val="FF0000"/>
                </a:solidFill>
              </a:rPr>
              <a:t>Джорджем Келли –автором теории личностных конструктов</a:t>
            </a:r>
            <a:r>
              <a:rPr lang="ru-RU" altLang="ru-RU" sz="2800" smtClean="0"/>
              <a:t>. Чем шире набор личностных конструктов у субъекта, тем более многомерным, дифференцированным является образ мира человека, т.е. чем выше его когнитивная сложность.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636588" y="115888"/>
            <a:ext cx="7886700" cy="473075"/>
          </a:xfrm>
        </p:spPr>
        <p:txBody>
          <a:bodyPr/>
          <a:lstStyle/>
          <a:p>
            <a:pPr algn="ctr"/>
            <a:r>
              <a:rPr lang="ru-RU" altLang="ru-RU" b="1" smtClean="0"/>
              <a:t>Репертуарная решетка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836613"/>
            <a:ext cx="8713788" cy="5340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800" dirty="0"/>
              <a:t>Репертуарная решетка представляет собой матрицу, которая заполняется либо самим испытуемым, либо экспериментатором в процессе беседы.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</a:rPr>
              <a:t>Столбцам матрицы </a:t>
            </a:r>
            <a:r>
              <a:rPr lang="ru-RU" sz="2800" dirty="0"/>
              <a:t>соответствует группа объектов, или, иначе элементов. В качестве объектов могут выступать люди, предметы, понятия, отношения и т.п. –все, что интересует психодиагностика.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800" dirty="0">
                <a:solidFill>
                  <a:srgbClr val="FF0000"/>
                </a:solidFill>
              </a:rPr>
              <a:t>Строки матрицы </a:t>
            </a:r>
            <a:r>
              <a:rPr lang="ru-RU" sz="2800" dirty="0"/>
              <a:t>представляют собой конструкты – биполярные признаки, параметры, шкалы, противоположные способы поведения.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smtClean="0"/>
              <a:t>Репертуарные решетки можно считать специфической разновидностью структурированного интервью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825625"/>
            <a:ext cx="8569325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sz="2800" dirty="0" smtClean="0"/>
              <a:t>Весь </a:t>
            </a:r>
            <a:r>
              <a:rPr lang="ru-RU" sz="2800" dirty="0"/>
              <a:t>процесс интервьюирования эксперта можно подразделить на четыре этапа</a:t>
            </a:r>
            <a:r>
              <a:rPr lang="ru-RU" sz="2800" dirty="0" smtClean="0"/>
              <a:t>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 smtClean="0"/>
              <a:t>формирование </a:t>
            </a:r>
            <a:r>
              <a:rPr lang="ru-RU" sz="2800" dirty="0"/>
              <a:t>элементов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endParaRPr lang="ru-RU" sz="2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формирование конструктов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endParaRPr lang="ru-RU" sz="2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заполнение оценочной решетки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endParaRPr lang="ru-RU" sz="2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именование выявленных кластеров.</a:t>
            </a:r>
          </a:p>
          <a:p>
            <a:pPr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800" b="1" smtClean="0"/>
              <a:t>Метод репертуарных решеток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26012"/>
          </a:xfrm>
        </p:spPr>
        <p:txBody>
          <a:bodyPr/>
          <a:lstStyle/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800" b="1" i="1" smtClean="0">
                <a:solidFill>
                  <a:srgbClr val="FF0000"/>
                </a:solidFill>
              </a:rPr>
              <a:t>Конструкт</a:t>
            </a:r>
            <a:r>
              <a:rPr lang="ru-RU" altLang="ru-RU" sz="2800" b="1" i="1" smtClean="0"/>
              <a:t> - это некоторый признак или свойство, по которому два или несколько объектов сходны между собой и, следовательно, отличны от третьего объекта или нескольких других объектов. </a:t>
            </a:r>
          </a:p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ru-RU" sz="2800" b="1" i="1" smtClean="0"/>
          </a:p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800" b="1" i="1" smtClean="0"/>
              <a:t>Пример</a:t>
            </a:r>
          </a:p>
          <a:p>
            <a:pPr marL="0" indent="43180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800" smtClean="0"/>
              <a:t> Выделение из трех объектов (диван, кресло, стул) двух диван и кресло выделяет конструкт «мягкость мебели».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77237" cy="623888"/>
          </a:xfrm>
        </p:spPr>
        <p:txBody>
          <a:bodyPr/>
          <a:lstStyle/>
          <a:p>
            <a:pPr algn="ctr" eaLnBrk="1" hangingPunct="1"/>
            <a:r>
              <a:rPr lang="ru-RU" alt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конструктов репертуарной решётки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98613"/>
            <a:ext cx="8964612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Свидетельство</a:t>
            </a:r>
            <a:r>
              <a:rPr lang="ru-RU" altLang="ru-RU" smtClean="0"/>
              <a:t> 			</a:t>
            </a:r>
            <a:r>
              <a:rPr lang="ru-RU" altLang="ru-RU" sz="2400" b="1" smtClean="0"/>
              <a:t>Полож</a:t>
            </a:r>
            <a:r>
              <a:rPr lang="ru-RU" altLang="ru-RU" sz="2800" smtClean="0"/>
              <a:t>.полюс            </a:t>
            </a:r>
            <a:r>
              <a:rPr lang="ru-RU" altLang="ru-RU" sz="2400" b="1" smtClean="0">
                <a:solidFill>
                  <a:srgbClr val="FF0000"/>
                </a:solidFill>
              </a:rPr>
              <a:t>Отриц.полюс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Летает  </a:t>
            </a:r>
            <a:r>
              <a:rPr lang="ru-RU" altLang="ru-RU" smtClean="0"/>
              <a:t>                       </a:t>
            </a:r>
            <a:r>
              <a:rPr lang="ru-RU" altLang="ru-RU" smtClean="0">
                <a:latin typeface="Arial" panose="020B0604020202020204" pitchFamily="34" charset="0"/>
              </a:rPr>
              <a:t>                  </a:t>
            </a:r>
            <a:r>
              <a:rPr lang="ru-RU" altLang="ru-RU" smtClean="0"/>
              <a:t>   Хорошо        		     </a:t>
            </a:r>
            <a:r>
              <a:rPr lang="ru-RU" altLang="ru-RU" b="1" smtClean="0">
                <a:solidFill>
                  <a:srgbClr val="FF0000"/>
                </a:solidFill>
              </a:rPr>
              <a:t>Плохо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Одомашненная</a:t>
            </a:r>
            <a:r>
              <a:rPr lang="ru-RU" altLang="ru-RU" smtClean="0"/>
              <a:t>       </a:t>
            </a:r>
            <a:r>
              <a:rPr lang="ru-RU" altLang="ru-RU" smtClean="0">
                <a:latin typeface="Arial" panose="020B0604020202020204" pitchFamily="34" charset="0"/>
              </a:rPr>
              <a:t>                  </a:t>
            </a:r>
            <a:r>
              <a:rPr lang="ru-RU" altLang="ru-RU" smtClean="0"/>
              <a:t>    Да                		     </a:t>
            </a:r>
            <a:r>
              <a:rPr lang="ru-RU" altLang="ru-RU" b="1" smtClean="0">
                <a:solidFill>
                  <a:srgbClr val="FF0000"/>
                </a:solidFill>
              </a:rPr>
              <a:t>Нет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Климат обитания</a:t>
            </a:r>
            <a:r>
              <a:rPr lang="ru-RU" altLang="ru-RU" smtClean="0"/>
              <a:t>     </a:t>
            </a:r>
            <a:r>
              <a:rPr lang="ru-RU" altLang="ru-RU" smtClean="0">
                <a:latin typeface="Arial" panose="020B0604020202020204" pitchFamily="34" charset="0"/>
              </a:rPr>
              <a:t>                     </a:t>
            </a:r>
            <a:r>
              <a:rPr lang="ru-RU" altLang="ru-RU" smtClean="0"/>
              <a:t>Теплый       		     </a:t>
            </a:r>
            <a:r>
              <a:rPr lang="ru-RU" altLang="ru-RU" b="1" smtClean="0">
                <a:solidFill>
                  <a:srgbClr val="FF0000"/>
                </a:solidFill>
              </a:rPr>
              <a:t>Умеренный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Хищник   </a:t>
            </a:r>
            <a:r>
              <a:rPr lang="ru-RU" altLang="ru-RU" smtClean="0"/>
              <a:t>                     </a:t>
            </a:r>
            <a:r>
              <a:rPr lang="ru-RU" altLang="ru-RU" smtClean="0">
                <a:latin typeface="Arial" panose="020B0604020202020204" pitchFamily="34" charset="0"/>
              </a:rPr>
              <a:t>                    </a:t>
            </a:r>
            <a:r>
              <a:rPr lang="ru-RU" altLang="ru-RU" smtClean="0"/>
              <a:t> Да               		     </a:t>
            </a:r>
            <a:r>
              <a:rPr lang="ru-RU" altLang="ru-RU" b="1" smtClean="0">
                <a:solidFill>
                  <a:srgbClr val="FF0000"/>
                </a:solidFill>
              </a:rPr>
              <a:t>Нет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Образ жизни</a:t>
            </a:r>
            <a:r>
              <a:rPr lang="ru-RU" altLang="ru-RU" smtClean="0"/>
              <a:t>          </a:t>
            </a:r>
            <a:r>
              <a:rPr lang="ru-RU" altLang="ru-RU" smtClean="0">
                <a:latin typeface="Arial" panose="020B0604020202020204" pitchFamily="34" charset="0"/>
              </a:rPr>
              <a:t>                        </a:t>
            </a:r>
            <a:r>
              <a:rPr lang="ru-RU" altLang="ru-RU" smtClean="0"/>
              <a:t>Дневной       		    </a:t>
            </a:r>
            <a:r>
              <a:rPr lang="ru-RU" altLang="ru-RU" b="1" smtClean="0">
                <a:solidFill>
                  <a:srgbClr val="FF0000"/>
                </a:solidFill>
              </a:rPr>
              <a:t>Ночной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b="1" smtClean="0"/>
              <a:t>Размер  </a:t>
            </a:r>
            <a:r>
              <a:rPr lang="ru-RU" altLang="ru-RU" smtClean="0"/>
              <a:t>                 </a:t>
            </a:r>
            <a:r>
              <a:rPr lang="ru-RU" altLang="ru-RU" smtClean="0">
                <a:latin typeface="Arial" panose="020B0604020202020204" pitchFamily="34" charset="0"/>
              </a:rPr>
              <a:t>                        </a:t>
            </a:r>
            <a:r>
              <a:rPr lang="ru-RU" altLang="ru-RU" smtClean="0"/>
              <a:t> Маленький</a:t>
            </a:r>
            <a:r>
              <a:rPr lang="ru-RU" altLang="ru-RU" smtClean="0">
                <a:solidFill>
                  <a:srgbClr val="0070C0"/>
                </a:solidFill>
              </a:rPr>
              <a:t>    		    </a:t>
            </a:r>
            <a:r>
              <a:rPr lang="ru-RU" altLang="ru-RU" b="1" smtClean="0">
                <a:solidFill>
                  <a:srgbClr val="FF0000"/>
                </a:solidFill>
              </a:rPr>
              <a:t>Большой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1144</Words>
  <Application>Microsoft Office PowerPoint</Application>
  <PresentationFormat>Экран (4:3)</PresentationFormat>
  <Paragraphs>96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 Light</vt:lpstr>
      <vt:lpstr>Calibri</vt:lpstr>
      <vt:lpstr>Wingdings</vt:lpstr>
      <vt:lpstr>Times New Roman</vt:lpstr>
      <vt:lpstr>Franklin Gothic Medium</vt:lpstr>
      <vt:lpstr>Wingdings 3</vt:lpstr>
      <vt:lpstr>Тема Office</vt:lpstr>
      <vt:lpstr>Точечный рисунок</vt:lpstr>
      <vt:lpstr>Теоретические аспекты приобретения знаний</vt:lpstr>
      <vt:lpstr>Презентация PowerPoint</vt:lpstr>
      <vt:lpstr>Презентация PowerPoint</vt:lpstr>
      <vt:lpstr>Теория репертуарных решеток</vt:lpstr>
      <vt:lpstr>Репертуарная решетка</vt:lpstr>
      <vt:lpstr>Репертуарные решетки можно считать специфической разновидностью структурированного интервью</vt:lpstr>
      <vt:lpstr>Метод репертуарных решеток</vt:lpstr>
      <vt:lpstr>Пример конструктов репертуарной решётки</vt:lpstr>
      <vt:lpstr>Презентация PowerPoint</vt:lpstr>
      <vt:lpstr>Презентация PowerPoint</vt:lpstr>
      <vt:lpstr>Метод    триад</vt:lpstr>
      <vt:lpstr>Презентация PowerPoint</vt:lpstr>
      <vt:lpstr>Метод полного контекста</vt:lpstr>
      <vt:lpstr>Презентация PowerPoint</vt:lpstr>
      <vt:lpstr>Метод   диад</vt:lpstr>
      <vt:lpstr>Презентация PowerPoint</vt:lpstr>
      <vt:lpstr>Репертуарная решётка на шкале 50</vt:lpstr>
      <vt:lpstr>Результаты работы ЭС на шкале 5 и 50 баллов</vt:lpstr>
      <vt:lpstr>ДСМ – МЕТОД</vt:lpstr>
      <vt:lpstr>Принцип единственного различия </vt:lpstr>
      <vt:lpstr>Принцип единственного сходства </vt:lpstr>
      <vt:lpstr>Принцип единственного остатка </vt:lpstr>
      <vt:lpstr>Сущность ДСМ—метода </vt:lpstr>
      <vt:lpstr>Обобщенный алгоритм ДСМ-метода </vt:lpstr>
      <vt:lpstr>Матрицы положительных и отрицательных гипотез</vt:lpstr>
      <vt:lpstr>2 шаг</vt:lpstr>
      <vt:lpstr>3 и 4 шаги</vt:lpstr>
      <vt:lpstr>Метод по аналогии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АСПЗ</dc:title>
  <dc:creator>stud</dc:creator>
  <cp:lastModifiedBy>Ростовцев Владимир Сергеевич</cp:lastModifiedBy>
  <cp:revision>30</cp:revision>
  <dcterms:created xsi:type="dcterms:W3CDTF">2009-10-29T14:32:11Z</dcterms:created>
  <dcterms:modified xsi:type="dcterms:W3CDTF">2016-03-25T07:47:34Z</dcterms:modified>
</cp:coreProperties>
</file>