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0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3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8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56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4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1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672">
              <a:srgbClr val="FFFF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1720-833D-49AE-982A-BC16FC832FEA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6FB7-E71C-41D1-874F-0DCC75B98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8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tools.ietf.org/html/rfc1738" TargetMode="External"/><Relationship Id="rId13" Type="http://schemas.openxmlformats.org/officeDocument/2006/relationships/hyperlink" Target="http://protege.stanford.edu/" TargetMode="External"/><Relationship Id="rId3" Type="http://schemas.openxmlformats.org/officeDocument/2006/relationships/hyperlink" Target="http://ru.wikipedia.org/wiki/%D0%9E%D0%BD%D1%82%D0%BE%D0%BB%D0%BE%D0%B3%D0%B8%D1%8F_(%D0%B8%D0%BD%D1%84%D0%BE%D1%80%D0%BC%D0%B0%D1%82%D0%B8%D0%BA%D0%B0)" TargetMode="External"/><Relationship Id="rId7" Type="http://schemas.openxmlformats.org/officeDocument/2006/relationships/hyperlink" Target="http://tools.ietf.org/html/rfc3986" TargetMode="External"/><Relationship Id="rId12" Type="http://schemas.openxmlformats.org/officeDocument/2006/relationships/hyperlink" Target="http://bmir.stanford.edu/" TargetMode="External"/><Relationship Id="rId2" Type="http://schemas.openxmlformats.org/officeDocument/2006/relationships/hyperlink" Target="http://www-ksl.stanford.edu/kst/what-is-an-ontolog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rdf-concepts/" TargetMode="External"/><Relationship Id="rId11" Type="http://schemas.openxmlformats.org/officeDocument/2006/relationships/hyperlink" Target="http://www.w3.org/TR/owl-ref/" TargetMode="External"/><Relationship Id="rId5" Type="http://schemas.openxmlformats.org/officeDocument/2006/relationships/hyperlink" Target="http://protege.stanford.edu/publications/ontology_development/ontology101.html" TargetMode="External"/><Relationship Id="rId15" Type="http://schemas.openxmlformats.org/officeDocument/2006/relationships/hyperlink" Target="http://www.rg.ru/" TargetMode="External"/><Relationship Id="rId10" Type="http://schemas.openxmlformats.org/officeDocument/2006/relationships/hyperlink" Target="http://www.w3.org/TR/rdf-schema/" TargetMode="External"/><Relationship Id="rId4" Type="http://schemas.openxmlformats.org/officeDocument/2006/relationships/hyperlink" Target="http://www.rsdn.ru/article/philosophy/what-is-onto.xml" TargetMode="External"/><Relationship Id="rId9" Type="http://schemas.openxmlformats.org/officeDocument/2006/relationships/hyperlink" Target="http://tools.ietf.org/html/rfc2141" TargetMode="External"/><Relationship Id="rId14" Type="http://schemas.openxmlformats.org/officeDocument/2006/relationships/hyperlink" Target="http://gazeta.aif.r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Онтологии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7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84" y="365125"/>
            <a:ext cx="11750842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           Главный элемент языка RDF – это тройка, или триплет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Тройка </a:t>
            </a:r>
            <a:r>
              <a:rPr lang="ru-RU" dirty="0"/>
              <a:t>представляет собой совокупность трех сущностей:</a:t>
            </a:r>
          </a:p>
          <a:p>
            <a:pPr lvl="0"/>
            <a:r>
              <a:rPr lang="ru-RU" dirty="0"/>
              <a:t>субъект;</a:t>
            </a:r>
          </a:p>
          <a:p>
            <a:pPr lvl="0"/>
            <a:r>
              <a:rPr lang="ru-RU" dirty="0"/>
              <a:t>объект;</a:t>
            </a:r>
          </a:p>
          <a:p>
            <a:pPr lvl="0"/>
            <a:r>
              <a:rPr lang="ru-RU" dirty="0"/>
              <a:t>предикат.</a:t>
            </a:r>
          </a:p>
          <a:p>
            <a:pPr marL="0" indent="0">
              <a:buNone/>
            </a:pPr>
            <a:r>
              <a:rPr lang="ru-RU" dirty="0"/>
              <a:t>Предикаты еще часто называют отношениями.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Тройка </a:t>
            </a:r>
            <a:r>
              <a:rPr lang="ru-RU" dirty="0"/>
              <a:t>имеет также представление в виде графа вида </a:t>
            </a:r>
            <a:r>
              <a:rPr lang="ru-RU" u="sng" dirty="0">
                <a:solidFill>
                  <a:srgbClr val="FF0000"/>
                </a:solidFill>
              </a:rPr>
              <a:t>субъект–предикат–объект</a:t>
            </a:r>
            <a:r>
              <a:rPr lang="ru-RU" dirty="0"/>
              <a:t>, где субъект и объект представлены как узлы, а предикат выступает в роли ребра, которое эти узлы соединяет.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9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205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200" b="1" dirty="0" smtClean="0">
                <a:solidFill>
                  <a:srgbClr val="FF0000"/>
                </a:solidFill>
              </a:rPr>
              <a:t>РЕДАКТОР ОНТОЛОГИИ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747" y="1371600"/>
            <a:ext cx="10838865" cy="4539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Функциональность </a:t>
            </a:r>
            <a:r>
              <a:rPr lang="ru-RU" dirty="0" err="1">
                <a:solidFill>
                  <a:srgbClr val="FF0000"/>
                </a:solidFill>
              </a:rPr>
              <a:t>онторедакторов</a:t>
            </a:r>
            <a:r>
              <a:rPr lang="ru-RU" dirty="0"/>
              <a:t> можно определить по следующим параметрам: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осуществление поиска по онтологии;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редактирование (ввод, корректировка, удаление);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логический контроль при вводе;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тестирование функциональности;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взаимодействие с другими онтологиями.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961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онтологии </a:t>
            </a:r>
            <a:r>
              <a:rPr lang="en-US" dirty="0"/>
              <a:t>Pizza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642" y="1825624"/>
            <a:ext cx="6128084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 smtClean="0">
                <a:solidFill>
                  <a:srgbClr val="FF0000"/>
                </a:solidFill>
              </a:rPr>
              <a:t>ПРОЕКТИРОВАНИЕ ОСНОВНЫХ ПОНЯТИЙ ОНТОЛОГИИ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749" y="3156058"/>
            <a:ext cx="4577449" cy="39112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47102" y="1856692"/>
            <a:ext cx="27366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понятия </a:t>
            </a:r>
          </a:p>
          <a:p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редакции газеты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99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60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Пример. </a:t>
            </a:r>
            <a:r>
              <a:rPr lang="ru-RU" b="1" dirty="0" smtClean="0">
                <a:solidFill>
                  <a:srgbClr val="FF0000"/>
                </a:solidFill>
              </a:rPr>
              <a:t>Иерархия </a:t>
            </a:r>
            <a:r>
              <a:rPr lang="ru-RU" b="1" dirty="0">
                <a:solidFill>
                  <a:srgbClr val="FF0000"/>
                </a:solidFill>
              </a:rPr>
              <a:t>сотрудников редакции</a:t>
            </a:r>
            <a:br>
              <a:rPr lang="ru-RU" b="1" dirty="0">
                <a:solidFill>
                  <a:srgbClr val="FF0000"/>
                </a:solidFill>
              </a:rPr>
            </a:b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610" y="920331"/>
            <a:ext cx="5257800" cy="58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6890"/>
            <a:ext cx="10515600" cy="39024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Комментарий к классу «Обозреватель»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44" y="1093303"/>
            <a:ext cx="11934130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отделов редакции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506" y="1484776"/>
            <a:ext cx="6577262" cy="45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Individuals</a:t>
            </a:r>
            <a:r>
              <a:rPr lang="ru-RU" dirty="0"/>
              <a:t> с созданными экземплярами жанров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047" y="2758437"/>
            <a:ext cx="5961905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0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Отражение экземпляров класса «</a:t>
            </a:r>
            <a:r>
              <a:rPr lang="ru-RU" dirty="0" err="1"/>
              <a:t>Информационный_жанр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88" y="2013284"/>
            <a:ext cx="9229565" cy="47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понятия главный редактор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3" y="1905001"/>
            <a:ext cx="9211715" cy="47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105" y="624110"/>
            <a:ext cx="10702507" cy="6083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Понятие онтологии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31235"/>
            <a:ext cx="10895012" cy="5158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i="1" dirty="0"/>
              <a:t>Онтология</a:t>
            </a:r>
            <a:r>
              <a:rPr lang="ru-RU" i="1" dirty="0"/>
              <a:t> представляет собой попытку всеобъемлющей и детальной формализации некоторой области знаний с помощью концептуальной схемы. Обычно такая схема состоит из структуры данных, содержащей все классы объектов, их связи и правила, приятые в этой области.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некоторое формальное описание знаний, понятное </a:t>
            </a:r>
            <a:r>
              <a:rPr lang="ru-RU" dirty="0" smtClean="0"/>
              <a:t>компьютеру, которое </a:t>
            </a:r>
            <a:r>
              <a:rPr lang="ru-RU" dirty="0"/>
              <a:t>может </a:t>
            </a:r>
            <a:r>
              <a:rPr lang="ru-RU" dirty="0" smtClean="0"/>
              <a:t>содержать </a:t>
            </a:r>
            <a:r>
              <a:rPr lang="ru-RU" u="sng" dirty="0"/>
              <a:t>как </a:t>
            </a:r>
            <a:r>
              <a:rPr lang="ru-RU" u="sng" dirty="0" smtClean="0"/>
              <a:t>общие понятия</a:t>
            </a:r>
            <a:r>
              <a:rPr lang="ru-RU" dirty="0" smtClean="0"/>
              <a:t>, </a:t>
            </a:r>
            <a:r>
              <a:rPr lang="ru-RU" dirty="0"/>
              <a:t>так и </a:t>
            </a:r>
            <a:r>
              <a:rPr lang="ru-RU" u="sng" dirty="0" smtClean="0"/>
              <a:t>понятия </a:t>
            </a:r>
            <a:r>
              <a:rPr lang="ru-RU" u="sng" dirty="0"/>
              <a:t>для конкретной предметной области. </a:t>
            </a:r>
            <a:endParaRPr lang="ru-RU" u="sng" dirty="0" smtClean="0"/>
          </a:p>
          <a:p>
            <a:pPr marL="0" indent="0">
              <a:buNone/>
            </a:pPr>
            <a:r>
              <a:rPr lang="ru-RU" dirty="0" smtClean="0"/>
              <a:t>Онтологии </a:t>
            </a:r>
            <a:r>
              <a:rPr lang="ru-RU" dirty="0"/>
              <a:t>содержат знания об отношении между понятиями. Причем одним из главных принципов онтологии является то, что она должна быть понятна всем, кто может использовать </a:t>
            </a:r>
            <a:r>
              <a:rPr lang="ru-RU" dirty="0" smtClean="0"/>
              <a:t>её.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1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Определение класса «</a:t>
            </a:r>
            <a:r>
              <a:rPr lang="ru-RU" sz="3200" b="1" dirty="0" err="1">
                <a:solidFill>
                  <a:srgbClr val="FF0000"/>
                </a:solidFill>
              </a:rPr>
              <a:t>Заместитель_главного_редактора</a:t>
            </a:r>
            <a:r>
              <a:rPr lang="ru-RU" sz="3200" b="1" dirty="0">
                <a:solidFill>
                  <a:srgbClr val="FF0000"/>
                </a:solidFill>
              </a:rPr>
              <a:t>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21" y="1192696"/>
            <a:ext cx="11653314" cy="56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4798" y="150868"/>
            <a:ext cx="8911687" cy="5746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/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Определение </a:t>
            </a:r>
            <a:r>
              <a:rPr lang="ru-RU" sz="3200" b="1" dirty="0">
                <a:solidFill>
                  <a:srgbClr val="FF0000"/>
                </a:solidFill>
              </a:rPr>
              <a:t>класса «</a:t>
            </a:r>
            <a:r>
              <a:rPr lang="ru-RU" sz="3200" b="1" dirty="0" err="1">
                <a:solidFill>
                  <a:srgbClr val="FF0000"/>
                </a:solidFill>
              </a:rPr>
              <a:t>Технический_работник</a:t>
            </a:r>
            <a:r>
              <a:rPr lang="ru-RU" sz="3200" b="1" dirty="0">
                <a:solidFill>
                  <a:srgbClr val="FF0000"/>
                </a:solidFill>
              </a:rPr>
              <a:t>»</a:t>
            </a:r>
            <a:br>
              <a:rPr lang="ru-RU" sz="3200" b="1" dirty="0">
                <a:solidFill>
                  <a:srgbClr val="FF0000"/>
                </a:solidFill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7" y="844827"/>
            <a:ext cx="11936895" cy="58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4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sz="3600" b="1" dirty="0" smtClean="0">
                <a:solidFill>
                  <a:srgbClr val="FF0000"/>
                </a:solidFill>
              </a:rPr>
              <a:t>Определение </a:t>
            </a:r>
            <a:r>
              <a:rPr lang="ru-RU" sz="3600" b="1" dirty="0">
                <a:solidFill>
                  <a:srgbClr val="FF0000"/>
                </a:solidFill>
              </a:rPr>
              <a:t>класса «Журналист»</a:t>
            </a:r>
            <a:br>
              <a:rPr lang="ru-RU" sz="3600" b="1" dirty="0">
                <a:solidFill>
                  <a:srgbClr val="FF0000"/>
                </a:solidFill>
              </a:rPr>
            </a:b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67" y="1003852"/>
            <a:ext cx="10464495" cy="58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890" y="0"/>
            <a:ext cx="10515600" cy="5393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sz="3600" b="1" dirty="0" smtClean="0">
                <a:solidFill>
                  <a:srgbClr val="FF0000"/>
                </a:solidFill>
              </a:rPr>
              <a:t>Определение </a:t>
            </a:r>
            <a:r>
              <a:rPr lang="ru-RU" sz="3600" b="1" dirty="0">
                <a:solidFill>
                  <a:srgbClr val="FF0000"/>
                </a:solidFill>
              </a:rPr>
              <a:t>класса «</a:t>
            </a:r>
            <a:r>
              <a:rPr lang="ru-RU" sz="3600" b="1" dirty="0" err="1">
                <a:solidFill>
                  <a:srgbClr val="FF0000"/>
                </a:solidFill>
              </a:rPr>
              <a:t>Газетная_статья</a:t>
            </a:r>
            <a:r>
              <a:rPr lang="ru-RU" sz="3600" b="1" dirty="0">
                <a:solidFill>
                  <a:srgbClr val="FF0000"/>
                </a:solidFill>
              </a:rPr>
              <a:t>»</a:t>
            </a:r>
            <a:br>
              <a:rPr lang="ru-RU" sz="3600" b="1" dirty="0">
                <a:solidFill>
                  <a:srgbClr val="FF0000"/>
                </a:solidFill>
              </a:rPr>
            </a:b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42" y="775252"/>
            <a:ext cx="11700096" cy="58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017" y="0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/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err="1" smtClean="0">
                <a:solidFill>
                  <a:srgbClr val="FF0000"/>
                </a:solidFill>
              </a:rPr>
              <a:t>Онтограф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>
                <a:solidFill>
                  <a:srgbClr val="FF0000"/>
                </a:solidFill>
              </a:rPr>
              <a:t>отношений классов «</a:t>
            </a:r>
            <a:r>
              <a:rPr lang="ru-RU" sz="2800" b="1" dirty="0" err="1">
                <a:solidFill>
                  <a:srgbClr val="FF0000"/>
                </a:solidFill>
              </a:rPr>
              <a:t>Штатный_сотрудник</a:t>
            </a:r>
            <a:r>
              <a:rPr lang="ru-RU" sz="2800" b="1" dirty="0">
                <a:solidFill>
                  <a:srgbClr val="FF0000"/>
                </a:solidFill>
              </a:rPr>
              <a:t>» и «</a:t>
            </a:r>
            <a:r>
              <a:rPr lang="ru-RU" sz="2800" b="1" dirty="0" err="1">
                <a:solidFill>
                  <a:srgbClr val="FF0000"/>
                </a:solidFill>
              </a:rPr>
              <a:t>Внештатный_сотрудник</a:t>
            </a:r>
            <a:r>
              <a:rPr lang="ru-RU" sz="2800" b="1" dirty="0">
                <a:solidFill>
                  <a:srgbClr val="FF0000"/>
                </a:solidFill>
              </a:rPr>
              <a:t>»</a:t>
            </a:r>
            <a:br>
              <a:rPr lang="ru-RU" sz="2800" b="1" dirty="0">
                <a:solidFill>
                  <a:srgbClr val="FF0000"/>
                </a:solidFill>
              </a:rPr>
            </a:b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68" y="725558"/>
            <a:ext cx="9930344" cy="61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018" y="76890"/>
            <a:ext cx="10515600" cy="49957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sz="3600" b="1" dirty="0" smtClean="0">
                <a:solidFill>
                  <a:srgbClr val="FF0000"/>
                </a:solidFill>
              </a:rPr>
              <a:t>Отношения </a:t>
            </a:r>
            <a:r>
              <a:rPr lang="ru-RU" sz="3600" b="1" dirty="0">
                <a:solidFill>
                  <a:srgbClr val="FF0000"/>
                </a:solidFill>
              </a:rPr>
              <a:t>класса «</a:t>
            </a:r>
            <a:r>
              <a:rPr lang="ru-RU" sz="3600" b="1" dirty="0" err="1">
                <a:solidFill>
                  <a:srgbClr val="FF0000"/>
                </a:solidFill>
              </a:rPr>
              <a:t>Газетная_статья</a:t>
            </a:r>
            <a:r>
              <a:rPr lang="ru-RU" sz="3600" b="1" dirty="0">
                <a:solidFill>
                  <a:srgbClr val="FF0000"/>
                </a:solidFill>
              </a:rPr>
              <a:t>»</a:t>
            </a:r>
            <a:br>
              <a:rPr lang="ru-RU" sz="3600" b="1" dirty="0">
                <a:solidFill>
                  <a:srgbClr val="FF0000"/>
                </a:solidFill>
              </a:rPr>
            </a:b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1" y="914400"/>
            <a:ext cx="11779112" cy="5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896" y="96769"/>
            <a:ext cx="10515600" cy="3504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Структура </a:t>
            </a:r>
            <a:r>
              <a:rPr lang="ru-RU" dirty="0">
                <a:solidFill>
                  <a:srgbClr val="FF0000"/>
                </a:solidFill>
              </a:rPr>
              <a:t>онтологии редакции газеты</a:t>
            </a:r>
            <a:br>
              <a:rPr lang="ru-RU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87" y="655983"/>
            <a:ext cx="11832003" cy="598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326" y="1580322"/>
            <a:ext cx="10999286" cy="4330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проектирования данной онтологии использовалась среда для разработки онтологий – </a:t>
            </a:r>
            <a:r>
              <a:rPr lang="en-US" sz="2800" dirty="0" err="1">
                <a:solidFill>
                  <a:srgbClr val="FF0000"/>
                </a:solidFill>
              </a:rPr>
              <a:t>Prot</a:t>
            </a:r>
            <a:r>
              <a:rPr lang="ru-RU" sz="2800" dirty="0">
                <a:solidFill>
                  <a:srgbClr val="FF0000"/>
                </a:solidFill>
              </a:rPr>
              <a:t>é</a:t>
            </a:r>
            <a:r>
              <a:rPr lang="en-US" sz="2800" dirty="0">
                <a:solidFill>
                  <a:srgbClr val="FF0000"/>
                </a:solidFill>
              </a:rPr>
              <a:t>g</a:t>
            </a:r>
            <a:r>
              <a:rPr lang="ru-RU" sz="2800" dirty="0">
                <a:solidFill>
                  <a:srgbClr val="FF0000"/>
                </a:solidFill>
              </a:rPr>
              <a:t>é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Она </a:t>
            </a:r>
            <a:r>
              <a:rPr lang="ru-RU" sz="2800" dirty="0"/>
              <a:t>показала свои достоинства: весьма удобный интерфейс, позволяющий быстро и эффективно редактировать онтологию; встроенное устройство логического вывода (</a:t>
            </a:r>
            <a:r>
              <a:rPr lang="en-US" sz="2800" dirty="0" err="1"/>
              <a:t>Reasoner</a:t>
            </a:r>
            <a:r>
              <a:rPr lang="ru-RU" sz="2800" dirty="0"/>
              <a:t>), проверяющее правильность создаваемой онтологии; наличие инструмента </a:t>
            </a:r>
            <a:r>
              <a:rPr lang="en-US" sz="2800" dirty="0" err="1"/>
              <a:t>OntoGraf</a:t>
            </a:r>
            <a:r>
              <a:rPr lang="ru-RU" sz="2800" dirty="0"/>
              <a:t> для представления онтологии в виде ориентированного графа.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774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4274"/>
            <a:ext cx="10515600" cy="11389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Библиографичский</a:t>
            </a:r>
            <a:r>
              <a:rPr lang="ru-RU" dirty="0" smtClean="0"/>
              <a:t> список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79" y="962526"/>
            <a:ext cx="11806989" cy="5694948"/>
          </a:xfrm>
        </p:spPr>
        <p:txBody>
          <a:bodyPr>
            <a:normAutofit fontScale="4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Gruber </a:t>
            </a:r>
            <a:r>
              <a:rPr lang="en-US" dirty="0"/>
              <a:t>T.R. The role of common ontology in achieving sharable, reusable knowledge bases [</a:t>
            </a:r>
            <a:r>
              <a:rPr lang="ru-RU" dirty="0"/>
              <a:t>Электронный ресурс</a:t>
            </a:r>
            <a:r>
              <a:rPr lang="en-US" dirty="0"/>
              <a:t>]// Principles of Knowledge Representation and Reasoning. Proceedings of the Second International Conference. J.A. Allen, R. </a:t>
            </a:r>
            <a:r>
              <a:rPr lang="en-US" dirty="0" err="1"/>
              <a:t>Fikes</a:t>
            </a:r>
            <a:r>
              <a:rPr lang="en-US" dirty="0"/>
              <a:t>, E. </a:t>
            </a:r>
            <a:r>
              <a:rPr lang="en-US" dirty="0" err="1"/>
              <a:t>Sandewell</a:t>
            </a:r>
            <a:r>
              <a:rPr lang="en-US" dirty="0"/>
              <a:t>: [</a:t>
            </a:r>
            <a:r>
              <a:rPr lang="ru-RU" dirty="0"/>
              <a:t>сайт</a:t>
            </a:r>
            <a:r>
              <a:rPr lang="en-US" dirty="0"/>
              <a:t>]. 1991. URL: </a:t>
            </a:r>
            <a:r>
              <a:rPr lang="en-US" u="sng" dirty="0">
                <a:hlinkClick r:id="rId2"/>
              </a:rPr>
              <a:t>http://www-ksl.stanford.edu/kst/what-is-an-ontology.html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Википедия (свободная энциклопедия) [Электронный ресурс]// Онтология (информатика). [сайт]. 2013. </a:t>
            </a:r>
            <a:r>
              <a:rPr lang="en-US" dirty="0"/>
              <a:t>URL: </a:t>
            </a:r>
            <a:r>
              <a:rPr lang="en-US" u="sng" dirty="0">
                <a:hlinkClick r:id="rId3"/>
              </a:rPr>
              <a:t>http://ru.wikipedia.org/wiki/%D0%9E%D0%BD%D1%82%D0%BE%D0%BB%D0%BE%D0%B3%D0%B8%D1%8F_(%D0%B8%D0%BD%D1%84%D0%BE%D1%80%D0%BC%D0%B0%D1%82%D0%B8%D0%BA%D0%B0)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Лапшин В.А. Роль онтологий в современной компьютерной науке. - RSDN </a:t>
            </a:r>
            <a:r>
              <a:rPr lang="ru-RU" dirty="0" err="1"/>
              <a:t>Magazine</a:t>
            </a:r>
            <a:r>
              <a:rPr lang="ru-RU" dirty="0"/>
              <a:t> #4-2009. [Электронный ресурс]. – Режим доступа: </a:t>
            </a:r>
            <a:r>
              <a:rPr lang="ru-RU" u="sng" dirty="0">
                <a:hlinkClick r:id="rId4"/>
              </a:rPr>
              <a:t>http://www.rsdn.ru/article/philosophy/what-is-onto.xml</a:t>
            </a:r>
            <a:r>
              <a:rPr lang="ru-RU" dirty="0"/>
              <a:t>, свободный. – </a:t>
            </a:r>
            <a:r>
              <a:rPr lang="ru-RU" dirty="0" err="1"/>
              <a:t>Загл</a:t>
            </a:r>
            <a:r>
              <a:rPr lang="ru-RU" dirty="0"/>
              <a:t>. с экрана.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Муромцев Д.И. Онтологический инжиниринг знаний в системе </a:t>
            </a:r>
            <a:r>
              <a:rPr lang="ru-RU" dirty="0" err="1"/>
              <a:t>Protégé</a:t>
            </a:r>
            <a:r>
              <a:rPr lang="ru-RU" dirty="0"/>
              <a:t>. – СПб: СПб ГУ ИТМО, 2007. – 62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Natalya F. </a:t>
            </a:r>
            <a:r>
              <a:rPr lang="en-US" dirty="0" err="1"/>
              <a:t>Noy</a:t>
            </a:r>
            <a:r>
              <a:rPr lang="en-US" dirty="0"/>
              <a:t> and Deborah L. McGuinness. «Ontology Development 101: A Guide to Creating Your First Ontology». [</a:t>
            </a:r>
            <a:r>
              <a:rPr lang="ru-RU" dirty="0"/>
              <a:t>Электронный ресурс</a:t>
            </a:r>
            <a:r>
              <a:rPr lang="en-US" dirty="0"/>
              <a:t>]// Stanford Knowledge Systems Laboratory Technical Report KSL-01-05 and Stanford Medical Informatics Technical Report SMI-2001-0880. </a:t>
            </a:r>
            <a:r>
              <a:rPr lang="ru-RU" dirty="0"/>
              <a:t>[сайт]. 2001. </a:t>
            </a:r>
            <a:r>
              <a:rPr lang="en-US" dirty="0"/>
              <a:t>URL: </a:t>
            </a:r>
            <a:r>
              <a:rPr lang="en-US" u="sng" dirty="0">
                <a:hlinkClick r:id="rId5"/>
              </a:rPr>
              <a:t>http://protege.stanford.edu/publications/ontology_development/ontology101.html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Описание концепций языка RDF [Электронный ресурс] // Официальный сайт W3. </a:t>
            </a:r>
            <a:r>
              <a:rPr lang="en-US" dirty="0"/>
              <a:t>[</a:t>
            </a:r>
            <a:r>
              <a:rPr lang="ru-RU" dirty="0"/>
              <a:t>сайт</a:t>
            </a:r>
            <a:r>
              <a:rPr lang="en-US" dirty="0"/>
              <a:t>]. URL: </a:t>
            </a:r>
            <a:r>
              <a:rPr lang="en-US" u="sng" dirty="0">
                <a:hlinkClick r:id="rId6"/>
              </a:rPr>
              <a:t>http://www.w3.org/TR/rdf-concepts/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F. </a:t>
            </a:r>
            <a:r>
              <a:rPr lang="en-US" dirty="0" err="1"/>
              <a:t>Baader</a:t>
            </a:r>
            <a:r>
              <a:rPr lang="en-US" dirty="0"/>
              <a:t>, D. </a:t>
            </a:r>
            <a:r>
              <a:rPr lang="en-US" dirty="0" err="1"/>
              <a:t>Calvanese</a:t>
            </a:r>
            <a:r>
              <a:rPr lang="en-US" dirty="0"/>
              <a:t>, D. McGuiness, D. </a:t>
            </a:r>
            <a:r>
              <a:rPr lang="en-US" dirty="0" err="1"/>
              <a:t>Nardi</a:t>
            </a:r>
            <a:r>
              <a:rPr lang="en-US" dirty="0"/>
              <a:t>, P. Patel-Schneider. The description logic handbook: Theory, implementation, and applications. Cambridge: University Press, 2003.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Uniform resource identifier (URI): Generic Syntax. [</a:t>
            </a:r>
            <a:r>
              <a:rPr lang="ru-RU" dirty="0"/>
              <a:t>Электронный ресурс</a:t>
            </a:r>
            <a:r>
              <a:rPr lang="en-US" dirty="0"/>
              <a:t>] // University of Minnesota [</a:t>
            </a:r>
            <a:r>
              <a:rPr lang="ru-RU" dirty="0"/>
              <a:t>сайт</a:t>
            </a:r>
            <a:r>
              <a:rPr lang="en-US" dirty="0"/>
              <a:t>]. 2004. URL: </a:t>
            </a:r>
            <a:r>
              <a:rPr lang="en-US" u="sng" dirty="0">
                <a:hlinkClick r:id="rId7"/>
              </a:rPr>
              <a:t>http://tools.ietf.org/html/rfc3986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Uniform resource locators (URL). [</a:t>
            </a:r>
            <a:r>
              <a:rPr lang="ru-RU" dirty="0"/>
              <a:t>Электронный ресурс</a:t>
            </a:r>
            <a:r>
              <a:rPr lang="en-US" dirty="0"/>
              <a:t>] // University of Minnesota [</a:t>
            </a:r>
            <a:r>
              <a:rPr lang="ru-RU" dirty="0"/>
              <a:t>сайт</a:t>
            </a:r>
            <a:r>
              <a:rPr lang="en-US" dirty="0"/>
              <a:t>]. 2004. URL: </a:t>
            </a:r>
            <a:r>
              <a:rPr lang="en-US" u="sng" dirty="0">
                <a:hlinkClick r:id="rId8"/>
              </a:rPr>
              <a:t>http://tools.ietf.org/html/rfc1738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URN syntax. URL: [</a:t>
            </a:r>
            <a:r>
              <a:rPr lang="ru-RU" dirty="0"/>
              <a:t>Электронный ресурс</a:t>
            </a:r>
            <a:r>
              <a:rPr lang="en-US" dirty="0"/>
              <a:t>] // University of Minnesota [</a:t>
            </a:r>
            <a:r>
              <a:rPr lang="ru-RU" dirty="0"/>
              <a:t>сайт</a:t>
            </a:r>
            <a:r>
              <a:rPr lang="en-US" dirty="0"/>
              <a:t>]. 2004. </a:t>
            </a:r>
            <a:r>
              <a:rPr lang="en-US" u="sng" dirty="0">
                <a:hlinkClick r:id="rId9"/>
              </a:rPr>
              <a:t>http://tools.ietf.org/html/rfc2141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RDF Vocabulary Description Language 1.0: RDF Schema. </a:t>
            </a:r>
            <a:r>
              <a:rPr lang="ru-RU" dirty="0"/>
              <a:t>[Электронный ресурс] // Официальный сайт W3. </a:t>
            </a:r>
            <a:r>
              <a:rPr lang="en-US" dirty="0"/>
              <a:t>[</a:t>
            </a:r>
            <a:r>
              <a:rPr lang="ru-RU" dirty="0"/>
              <a:t>сайт</a:t>
            </a:r>
            <a:r>
              <a:rPr lang="en-US" dirty="0"/>
              <a:t>]. URL: </a:t>
            </a:r>
            <a:r>
              <a:rPr lang="en-US" u="sng" dirty="0">
                <a:hlinkClick r:id="rId10"/>
              </a:rPr>
              <a:t>http://www.w3.org/TR/rdf-schema/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Описание языка OWL [Электронный ресурс] // Официальный сайт W3. [сайт].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11"/>
              </a:rPr>
              <a:t>http://www.w3.org/TR/owl-ref/</a:t>
            </a:r>
            <a:r>
              <a:rPr lang="ru-RU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Карпова И., </a:t>
            </a:r>
            <a:r>
              <a:rPr lang="ru-RU" dirty="0" err="1"/>
              <a:t>Порысева</a:t>
            </a:r>
            <a:r>
              <a:rPr lang="ru-RU" dirty="0"/>
              <a:t> Е., Казаков Г., Кольцова Э. Разработка онтологии в области </a:t>
            </a:r>
            <a:r>
              <a:rPr lang="ru-RU" dirty="0" err="1"/>
              <a:t>нанокомпозиционных</a:t>
            </a:r>
            <a:r>
              <a:rPr lang="ru-RU" dirty="0"/>
              <a:t> материалов. – М. Информационные ресурсы России. 2012/2.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12"/>
              </a:rPr>
              <a:t>Stanford Center for Biomedical Informatics Research</a:t>
            </a:r>
            <a:r>
              <a:rPr lang="en-US" dirty="0"/>
              <a:t>. </a:t>
            </a:r>
            <a:r>
              <a:rPr lang="en-US" dirty="0" err="1"/>
              <a:t>Prot</a:t>
            </a:r>
            <a:r>
              <a:rPr lang="ru-RU" dirty="0"/>
              <a:t>é</a:t>
            </a:r>
            <a:r>
              <a:rPr lang="en-US" dirty="0"/>
              <a:t>g</a:t>
            </a:r>
            <a:r>
              <a:rPr lang="ru-RU" dirty="0"/>
              <a:t>é. [Электронный ресурс] // Официальный </a:t>
            </a:r>
            <a:r>
              <a:rPr lang="en-US" dirty="0"/>
              <a:t>Stanford University</a:t>
            </a:r>
            <a:r>
              <a:rPr lang="ru-RU" dirty="0"/>
              <a:t>. [сайт].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u="sng" dirty="0">
                <a:hlinkClick r:id="rId13"/>
              </a:rPr>
              <a:t>http</a:t>
            </a:r>
            <a:r>
              <a:rPr lang="ru-RU" u="sng" dirty="0">
                <a:hlinkClick r:id="rId13"/>
              </a:rPr>
              <a:t>://</a:t>
            </a:r>
            <a:r>
              <a:rPr lang="en-US" u="sng" dirty="0" err="1">
                <a:hlinkClick r:id="rId13"/>
              </a:rPr>
              <a:t>protege</a:t>
            </a:r>
            <a:r>
              <a:rPr lang="ru-RU" u="sng" dirty="0">
                <a:hlinkClick r:id="rId13"/>
              </a:rPr>
              <a:t>.</a:t>
            </a:r>
            <a:r>
              <a:rPr lang="en-US" u="sng" dirty="0" err="1">
                <a:hlinkClick r:id="rId13"/>
              </a:rPr>
              <a:t>stanford</a:t>
            </a:r>
            <a:r>
              <a:rPr lang="ru-RU" u="sng" dirty="0">
                <a:hlinkClick r:id="rId13"/>
              </a:rPr>
              <a:t>.</a:t>
            </a:r>
            <a:r>
              <a:rPr lang="en-US" u="sng" dirty="0" err="1">
                <a:hlinkClick r:id="rId13"/>
              </a:rPr>
              <a:t>edu</a:t>
            </a:r>
            <a:r>
              <a:rPr lang="ru-RU" u="sng" dirty="0">
                <a:hlinkClick r:id="rId13"/>
              </a:rPr>
              <a:t>/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Гуревич С.М. Газета: вчера, сегодня, завтра. Учебное пособие для вузов. – М: Аспект Пресс, 2004.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Официальный сайт газеты «Аргументы и факты».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14"/>
              </a:rPr>
              <a:t>http://gazeta.aif.ru/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Официальный сайт «Российская газета». [Электронный ресурс]. </a:t>
            </a:r>
            <a:r>
              <a:rPr lang="en-US" dirty="0"/>
              <a:t>URL</a:t>
            </a:r>
            <a:r>
              <a:rPr lang="ru-RU" dirty="0"/>
              <a:t>:  </a:t>
            </a:r>
            <a:r>
              <a:rPr lang="ru-RU" u="sng" dirty="0">
                <a:hlinkClick r:id="rId15"/>
              </a:rPr>
              <a:t>http://www.rg.ru/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5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6403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Специальные языки для описания онтологий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61" y="894522"/>
            <a:ext cx="11708296" cy="5595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настоящий момент </a:t>
            </a:r>
            <a:r>
              <a:rPr lang="ru-RU" dirty="0" smtClean="0"/>
              <a:t>разработаны: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OWL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Ontology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, стандарт </a:t>
            </a:r>
            <a:r>
              <a:rPr lang="en-US" dirty="0"/>
              <a:t>W</a:t>
            </a:r>
            <a:r>
              <a:rPr lang="ru-RU" dirty="0"/>
              <a:t>3</a:t>
            </a:r>
            <a:r>
              <a:rPr lang="en-US" dirty="0"/>
              <a:t>C</a:t>
            </a:r>
            <a:r>
              <a:rPr lang="ru-RU" dirty="0"/>
              <a:t>, язык для семантических утверждений, разработанный как расширение </a:t>
            </a:r>
            <a:r>
              <a:rPr lang="en-US" dirty="0"/>
              <a:t>RDF</a:t>
            </a:r>
            <a:r>
              <a:rPr lang="ru-RU" dirty="0"/>
              <a:t> и </a:t>
            </a:r>
            <a:r>
              <a:rPr lang="en-US" dirty="0" smtClean="0"/>
              <a:t>RDFS</a:t>
            </a:r>
            <a:r>
              <a:rPr lang="ru-RU" dirty="0" smtClean="0"/>
              <a:t>; 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KI</a:t>
            </a:r>
            <a:r>
              <a:rPr lang="en-US" dirty="0"/>
              <a:t>F</a:t>
            </a:r>
            <a:r>
              <a:rPr lang="ru-RU" dirty="0"/>
              <a:t> (англ. </a:t>
            </a:r>
            <a:r>
              <a:rPr lang="ru-RU" dirty="0" err="1"/>
              <a:t>Knowledge</a:t>
            </a:r>
            <a:r>
              <a:rPr lang="ru-RU" dirty="0"/>
              <a:t> </a:t>
            </a:r>
            <a:r>
              <a:rPr lang="ru-RU" dirty="0" err="1"/>
              <a:t>Interchange</a:t>
            </a:r>
            <a:r>
              <a:rPr lang="ru-RU" dirty="0"/>
              <a:t> </a:t>
            </a:r>
            <a:r>
              <a:rPr lang="ru-RU" dirty="0" err="1"/>
              <a:t>Format</a:t>
            </a:r>
            <a:r>
              <a:rPr lang="ru-RU" dirty="0"/>
              <a:t> – формат обмена знаниями) – основанный на S-выражениях (символических выражениях данных) синтаксис для </a:t>
            </a:r>
            <a:r>
              <a:rPr lang="ru-RU" dirty="0" smtClean="0"/>
              <a:t>логики;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Common Logic</a:t>
            </a:r>
            <a:r>
              <a:rPr lang="ru-RU" dirty="0"/>
              <a:t> (</a:t>
            </a:r>
            <a:r>
              <a:rPr lang="en-US" dirty="0"/>
              <a:t>CL</a:t>
            </a:r>
            <a:r>
              <a:rPr lang="ru-RU" dirty="0"/>
              <a:t>) – преемник KIF (стандартизован – ISO/IEC 24707:2007);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err="1"/>
              <a:t>CycL</a:t>
            </a:r>
            <a:r>
              <a:rPr lang="ru-RU" dirty="0"/>
              <a:t> – онтологический язык, использующийся в проекте </a:t>
            </a:r>
            <a:r>
              <a:rPr lang="ru-RU" dirty="0" err="1"/>
              <a:t>Cyc</a:t>
            </a:r>
            <a:r>
              <a:rPr lang="ru-RU" dirty="0"/>
              <a:t>. Основан на исчислении предикатов с некоторыми расширениями более высокого </a:t>
            </a:r>
            <a:r>
              <a:rPr lang="ru-RU" dirty="0" smtClean="0"/>
              <a:t>порядка.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2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84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Два способа описания знаний по </a:t>
            </a:r>
            <a:r>
              <a:rPr lang="ru-RU" dirty="0" err="1" smtClean="0">
                <a:solidFill>
                  <a:srgbClr val="FF0000"/>
                </a:solidFill>
              </a:rPr>
              <a:t>Груберу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этого </a:t>
            </a:r>
            <a:r>
              <a:rPr lang="ru-RU" dirty="0" err="1"/>
              <a:t>Грубер</a:t>
            </a:r>
            <a:r>
              <a:rPr lang="ru-RU" dirty="0"/>
              <a:t> предложил описывать знания двумя способами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В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канонической форме</a:t>
            </a:r>
            <a:r>
              <a:rPr lang="ru-RU" dirty="0"/>
              <a:t>, которая представляет собой описание знаний на языке логики предикатов (например, в виде фактов языка </a:t>
            </a:r>
            <a:r>
              <a:rPr lang="ru-RU" dirty="0" err="1"/>
              <a:t>Prolog</a:t>
            </a:r>
            <a:r>
              <a:rPr lang="ru-RU" dirty="0"/>
              <a:t>);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u="sng" dirty="0" smtClean="0">
                <a:solidFill>
                  <a:srgbClr val="FF0000"/>
                </a:solidFill>
              </a:rPr>
              <a:t>В </a:t>
            </a:r>
            <a:r>
              <a:rPr lang="ru-RU" u="sng" dirty="0">
                <a:solidFill>
                  <a:srgbClr val="FF0000"/>
                </a:solidFill>
              </a:rPr>
              <a:t>форме онтологии</a:t>
            </a:r>
            <a:r>
              <a:rPr lang="ru-RU" dirty="0"/>
              <a:t>, которая представляет собой множество классов, связанных между собой отношением обобщения (это обратное отношение для отношения наследования).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9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421"/>
            <a:ext cx="10515600" cy="15400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Причины </a:t>
            </a:r>
            <a:r>
              <a:rPr lang="ru-RU" b="1" dirty="0">
                <a:solidFill>
                  <a:srgbClr val="FF0000"/>
                </a:solidFill>
              </a:rPr>
              <a:t>возникновения потребности в создании </a:t>
            </a:r>
            <a:r>
              <a:rPr lang="ru-RU" b="1" dirty="0" smtClean="0">
                <a:solidFill>
                  <a:srgbClr val="FF0000"/>
                </a:solidFill>
              </a:rPr>
              <a:t>онтологий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179" y="1419726"/>
            <a:ext cx="11141241" cy="521368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i="1" dirty="0"/>
              <a:t>Совместное использование людьми или программными агентами общего понимания структуры информации </a:t>
            </a:r>
            <a:r>
              <a:rPr lang="ru-RU" dirty="0"/>
              <a:t>является одной из наиболее общих целей разработки онтологий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Обеспечение возможности использования знаний предметной области</a:t>
            </a:r>
            <a:r>
              <a:rPr lang="ru-RU" dirty="0"/>
              <a:t> стало одной из движущих сил недавнего всплеска в изучении онтологий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Создание явных допущений в предметной области</a:t>
            </a:r>
            <a:r>
              <a:rPr lang="ru-RU" dirty="0"/>
              <a:t>, лежащих в основе реализации, дает возможность легко изменить эти допущения при изменении наших знаний о предметной области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Отделение знаний предметной области от оперативных знаний</a:t>
            </a:r>
            <a:r>
              <a:rPr lang="ru-RU" dirty="0"/>
              <a:t> – это еще один вариант общего применения онтологий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Анализ знаний в предметной области</a:t>
            </a:r>
            <a:r>
              <a:rPr lang="ru-RU" dirty="0"/>
              <a:t> возможен, когда имеется декларативная спецификация терминов.</a:t>
            </a:r>
          </a:p>
        </p:txBody>
      </p:sp>
    </p:spTree>
    <p:extLst>
      <p:ext uri="{BB962C8B-B14F-4D97-AF65-F5344CB8AC3E}">
        <p14:creationId xmlns:p14="http://schemas.microsoft.com/office/powerpoint/2010/main" val="157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601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2400" b="1" dirty="0" smtClean="0">
                <a:solidFill>
                  <a:srgbClr val="FF0000"/>
                </a:solidFill>
              </a:rPr>
              <a:t>ОСНОВНЫЕ ПОНЯТИЯ ОНТОЛОГИИ</a:t>
            </a:r>
            <a:r>
              <a:rPr lang="ru-RU" sz="2400" b="1" i="1" dirty="0"/>
              <a:t/>
            </a:r>
            <a:br>
              <a:rPr lang="ru-RU" sz="2400" b="1" i="1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989" y="1227222"/>
            <a:ext cx="11446043" cy="5277852"/>
          </a:xfrm>
        </p:spPr>
        <p:txBody>
          <a:bodyPr>
            <a:normAutofit fontScale="92500" lnSpcReduction="10000"/>
          </a:bodyPr>
          <a:lstStyle/>
          <a:p>
            <a:r>
              <a:rPr lang="ru-RU" b="1" i="1" dirty="0"/>
              <a:t>Классы онтологии </a:t>
            </a:r>
            <a:r>
              <a:rPr lang="ru-RU" dirty="0"/>
              <a:t>составляют </a:t>
            </a:r>
            <a:r>
              <a:rPr lang="ru-RU" b="1" i="1" dirty="0"/>
              <a:t>таксономию</a:t>
            </a:r>
            <a:r>
              <a:rPr lang="ru-RU" dirty="0"/>
              <a:t> – иерархию понятий по отношению вложения.</a:t>
            </a:r>
          </a:p>
          <a:p>
            <a:r>
              <a:rPr lang="ru-RU" b="1" i="1" dirty="0"/>
              <a:t>Объекты в онтологии </a:t>
            </a:r>
            <a:r>
              <a:rPr lang="ru-RU" dirty="0"/>
              <a:t>могут иметь атрибуты</a:t>
            </a:r>
            <a:r>
              <a:rPr lang="ru-RU" dirty="0" smtClean="0"/>
              <a:t>.</a:t>
            </a:r>
          </a:p>
          <a:p>
            <a:r>
              <a:rPr lang="ru-RU" b="1" i="1" dirty="0"/>
              <a:t>Отношения выражают свойства понятий (классов</a:t>
            </a:r>
            <a:r>
              <a:rPr lang="ru-RU" dirty="0"/>
              <a:t>) и их зависимости с другими понятиями (классами). Отношение можно представить как атрибут, значением которого является другое понятие (класс).</a:t>
            </a:r>
          </a:p>
          <a:p>
            <a:r>
              <a:rPr lang="ru-RU" b="1" i="1" dirty="0"/>
              <a:t>Экземпляры или индивиды – элементы нижнего уровня онтологии</a:t>
            </a:r>
            <a:r>
              <a:rPr lang="ru-RU" dirty="0"/>
              <a:t>. Экземпляры могут представлять собой как физические объекты (люди, дома), так и абстрактные (числа, слова</a:t>
            </a:r>
            <a:r>
              <a:rPr lang="ru-RU" dirty="0" smtClean="0"/>
              <a:t>).</a:t>
            </a:r>
          </a:p>
          <a:p>
            <a:r>
              <a:rPr lang="ru-RU" dirty="0"/>
              <a:t>Отношения и атрибуты также в некоторых источниках называют </a:t>
            </a:r>
            <a:r>
              <a:rPr lang="ru-RU" b="1" i="1" dirty="0"/>
              <a:t>слотами (или ролями</a:t>
            </a:r>
            <a:r>
              <a:rPr lang="ru-RU" dirty="0" smtClean="0"/>
              <a:t>).</a:t>
            </a:r>
          </a:p>
          <a:p>
            <a:r>
              <a:rPr lang="ru-RU" dirty="0"/>
              <a:t>Онтология вместе с набором индивидуальных экземпляров классов образует </a:t>
            </a:r>
            <a:r>
              <a:rPr lang="ru-RU" b="1" dirty="0"/>
              <a:t>базу знаний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7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589" y="365125"/>
            <a:ext cx="11798969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          Этапы создания онтологий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337" y="1825624"/>
            <a:ext cx="11959389" cy="4743617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понятий (классов) в онтологии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понятий (классов) в некоторую иерархию (базовый класс –&gt; подкласс)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слотов и их допустимых значений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значений слотов для экземпляров классов.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1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Основные </a:t>
            </a:r>
            <a:r>
              <a:rPr lang="ru-RU" b="1" dirty="0">
                <a:solidFill>
                  <a:srgbClr val="FF0000"/>
                </a:solidFill>
              </a:rPr>
              <a:t>правила разработки онтологий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611" y="1825624"/>
            <a:ext cx="11654589" cy="4775701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Не существует единственного правильного способа моделирования предметной области – всегда существуют жизнеспособные альтернативы. Лучшее решение почти всегда зависит от предполагаемого приложения и ожидаемых расширений.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Разработка онтологии – это обязательно итеративный процесс. В процессе создания важно возвращаться к уже созданным классам и отношениям и уточнять и добавлять информацию в случае необходимости. Иногда полезно вносить и кардинальные изменения для улучшения общей структуры онтологии.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Понятия в онтологии должны быть близки к объектам (физическим или логическим) и отношениям в интересующей предметной области. Скорее всего, это существительные (объекты) или глаголы (отношения) в предложениях, которые описывают предметную область. </a:t>
            </a:r>
          </a:p>
        </p:txBody>
      </p:sp>
    </p:spTree>
    <p:extLst>
      <p:ext uri="{BB962C8B-B14F-4D97-AF65-F5344CB8AC3E}">
        <p14:creationId xmlns:p14="http://schemas.microsoft.com/office/powerpoint/2010/main" val="2082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200" b="1" i="1" dirty="0">
                <a:solidFill>
                  <a:srgbClr val="FF0000"/>
                </a:solidFill>
              </a:rPr>
              <a:t>Языки описания онтологий</a:t>
            </a:r>
            <a:r>
              <a:rPr lang="ru-RU" b="1" i="1" dirty="0"/>
              <a:t/>
            </a:r>
            <a:br>
              <a:rPr lang="ru-RU" b="1" i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747" y="1302027"/>
            <a:ext cx="11301664" cy="529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u="sng" dirty="0" smtClean="0">
                <a:solidFill>
                  <a:srgbClr val="FF0000"/>
                </a:solidFill>
              </a:rPr>
              <a:t>Язык </a:t>
            </a:r>
            <a:r>
              <a:rPr lang="en-US" i="1" u="sng" dirty="0" smtClean="0">
                <a:solidFill>
                  <a:srgbClr val="FF0000"/>
                </a:solidFill>
              </a:rPr>
              <a:t>OWL</a:t>
            </a:r>
            <a:r>
              <a:rPr lang="ru-RU" i="1" u="sng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является </a:t>
            </a:r>
            <a:r>
              <a:rPr lang="ru-RU" dirty="0"/>
              <a:t>языком, рекомендованным для разработки онтологий консорциумом Всемирной паутины (</a:t>
            </a:r>
            <a:r>
              <a:rPr lang="en-US" dirty="0"/>
              <a:t>World Wide Web Consortium</a:t>
            </a:r>
            <a:r>
              <a:rPr lang="ru-RU" dirty="0"/>
              <a:t>, </a:t>
            </a:r>
            <a:r>
              <a:rPr lang="en-US" dirty="0"/>
              <a:t>W</a:t>
            </a:r>
            <a:r>
              <a:rPr lang="ru-RU" dirty="0"/>
              <a:t>3</a:t>
            </a:r>
            <a:r>
              <a:rPr lang="en-US" dirty="0"/>
              <a:t>C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i="1" u="sng" dirty="0">
                <a:solidFill>
                  <a:srgbClr val="FF0000"/>
                </a:solidFill>
              </a:rPr>
              <a:t>Язык </a:t>
            </a:r>
            <a:r>
              <a:rPr lang="en-US" i="1" u="sng" dirty="0">
                <a:solidFill>
                  <a:srgbClr val="FF0000"/>
                </a:solidFill>
              </a:rPr>
              <a:t>OWL</a:t>
            </a:r>
            <a:r>
              <a:rPr lang="ru-RU" i="1" u="sng" dirty="0">
                <a:solidFill>
                  <a:srgbClr val="FF0000"/>
                </a:solidFill>
              </a:rPr>
              <a:t> </a:t>
            </a:r>
            <a:r>
              <a:rPr lang="ru-RU" dirty="0"/>
              <a:t>разработан как расширение языка </a:t>
            </a:r>
            <a:r>
              <a:rPr lang="en-US" dirty="0"/>
              <a:t>RDF</a:t>
            </a:r>
            <a:r>
              <a:rPr lang="ru-RU" dirty="0"/>
              <a:t> (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). Язык RDF [6] разработан для того, чтобы описывать содержимое </a:t>
            </a:r>
            <a:r>
              <a:rPr lang="ru-RU" dirty="0" err="1"/>
              <a:t>Web</a:t>
            </a:r>
            <a:r>
              <a:rPr lang="ru-RU" dirty="0"/>
              <a:t>. В </a:t>
            </a:r>
            <a:r>
              <a:rPr lang="ru-RU" dirty="0" err="1"/>
              <a:t>Semantic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 (следующее поколение </a:t>
            </a:r>
            <a:r>
              <a:rPr lang="ru-RU" dirty="0" err="1"/>
              <a:t>World</a:t>
            </a:r>
            <a:r>
              <a:rPr lang="ru-RU" dirty="0"/>
              <a:t> </a:t>
            </a:r>
            <a:r>
              <a:rPr lang="ru-RU" dirty="0" err="1"/>
              <a:t>Wide</a:t>
            </a:r>
            <a:r>
              <a:rPr lang="ru-RU" dirty="0"/>
              <a:t> </a:t>
            </a:r>
            <a:r>
              <a:rPr lang="ru-RU" dirty="0" err="1"/>
              <a:t>Web</a:t>
            </a:r>
            <a:r>
              <a:rPr lang="ru-RU" dirty="0"/>
              <a:t>, в котором кроме гипертекстовых документов содержатся описания семантики этих документов), когда говорят о каких-то сущностях </a:t>
            </a:r>
            <a:r>
              <a:rPr lang="ru-RU" dirty="0" err="1"/>
              <a:t>Web</a:t>
            </a:r>
            <a:r>
              <a:rPr lang="ru-RU" dirty="0"/>
              <a:t>, </a:t>
            </a:r>
            <a:r>
              <a:rPr lang="ru-RU" i="1" u="sng" dirty="0"/>
              <a:t>называют эти сущности ресурсами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i="1" u="sng" dirty="0" smtClean="0">
                <a:solidFill>
                  <a:srgbClr val="FF0000"/>
                </a:solidFill>
              </a:rPr>
              <a:t>RDF</a:t>
            </a:r>
            <a:r>
              <a:rPr lang="ru-RU" dirty="0" smtClean="0"/>
              <a:t> </a:t>
            </a:r>
            <a:r>
              <a:rPr lang="ru-RU" dirty="0"/>
              <a:t>представляет собой язык для описания таких ресурсов.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6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1344</Words>
  <Application>Microsoft Office PowerPoint</Application>
  <PresentationFormat>Широкоэкранный</PresentationFormat>
  <Paragraphs>94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Тема Office</vt:lpstr>
      <vt:lpstr>Онтологии</vt:lpstr>
      <vt:lpstr>Понятие онтологии</vt:lpstr>
      <vt:lpstr>Специальные языки для описания онтологий</vt:lpstr>
      <vt:lpstr>Два способа описания знаний по Груберу</vt:lpstr>
      <vt:lpstr>Причины возникновения потребности в создании онтологий </vt:lpstr>
      <vt:lpstr>ОСНОВНЫЕ ПОНЯТИЯ ОНТОЛОГИИ </vt:lpstr>
      <vt:lpstr>          Этапы создания онтологий</vt:lpstr>
      <vt:lpstr>Основные правила разработки онтологий</vt:lpstr>
      <vt:lpstr>Языки описания онтологий </vt:lpstr>
      <vt:lpstr>           Главный элемент языка RDF – это тройка, или триплет</vt:lpstr>
      <vt:lpstr>РЕДАКТОР ОНТОЛОГИИ </vt:lpstr>
      <vt:lpstr>Схема онтологии Pizza</vt:lpstr>
      <vt:lpstr>ПРОЕКТИРОВАНИЕ ОСНОВНЫХ ПОНЯТИЙ ОНТОЛОГИИ </vt:lpstr>
      <vt:lpstr> Пример. Иерархия сотрудников редакции </vt:lpstr>
      <vt:lpstr>Комментарий к классу «Обозреватель»</vt:lpstr>
      <vt:lpstr>Список отделов редакции </vt:lpstr>
      <vt:lpstr>Вкладка Individuals с созданными экземплярами жанров</vt:lpstr>
      <vt:lpstr>Отражение экземпляров класса «Информационный_жанр» </vt:lpstr>
      <vt:lpstr>Определение понятия главный редактор</vt:lpstr>
      <vt:lpstr>Определение класса «Заместитель_главного_редактора»</vt:lpstr>
      <vt:lpstr> Определение класса «Технический_работник» </vt:lpstr>
      <vt:lpstr> Определение класса «Журналист» </vt:lpstr>
      <vt:lpstr> Определение класса «Газетная_статья» </vt:lpstr>
      <vt:lpstr> Онтограф отношений классов «Штатный_сотрудник» и «Внештатный_сотрудник» </vt:lpstr>
      <vt:lpstr> Отношения класса «Газетная_статья» </vt:lpstr>
      <vt:lpstr> Структура онтологии редакции газеты </vt:lpstr>
      <vt:lpstr>Заключение</vt:lpstr>
      <vt:lpstr>Библиографичский список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Онтологии</dc:title>
  <dc:creator>Rostov</dc:creator>
  <cp:lastModifiedBy>Rostov</cp:lastModifiedBy>
  <cp:revision>19</cp:revision>
  <dcterms:created xsi:type="dcterms:W3CDTF">2013-12-10T16:45:28Z</dcterms:created>
  <dcterms:modified xsi:type="dcterms:W3CDTF">2014-12-10T13:14:12Z</dcterms:modified>
</cp:coreProperties>
</file>