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8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385B-A365-4BD6-B68E-EC8B71419D82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B68-2AC6-457A-ADC1-B0B3A995B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7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385B-A365-4BD6-B68E-EC8B71419D82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B68-2AC6-457A-ADC1-B0B3A995B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60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385B-A365-4BD6-B68E-EC8B71419D82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B68-2AC6-457A-ADC1-B0B3A995B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1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385B-A365-4BD6-B68E-EC8B71419D82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B68-2AC6-457A-ADC1-B0B3A995B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63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385B-A365-4BD6-B68E-EC8B71419D82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B68-2AC6-457A-ADC1-B0B3A995B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78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385B-A365-4BD6-B68E-EC8B71419D82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B68-2AC6-457A-ADC1-B0B3A995B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6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385B-A365-4BD6-B68E-EC8B71419D82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B68-2AC6-457A-ADC1-B0B3A995B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92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385B-A365-4BD6-B68E-EC8B71419D82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B68-2AC6-457A-ADC1-B0B3A995B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3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385B-A365-4BD6-B68E-EC8B71419D82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B68-2AC6-457A-ADC1-B0B3A995B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71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385B-A365-4BD6-B68E-EC8B71419D82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B68-2AC6-457A-ADC1-B0B3A995B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6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385B-A365-4BD6-B68E-EC8B71419D82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FB68-2AC6-457A-ADC1-B0B3A995B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68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5385B-A365-4BD6-B68E-EC8B71419D82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3FB68-2AC6-457A-ADC1-B0B3A995B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3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2454" y="1197175"/>
            <a:ext cx="9737558" cy="2387600"/>
          </a:xfrm>
        </p:spPr>
        <p:txBody>
          <a:bodyPr>
            <a:noAutofit/>
          </a:bodyPr>
          <a:lstStyle/>
          <a:p>
            <a:r>
              <a:rPr lang="ru-RU" dirty="0" smtClean="0"/>
              <a:t>Синтез микропрограммного управляющего автомата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08961" y="6189784"/>
            <a:ext cx="624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Работу выполнил студент группы ИВТ-21 Жеребцов Кирилл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52" y="-12896"/>
            <a:ext cx="10469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18" y="202222"/>
            <a:ext cx="4613970" cy="65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90466"/>
              </p:ext>
            </p:extLst>
          </p:nvPr>
        </p:nvGraphicFramePr>
        <p:xfrm>
          <a:off x="2119923" y="1528557"/>
          <a:ext cx="8140700" cy="358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350">
                  <a:extLst>
                    <a:ext uri="{9D8B030D-6E8A-4147-A177-3AD203B41FA5}">
                      <a16:colId xmlns:a16="http://schemas.microsoft.com/office/drawing/2014/main" val="1114975108"/>
                    </a:ext>
                  </a:extLst>
                </a:gridCol>
                <a:gridCol w="4070350">
                  <a:extLst>
                    <a:ext uri="{9D8B030D-6E8A-4147-A177-3AD203B41FA5}">
                      <a16:colId xmlns:a16="http://schemas.microsoft.com/office/drawing/2014/main" val="2038737784"/>
                    </a:ext>
                  </a:extLst>
                </a:gridCol>
              </a:tblGrid>
              <a:tr h="71771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Автомат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Цена по </a:t>
                      </a:r>
                      <a:r>
                        <a:rPr lang="ru-RU" dirty="0" err="1" smtClean="0"/>
                        <a:t>Квайну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6245"/>
                  </a:ext>
                </a:extLst>
              </a:tr>
              <a:tr h="71771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Мили на </a:t>
                      </a:r>
                      <a:r>
                        <a:rPr lang="en-US" smtClean="0"/>
                        <a:t>D-</a:t>
                      </a:r>
                      <a:r>
                        <a:rPr lang="ru-RU" smtClean="0"/>
                        <a:t>триггерах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82290"/>
                  </a:ext>
                </a:extLst>
              </a:tr>
              <a:tr h="71771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Мили на </a:t>
                      </a:r>
                      <a:r>
                        <a:rPr lang="en-US" smtClean="0"/>
                        <a:t>RS-</a:t>
                      </a:r>
                      <a:r>
                        <a:rPr lang="ru-RU" smtClean="0"/>
                        <a:t>триггерах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025"/>
                  </a:ext>
                </a:extLst>
              </a:tr>
              <a:tr h="71771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Мили</a:t>
                      </a:r>
                      <a:r>
                        <a:rPr lang="ru-RU" baseline="0" dirty="0" smtClean="0"/>
                        <a:t> на счетчике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74392"/>
                  </a:ext>
                </a:extLst>
              </a:tr>
              <a:tr h="71771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Мура на </a:t>
                      </a:r>
                      <a:r>
                        <a:rPr lang="en-US" smtClean="0"/>
                        <a:t>D-</a:t>
                      </a:r>
                      <a:r>
                        <a:rPr lang="ru-RU" smtClean="0"/>
                        <a:t>триггерах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99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9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:\ЛЕКЦИИ\LP\2 Курс\4 семестр\Курсовая ТА\КП\УА\ИСПРАВЛЕННЫЙ\C X0\МИЛИ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" y="1396952"/>
            <a:ext cx="5940425" cy="384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81" y="1412263"/>
            <a:ext cx="5956422" cy="38251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08337" y="876302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Модифицированный</a:t>
            </a:r>
            <a:r>
              <a:rPr lang="ru-RU" dirty="0" smtClean="0"/>
              <a:t> </a:t>
            </a:r>
            <a:r>
              <a:rPr lang="ru-RU" dirty="0" smtClean="0">
                <a:latin typeface="+mj-lt"/>
              </a:rPr>
              <a:t>граф</a:t>
            </a:r>
            <a:endParaRPr lang="ru-RU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6725" y="873370"/>
            <a:ext cx="168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Исходный граф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0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05" y="1496679"/>
            <a:ext cx="114030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+mj-lt"/>
              </a:rPr>
              <a:t>Управляющий автомат задается следующими множествами: </a:t>
            </a:r>
            <a:r>
              <a:rPr lang="en-US" sz="2300" dirty="0" smtClean="0">
                <a:latin typeface="+mj-lt"/>
              </a:rPr>
              <a:t>S = &lt;P, X,</a:t>
            </a:r>
            <a:r>
              <a:rPr lang="el-GR" sz="2300" dirty="0" smtClean="0">
                <a:latin typeface="+mj-lt"/>
              </a:rPr>
              <a:t> Λ</a:t>
            </a:r>
            <a:r>
              <a:rPr lang="en-US" sz="2300" dirty="0" smtClean="0">
                <a:latin typeface="+mj-lt"/>
              </a:rPr>
              <a:t>, </a:t>
            </a:r>
            <a:r>
              <a:rPr lang="el-GR" sz="2300" i="0" dirty="0" smtClean="0">
                <a:solidFill>
                  <a:srgbClr val="000000"/>
                </a:solidFill>
                <a:effectLst/>
                <a:latin typeface="+mj-lt"/>
              </a:rPr>
              <a:t>φ</a:t>
            </a:r>
            <a:r>
              <a:rPr lang="en-US" sz="2300" i="0" dirty="0" smtClean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l-GR" sz="2300" dirty="0" smtClean="0">
                <a:latin typeface="+mj-lt"/>
              </a:rPr>
              <a:t>Ψ</a:t>
            </a:r>
            <a:r>
              <a:rPr lang="en-US" sz="2300" dirty="0" smtClean="0">
                <a:latin typeface="+mj-lt"/>
              </a:rPr>
              <a:t>,</a:t>
            </a:r>
            <a:r>
              <a:rPr lang="ru-RU" sz="2300" dirty="0" smtClean="0">
                <a:latin typeface="+mj-lt"/>
              </a:rPr>
              <a:t> а</a:t>
            </a:r>
            <a:r>
              <a:rPr lang="en-US" sz="2300" dirty="0" smtClean="0">
                <a:latin typeface="+mj-lt"/>
              </a:rPr>
              <a:t>0</a:t>
            </a:r>
            <a:r>
              <a:rPr lang="en-US" sz="2300" dirty="0" smtClean="0">
                <a:latin typeface="+mj-lt"/>
              </a:rPr>
              <a:t>&gt;, </a:t>
            </a:r>
            <a:r>
              <a:rPr lang="ru-RU" sz="2300" dirty="0" smtClean="0">
                <a:latin typeface="+mj-lt"/>
              </a:rPr>
              <a:t>где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+mj-lt"/>
              </a:rPr>
              <a:t>Р – множество входных сигналов</a:t>
            </a:r>
            <a:r>
              <a:rPr lang="en-US" sz="2300" dirty="0" smtClean="0">
                <a:latin typeface="+mj-lt"/>
              </a:rPr>
              <a:t> (</a:t>
            </a:r>
            <a:r>
              <a:rPr lang="ru-RU" sz="2300" dirty="0" smtClean="0">
                <a:latin typeface="+mj-lt"/>
              </a:rPr>
              <a:t>всего 8 шт.</a:t>
            </a:r>
            <a:r>
              <a:rPr lang="en-US" sz="2300" dirty="0" smtClean="0">
                <a:latin typeface="+mj-lt"/>
              </a:rPr>
              <a:t>). </a:t>
            </a:r>
            <a:r>
              <a:rPr lang="ru-RU" sz="2300" dirty="0" smtClean="0">
                <a:latin typeface="+mj-lt"/>
              </a:rPr>
              <a:t>Р = </a:t>
            </a:r>
            <a:r>
              <a:rPr lang="en-US" sz="2300" dirty="0" smtClean="0">
                <a:latin typeface="+mj-lt"/>
              </a:rPr>
              <a:t>{X0, X1, X2, X3, X4, X5, X6, </a:t>
            </a:r>
            <a:r>
              <a:rPr lang="en-US" sz="2300" dirty="0" smtClean="0">
                <a:latin typeface="+mj-lt"/>
              </a:rPr>
              <a:t>X7}</a:t>
            </a:r>
            <a:endParaRPr lang="ru-RU" sz="23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+mj-lt"/>
              </a:rPr>
              <a:t>Х – множество внутренних состояний (всего 9 шт.). Х = </a:t>
            </a:r>
            <a:r>
              <a:rPr lang="en-US" sz="2300" dirty="0" smtClean="0">
                <a:latin typeface="+mj-lt"/>
              </a:rPr>
              <a:t>{a0, a1, a2, a3, a4, a5, a6, a7, a8</a:t>
            </a:r>
            <a:r>
              <a:rPr lang="en-US" sz="2300" dirty="0" smtClean="0">
                <a:latin typeface="+mj-lt"/>
              </a:rPr>
              <a:t>}</a:t>
            </a:r>
            <a:endParaRPr lang="en-US" sz="23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latin typeface="+mj-lt"/>
              </a:rPr>
              <a:t>Λ</a:t>
            </a:r>
            <a:r>
              <a:rPr lang="en-US" sz="2300" dirty="0" smtClean="0">
                <a:latin typeface="+mj-lt"/>
              </a:rPr>
              <a:t> – </a:t>
            </a:r>
            <a:r>
              <a:rPr lang="ru-RU" sz="2300" dirty="0" smtClean="0">
                <a:latin typeface="+mj-lt"/>
              </a:rPr>
              <a:t>множество </a:t>
            </a:r>
            <a:r>
              <a:rPr lang="ru-RU" sz="2300" dirty="0" smtClean="0">
                <a:latin typeface="+mj-lt"/>
              </a:rPr>
              <a:t>выходных </a:t>
            </a:r>
            <a:r>
              <a:rPr lang="ru-RU" sz="2300" dirty="0" smtClean="0">
                <a:latin typeface="+mj-lt"/>
              </a:rPr>
              <a:t>сигналов </a:t>
            </a:r>
            <a:r>
              <a:rPr lang="ru-RU" sz="2300" dirty="0" smtClean="0">
                <a:latin typeface="+mj-lt"/>
              </a:rPr>
              <a:t>(всего 10 шт.). </a:t>
            </a:r>
            <a:r>
              <a:rPr lang="el-GR" sz="2300" dirty="0" smtClean="0">
                <a:latin typeface="+mj-lt"/>
              </a:rPr>
              <a:t>Λ</a:t>
            </a:r>
            <a:r>
              <a:rPr lang="ru-RU" sz="2300" dirty="0" smtClean="0">
                <a:latin typeface="+mj-lt"/>
              </a:rPr>
              <a:t> = </a:t>
            </a:r>
            <a:r>
              <a:rPr lang="en-US" sz="2300" dirty="0" smtClean="0">
                <a:latin typeface="+mj-lt"/>
              </a:rPr>
              <a:t>{y0, y1, y2, y3, y4, y5, y6, y7, y8, y9</a:t>
            </a:r>
            <a:r>
              <a:rPr lang="en-US" sz="2300" dirty="0" smtClean="0">
                <a:latin typeface="+mj-lt"/>
              </a:rPr>
              <a:t>}</a:t>
            </a:r>
            <a:endParaRPr lang="en-US" sz="23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i="0" dirty="0" smtClean="0">
                <a:solidFill>
                  <a:srgbClr val="000000"/>
                </a:solidFill>
                <a:effectLst/>
                <a:latin typeface="+mj-lt"/>
              </a:rPr>
              <a:t>φ</a:t>
            </a:r>
            <a:r>
              <a:rPr lang="en-US" sz="2300" i="0" dirty="0" smtClean="0">
                <a:solidFill>
                  <a:srgbClr val="000000"/>
                </a:solidFill>
                <a:effectLst/>
                <a:latin typeface="+mj-lt"/>
              </a:rPr>
              <a:t> – </a:t>
            </a:r>
            <a:r>
              <a:rPr lang="ru-RU" sz="2300" dirty="0" smtClean="0">
                <a:solidFill>
                  <a:srgbClr val="000000"/>
                </a:solidFill>
                <a:latin typeface="+mj-lt"/>
              </a:rPr>
              <a:t>множество функций переходов. Были представлены ранее в виде графа и в приложении 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dirty="0" smtClean="0">
                <a:latin typeface="+mj-lt"/>
              </a:rPr>
              <a:t>Ψ</a:t>
            </a:r>
            <a:r>
              <a:rPr lang="ru-RU" sz="2300" dirty="0" smtClean="0">
                <a:latin typeface="+mj-lt"/>
              </a:rPr>
              <a:t> – множество функций выходов. Были представлены ранее в виде графа и в таблице 21 в ПЗ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+mj-lt"/>
              </a:rPr>
              <a:t>а0 – начальное состояни</a:t>
            </a:r>
            <a:r>
              <a:rPr lang="ru-RU" sz="2300" dirty="0" smtClean="0">
                <a:latin typeface="+mj-lt"/>
              </a:rPr>
              <a:t>е автомата. а0 = 0001.</a:t>
            </a:r>
            <a:endParaRPr lang="ru-RU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51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70" y="184637"/>
            <a:ext cx="5714400" cy="65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9577" y="2734407"/>
            <a:ext cx="74270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latin typeface="+mj-lt"/>
              </a:rPr>
              <a:t>Спасибо за внимание!</a:t>
            </a:r>
            <a:endParaRPr lang="ru-RU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24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203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Синтез микропрограммного управляющего автомата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 микропрограммного управляющего автомата</dc:title>
  <dc:creator>Кирилл Жеребцов</dc:creator>
  <cp:lastModifiedBy>Кирилл Жеребцов</cp:lastModifiedBy>
  <cp:revision>10</cp:revision>
  <dcterms:created xsi:type="dcterms:W3CDTF">2022-06-15T12:24:43Z</dcterms:created>
  <dcterms:modified xsi:type="dcterms:W3CDTF">2022-06-15T17:13:18Z</dcterms:modified>
</cp:coreProperties>
</file>