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6" r:id="rId3"/>
    <p:sldId id="301" r:id="rId4"/>
    <p:sldId id="302" r:id="rId5"/>
    <p:sldId id="303" r:id="rId6"/>
    <p:sldId id="304" r:id="rId7"/>
    <p:sldId id="307" r:id="rId8"/>
    <p:sldId id="308" r:id="rId9"/>
    <p:sldId id="309" r:id="rId10"/>
    <p:sldId id="310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15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75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4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2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3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3281" y="2034540"/>
            <a:ext cx="9093200" cy="2869736"/>
          </a:xfrm>
        </p:spPr>
        <p:txBody>
          <a:bodyPr/>
          <a:lstStyle/>
          <a:p>
            <a:pPr algn="l"/>
            <a:r>
              <a:rPr lang="ru-RU" sz="4800" dirty="0" smtClean="0">
                <a:solidFill>
                  <a:srgbClr val="7030A0"/>
                </a:solidFill>
              </a:rPr>
              <a:t>Теория автоматов и формальные грамматики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7030A0"/>
                </a:solidFill>
              </a:rPr>
              <a:t> 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Языки и порождающие грамматики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286" y="1046676"/>
            <a:ext cx="10887137" cy="156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200" dirty="0" smtClean="0"/>
              <a:t>Если </a:t>
            </a:r>
            <a:r>
              <a:rPr lang="ru-RU" sz="2200" dirty="0"/>
              <a:t>у автомата задано начальное состояние </a:t>
            </a:r>
            <a:r>
              <a:rPr lang="ru-RU" sz="2200" dirty="0" smtClean="0"/>
              <a:t>q=q</a:t>
            </a:r>
            <a:r>
              <a:rPr lang="ru-RU" sz="2200" baseline="-25000" dirty="0" smtClean="0"/>
              <a:t>0</a:t>
            </a:r>
            <a:r>
              <a:rPr lang="ru-RU" sz="2200" dirty="0" smtClean="0"/>
              <a:t>, </a:t>
            </a:r>
            <a:r>
              <a:rPr lang="ru-RU" sz="2200" dirty="0"/>
              <a:t>в котором он находится всегда до приема первого символа входного слова, то автомат называют </a:t>
            </a:r>
            <a:r>
              <a:rPr lang="ru-RU" sz="2200" b="1" i="1" dirty="0"/>
              <a:t>инициальным</a:t>
            </a:r>
            <a:r>
              <a:rPr lang="ru-RU" sz="2200" dirty="0"/>
              <a:t>. В этом случае модель автомата записывают так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23" y="2595281"/>
            <a:ext cx="7575360" cy="900953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69756" y="3684494"/>
            <a:ext cx="10887137" cy="2662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/>
              <a:t>Последовательность символов в слове </a:t>
            </a:r>
            <a:r>
              <a:rPr lang="el-GR" sz="2400" dirty="0" smtClean="0">
                <a:solidFill>
                  <a:srgbClr val="C00000"/>
                </a:solidFill>
              </a:rPr>
              <a:t>β</a:t>
            </a:r>
            <a:r>
              <a:rPr lang="ru-RU" sz="2400" dirty="0" smtClean="0"/>
              <a:t> </a:t>
            </a:r>
            <a:r>
              <a:rPr lang="ru-RU" sz="2400" dirty="0"/>
              <a:t>и последовательность состояний автомата q однозначно определяются начальным состоянием автомата q=q</a:t>
            </a:r>
            <a:r>
              <a:rPr lang="ru-RU" sz="2400" baseline="-25000" dirty="0"/>
              <a:t>0</a:t>
            </a:r>
            <a:r>
              <a:rPr lang="ru-RU" sz="2400" dirty="0"/>
              <a:t> и последовательностью символов во входном канале </a:t>
            </a:r>
            <a:r>
              <a:rPr lang="el-GR" sz="2400" dirty="0">
                <a:solidFill>
                  <a:srgbClr val="0070C0"/>
                </a:solidFill>
              </a:rPr>
              <a:t>α</a:t>
            </a:r>
            <a:r>
              <a:rPr lang="ru-RU" sz="2400" dirty="0" smtClean="0"/>
              <a:t>. </a:t>
            </a:r>
            <a:r>
              <a:rPr lang="ru-RU" sz="2400" dirty="0"/>
              <a:t>Поэтому  отображение входного слова a на выходное слово </a:t>
            </a:r>
            <a:r>
              <a:rPr lang="el-GR" sz="2400" dirty="0">
                <a:solidFill>
                  <a:srgbClr val="C00000"/>
                </a:solidFill>
              </a:rPr>
              <a:t>β</a:t>
            </a:r>
            <a:r>
              <a:rPr lang="ru-RU" sz="2400" dirty="0" smtClean="0"/>
              <a:t> </a:t>
            </a:r>
            <a:r>
              <a:rPr lang="ru-RU" sz="2400" dirty="0"/>
              <a:t>чаще называют автоматным отображением, то есть </a:t>
            </a:r>
            <a:r>
              <a:rPr lang="el-GR" sz="2400" dirty="0">
                <a:solidFill>
                  <a:srgbClr val="C00000"/>
                </a:solidFill>
              </a:rPr>
              <a:t>β</a:t>
            </a:r>
            <a:r>
              <a:rPr lang="ru-RU" sz="2400" dirty="0" smtClean="0"/>
              <a:t> </a:t>
            </a:r>
            <a:r>
              <a:rPr lang="ru-RU" sz="2400" dirty="0"/>
              <a:t>= М(q</a:t>
            </a:r>
            <a:r>
              <a:rPr lang="ru-RU" sz="2400" baseline="-25000" dirty="0"/>
              <a:t>0</a:t>
            </a:r>
            <a:r>
              <a:rPr lang="ru-RU" sz="2400" dirty="0" smtClean="0"/>
              <a:t>;</a:t>
            </a:r>
            <a:r>
              <a:rPr lang="el-GR" sz="2400" dirty="0">
                <a:solidFill>
                  <a:srgbClr val="0070C0"/>
                </a:solidFill>
              </a:rPr>
              <a:t> α</a:t>
            </a:r>
            <a:r>
              <a:rPr lang="ru-RU" sz="2400" dirty="0" smtClean="0"/>
              <a:t>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/>
              <a:t>а </a:t>
            </a:r>
            <a:r>
              <a:rPr lang="ru-RU" sz="2400" dirty="0">
                <a:solidFill>
                  <a:srgbClr val="00B050"/>
                </a:solidFill>
              </a:rPr>
              <a:t>М – автоматным </a:t>
            </a:r>
            <a:r>
              <a:rPr lang="ru-RU" sz="2400" dirty="0" smtClean="0">
                <a:solidFill>
                  <a:srgbClr val="00B050"/>
                </a:solidFill>
              </a:rPr>
              <a:t>оператором</a:t>
            </a:r>
            <a:r>
              <a:rPr lang="ru-RU" sz="24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43180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61" y="1924050"/>
            <a:ext cx="8496425" cy="24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9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Распознающий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6743"/>
            <a:ext cx="9820393" cy="22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5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Преобразующий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56" y="2412346"/>
            <a:ext cx="8985223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44484"/>
            <a:ext cx="10873690" cy="39847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  </a:t>
            </a:r>
            <a:r>
              <a:rPr lang="ru-RU" sz="2200" dirty="0" smtClean="0">
                <a:solidFill>
                  <a:srgbClr val="FF0000"/>
                </a:solidFill>
              </a:rPr>
              <a:t>Абстрактным </a:t>
            </a:r>
            <a:r>
              <a:rPr lang="ru-RU" sz="2200" dirty="0">
                <a:solidFill>
                  <a:srgbClr val="FF0000"/>
                </a:solidFill>
              </a:rPr>
              <a:t>автоматом </a:t>
            </a:r>
            <a:r>
              <a:rPr lang="ru-RU" sz="2200" dirty="0">
                <a:solidFill>
                  <a:schemeClr val="tx1"/>
                </a:solidFill>
              </a:rPr>
              <a:t>называют математическую модель дискретного устройства, имеющего один входной канал, куда поступают последовательности символов какого-либо языка, один выходной канал, с которого снимают последовательности символов какого-либо другого языка и находящегося в каждый из моментов дискретного времени в каком-либо состоянии.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9" y="3953665"/>
            <a:ext cx="6686246" cy="21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044485"/>
            <a:ext cx="10887137" cy="1416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 smtClean="0"/>
              <a:t> </a:t>
            </a:r>
            <a:r>
              <a:rPr lang="ru-RU" sz="2200" dirty="0" smtClean="0"/>
              <a:t>Математическая </a:t>
            </a:r>
            <a:r>
              <a:rPr lang="ru-RU" sz="2200" dirty="0"/>
              <a:t>модель конечного автомата есть трехосновная алгебра, носителями которой являются три множества X, Y и Q, а операциями - две </a:t>
            </a:r>
            <a:r>
              <a:rPr lang="ru-RU" sz="2200" dirty="0" smtClean="0"/>
              <a:t>функции </a:t>
            </a:r>
            <a:r>
              <a:rPr lang="ru-RU" sz="2200" dirty="0" smtClean="0">
                <a:sym typeface="Symbol"/>
              </a:rPr>
              <a:t> и </a:t>
            </a:r>
            <a:r>
              <a:rPr lang="ru-RU" sz="2200" dirty="0" smtClean="0"/>
              <a:t>: 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65" y="2460813"/>
            <a:ext cx="8308137" cy="37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6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8920"/>
            <a:ext cx="10887137" cy="1416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/>
              <a:t>Функционирование автомата в дискретные моменты времени t может быть описано системой рекуррентных соотношений: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49" y="2985248"/>
            <a:ext cx="5857437" cy="209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7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522" y="1248383"/>
            <a:ext cx="10887137" cy="1416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/>
              <a:t>Если на входе автомата имеем  слово </a:t>
            </a:r>
            <a:r>
              <a:rPr lang="el-GR" sz="2400" b="1" dirty="0" smtClean="0">
                <a:solidFill>
                  <a:srgbClr val="0070C0"/>
                </a:solidFill>
              </a:rPr>
              <a:t>α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>
                <a:solidFill>
                  <a:srgbClr val="0070C0"/>
                </a:solidFill>
              </a:rPr>
              <a:t>= (x</a:t>
            </a:r>
            <a:r>
              <a:rPr lang="ru-RU" sz="2400" b="1" baseline="-25000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x</a:t>
            </a:r>
            <a:r>
              <a:rPr lang="ru-RU" sz="2400" b="1" baseline="-25000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x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>
                <a:solidFill>
                  <a:srgbClr val="0070C0"/>
                </a:solidFill>
              </a:rPr>
              <a:t>...</a:t>
            </a:r>
            <a:r>
              <a:rPr lang="ru-RU" sz="2400" b="1" dirty="0" err="1">
                <a:solidFill>
                  <a:srgbClr val="0070C0"/>
                </a:solidFill>
              </a:rPr>
              <a:t>x</a:t>
            </a:r>
            <a:r>
              <a:rPr lang="ru-RU" sz="2400" b="1" baseline="-25000" dirty="0" err="1">
                <a:solidFill>
                  <a:srgbClr val="0070C0"/>
                </a:solidFill>
              </a:rPr>
              <a:t>s</a:t>
            </a:r>
            <a:r>
              <a:rPr lang="ru-RU" sz="2400" b="1" dirty="0">
                <a:solidFill>
                  <a:srgbClr val="0070C0"/>
                </a:solidFill>
              </a:rPr>
              <a:t>)</a:t>
            </a:r>
            <a:r>
              <a:rPr lang="ru-RU" sz="2400" dirty="0"/>
              <a:t>, то, считывая последовательно символы этого слова, на выходе автомата генерируется последовательность символов слова </a:t>
            </a:r>
            <a:r>
              <a:rPr lang="el-GR" sz="2400" b="1" dirty="0">
                <a:solidFill>
                  <a:srgbClr val="C00000"/>
                </a:solidFill>
              </a:rPr>
              <a:t>β</a:t>
            </a:r>
            <a:r>
              <a:rPr lang="ru-RU" sz="2400" dirty="0" smtClean="0"/>
              <a:t> </a:t>
            </a:r>
            <a:r>
              <a:rPr lang="ru-RU" sz="2400" dirty="0"/>
              <a:t>по следующей схеме</a:t>
            </a:r>
            <a:r>
              <a:rPr lang="ru-RU" sz="2400" dirty="0" smtClean="0"/>
              <a:t>: 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" y="3056684"/>
            <a:ext cx="10578864" cy="25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8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522" y="1248383"/>
            <a:ext cx="10887137" cy="14163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/>
              <a:t>Так как на каждом i-ом такте к слову длины (i-1) приписывается справа очередной символ y (q[1];x</a:t>
            </a:r>
            <a:r>
              <a:rPr lang="ru-RU" sz="2400" baseline="-25000" dirty="0"/>
              <a:t>1</a:t>
            </a:r>
            <a:r>
              <a:rPr lang="ru-RU" sz="2400" dirty="0"/>
              <a:t>[1]x</a:t>
            </a:r>
            <a:r>
              <a:rPr lang="ru-RU" sz="2400" baseline="-25000" dirty="0"/>
              <a:t>2</a:t>
            </a:r>
            <a:r>
              <a:rPr lang="ru-RU" sz="2400" dirty="0"/>
              <a:t>[2]...</a:t>
            </a:r>
            <a:r>
              <a:rPr lang="ru-RU" sz="2400" dirty="0" err="1"/>
              <a:t>x</a:t>
            </a:r>
            <a:r>
              <a:rPr lang="ru-RU" sz="2400" baseline="-25000" dirty="0" err="1"/>
              <a:t>i</a:t>
            </a:r>
            <a:r>
              <a:rPr lang="ru-RU" sz="2400" dirty="0"/>
              <a:t>[i]), то последовательность символов выходного слова можно записать так</a:t>
            </a:r>
            <a:r>
              <a:rPr lang="ru-RU" sz="2400" dirty="0" smtClean="0"/>
              <a:t>: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80815"/>
            <a:ext cx="10273553" cy="9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69756" y="1382853"/>
            <a:ext cx="10887137" cy="141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/>
              <a:t>Изменение состояний автомата для последовательности символов  слова </a:t>
            </a:r>
            <a:r>
              <a:rPr lang="el-GR" sz="2400" b="1" dirty="0">
                <a:solidFill>
                  <a:srgbClr val="0070C0"/>
                </a:solidFill>
              </a:rPr>
              <a:t>α</a:t>
            </a:r>
            <a:r>
              <a:rPr lang="ru-RU" sz="2400" dirty="0" smtClean="0"/>
              <a:t> </a:t>
            </a:r>
            <a:r>
              <a:rPr lang="ru-RU" sz="2400" dirty="0">
                <a:solidFill>
                  <a:srgbClr val="0070C0"/>
                </a:solidFill>
              </a:rPr>
              <a:t>= (x</a:t>
            </a:r>
            <a:r>
              <a:rPr lang="ru-RU" sz="2400" baseline="-25000" dirty="0">
                <a:solidFill>
                  <a:srgbClr val="0070C0"/>
                </a:solidFill>
              </a:rPr>
              <a:t>1</a:t>
            </a:r>
            <a:r>
              <a:rPr lang="ru-RU" sz="2400" dirty="0">
                <a:solidFill>
                  <a:srgbClr val="0070C0"/>
                </a:solidFill>
              </a:rPr>
              <a:t>x</a:t>
            </a:r>
            <a:r>
              <a:rPr lang="ru-RU" sz="2400" baseline="-25000" dirty="0">
                <a:solidFill>
                  <a:srgbClr val="0070C0"/>
                </a:solidFill>
              </a:rPr>
              <a:t>2</a:t>
            </a:r>
            <a:r>
              <a:rPr lang="ru-RU" sz="2400" dirty="0">
                <a:solidFill>
                  <a:srgbClr val="0070C0"/>
                </a:solidFill>
              </a:rPr>
              <a:t>x</a:t>
            </a:r>
            <a:r>
              <a:rPr lang="ru-RU" sz="2400" baseline="-25000" dirty="0">
                <a:solidFill>
                  <a:srgbClr val="0070C0"/>
                </a:solidFill>
              </a:rPr>
              <a:t>3</a:t>
            </a:r>
            <a:r>
              <a:rPr lang="ru-RU" sz="2400" dirty="0">
                <a:solidFill>
                  <a:srgbClr val="0070C0"/>
                </a:solidFill>
              </a:rPr>
              <a:t>...</a:t>
            </a:r>
            <a:r>
              <a:rPr lang="ru-RU" sz="2400" dirty="0" err="1">
                <a:solidFill>
                  <a:srgbClr val="0070C0"/>
                </a:solidFill>
              </a:rPr>
              <a:t>x</a:t>
            </a:r>
            <a:r>
              <a:rPr lang="ru-RU" sz="2400" baseline="-25000" dirty="0" err="1">
                <a:solidFill>
                  <a:srgbClr val="0070C0"/>
                </a:solidFill>
              </a:rPr>
              <a:t>s</a:t>
            </a:r>
            <a:r>
              <a:rPr lang="ru-RU" sz="2400" dirty="0">
                <a:solidFill>
                  <a:srgbClr val="0070C0"/>
                </a:solidFill>
              </a:rPr>
              <a:t>)  </a:t>
            </a:r>
            <a:r>
              <a:rPr lang="ru-RU" sz="2400" dirty="0"/>
              <a:t>может быть описано следующей схемой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14" y="2944906"/>
            <a:ext cx="10044422" cy="23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7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68" y="1248382"/>
            <a:ext cx="10887137" cy="141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/>
              <a:t>Так как за один такт автомат считывает  один символ входного слова, то в последовательности состояний автомата  можно не указывать номер такта, то есть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71" y="2664710"/>
            <a:ext cx="10215530" cy="94394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29415" y="3615064"/>
            <a:ext cx="10887137" cy="1091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/>
              <a:t>Если входное слово </a:t>
            </a:r>
            <a:r>
              <a:rPr lang="el-GR" sz="2400" b="1" dirty="0">
                <a:solidFill>
                  <a:srgbClr val="0070C0"/>
                </a:solidFill>
              </a:rPr>
              <a:t>α</a:t>
            </a:r>
            <a:r>
              <a:rPr lang="ru-RU" sz="2400" dirty="0" smtClean="0"/>
              <a:t> </a:t>
            </a:r>
            <a:r>
              <a:rPr lang="ru-RU" sz="2400" dirty="0">
                <a:solidFill>
                  <a:srgbClr val="0070C0"/>
                </a:solidFill>
              </a:rPr>
              <a:t>= </a:t>
            </a:r>
            <a:r>
              <a:rPr lang="ru-RU" sz="2400" dirty="0" smtClean="0">
                <a:solidFill>
                  <a:srgbClr val="0070C0"/>
                </a:solidFill>
              </a:rPr>
              <a:t>(</a:t>
            </a:r>
            <a:r>
              <a:rPr lang="el-GR" sz="2400" dirty="0" smtClean="0">
                <a:solidFill>
                  <a:srgbClr val="00B050"/>
                </a:solidFill>
              </a:rPr>
              <a:t>γ</a:t>
            </a:r>
            <a:r>
              <a:rPr lang="ru-RU" sz="2400" dirty="0" err="1" smtClean="0">
                <a:solidFill>
                  <a:srgbClr val="0070C0"/>
                </a:solidFill>
              </a:rPr>
              <a:t>x</a:t>
            </a:r>
            <a:r>
              <a:rPr lang="ru-RU" sz="2400" baseline="-25000" dirty="0" err="1" smtClean="0">
                <a:solidFill>
                  <a:srgbClr val="0070C0"/>
                </a:solidFill>
              </a:rPr>
              <a:t>s</a:t>
            </a:r>
            <a:r>
              <a:rPr lang="ru-RU" sz="2400" dirty="0">
                <a:solidFill>
                  <a:srgbClr val="0070C0"/>
                </a:solidFill>
              </a:rPr>
              <a:t>), </a:t>
            </a:r>
            <a:r>
              <a:rPr lang="ru-RU" sz="2400" dirty="0"/>
              <a:t>то изменение состояния автомата может быть описано так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44" y="4843162"/>
            <a:ext cx="10114157" cy="9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Абстрактный автомат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68" y="1248382"/>
            <a:ext cx="10887137" cy="84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/>
              <a:t>Функциональная схема абстрактного </a:t>
            </a:r>
            <a:r>
              <a:rPr lang="ru-RU" sz="2400" dirty="0" smtClean="0"/>
              <a:t>автомата Мили: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7" y="2563065"/>
            <a:ext cx="9407269" cy="24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607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1258</TotalTime>
  <Words>347</Words>
  <Application>Microsoft Office PowerPoint</Application>
  <PresentationFormat>Произвольный</PresentationFormat>
  <Paragraphs>25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Аспект</vt:lpstr>
      <vt:lpstr>Теория автоматов и формальные грамматики   Языки и порождающие грамматики</vt:lpstr>
      <vt:lpstr>Абстрактный автомат</vt:lpstr>
      <vt:lpstr>Абстрактный автомат</vt:lpstr>
      <vt:lpstr>Абстрактный автомат</vt:lpstr>
      <vt:lpstr>Абстрактный автомат</vt:lpstr>
      <vt:lpstr>Абстрактный автомат</vt:lpstr>
      <vt:lpstr>Абстрактный автомат</vt:lpstr>
      <vt:lpstr>Абстрактный автомат</vt:lpstr>
      <vt:lpstr>Абстрактный автомат</vt:lpstr>
      <vt:lpstr>Абстрактный автомат</vt:lpstr>
      <vt:lpstr>Порождающий автомат</vt:lpstr>
      <vt:lpstr>Распознающий автомат</vt:lpstr>
      <vt:lpstr>Преобразующий автомат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Мельцов Василий Юрьевич</cp:lastModifiedBy>
  <cp:revision>63</cp:revision>
  <dcterms:created xsi:type="dcterms:W3CDTF">2020-05-25T07:41:24Z</dcterms:created>
  <dcterms:modified xsi:type="dcterms:W3CDTF">2022-05-03T11:56:06Z</dcterms:modified>
</cp:coreProperties>
</file>