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1"/>
  </p:notesMasterIdLst>
  <p:sldIdLst>
    <p:sldId id="256" r:id="rId2"/>
    <p:sldId id="317" r:id="rId3"/>
    <p:sldId id="327" r:id="rId4"/>
    <p:sldId id="328" r:id="rId5"/>
    <p:sldId id="329" r:id="rId6"/>
    <p:sldId id="330" r:id="rId7"/>
    <p:sldId id="334" r:id="rId8"/>
    <p:sldId id="335" r:id="rId9"/>
    <p:sldId id="336" r:id="rId10"/>
    <p:sldId id="337" r:id="rId11"/>
    <p:sldId id="338" r:id="rId12"/>
    <p:sldId id="343" r:id="rId13"/>
    <p:sldId id="326" r:id="rId14"/>
    <p:sldId id="366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47" r:id="rId23"/>
    <p:sldId id="362" r:id="rId24"/>
    <p:sldId id="363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5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>
        <p:scale>
          <a:sx n="70" d="100"/>
          <a:sy n="70" d="100"/>
        </p:scale>
        <p:origin x="-750" y="-18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2A3A-F2BA-4465-9FA7-2D3DDA88C9DF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2E3C-C056-41AD-9CBC-794BC9557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3281" y="2034540"/>
            <a:ext cx="9093200" cy="2869736"/>
          </a:xfrm>
        </p:spPr>
        <p:txBody>
          <a:bodyPr/>
          <a:lstStyle/>
          <a:p>
            <a:pPr algn="l"/>
            <a:r>
              <a:rPr lang="ru-RU" sz="4800" dirty="0" smtClean="0">
                <a:solidFill>
                  <a:srgbClr val="7030A0"/>
                </a:solidFill>
              </a:rPr>
              <a:t>Теория автоматов и формальные грамматики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7030A0"/>
                </a:solidFill>
              </a:rPr>
              <a:t> </a:t>
            </a:r>
            <a:br>
              <a:rPr lang="ru-RU" sz="4800" dirty="0" smtClean="0">
                <a:solidFill>
                  <a:srgbClr val="7030A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Регулярные грамматики и</a:t>
            </a:r>
            <a:br>
              <a:rPr lang="ru-RU" sz="4800" dirty="0" smtClean="0">
                <a:solidFill>
                  <a:srgbClr val="FF0000"/>
                </a:solidFill>
              </a:rPr>
            </a:br>
            <a:r>
              <a:rPr lang="ru-RU" sz="4800" dirty="0" smtClean="0">
                <a:solidFill>
                  <a:srgbClr val="FF0000"/>
                </a:solidFill>
              </a:rPr>
              <a:t>конечные автоматы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48336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 smtClean="0"/>
              <a:t> Цепочка </a:t>
            </a:r>
            <a:r>
              <a:rPr lang="ru-RU" sz="2400" dirty="0"/>
              <a:t>β 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dirty="0" smtClean="0"/>
              <a:t> </a:t>
            </a:r>
            <a:r>
              <a:rPr lang="ru-RU" sz="2400" i="1" dirty="0"/>
              <a:t>(VT </a:t>
            </a:r>
            <a:r>
              <a:rPr lang="ru-RU" sz="2400" dirty="0">
                <a:sym typeface="Symbol"/>
              </a:rPr>
              <a:t></a:t>
            </a:r>
            <a:r>
              <a:rPr lang="ru-RU" sz="2400" i="1" dirty="0" smtClean="0"/>
              <a:t>VN</a:t>
            </a:r>
            <a:r>
              <a:rPr lang="ru-RU" sz="2400" i="1" dirty="0"/>
              <a:t>)* </a:t>
            </a:r>
            <a:r>
              <a:rPr lang="ru-RU" sz="2400" b="1" i="1" dirty="0">
                <a:solidFill>
                  <a:srgbClr val="0070C0"/>
                </a:solidFill>
              </a:rPr>
              <a:t>непосредственно выводима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из непустой цепочки α 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dirty="0" smtClean="0"/>
              <a:t> </a:t>
            </a:r>
            <a:r>
              <a:rPr lang="ru-RU" sz="2400" i="1" dirty="0"/>
              <a:t>(</a:t>
            </a:r>
            <a:r>
              <a:rPr lang="ru-RU" sz="2400" i="1" dirty="0" smtClean="0"/>
              <a:t>VT</a:t>
            </a:r>
            <a:r>
              <a:rPr lang="ru-RU" sz="2400" dirty="0">
                <a:sym typeface="Symbol"/>
              </a:rPr>
              <a:t>  </a:t>
            </a:r>
            <a:r>
              <a:rPr lang="ru-RU" sz="2400" i="1" dirty="0" smtClean="0"/>
              <a:t>VN</a:t>
            </a:r>
            <a:r>
              <a:rPr lang="ru-RU" sz="2400" i="1" dirty="0"/>
              <a:t>)+</a:t>
            </a:r>
            <a:r>
              <a:rPr lang="ru-RU" sz="2400" dirty="0"/>
              <a:t> в грамматике </a:t>
            </a:r>
            <a:r>
              <a:rPr lang="ru-RU" sz="2400" i="1" dirty="0"/>
              <a:t>G = (VT,VN,P,S) </a:t>
            </a:r>
            <a:r>
              <a:rPr lang="ru-RU" sz="2400" dirty="0"/>
              <a:t>(обозначается: </a:t>
            </a:r>
            <a:r>
              <a:rPr lang="ru-RU" sz="2400" dirty="0" smtClean="0"/>
              <a:t>α</a:t>
            </a:r>
            <a:r>
              <a:rPr lang="ru-RU" sz="2400" dirty="0" smtClean="0">
                <a:sym typeface="Symbol"/>
              </a:rPr>
              <a:t></a:t>
            </a:r>
            <a:r>
              <a:rPr lang="ru-RU" sz="2400" dirty="0" smtClean="0"/>
              <a:t>β</a:t>
            </a:r>
            <a:r>
              <a:rPr lang="ru-RU" sz="2400" i="1" dirty="0"/>
              <a:t>), </a:t>
            </a:r>
            <a:r>
              <a:rPr lang="ru-RU" sz="2400" dirty="0"/>
              <a:t>если α=</a:t>
            </a:r>
            <a:r>
              <a:rPr lang="ru-RU" sz="2400" dirty="0" err="1"/>
              <a:t>x</a:t>
            </a:r>
            <a:r>
              <a:rPr lang="ru-RU" sz="2400" b="1" dirty="0" err="1">
                <a:solidFill>
                  <a:srgbClr val="0070C0"/>
                </a:solidFill>
              </a:rPr>
              <a:t>γ</a:t>
            </a:r>
            <a:r>
              <a:rPr lang="en-US" sz="2400" dirty="0"/>
              <a:t>y</a:t>
            </a:r>
            <a:r>
              <a:rPr lang="ru-RU" sz="2400" dirty="0"/>
              <a:t>  и β=</a:t>
            </a:r>
            <a:r>
              <a:rPr lang="ru-RU" sz="2400" dirty="0" err="1"/>
              <a:t>x</a:t>
            </a:r>
            <a:r>
              <a:rPr lang="ru-RU" sz="2400" b="1" dirty="0" err="1">
                <a:solidFill>
                  <a:srgbClr val="0070C0"/>
                </a:solidFill>
              </a:rPr>
              <a:t>δ</a:t>
            </a:r>
            <a:r>
              <a:rPr lang="ru-RU" sz="2400" dirty="0" err="1"/>
              <a:t>y</a:t>
            </a:r>
            <a:r>
              <a:rPr lang="ru-RU" sz="2400" dirty="0"/>
              <a:t> , где α</a:t>
            </a:r>
            <a:r>
              <a:rPr lang="ru-RU" sz="2400" i="1" dirty="0" smtClean="0"/>
              <a:t>,</a:t>
            </a:r>
            <a:r>
              <a:rPr lang="ru-RU" sz="2400" dirty="0"/>
              <a:t> </a:t>
            </a:r>
            <a:r>
              <a:rPr lang="ru-RU" sz="2400" dirty="0" smtClean="0"/>
              <a:t>β, </a:t>
            </a:r>
            <a:r>
              <a:rPr lang="ru-RU" sz="2400" b="1" dirty="0" smtClean="0">
                <a:solidFill>
                  <a:srgbClr val="0070C0"/>
                </a:solidFill>
              </a:rPr>
              <a:t>δ</a:t>
            </a:r>
            <a:r>
              <a:rPr lang="ru-RU" sz="2400" i="1" dirty="0" smtClean="0"/>
              <a:t> 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 smtClean="0"/>
              <a:t> </a:t>
            </a:r>
            <a:r>
              <a:rPr lang="ru-RU" sz="2400" dirty="0"/>
              <a:t>V*, </a:t>
            </a:r>
            <a:r>
              <a:rPr lang="ru-RU" sz="2400" dirty="0" smtClean="0"/>
              <a:t>γ</a:t>
            </a:r>
            <a:r>
              <a:rPr lang="ru-RU" sz="2400" dirty="0">
                <a:sym typeface="Symbol"/>
              </a:rPr>
              <a:t>  </a:t>
            </a:r>
            <a:r>
              <a:rPr lang="ru-RU" sz="2400" dirty="0" smtClean="0"/>
              <a:t>V</a:t>
            </a:r>
            <a:r>
              <a:rPr lang="ru-RU" sz="2400" dirty="0"/>
              <a:t>+ </a:t>
            </a:r>
            <a:r>
              <a:rPr lang="ru-RU" sz="2400" dirty="0" smtClean="0"/>
              <a:t> и правило </a:t>
            </a:r>
            <a:r>
              <a:rPr lang="ru-RU" sz="2400" dirty="0"/>
              <a:t>вывода </a:t>
            </a:r>
            <a:r>
              <a:rPr lang="ru-RU" sz="2400" b="1" dirty="0" err="1"/>
              <a:t>γ→δ</a:t>
            </a:r>
            <a:r>
              <a:rPr lang="ru-RU" sz="2400" dirty="0"/>
              <a:t> содержится во множестве </a:t>
            </a:r>
            <a:r>
              <a:rPr lang="ru-RU" sz="2400" i="1" dirty="0"/>
              <a:t>Р.</a:t>
            </a:r>
            <a:endParaRPr lang="ru-RU" sz="2400" dirty="0"/>
          </a:p>
          <a:p>
            <a:pPr>
              <a:lnSpc>
                <a:spcPct val="120000"/>
              </a:lnSpc>
            </a:pPr>
            <a:r>
              <a:rPr lang="ru-RU" sz="2400" dirty="0" smtClean="0"/>
              <a:t>Если </a:t>
            </a:r>
            <a:r>
              <a:rPr lang="ru-RU" sz="2400" dirty="0"/>
              <a:t>существует последовательность цепочек γ</a:t>
            </a:r>
            <a:r>
              <a:rPr lang="ru-RU" sz="2400" baseline="-25000" dirty="0"/>
              <a:t>0</a:t>
            </a:r>
            <a:r>
              <a:rPr lang="ru-RU" sz="2400" dirty="0"/>
              <a:t>,γ</a:t>
            </a:r>
            <a:r>
              <a:rPr lang="ru-RU" sz="2400" baseline="-25000" dirty="0"/>
              <a:t>1</a:t>
            </a:r>
            <a:r>
              <a:rPr lang="ru-RU" sz="2400" dirty="0"/>
              <a:t>,…,</a:t>
            </a:r>
            <a:r>
              <a:rPr lang="ru-RU" sz="2400" dirty="0" err="1"/>
              <a:t>γ</a:t>
            </a:r>
            <a:r>
              <a:rPr lang="ru-RU" sz="2400" baseline="-25000" dirty="0" err="1"/>
              <a:t>n</a:t>
            </a:r>
            <a:r>
              <a:rPr lang="ru-RU" sz="2400" dirty="0"/>
              <a:t> (n≥0) такая, что </a:t>
            </a:r>
            <a:r>
              <a:rPr lang="ru-RU" sz="2400" dirty="0" smtClean="0"/>
              <a:t>α=γ</a:t>
            </a:r>
            <a:r>
              <a:rPr lang="ru-RU" sz="2400" baseline="-25000" dirty="0" smtClean="0"/>
              <a:t>0</a:t>
            </a:r>
            <a:r>
              <a:rPr lang="ru-RU" sz="2400" dirty="0"/>
              <a:t>=&gt;</a:t>
            </a:r>
            <a:r>
              <a:rPr lang="ru-RU" sz="2400" dirty="0" smtClean="0"/>
              <a:t>γ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=&gt;…</a:t>
            </a:r>
            <a:r>
              <a:rPr lang="ru-RU" sz="2400" dirty="0"/>
              <a:t>=&gt;</a:t>
            </a:r>
            <a:r>
              <a:rPr lang="ru-RU" sz="2400" dirty="0" err="1" smtClean="0"/>
              <a:t>γ</a:t>
            </a:r>
            <a:r>
              <a:rPr lang="ru-RU" sz="2400" baseline="-25000" dirty="0" err="1" smtClean="0"/>
              <a:t>n</a:t>
            </a:r>
            <a:r>
              <a:rPr lang="ru-RU" sz="2400" dirty="0" smtClean="0"/>
              <a:t>=β, то </a:t>
            </a:r>
            <a:r>
              <a:rPr lang="ru-RU" sz="2400" dirty="0"/>
              <a:t>ц</a:t>
            </a:r>
            <a:r>
              <a:rPr lang="ru-RU" sz="2400" dirty="0" smtClean="0"/>
              <a:t>епочка β</a:t>
            </a:r>
            <a:r>
              <a:rPr lang="ru-RU" sz="2400" dirty="0">
                <a:sym typeface="Symbol"/>
              </a:rPr>
              <a:t>  </a:t>
            </a:r>
            <a:r>
              <a:rPr lang="ru-RU" sz="2400" i="1" dirty="0" smtClean="0"/>
              <a:t>V</a:t>
            </a:r>
            <a:r>
              <a:rPr lang="ru-RU" sz="2400" i="1" dirty="0"/>
              <a:t>* </a:t>
            </a:r>
            <a:r>
              <a:rPr lang="ru-RU" sz="2400" b="1" i="1" dirty="0">
                <a:solidFill>
                  <a:srgbClr val="0070C0"/>
                </a:solidFill>
              </a:rPr>
              <a:t>выводима</a:t>
            </a:r>
            <a:r>
              <a:rPr lang="ru-RU" sz="2400" dirty="0"/>
              <a:t> из непустой цепочки </a:t>
            </a:r>
            <a:r>
              <a:rPr lang="ru-RU" sz="2400" dirty="0" smtClean="0"/>
              <a:t>α</a:t>
            </a:r>
            <a:r>
              <a:rPr lang="ru-RU" sz="2400" dirty="0">
                <a:sym typeface="Symbol"/>
              </a:rPr>
              <a:t>  </a:t>
            </a:r>
            <a:r>
              <a:rPr lang="ru-RU" sz="2400" i="1" dirty="0" smtClean="0"/>
              <a:t>V</a:t>
            </a:r>
            <a:r>
              <a:rPr lang="ru-RU" sz="2400" i="1" dirty="0"/>
              <a:t>+ </a:t>
            </a:r>
            <a:r>
              <a:rPr lang="ru-RU" sz="2400" dirty="0"/>
              <a:t>в грамматике </a:t>
            </a:r>
            <a:r>
              <a:rPr lang="ru-RU" sz="2400" i="1" dirty="0"/>
              <a:t>G=(VT,VN,P,S) </a:t>
            </a:r>
            <a:r>
              <a:rPr lang="ru-RU" sz="2400" dirty="0"/>
              <a:t>(обозначается: </a:t>
            </a:r>
            <a:r>
              <a:rPr lang="ru-RU" sz="2400" dirty="0" smtClean="0"/>
              <a:t>α</a:t>
            </a:r>
            <a:r>
              <a:rPr lang="ru-RU" sz="2400" dirty="0" smtClean="0">
                <a:sym typeface="Symbol"/>
              </a:rPr>
              <a:t></a:t>
            </a:r>
            <a:r>
              <a:rPr lang="ru-RU" sz="2400" dirty="0" smtClean="0"/>
              <a:t>*</a:t>
            </a:r>
            <a:r>
              <a:rPr lang="ru-RU" sz="2400" dirty="0"/>
              <a:t>β</a:t>
            </a:r>
            <a:r>
              <a:rPr lang="ru-RU" sz="2400" i="1" dirty="0" smtClean="0"/>
              <a:t>).</a:t>
            </a:r>
            <a:endParaRPr lang="ru-RU" sz="24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 smtClean="0"/>
              <a:t>   Например</a:t>
            </a:r>
            <a:r>
              <a:rPr lang="ru-RU" sz="2400" dirty="0"/>
              <a:t>, в грамматике G1  S=&gt;*000111, т.к. существует вывод </a:t>
            </a:r>
            <a:endParaRPr lang="ru-RU" sz="2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       S </a:t>
            </a:r>
            <a:r>
              <a:rPr lang="ru-RU" sz="2400" dirty="0"/>
              <a:t>=&gt; 0А1=&gt; 00А11 =&gt; 000A111 =&gt; 000111.</a:t>
            </a:r>
          </a:p>
        </p:txBody>
      </p:sp>
    </p:spTree>
    <p:extLst>
      <p:ext uri="{BB962C8B-B14F-4D97-AF65-F5344CB8AC3E}">
        <p14:creationId xmlns:p14="http://schemas.microsoft.com/office/powerpoint/2010/main" val="36349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48336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dirty="0" smtClean="0"/>
              <a:t> </a:t>
            </a:r>
            <a:r>
              <a:rPr lang="ru-RU" sz="2400" i="1" dirty="0">
                <a:solidFill>
                  <a:srgbClr val="FF0000"/>
                </a:solidFill>
              </a:rPr>
              <a:t>Языком, порожденным грамматикой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i="1" dirty="0"/>
              <a:t>G = (VT,VN,P,S)</a:t>
            </a:r>
            <a:r>
              <a:rPr lang="ru-RU" sz="2400" b="1" dirty="0"/>
              <a:t>, </a:t>
            </a:r>
            <a:r>
              <a:rPr lang="ru-RU" sz="2400" dirty="0"/>
              <a:t>называется множество всех цепочек в алфавите </a:t>
            </a:r>
            <a:r>
              <a:rPr lang="ru-RU" sz="2400" i="1" dirty="0"/>
              <a:t>VT, </a:t>
            </a:r>
            <a:r>
              <a:rPr lang="ru-RU" sz="2400" dirty="0"/>
              <a:t>которые выводимы из начального символа грамматики </a:t>
            </a:r>
            <a:r>
              <a:rPr lang="ru-RU" sz="2400" i="1" dirty="0"/>
              <a:t>S </a:t>
            </a:r>
            <a:r>
              <a:rPr lang="ru-RU" sz="2400" dirty="0"/>
              <a:t>с помощью правил множества </a:t>
            </a:r>
            <a:r>
              <a:rPr lang="ru-RU" sz="2400" i="1" dirty="0"/>
              <a:t>Р, </a:t>
            </a:r>
            <a:r>
              <a:rPr lang="ru-RU" sz="2400" dirty="0"/>
              <a:t>т.е. множество </a:t>
            </a:r>
            <a:r>
              <a:rPr lang="ru-RU" sz="2400" i="1" dirty="0"/>
              <a:t>L(G)= {</a:t>
            </a:r>
            <a:r>
              <a:rPr lang="ru-RU" sz="2400" i="1" dirty="0" smtClean="0"/>
              <a:t>α</a:t>
            </a:r>
            <a:r>
              <a:rPr lang="ru-RU" sz="2400" dirty="0">
                <a:sym typeface="Symbol"/>
              </a:rPr>
              <a:t>  </a:t>
            </a:r>
            <a:r>
              <a:rPr lang="ru-RU" sz="2400" i="1" dirty="0" smtClean="0"/>
              <a:t>V</a:t>
            </a:r>
            <a:r>
              <a:rPr lang="ru-RU" sz="2400" i="1" dirty="0"/>
              <a:t>* |</a:t>
            </a:r>
            <a:r>
              <a:rPr lang="ru-RU" sz="2400" i="1" dirty="0" smtClean="0"/>
              <a:t>S</a:t>
            </a:r>
            <a:r>
              <a:rPr lang="ru-RU" sz="2400" dirty="0" smtClean="0">
                <a:sym typeface="Symbol"/>
              </a:rPr>
              <a:t></a:t>
            </a:r>
            <a:r>
              <a:rPr lang="ru-RU" sz="2400" i="1" dirty="0" smtClean="0"/>
              <a:t>*</a:t>
            </a:r>
            <a:r>
              <a:rPr lang="ru-RU" sz="2400" i="1" dirty="0"/>
              <a:t>α}.</a:t>
            </a:r>
            <a:r>
              <a:rPr lang="ru-RU" sz="2400" b="1" dirty="0"/>
              <a:t> </a:t>
            </a:r>
            <a:r>
              <a:rPr lang="ru-RU" sz="2400" dirty="0"/>
              <a:t>Например, для грамматики </a:t>
            </a:r>
            <a:r>
              <a:rPr lang="ru-RU" sz="2400" i="1" dirty="0"/>
              <a:t>G1   L(G1)={0</a:t>
            </a:r>
            <a:r>
              <a:rPr lang="ru-RU" sz="2400" baseline="30000" dirty="0"/>
              <a:t>n</a:t>
            </a:r>
            <a:r>
              <a:rPr lang="ru-RU" sz="2400" i="1" dirty="0"/>
              <a:t>1</a:t>
            </a:r>
            <a:r>
              <a:rPr lang="ru-RU" sz="2400" baseline="30000" dirty="0"/>
              <a:t>n</a:t>
            </a:r>
            <a:r>
              <a:rPr lang="ru-RU" sz="2400" i="1" dirty="0"/>
              <a:t> | п&gt;0}.</a:t>
            </a:r>
            <a:endParaRPr lang="ru-RU" sz="2400" dirty="0"/>
          </a:p>
          <a:p>
            <a:pPr>
              <a:lnSpc>
                <a:spcPct val="120000"/>
              </a:lnSpc>
            </a:pPr>
            <a:r>
              <a:rPr lang="ru-RU" sz="2400" dirty="0"/>
              <a:t>Цепочка </a:t>
            </a:r>
            <a:r>
              <a:rPr lang="ru-RU" sz="2400" dirty="0" smtClean="0"/>
              <a:t>α</a:t>
            </a:r>
            <a:r>
              <a:rPr lang="ru-RU" sz="2400" dirty="0">
                <a:sym typeface="Symbol"/>
              </a:rPr>
              <a:t>  </a:t>
            </a:r>
            <a:r>
              <a:rPr lang="ru-RU" sz="2400" dirty="0" smtClean="0"/>
              <a:t>V</a:t>
            </a:r>
            <a:r>
              <a:rPr lang="ru-RU" sz="2400" i="1" dirty="0"/>
              <a:t>*</a:t>
            </a:r>
            <a:r>
              <a:rPr lang="ru-RU" sz="2400" dirty="0"/>
              <a:t>, для которой существует вывод </a:t>
            </a:r>
            <a:r>
              <a:rPr lang="ru-RU" sz="2400" i="1" dirty="0" smtClean="0"/>
              <a:t>S</a:t>
            </a:r>
            <a:r>
              <a:rPr lang="ru-RU" sz="2400" dirty="0" smtClean="0">
                <a:sym typeface="Symbol"/>
              </a:rPr>
              <a:t></a:t>
            </a:r>
            <a:r>
              <a:rPr lang="ru-RU" sz="2400" i="1" dirty="0" smtClean="0"/>
              <a:t>*</a:t>
            </a:r>
            <a:r>
              <a:rPr lang="ru-RU" sz="2400" i="1" dirty="0"/>
              <a:t>α, </a:t>
            </a:r>
            <a:r>
              <a:rPr lang="ru-RU" sz="2400" dirty="0"/>
              <a:t>называется </a:t>
            </a:r>
            <a:r>
              <a:rPr lang="ru-RU" sz="2400" i="1" dirty="0">
                <a:solidFill>
                  <a:srgbClr val="7030A0"/>
                </a:solidFill>
              </a:rPr>
              <a:t>сентенциальной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i="1" dirty="0">
                <a:solidFill>
                  <a:srgbClr val="7030A0"/>
                </a:solidFill>
              </a:rPr>
              <a:t>формой</a:t>
            </a:r>
            <a:r>
              <a:rPr lang="ru-RU" sz="2400" dirty="0">
                <a:solidFill>
                  <a:srgbClr val="7030A0"/>
                </a:solidFill>
              </a:rPr>
              <a:t> </a:t>
            </a:r>
            <a:r>
              <a:rPr lang="ru-RU" sz="2400" dirty="0"/>
              <a:t>в грамматике </a:t>
            </a:r>
            <a:r>
              <a:rPr lang="ru-RU" sz="2400" i="1" dirty="0"/>
              <a:t>G = (VT, VN,P, S</a:t>
            </a:r>
            <a:r>
              <a:rPr lang="ru-RU" sz="2400" i="1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Грамматики </a:t>
            </a:r>
            <a:r>
              <a:rPr lang="ru-RU" sz="2400" i="1" dirty="0"/>
              <a:t>G1 </a:t>
            </a:r>
            <a:r>
              <a:rPr lang="ru-RU" sz="2400" dirty="0"/>
              <a:t>и </a:t>
            </a:r>
            <a:r>
              <a:rPr lang="ru-RU" sz="2400" i="1" dirty="0"/>
              <a:t>G2 </a:t>
            </a:r>
            <a:r>
              <a:rPr lang="ru-RU" sz="2400" dirty="0"/>
              <a:t>называются </a:t>
            </a:r>
            <a:r>
              <a:rPr lang="ru-RU" sz="2400" b="1" i="1" dirty="0">
                <a:solidFill>
                  <a:srgbClr val="7030A0"/>
                </a:solidFill>
              </a:rPr>
              <a:t>эквивалентными</a:t>
            </a:r>
            <a:r>
              <a:rPr lang="ru-RU" sz="2400" dirty="0"/>
              <a:t>, если они порождают один и тот же язык: </a:t>
            </a:r>
            <a:r>
              <a:rPr lang="ru-RU" sz="2400" i="1" dirty="0"/>
              <a:t>L(G1) =L(G2).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58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Классификация по Хомскому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360" y="1066800"/>
            <a:ext cx="10322560" cy="49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sz="2400" i="1" dirty="0">
                <a:solidFill>
                  <a:srgbClr val="0070C0"/>
                </a:solidFill>
              </a:rPr>
              <a:t>Грамматики типа 3.</a:t>
            </a:r>
            <a:r>
              <a:rPr lang="ru-RU" sz="2400" b="1" dirty="0">
                <a:solidFill>
                  <a:srgbClr val="0070C0"/>
                </a:solidFill>
              </a:rPr>
              <a:t>  </a:t>
            </a:r>
            <a:r>
              <a:rPr lang="ru-RU" sz="2400" dirty="0"/>
              <a:t>К третьему типу относятся </a:t>
            </a:r>
            <a:r>
              <a:rPr lang="ru-RU" sz="2400" i="1" dirty="0"/>
              <a:t>регулярные грамматики</a:t>
            </a:r>
            <a:r>
              <a:rPr lang="ru-RU" sz="2400" dirty="0"/>
              <a:t> (автоматные) — самые простые из формальных грамматик. Они являются контекстно-свободными, но с ограниченными возможностями. Все регулярные грамматики могут быть разделены на два эквивалентных класса: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– грамматика </a:t>
            </a:r>
            <a:r>
              <a:rPr lang="ru-RU" sz="2400" i="1" dirty="0"/>
              <a:t>G = (VT</a:t>
            </a:r>
            <a:r>
              <a:rPr lang="ru-RU" sz="2400" dirty="0"/>
              <a:t>, </a:t>
            </a:r>
            <a:r>
              <a:rPr lang="ru-RU" sz="2400" i="1" dirty="0"/>
              <a:t>VN</a:t>
            </a:r>
            <a:r>
              <a:rPr lang="ru-RU" sz="2400" dirty="0"/>
              <a:t>, </a:t>
            </a:r>
            <a:r>
              <a:rPr lang="ru-RU" sz="2400" i="1" dirty="0"/>
              <a:t>Р, S) </a:t>
            </a:r>
            <a:r>
              <a:rPr lang="ru-RU" sz="2400" dirty="0"/>
              <a:t>называется </a:t>
            </a:r>
            <a:r>
              <a:rPr lang="ru-RU" sz="2400" i="1" dirty="0" err="1"/>
              <a:t>праволинейной</a:t>
            </a:r>
            <a:r>
              <a:rPr lang="ru-RU" sz="2400" dirty="0"/>
              <a:t>, если ее правила вывода имеют вид </a:t>
            </a:r>
            <a:r>
              <a:rPr lang="ru-RU" sz="2400" dirty="0" err="1"/>
              <a:t>A→γB</a:t>
            </a:r>
            <a:r>
              <a:rPr lang="ru-RU" sz="2400" dirty="0"/>
              <a:t> или </a:t>
            </a:r>
            <a:r>
              <a:rPr lang="ru-RU" sz="2400" dirty="0" err="1"/>
              <a:t>A→γ</a:t>
            </a:r>
            <a:r>
              <a:rPr lang="ru-RU" sz="2400" dirty="0"/>
              <a:t>, где γ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T</a:t>
            </a:r>
            <a:r>
              <a:rPr lang="ru-RU" sz="2400" dirty="0"/>
              <a:t>*, A, B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;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– грамматика </a:t>
            </a:r>
            <a:r>
              <a:rPr lang="ru-RU" sz="2400" i="1" dirty="0"/>
              <a:t>G = (VT</a:t>
            </a:r>
            <a:r>
              <a:rPr lang="ru-RU" sz="2400" dirty="0"/>
              <a:t>, </a:t>
            </a:r>
            <a:r>
              <a:rPr lang="ru-RU" sz="2400" i="1" dirty="0"/>
              <a:t>VN</a:t>
            </a:r>
            <a:r>
              <a:rPr lang="ru-RU" sz="2400" dirty="0"/>
              <a:t>, </a:t>
            </a:r>
            <a:r>
              <a:rPr lang="ru-RU" sz="2400" i="1" dirty="0"/>
              <a:t>Р, S) </a:t>
            </a:r>
            <a:r>
              <a:rPr lang="ru-RU" sz="2400" dirty="0"/>
              <a:t>называется </a:t>
            </a:r>
            <a:r>
              <a:rPr lang="ru-RU" sz="2400" i="1" dirty="0" err="1"/>
              <a:t>леволинейной</a:t>
            </a:r>
            <a:r>
              <a:rPr lang="ru-RU" sz="2400" dirty="0"/>
              <a:t>, если ее правила вывода имеют вид </a:t>
            </a:r>
            <a:r>
              <a:rPr lang="ru-RU" sz="2400" dirty="0" err="1"/>
              <a:t>A→Bγ</a:t>
            </a:r>
            <a:r>
              <a:rPr lang="ru-RU" sz="2400" dirty="0"/>
              <a:t> или </a:t>
            </a:r>
            <a:r>
              <a:rPr lang="ru-RU" sz="2400" dirty="0" err="1"/>
              <a:t>A→γ</a:t>
            </a:r>
            <a:r>
              <a:rPr lang="ru-RU" sz="2400" dirty="0"/>
              <a:t>, где γ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T</a:t>
            </a:r>
            <a:r>
              <a:rPr lang="ru-RU" sz="2400" dirty="0"/>
              <a:t>*, A, B</a:t>
            </a:r>
            <a:r>
              <a:rPr lang="ru-RU" sz="2400" dirty="0">
                <a:sym typeface="Symbol"/>
              </a:rPr>
              <a:t></a:t>
            </a:r>
            <a:r>
              <a:rPr lang="ru-RU" sz="2400" dirty="0"/>
              <a:t> V</a:t>
            </a:r>
            <a:r>
              <a:rPr lang="ru-RU" sz="2400" baseline="-25000" dirty="0"/>
              <a:t>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0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9411546" cy="74855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Иерархия: Грамматики – Языки - Автоматы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93800"/>
            <a:ext cx="9003455" cy="4951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7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830" y="2442412"/>
            <a:ext cx="9490047" cy="1570029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rgbClr val="FF0000"/>
                </a:solidFill>
              </a:rPr>
              <a:t>Регулярные выражения и языки</a:t>
            </a:r>
            <a:endParaRPr lang="ru-R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6214" y="284480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Регулярные выражения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52" y="1426298"/>
            <a:ext cx="10046084" cy="4692114"/>
          </a:xfrm>
        </p:spPr>
        <p:txBody>
          <a:bodyPr>
            <a:noAutofit/>
          </a:bodyPr>
          <a:lstStyle/>
          <a:p>
            <a:r>
              <a:rPr lang="ru-RU" sz="2800" b="1" dirty="0"/>
              <a:t>Регулярные </a:t>
            </a:r>
            <a:r>
              <a:rPr lang="ru-RU" sz="2800" b="1" dirty="0" smtClean="0"/>
              <a:t>выражения (РВ) </a:t>
            </a:r>
            <a:r>
              <a:rPr lang="ru-RU" sz="2800" dirty="0"/>
              <a:t>– это один из </a:t>
            </a:r>
            <a:r>
              <a:rPr lang="ru-RU" sz="2800" b="1" dirty="0">
                <a:solidFill>
                  <a:srgbClr val="FF0000"/>
                </a:solidFill>
              </a:rPr>
              <a:t>способов описания языков</a:t>
            </a:r>
            <a:r>
              <a:rPr lang="ru-RU" sz="2800" dirty="0"/>
              <a:t>, </a:t>
            </a:r>
            <a:r>
              <a:rPr lang="ru-RU" sz="2800" dirty="0" smtClean="0">
                <a:solidFill>
                  <a:srgbClr val="7030A0"/>
                </a:solidFill>
              </a:rPr>
              <a:t>используя </a:t>
            </a:r>
            <a:r>
              <a:rPr lang="ru-RU" sz="2800" dirty="0">
                <a:solidFill>
                  <a:srgbClr val="7030A0"/>
                </a:solidFill>
              </a:rPr>
              <a:t>алгебраические конструкции</a:t>
            </a:r>
            <a:r>
              <a:rPr lang="ru-RU" sz="2800" dirty="0"/>
              <a:t>. Эти конструкции включают в себя строки символов в некотором фиксированном алфавите Σ, скобки и символы операций +, </a:t>
            </a:r>
            <a:r>
              <a:rPr lang="ru-RU" sz="2800" dirty="0" smtClean="0"/>
              <a:t>• , *.</a:t>
            </a:r>
          </a:p>
          <a:p>
            <a:endParaRPr lang="ru-RU" sz="2800" dirty="0"/>
          </a:p>
          <a:p>
            <a:r>
              <a:rPr lang="ru-RU" sz="2800" b="1" dirty="0" smtClean="0"/>
              <a:t>Пример</a:t>
            </a:r>
            <a:r>
              <a:rPr lang="ru-RU" sz="2800" b="1" dirty="0"/>
              <a:t>:</a:t>
            </a:r>
            <a:r>
              <a:rPr lang="ru-RU" sz="2800" dirty="0"/>
              <a:t> регулярное выражение t</a:t>
            </a:r>
            <a:r>
              <a:rPr lang="ru-RU" sz="2800" dirty="0">
                <a:solidFill>
                  <a:srgbClr val="FF0000"/>
                </a:solidFill>
              </a:rPr>
              <a:t>*</a:t>
            </a:r>
            <a:r>
              <a:rPr lang="ru-RU" sz="2800" dirty="0" err="1"/>
              <a:t>rk</a:t>
            </a:r>
            <a:r>
              <a:rPr lang="ru-RU" sz="2800" dirty="0">
                <a:solidFill>
                  <a:srgbClr val="FF0000"/>
                </a:solidFill>
              </a:rPr>
              <a:t>*</a:t>
            </a:r>
            <a:r>
              <a:rPr lang="ru-RU" sz="2800" dirty="0"/>
              <a:t> описывает тот же язык, что и грамматика G = (V</a:t>
            </a:r>
            <a:r>
              <a:rPr lang="ru-RU" sz="2800" baseline="-25000" dirty="0"/>
              <a:t>T</a:t>
            </a:r>
            <a:r>
              <a:rPr lang="ru-RU" sz="2800" dirty="0"/>
              <a:t>, V</a:t>
            </a:r>
            <a:r>
              <a:rPr lang="ru-RU" sz="2800" baseline="-25000" dirty="0"/>
              <a:t>N</a:t>
            </a:r>
            <a:r>
              <a:rPr lang="ru-RU" sz="2800" dirty="0"/>
              <a:t>, P, S), </a:t>
            </a:r>
            <a:r>
              <a:rPr lang="ru-RU" sz="2800" dirty="0" smtClean="0"/>
              <a:t>заданная:        V</a:t>
            </a:r>
            <a:r>
              <a:rPr lang="ru-RU" sz="2800" baseline="-25000" dirty="0" smtClean="0"/>
              <a:t>N</a:t>
            </a:r>
            <a:r>
              <a:rPr lang="ru-RU" sz="2800" dirty="0" smtClean="0"/>
              <a:t> </a:t>
            </a:r>
            <a:r>
              <a:rPr lang="ru-RU" sz="2800" dirty="0"/>
              <a:t>= {S, A}, V</a:t>
            </a:r>
            <a:r>
              <a:rPr lang="ru-RU" sz="2800" baseline="-25000" dirty="0"/>
              <a:t>T</a:t>
            </a:r>
            <a:r>
              <a:rPr lang="ru-RU" sz="2800" dirty="0"/>
              <a:t> = {</a:t>
            </a:r>
            <a:r>
              <a:rPr lang="en-US" sz="2800" dirty="0"/>
              <a:t>t</a:t>
            </a:r>
            <a:r>
              <a:rPr lang="ru-RU" sz="2800" dirty="0"/>
              <a:t>, r, k}, правила Р: </a:t>
            </a:r>
            <a:r>
              <a:rPr lang="en-US" sz="2800" dirty="0"/>
              <a:t>S</a:t>
            </a:r>
            <a:r>
              <a:rPr lang="ru-RU" sz="2800" dirty="0"/>
              <a:t> → </a:t>
            </a:r>
            <a:r>
              <a:rPr lang="en-US" sz="2800" dirty="0" err="1"/>
              <a:t>tS</a:t>
            </a:r>
            <a:r>
              <a:rPr lang="ru-RU" sz="2800" dirty="0"/>
              <a:t>, </a:t>
            </a:r>
            <a:r>
              <a:rPr lang="en-US" sz="2800" dirty="0"/>
              <a:t>S</a:t>
            </a:r>
            <a:r>
              <a:rPr lang="ru-RU" sz="2800" dirty="0"/>
              <a:t> → </a:t>
            </a:r>
            <a:r>
              <a:rPr lang="en-US" sz="2800" dirty="0" err="1"/>
              <a:t>rA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dirty="0"/>
              <a:t> → ε, </a:t>
            </a:r>
            <a:r>
              <a:rPr lang="en-US" sz="2800" dirty="0"/>
              <a:t>A</a:t>
            </a:r>
            <a:r>
              <a:rPr lang="ru-RU" sz="2800" dirty="0"/>
              <a:t> → </a:t>
            </a:r>
            <a:r>
              <a:rPr lang="en-US" sz="2800" dirty="0"/>
              <a:t>kA</a:t>
            </a:r>
            <a:r>
              <a:rPr lang="ru-RU" sz="2800" dirty="0"/>
              <a:t>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08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001" y="2127710"/>
            <a:ext cx="10306014" cy="2744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 smtClean="0"/>
              <a:t>Пример</a:t>
            </a:r>
            <a:r>
              <a:rPr lang="ru-RU" sz="3000" b="1" dirty="0"/>
              <a:t>:</a:t>
            </a:r>
            <a:r>
              <a:rPr lang="ru-RU" sz="3000" dirty="0"/>
              <a:t> </a:t>
            </a:r>
            <a:endParaRPr lang="ru-RU" sz="3000" dirty="0" smtClean="0"/>
          </a:p>
          <a:p>
            <a:pPr>
              <a:spcAft>
                <a:spcPts val="1200"/>
              </a:spcAft>
            </a:pPr>
            <a:r>
              <a:rPr lang="ru-RU" sz="3000" dirty="0" smtClean="0"/>
              <a:t>Язык </a:t>
            </a:r>
            <a:r>
              <a:rPr lang="en-US" sz="3000" dirty="0"/>
              <a:t>L</a:t>
            </a:r>
            <a:r>
              <a:rPr lang="ru-RU" sz="3000" dirty="0"/>
              <a:t>={</a:t>
            </a:r>
            <a:r>
              <a:rPr lang="en-US" sz="3000" dirty="0"/>
              <a:t>t</a:t>
            </a:r>
            <a:r>
              <a:rPr lang="ru-RU" sz="3000" dirty="0"/>
              <a:t>} обозначается регулярным выражением </a:t>
            </a:r>
            <a:r>
              <a:rPr lang="en-US" sz="3000" dirty="0" smtClean="0"/>
              <a:t>t</a:t>
            </a:r>
            <a:endParaRPr lang="ru-RU" sz="3000" dirty="0" smtClean="0"/>
          </a:p>
          <a:p>
            <a:pPr>
              <a:spcAft>
                <a:spcPts val="1200"/>
              </a:spcAft>
            </a:pPr>
            <a:r>
              <a:rPr lang="ru-RU" sz="3000" dirty="0"/>
              <a:t>Я</a:t>
            </a:r>
            <a:r>
              <a:rPr lang="ru-RU" sz="3000" dirty="0" smtClean="0"/>
              <a:t>зык </a:t>
            </a:r>
            <a:r>
              <a:rPr lang="en-US" sz="3000" dirty="0"/>
              <a:t>L</a:t>
            </a:r>
            <a:r>
              <a:rPr lang="ru-RU" sz="3000" dirty="0"/>
              <a:t>={</a:t>
            </a:r>
            <a:r>
              <a:rPr lang="en-US" sz="3000" dirty="0"/>
              <a:t>t</a:t>
            </a:r>
            <a:r>
              <a:rPr lang="ru-RU" sz="3000" dirty="0"/>
              <a:t>, </a:t>
            </a:r>
            <a:r>
              <a:rPr lang="en-US" sz="3000" dirty="0"/>
              <a:t>r</a:t>
            </a:r>
            <a:r>
              <a:rPr lang="ru-RU" sz="3000" dirty="0"/>
              <a:t>, </a:t>
            </a:r>
            <a:r>
              <a:rPr lang="en-US" sz="3000" dirty="0"/>
              <a:t>k</a:t>
            </a:r>
            <a:r>
              <a:rPr lang="ru-RU" sz="3000" dirty="0"/>
              <a:t>} обозначается как </a:t>
            </a:r>
            <a:r>
              <a:rPr lang="en-US" sz="3000" dirty="0"/>
              <a:t>t</a:t>
            </a:r>
            <a:r>
              <a:rPr lang="ru-RU" sz="3000" dirty="0"/>
              <a:t>+</a:t>
            </a:r>
            <a:r>
              <a:rPr lang="en-US" sz="3000" dirty="0"/>
              <a:t>r</a:t>
            </a:r>
            <a:r>
              <a:rPr lang="ru-RU" sz="3000" dirty="0"/>
              <a:t>+</a:t>
            </a:r>
            <a:r>
              <a:rPr lang="en-US" sz="3000" dirty="0"/>
              <a:t>k</a:t>
            </a:r>
            <a:r>
              <a:rPr lang="ru-RU" sz="3000" dirty="0"/>
              <a:t> </a:t>
            </a:r>
            <a:r>
              <a:rPr lang="ru-RU" sz="3000" dirty="0" smtClean="0"/>
              <a:t>(</a:t>
            </a:r>
            <a:r>
              <a:rPr lang="ru-RU" sz="3000" dirty="0" smtClean="0">
                <a:solidFill>
                  <a:srgbClr val="0070C0"/>
                </a:solidFill>
              </a:rPr>
              <a:t>«+»</a:t>
            </a:r>
            <a:r>
              <a:rPr lang="ru-RU" sz="3000" dirty="0" smtClean="0"/>
              <a:t> - символ </a:t>
            </a:r>
            <a:r>
              <a:rPr lang="ru-RU" sz="3000" dirty="0"/>
              <a:t>обозначающий </a:t>
            </a:r>
            <a:r>
              <a:rPr lang="ru-RU" sz="3000" i="1" dirty="0">
                <a:solidFill>
                  <a:srgbClr val="0070C0"/>
                </a:solidFill>
              </a:rPr>
              <a:t>объединение множеств</a:t>
            </a:r>
            <a:r>
              <a:rPr lang="ru-RU" sz="3000" dirty="0" smtClean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4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152" y="1786517"/>
            <a:ext cx="8596668" cy="3296472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Объединение</a:t>
            </a:r>
            <a:r>
              <a:rPr lang="ru-RU" sz="2800" dirty="0"/>
              <a:t> двух языков </a:t>
            </a:r>
            <a:r>
              <a:rPr lang="en-US" sz="2800" dirty="0"/>
              <a:t>L</a:t>
            </a:r>
            <a:r>
              <a:rPr lang="ru-RU" sz="2800" dirty="0"/>
              <a:t> и </a:t>
            </a:r>
            <a:r>
              <a:rPr lang="en-US" sz="2800" dirty="0"/>
              <a:t>M</a:t>
            </a:r>
            <a:r>
              <a:rPr lang="ru-RU" sz="2800" dirty="0"/>
              <a:t> (обозначается </a:t>
            </a:r>
            <a:r>
              <a:rPr lang="en-US" sz="2800" dirty="0"/>
              <a:t>L</a:t>
            </a:r>
            <a:r>
              <a:rPr lang="en-US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M</a:t>
            </a:r>
            <a:r>
              <a:rPr lang="ru-RU" sz="2800" dirty="0"/>
              <a:t>) – это множество цепочек, которые содержатся либо в </a:t>
            </a:r>
            <a:r>
              <a:rPr lang="en-US" sz="2800" dirty="0"/>
              <a:t>L</a:t>
            </a:r>
            <a:r>
              <a:rPr lang="ru-RU" sz="2800" dirty="0"/>
              <a:t>, либо в </a:t>
            </a:r>
            <a:r>
              <a:rPr lang="en-US" sz="2800" dirty="0"/>
              <a:t>M</a:t>
            </a:r>
            <a:r>
              <a:rPr lang="ru-RU" sz="2800" dirty="0"/>
              <a:t>, либо в обоих языках.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если  </a:t>
            </a:r>
            <a:r>
              <a:rPr lang="en-US" sz="2800" dirty="0"/>
              <a:t>L</a:t>
            </a:r>
            <a:r>
              <a:rPr lang="ru-RU" sz="2800" dirty="0"/>
              <a:t> = {001, 10, 111}  и  М = 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, 001}, то </a:t>
            </a:r>
            <a:r>
              <a:rPr lang="en-US" sz="2800" dirty="0"/>
              <a:t>L</a:t>
            </a:r>
            <a:r>
              <a:rPr lang="en-US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M</a:t>
            </a:r>
            <a:r>
              <a:rPr lang="ru-RU" sz="2800" dirty="0"/>
              <a:t> = 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, 001, 10, 111</a:t>
            </a:r>
            <a:r>
              <a:rPr lang="ru-RU" sz="2800" dirty="0" smtClean="0"/>
              <a:t>}.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40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152" y="1452284"/>
            <a:ext cx="8863966" cy="435684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Конкатенация</a:t>
            </a:r>
            <a:r>
              <a:rPr lang="ru-RU" sz="2800" dirty="0" smtClean="0"/>
              <a:t> </a:t>
            </a:r>
            <a:r>
              <a:rPr lang="ru-RU" sz="2800" dirty="0"/>
              <a:t>языков </a:t>
            </a:r>
            <a:r>
              <a:rPr lang="en-US" sz="2800" dirty="0"/>
              <a:t>L</a:t>
            </a:r>
            <a:r>
              <a:rPr lang="ru-RU" sz="2800" dirty="0"/>
              <a:t> и </a:t>
            </a:r>
            <a:r>
              <a:rPr lang="en-US" sz="2800" dirty="0"/>
              <a:t>M</a:t>
            </a:r>
            <a:r>
              <a:rPr lang="ru-RU" sz="2800" dirty="0"/>
              <a:t> (обозначается </a:t>
            </a:r>
            <a:r>
              <a:rPr lang="en-US" sz="2800" dirty="0"/>
              <a:t>L</a:t>
            </a:r>
            <a:r>
              <a:rPr lang="ru-RU" sz="2800" b="1" dirty="0"/>
              <a:t>.</a:t>
            </a:r>
            <a:r>
              <a:rPr lang="en-US" sz="2800" dirty="0"/>
              <a:t>M</a:t>
            </a:r>
            <a:r>
              <a:rPr lang="ru-RU" sz="2800" dirty="0"/>
              <a:t> или просто </a:t>
            </a:r>
            <a:r>
              <a:rPr lang="en-US" sz="2800" dirty="0"/>
              <a:t>LM</a:t>
            </a:r>
            <a:r>
              <a:rPr lang="ru-RU" sz="2800" dirty="0"/>
              <a:t>) – это множество цепочек, которые можно образовать путем дописывания к любой цепочке из </a:t>
            </a:r>
            <a:r>
              <a:rPr lang="en-US" sz="2800" dirty="0"/>
              <a:t>L</a:t>
            </a:r>
            <a:r>
              <a:rPr lang="ru-RU" sz="2800" dirty="0"/>
              <a:t> любой цепочки из М.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если </a:t>
            </a:r>
            <a:r>
              <a:rPr lang="en-US" sz="2800" dirty="0"/>
              <a:t>L</a:t>
            </a:r>
            <a:r>
              <a:rPr lang="ru-RU" sz="2800" dirty="0"/>
              <a:t> = {001, 10, 111}  и  М = 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, 001}, то </a:t>
            </a:r>
            <a:r>
              <a:rPr lang="en-US" sz="2800" dirty="0"/>
              <a:t>LM</a:t>
            </a:r>
            <a:r>
              <a:rPr lang="ru-RU" sz="2800" dirty="0"/>
              <a:t> = {</a:t>
            </a:r>
            <a:r>
              <a:rPr lang="ru-RU" sz="2800" dirty="0">
                <a:solidFill>
                  <a:srgbClr val="0070C0"/>
                </a:solidFill>
              </a:rPr>
              <a:t>001, 10, 111</a:t>
            </a:r>
            <a:r>
              <a:rPr lang="ru-RU" sz="2800" dirty="0"/>
              <a:t>, 001001, 10001, 111001}. Первые три цепочки образованы соединением цепочек из </a:t>
            </a:r>
            <a:r>
              <a:rPr lang="en-US" sz="2800" dirty="0"/>
              <a:t>L</a:t>
            </a:r>
            <a:r>
              <a:rPr lang="ru-RU" sz="2800" dirty="0"/>
              <a:t> с пустой цепочкой </a:t>
            </a: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ru-RU" sz="2800" dirty="0"/>
              <a:t>, а последние три – со второй цепочкой из М «001».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7552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138952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072" y="1008530"/>
            <a:ext cx="9695328" cy="5459506"/>
          </a:xfrm>
        </p:spPr>
        <p:txBody>
          <a:bodyPr>
            <a:normAutofit fontScale="92500" lnSpcReduction="10000"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Итерация</a:t>
            </a:r>
            <a:r>
              <a:rPr lang="ru-RU" sz="2800" dirty="0" smtClean="0"/>
              <a:t> </a:t>
            </a:r>
            <a:r>
              <a:rPr lang="ru-RU" sz="2800" dirty="0"/>
              <a:t>языка </a:t>
            </a:r>
            <a:r>
              <a:rPr lang="en-US" sz="2800" dirty="0"/>
              <a:t>L</a:t>
            </a:r>
            <a:r>
              <a:rPr lang="ru-RU" sz="2800" dirty="0"/>
              <a:t> (обозначается </a:t>
            </a:r>
            <a:r>
              <a:rPr lang="en-US" sz="2800" dirty="0"/>
              <a:t>L</a:t>
            </a:r>
            <a:r>
              <a:rPr lang="ru-RU" sz="2800" dirty="0"/>
              <a:t>*) – множество цепочек, которые можно образовать путем конкатенации любого количества цепочек из </a:t>
            </a:r>
            <a:r>
              <a:rPr lang="en-US" sz="2800" dirty="0"/>
              <a:t>L</a:t>
            </a:r>
            <a:r>
              <a:rPr lang="ru-RU" sz="2800" dirty="0"/>
              <a:t>. При этом допускаются повторения, т. е. одна и та же цепочка из </a:t>
            </a:r>
            <a:r>
              <a:rPr lang="en-US" sz="2800" dirty="0"/>
              <a:t>L</a:t>
            </a:r>
            <a:r>
              <a:rPr lang="ru-RU" sz="2800" dirty="0"/>
              <a:t> может быть выбрана для конкатенации более одного раза. </a:t>
            </a:r>
            <a:endParaRPr lang="ru-RU" sz="2800" dirty="0" smtClean="0"/>
          </a:p>
          <a:p>
            <a:r>
              <a:rPr lang="ru-RU" sz="2800" dirty="0" smtClean="0"/>
              <a:t>Например</a:t>
            </a:r>
            <a:r>
              <a:rPr lang="ru-RU" sz="2800" dirty="0"/>
              <a:t>, если </a:t>
            </a:r>
            <a:r>
              <a:rPr lang="en-US" sz="2800" dirty="0"/>
              <a:t>L</a:t>
            </a:r>
            <a:r>
              <a:rPr lang="ru-RU" sz="2800" dirty="0"/>
              <a:t> = {0,1}, то </a:t>
            </a:r>
            <a:r>
              <a:rPr lang="en-US" sz="2800" dirty="0"/>
              <a:t>L</a:t>
            </a:r>
            <a:r>
              <a:rPr lang="ru-RU" sz="2800" dirty="0"/>
              <a:t>* – это все цепочки, состоящие из нулей и единиц. </a:t>
            </a:r>
            <a:endParaRPr lang="ru-RU" sz="2800" dirty="0" smtClean="0"/>
          </a:p>
          <a:p>
            <a:r>
              <a:rPr lang="ru-RU" sz="2800" dirty="0" smtClean="0"/>
              <a:t>Если </a:t>
            </a:r>
            <a:r>
              <a:rPr lang="en-US" sz="2800" dirty="0"/>
              <a:t>L</a:t>
            </a:r>
            <a:r>
              <a:rPr lang="ru-RU" sz="2800" dirty="0"/>
              <a:t> = {0,11}, то: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0</a:t>
            </a:r>
            <a:r>
              <a:rPr lang="ru-RU" sz="2800" dirty="0"/>
              <a:t>={</a:t>
            </a:r>
            <a:r>
              <a:rPr lang="en-US" sz="2800" dirty="0">
                <a:sym typeface="Symbol" panose="05050102010706020507" pitchFamily="18" charset="2"/>
              </a:rPr>
              <a:t></a:t>
            </a:r>
            <a:r>
              <a:rPr lang="ru-RU" sz="2800" dirty="0"/>
              <a:t>}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1</a:t>
            </a:r>
            <a:r>
              <a:rPr lang="ru-RU" sz="2800" dirty="0"/>
              <a:t>={0, 11}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2</a:t>
            </a:r>
            <a:r>
              <a:rPr lang="ru-RU" sz="2800" dirty="0"/>
              <a:t>={00, 011, 110, 1111}</a:t>
            </a:r>
          </a:p>
          <a:p>
            <a:pPr marL="432000" indent="0">
              <a:buNone/>
            </a:pPr>
            <a:r>
              <a:rPr lang="en-US" sz="2800" dirty="0"/>
              <a:t>L</a:t>
            </a:r>
            <a:r>
              <a:rPr lang="ru-RU" sz="2800" baseline="30000" dirty="0"/>
              <a:t>3</a:t>
            </a:r>
            <a:r>
              <a:rPr lang="ru-RU" sz="2800" dirty="0"/>
              <a:t>={000, 0011, 0110, 01111, 1100, 11011, 11110, 111111</a:t>
            </a:r>
            <a:r>
              <a:rPr lang="ru-RU" sz="2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25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6" y="1046676"/>
            <a:ext cx="10456233" cy="461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ru-RU" sz="2400" dirty="0"/>
              <a:t>Приведем некоторые базовые определения теории </a:t>
            </a:r>
            <a:r>
              <a:rPr lang="ru-RU" sz="2400" dirty="0" smtClean="0"/>
              <a:t>грамматик.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b="1" i="1" dirty="0"/>
              <a:t>Алфавит </a:t>
            </a:r>
            <a:r>
              <a:rPr lang="ru-RU" sz="2400" b="1" dirty="0" smtClean="0"/>
              <a:t>(V)</a:t>
            </a:r>
            <a:r>
              <a:rPr lang="ru-RU" sz="2400" b="1" i="1" dirty="0" smtClean="0"/>
              <a:t> </a:t>
            </a:r>
            <a:r>
              <a:rPr lang="ru-RU" sz="2400" dirty="0"/>
              <a:t>– конечное непустое множество элементов, называемых </a:t>
            </a:r>
            <a:r>
              <a:rPr lang="ru-RU" sz="2400" i="1" dirty="0"/>
              <a:t>символами </a:t>
            </a:r>
            <a:r>
              <a:rPr lang="ru-RU" sz="2400" dirty="0"/>
              <a:t>(</a:t>
            </a:r>
            <a:r>
              <a:rPr lang="ru-RU" sz="2400" i="1" dirty="0"/>
              <a:t>буквами</a:t>
            </a:r>
            <a:r>
              <a:rPr lang="ru-RU" sz="2400" dirty="0"/>
              <a:t>).</a:t>
            </a:r>
          </a:p>
          <a:p>
            <a:r>
              <a:rPr lang="ru-RU" sz="2400" b="1" i="1" dirty="0"/>
              <a:t>Цепочкой</a:t>
            </a:r>
            <a:r>
              <a:rPr lang="ru-RU" sz="2400" i="1" dirty="0"/>
              <a:t> (или словом)</a:t>
            </a: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ru-RU" sz="2400" dirty="0"/>
              <a:t>алфавите V</a:t>
            </a:r>
            <a:r>
              <a:rPr lang="ru-RU" sz="2400" i="1" dirty="0"/>
              <a:t> </a:t>
            </a:r>
            <a:r>
              <a:rPr lang="ru-RU" sz="2400" dirty="0"/>
              <a:t>называется любая конечная последовательность символов этого алфавита.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 smtClean="0"/>
              <a:t>   Пусть задан алфавит </a:t>
            </a:r>
            <a:r>
              <a:rPr lang="ru-RU" sz="2400" dirty="0"/>
              <a:t>V = {</a:t>
            </a:r>
            <a:r>
              <a:rPr lang="ru-RU" sz="2400" dirty="0" err="1"/>
              <a:t>a,b,c</a:t>
            </a:r>
            <a:r>
              <a:rPr lang="ru-RU" sz="2400" dirty="0"/>
              <a:t>}. Тогда </a:t>
            </a:r>
            <a:r>
              <a:rPr lang="ru-RU" sz="2800" b="1" i="1" dirty="0" smtClean="0">
                <a:sym typeface="Symbol"/>
              </a:rPr>
              <a:t></a:t>
            </a:r>
            <a:r>
              <a:rPr lang="ru-RU" sz="2400" b="1" i="1" dirty="0" smtClean="0"/>
              <a:t> = </a:t>
            </a:r>
            <a:r>
              <a:rPr lang="ru-RU" sz="2400" dirty="0" err="1" smtClean="0"/>
              <a:t>baaa</a:t>
            </a:r>
            <a:r>
              <a:rPr lang="ru-RU" sz="2400" i="1" dirty="0" smtClean="0"/>
              <a:t> </a:t>
            </a:r>
            <a:r>
              <a:rPr lang="ru-RU" sz="2400" dirty="0"/>
              <a:t>является словом в алфавите V.</a:t>
            </a:r>
          </a:p>
          <a:p>
            <a:r>
              <a:rPr lang="ru-RU" sz="2400" dirty="0"/>
              <a:t>Цепочка, которая не содержит ни одного символа, называется </a:t>
            </a:r>
            <a:r>
              <a:rPr lang="ru-RU" sz="2400" i="1" dirty="0"/>
              <a:t>пустой</a:t>
            </a:r>
            <a:r>
              <a:rPr lang="ru-RU" sz="2400" dirty="0"/>
              <a:t> цепочкой и обозначается </a:t>
            </a:r>
            <a:r>
              <a:rPr lang="ru-RU" sz="2800" b="1" dirty="0" smtClean="0"/>
              <a:t>e</a:t>
            </a:r>
            <a:r>
              <a:rPr lang="ru-RU" sz="2400" i="1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20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 smtClean="0"/>
              <a:t>Регулярные выражения и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435" y="1331260"/>
            <a:ext cx="9601200" cy="4706470"/>
          </a:xfrm>
        </p:spPr>
        <p:txBody>
          <a:bodyPr>
            <a:normAutofit/>
          </a:bodyPr>
          <a:lstStyle/>
          <a:p>
            <a:r>
              <a:rPr lang="ru-RU" sz="2800" dirty="0"/>
              <a:t>При построении РВ символ </a:t>
            </a:r>
            <a:r>
              <a:rPr lang="ru-RU" sz="2800" dirty="0" smtClean="0"/>
              <a:t>«+» </a:t>
            </a:r>
            <a:r>
              <a:rPr lang="ru-RU" sz="2800" dirty="0"/>
              <a:t>используется для операции объединения множеств, символы </a:t>
            </a:r>
            <a:r>
              <a:rPr lang="ru-RU" sz="2800" dirty="0" smtClean="0"/>
              <a:t>«•» </a:t>
            </a:r>
            <a:r>
              <a:rPr lang="ru-RU" sz="2800" dirty="0"/>
              <a:t>и </a:t>
            </a:r>
            <a:r>
              <a:rPr lang="ru-RU" sz="2800" dirty="0" smtClean="0"/>
              <a:t>«*» </a:t>
            </a:r>
            <a:r>
              <a:rPr lang="ru-RU" sz="2800" dirty="0"/>
              <a:t>для обозначения операций сцепления (конкатенации) и итерации. </a:t>
            </a:r>
            <a:endParaRPr lang="ru-RU" sz="2800" dirty="0" smtClean="0"/>
          </a:p>
          <a:p>
            <a:r>
              <a:rPr lang="ru-RU" sz="2800" dirty="0" smtClean="0"/>
              <a:t>Используется </a:t>
            </a:r>
            <a:r>
              <a:rPr lang="ru-RU" sz="2800" dirty="0"/>
              <a:t>обычная иерархия операций, т.е. предполагается, что символ </a:t>
            </a:r>
            <a:r>
              <a:rPr lang="ru-RU" sz="2800" dirty="0" smtClean="0"/>
              <a:t>«•» </a:t>
            </a:r>
            <a:r>
              <a:rPr lang="ru-RU" sz="2800" dirty="0"/>
              <a:t>связывает операнды сильнее, чем </a:t>
            </a:r>
            <a:r>
              <a:rPr lang="ru-RU" sz="2800" dirty="0" smtClean="0"/>
              <a:t>«+», </a:t>
            </a:r>
            <a:r>
              <a:rPr lang="ru-RU" sz="2800" dirty="0"/>
              <a:t>а символ </a:t>
            </a:r>
            <a:r>
              <a:rPr lang="ru-RU" sz="2800" dirty="0" smtClean="0"/>
              <a:t>«*» </a:t>
            </a:r>
            <a:r>
              <a:rPr lang="ru-RU" sz="2800" dirty="0"/>
              <a:t>– сильнее, чем • и +.</a:t>
            </a:r>
          </a:p>
          <a:p>
            <a:r>
              <a:rPr lang="ru-RU" sz="2800" dirty="0" smtClean="0"/>
              <a:t>Например, выражение </a:t>
            </a:r>
            <a:r>
              <a:rPr lang="en-US" sz="2800" dirty="0" smtClean="0"/>
              <a:t>p=</a:t>
            </a:r>
            <a:r>
              <a:rPr lang="ru-RU" sz="2800" dirty="0" smtClean="0"/>
              <a:t>(</a:t>
            </a:r>
            <a:r>
              <a:rPr lang="en-US" sz="2800" dirty="0"/>
              <a:t>r</a:t>
            </a:r>
            <a:r>
              <a:rPr lang="ru-RU" sz="2800" dirty="0"/>
              <a:t> + t • k)* обозначает язык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     </a:t>
            </a:r>
            <a:r>
              <a:rPr lang="ru-RU" sz="2800" dirty="0" smtClean="0">
                <a:solidFill>
                  <a:srgbClr val="7030A0"/>
                </a:solidFill>
              </a:rPr>
              <a:t>  </a:t>
            </a:r>
            <a:r>
              <a:rPr lang="en-US" sz="2800" dirty="0" smtClean="0">
                <a:solidFill>
                  <a:srgbClr val="7030A0"/>
                </a:solidFill>
              </a:rPr>
              <a:t>L=</a:t>
            </a:r>
            <a:r>
              <a:rPr lang="ru-RU" sz="2800" dirty="0" smtClean="0">
                <a:solidFill>
                  <a:srgbClr val="7030A0"/>
                </a:solidFill>
              </a:rPr>
              <a:t>({</a:t>
            </a:r>
            <a:r>
              <a:rPr lang="ru-RU" sz="2800" dirty="0">
                <a:solidFill>
                  <a:srgbClr val="7030A0"/>
                </a:solidFill>
              </a:rPr>
              <a:t>r</a:t>
            </a:r>
            <a:r>
              <a:rPr lang="ru-RU" sz="2800" dirty="0" smtClean="0">
                <a:solidFill>
                  <a:srgbClr val="7030A0"/>
                </a:solidFill>
              </a:rPr>
              <a:t>}</a:t>
            </a:r>
            <a:r>
              <a:rPr lang="ru-RU" sz="2800" dirty="0">
                <a:solidFill>
                  <a:srgbClr val="7030A0"/>
                </a:solidFill>
              </a:rPr>
              <a:t> ∪</a:t>
            </a:r>
            <a:r>
              <a:rPr lang="ru-RU" sz="2800" dirty="0" smtClean="0">
                <a:solidFill>
                  <a:srgbClr val="7030A0"/>
                </a:solidFill>
              </a:rPr>
              <a:t>{</a:t>
            </a:r>
            <a:r>
              <a:rPr lang="ru-RU" sz="2800" dirty="0">
                <a:solidFill>
                  <a:srgbClr val="7030A0"/>
                </a:solidFill>
              </a:rPr>
              <a:t>t}{k})*= {ε, r, t</a:t>
            </a:r>
            <a:r>
              <a:rPr lang="en-US" sz="2800" dirty="0">
                <a:solidFill>
                  <a:srgbClr val="7030A0"/>
                </a:solidFill>
              </a:rPr>
              <a:t>k</a:t>
            </a:r>
            <a:r>
              <a:rPr lang="ru-RU" sz="2800" dirty="0">
                <a:solidFill>
                  <a:srgbClr val="7030A0"/>
                </a:solidFill>
              </a:rPr>
              <a:t>, </a:t>
            </a:r>
            <a:r>
              <a:rPr lang="ru-RU" sz="2800" dirty="0" err="1">
                <a:solidFill>
                  <a:srgbClr val="7030A0"/>
                </a:solidFill>
              </a:rPr>
              <a:t>rr</a:t>
            </a:r>
            <a:r>
              <a:rPr lang="ru-RU" sz="2800" dirty="0">
                <a:solidFill>
                  <a:srgbClr val="7030A0"/>
                </a:solidFill>
              </a:rPr>
              <a:t>, </a:t>
            </a:r>
            <a:r>
              <a:rPr lang="ru-RU" sz="2800" dirty="0" err="1">
                <a:solidFill>
                  <a:srgbClr val="7030A0"/>
                </a:solidFill>
              </a:rPr>
              <a:t>rtk</a:t>
            </a:r>
            <a:r>
              <a:rPr lang="ru-RU" sz="2800" dirty="0">
                <a:solidFill>
                  <a:srgbClr val="7030A0"/>
                </a:solidFill>
              </a:rPr>
              <a:t>, ... }.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887" y="340658"/>
            <a:ext cx="8596668" cy="762000"/>
          </a:xfrm>
        </p:spPr>
        <p:txBody>
          <a:bodyPr/>
          <a:lstStyle/>
          <a:p>
            <a:r>
              <a:rPr lang="ru-RU" dirty="0"/>
              <a:t>Основные законы </a:t>
            </a:r>
            <a:r>
              <a:rPr lang="ru-RU" dirty="0" smtClean="0"/>
              <a:t>алгебры 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434" y="1331260"/>
            <a:ext cx="9547413" cy="4706470"/>
          </a:xfrm>
        </p:spPr>
        <p:txBody>
          <a:bodyPr>
            <a:normAutofit/>
          </a:bodyPr>
          <a:lstStyle/>
          <a:p>
            <a:r>
              <a:rPr lang="en-US" sz="2800" dirty="0"/>
              <a:t>L</a:t>
            </a:r>
            <a:r>
              <a:rPr lang="ru-RU" sz="2800" dirty="0"/>
              <a:t> + </a:t>
            </a:r>
            <a:r>
              <a:rPr lang="en-US" sz="2800" dirty="0"/>
              <a:t>M</a:t>
            </a:r>
            <a:r>
              <a:rPr lang="ru-RU" sz="2800" dirty="0"/>
              <a:t> = </a:t>
            </a:r>
            <a:r>
              <a:rPr lang="en-US" sz="2800" dirty="0"/>
              <a:t>M</a:t>
            </a:r>
            <a:r>
              <a:rPr lang="ru-RU" sz="2800" dirty="0"/>
              <a:t> + </a:t>
            </a:r>
            <a:r>
              <a:rPr lang="en-US" sz="2800" dirty="0" smtClean="0"/>
              <a:t>L</a:t>
            </a:r>
            <a:r>
              <a:rPr lang="ru-RU" sz="2800" dirty="0" smtClean="0"/>
              <a:t>,    </a:t>
            </a:r>
            <a:r>
              <a:rPr lang="ru-RU" sz="2800" b="1" dirty="0"/>
              <a:t>коммутативный</a:t>
            </a:r>
            <a:r>
              <a:rPr lang="ru-RU" sz="2800" dirty="0"/>
              <a:t> </a:t>
            </a:r>
            <a:r>
              <a:rPr lang="ru-RU" sz="2800" dirty="0" smtClean="0"/>
              <a:t>закон; </a:t>
            </a:r>
          </a:p>
          <a:p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/>
              <a:t> + </a:t>
            </a:r>
            <a:r>
              <a:rPr lang="en-US" sz="2800" dirty="0"/>
              <a:t>M</a:t>
            </a:r>
            <a:r>
              <a:rPr lang="ru-RU" sz="2800" dirty="0"/>
              <a:t>) + </a:t>
            </a:r>
            <a:r>
              <a:rPr lang="en-US" sz="2800" dirty="0"/>
              <a:t>N</a:t>
            </a:r>
            <a:r>
              <a:rPr lang="ru-RU" sz="2800" dirty="0"/>
              <a:t> = </a:t>
            </a:r>
            <a:r>
              <a:rPr lang="en-US" sz="2800" dirty="0"/>
              <a:t>L</a:t>
            </a:r>
            <a:r>
              <a:rPr lang="ru-RU" sz="2800" dirty="0"/>
              <a:t> + (</a:t>
            </a:r>
            <a:r>
              <a:rPr lang="en-US" sz="2800" dirty="0"/>
              <a:t>M</a:t>
            </a:r>
            <a:r>
              <a:rPr lang="ru-RU" sz="2800" dirty="0"/>
              <a:t> + </a:t>
            </a:r>
            <a:r>
              <a:rPr lang="en-US" sz="2800" dirty="0"/>
              <a:t>N</a:t>
            </a:r>
            <a:r>
              <a:rPr lang="ru-RU" sz="2800" dirty="0"/>
              <a:t>), </a:t>
            </a:r>
            <a:r>
              <a:rPr lang="ru-RU" sz="2800" dirty="0" smtClean="0"/>
              <a:t>  ассоциативный </a:t>
            </a:r>
            <a:r>
              <a:rPr lang="ru-RU" sz="2800" b="1" dirty="0"/>
              <a:t>закон </a:t>
            </a:r>
            <a:r>
              <a:rPr lang="ru-RU" sz="2800" b="1" dirty="0" smtClean="0"/>
              <a:t>объединения</a:t>
            </a:r>
            <a:r>
              <a:rPr lang="ru-RU" sz="2800" dirty="0" smtClean="0"/>
              <a:t>;</a:t>
            </a:r>
          </a:p>
          <a:p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LM</a:t>
            </a:r>
            <a:r>
              <a:rPr lang="ru-RU" sz="2800" dirty="0">
                <a:solidFill>
                  <a:srgbClr val="FF0000"/>
                </a:solidFill>
              </a:rPr>
              <a:t>)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ru-RU" sz="2800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L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M</a:t>
            </a:r>
            <a:r>
              <a:rPr lang="ru-RU" sz="2800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ru-RU" sz="2800" dirty="0">
                <a:solidFill>
                  <a:srgbClr val="FF0000"/>
                </a:solidFill>
              </a:rPr>
              <a:t>), </a:t>
            </a:r>
            <a:r>
              <a:rPr lang="ru-RU" sz="2800" dirty="0"/>
              <a:t>ассоциативный </a:t>
            </a:r>
            <a:r>
              <a:rPr lang="ru-RU" sz="2800" b="1" dirty="0"/>
              <a:t>закон </a:t>
            </a:r>
            <a:r>
              <a:rPr lang="ru-RU" sz="2800" b="1" dirty="0" smtClean="0"/>
              <a:t>конкатенации</a:t>
            </a:r>
            <a:r>
              <a:rPr lang="ru-RU" sz="2800" dirty="0" smtClean="0"/>
              <a:t>;</a:t>
            </a:r>
          </a:p>
          <a:p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M</a:t>
            </a:r>
            <a:r>
              <a:rPr lang="ru-RU" sz="2800" dirty="0"/>
              <a:t> + </a:t>
            </a:r>
            <a:r>
              <a:rPr lang="en-US" sz="2800" dirty="0"/>
              <a:t>N</a:t>
            </a:r>
            <a:r>
              <a:rPr lang="ru-RU" sz="2800" dirty="0"/>
              <a:t>) = </a:t>
            </a:r>
            <a:r>
              <a:rPr lang="en-US" sz="2800" dirty="0"/>
              <a:t>LM</a:t>
            </a:r>
            <a:r>
              <a:rPr lang="ru-RU" sz="2800" dirty="0"/>
              <a:t> + </a:t>
            </a:r>
            <a:r>
              <a:rPr lang="en-US" sz="2800" dirty="0"/>
              <a:t>LN</a:t>
            </a:r>
            <a:r>
              <a:rPr lang="ru-RU" sz="2800" dirty="0"/>
              <a:t>, </a:t>
            </a:r>
            <a:r>
              <a:rPr lang="ru-RU" sz="2800" b="1" dirty="0"/>
              <a:t>левосторонний дистрибутивный закон конкатенации </a:t>
            </a:r>
            <a:r>
              <a:rPr lang="ru-RU" sz="2800" dirty="0"/>
              <a:t>относительно </a:t>
            </a:r>
            <a:r>
              <a:rPr lang="ru-RU" sz="2800" dirty="0" smtClean="0"/>
              <a:t>объединения;</a:t>
            </a:r>
          </a:p>
          <a:p>
            <a:r>
              <a:rPr lang="ru-RU" sz="2800" dirty="0"/>
              <a:t>(</a:t>
            </a:r>
            <a:r>
              <a:rPr lang="en-US" sz="2800" dirty="0"/>
              <a:t>M</a:t>
            </a:r>
            <a:r>
              <a:rPr lang="ru-RU" sz="2800" dirty="0"/>
              <a:t> + </a:t>
            </a:r>
            <a:r>
              <a:rPr lang="en-US" sz="2800" dirty="0"/>
              <a:t>N</a:t>
            </a:r>
            <a:r>
              <a:rPr lang="ru-RU" sz="2800" dirty="0"/>
              <a:t>)</a:t>
            </a:r>
            <a:r>
              <a:rPr lang="en-US" sz="2800" dirty="0"/>
              <a:t>L</a:t>
            </a:r>
            <a:r>
              <a:rPr lang="ru-RU" sz="2800" dirty="0"/>
              <a:t> = </a:t>
            </a:r>
            <a:r>
              <a:rPr lang="en-US" sz="2800" dirty="0"/>
              <a:t>ML</a:t>
            </a:r>
            <a:r>
              <a:rPr lang="ru-RU" sz="2800" dirty="0"/>
              <a:t> + </a:t>
            </a:r>
            <a:r>
              <a:rPr lang="en-US" sz="2800" dirty="0"/>
              <a:t>NL</a:t>
            </a:r>
            <a:r>
              <a:rPr lang="ru-RU" sz="2800" dirty="0"/>
              <a:t>, </a:t>
            </a:r>
            <a:r>
              <a:rPr lang="ru-RU" sz="2800" b="1" dirty="0"/>
              <a:t>правосторонний дистрибутивный закон конкатенации </a:t>
            </a:r>
            <a:r>
              <a:rPr lang="ru-RU" sz="2800" dirty="0"/>
              <a:t>относительно </a:t>
            </a:r>
            <a:r>
              <a:rPr lang="ru-RU" sz="2800" dirty="0" smtClean="0"/>
              <a:t>объединения;</a:t>
            </a:r>
          </a:p>
          <a:p>
            <a:r>
              <a:rPr lang="ru-RU" sz="2800" dirty="0"/>
              <a:t>(</a:t>
            </a:r>
            <a:r>
              <a:rPr lang="en-US" sz="2800" dirty="0"/>
              <a:t>L</a:t>
            </a:r>
            <a:r>
              <a:rPr lang="ru-RU" sz="2800" dirty="0"/>
              <a:t>*)* = </a:t>
            </a:r>
            <a:r>
              <a:rPr lang="en-US" sz="2800" dirty="0"/>
              <a:t>L</a:t>
            </a:r>
            <a:r>
              <a:rPr lang="ru-RU" sz="2800" dirty="0"/>
              <a:t>*, при повторной итерации язык не </a:t>
            </a:r>
            <a:r>
              <a:rPr lang="ru-RU" sz="2800" dirty="0" smtClean="0"/>
              <a:t>меняется.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1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089" y="2255520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Связь регулярных выражений и конечных автоматов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6903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Детерминированный конечный автомат (ДКА)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42578"/>
            <a:ext cx="9433317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Детерминированным конечным автоматом </a:t>
            </a:r>
            <a:r>
              <a:rPr lang="ru-RU" sz="2800" dirty="0" smtClean="0"/>
              <a:t>(ДКА) называется «пятёрка»:</a:t>
            </a:r>
          </a:p>
          <a:p>
            <a:pPr marL="0" indent="0">
              <a:buNone/>
            </a:pPr>
            <a:r>
              <a:rPr lang="ru-RU" sz="2800" b="1" dirty="0" smtClean="0"/>
              <a:t>              </a:t>
            </a:r>
            <a:r>
              <a:rPr lang="en-US" sz="2800" b="1" dirty="0" smtClean="0"/>
              <a:t>S</a:t>
            </a:r>
            <a:r>
              <a:rPr lang="ru-RU" sz="2800" b="1" dirty="0" smtClean="0"/>
              <a:t> </a:t>
            </a:r>
            <a:r>
              <a:rPr lang="ru-RU" sz="2800" b="1" dirty="0"/>
              <a:t>= (</a:t>
            </a:r>
            <a:r>
              <a:rPr lang="en-US" sz="2800" b="1" dirty="0"/>
              <a:t>Q</a:t>
            </a:r>
            <a:r>
              <a:rPr lang="ru-RU" sz="2800" b="1" dirty="0"/>
              <a:t>, </a:t>
            </a:r>
            <a:r>
              <a:rPr lang="en-US" sz="2800" b="1" dirty="0" smtClean="0"/>
              <a:t>V</a:t>
            </a:r>
            <a:r>
              <a:rPr lang="ru-RU" sz="2800" b="1" dirty="0" smtClean="0"/>
              <a:t>, </a:t>
            </a:r>
            <a:r>
              <a:rPr lang="ru-RU" sz="2800" b="1" dirty="0"/>
              <a:t>d, </a:t>
            </a:r>
            <a:r>
              <a:rPr lang="en-US" sz="2800" b="1" dirty="0"/>
              <a:t>q</a:t>
            </a:r>
            <a:r>
              <a:rPr lang="ru-RU" sz="2800" b="1" dirty="0"/>
              <a:t>0, </a:t>
            </a:r>
            <a:r>
              <a:rPr lang="en-US" sz="2800" b="1" dirty="0"/>
              <a:t>F</a:t>
            </a:r>
            <a:r>
              <a:rPr lang="ru-RU" sz="2800" b="1" dirty="0"/>
              <a:t>), 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ru-RU" sz="2800" dirty="0"/>
              <a:t> – конечный входной </a:t>
            </a:r>
            <a:r>
              <a:rPr lang="ru-RU" sz="2800" dirty="0" smtClean="0"/>
              <a:t>алфавит</a:t>
            </a:r>
            <a:r>
              <a:rPr lang="ru-RU" sz="2800" dirty="0"/>
              <a:t>;</a:t>
            </a:r>
            <a:r>
              <a:rPr lang="ru-RU" sz="2800" dirty="0" smtClean="0"/>
              <a:t> 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непустое конечное множество </a:t>
            </a:r>
            <a:r>
              <a:rPr lang="ru-RU" sz="2800" dirty="0" smtClean="0"/>
              <a:t>состояний; </a:t>
            </a:r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/>
              <a:t>0 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ru-RU" sz="2800" dirty="0" smtClean="0"/>
              <a:t> </a:t>
            </a: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начальное </a:t>
            </a:r>
            <a:r>
              <a:rPr lang="ru-RU" sz="2800" dirty="0" smtClean="0"/>
              <a:t>состояние; </a:t>
            </a:r>
          </a:p>
          <a:p>
            <a:pPr marL="0" indent="0">
              <a:buNone/>
            </a:pPr>
            <a:r>
              <a:rPr lang="el-GR" sz="2800" dirty="0" smtClean="0"/>
              <a:t>φ</a:t>
            </a:r>
            <a:r>
              <a:rPr lang="ru-RU" sz="2800" dirty="0" smtClean="0"/>
              <a:t> </a:t>
            </a:r>
            <a:r>
              <a:rPr lang="ru-RU" sz="2800" dirty="0"/>
              <a:t>– функция переходов,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F </a:t>
            </a:r>
            <a:r>
              <a:rPr lang="ru-RU" sz="2800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Q</a:t>
            </a:r>
            <a:r>
              <a:rPr lang="ru-RU" sz="2800" dirty="0">
                <a:solidFill>
                  <a:srgbClr val="7030A0"/>
                </a:solidFill>
              </a:rPr>
              <a:t> – множество заключительных </a:t>
            </a:r>
            <a:r>
              <a:rPr lang="ru-RU" sz="2800" dirty="0" smtClean="0">
                <a:solidFill>
                  <a:srgbClr val="7030A0"/>
                </a:solidFill>
              </a:rPr>
              <a:t>(допустимых,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           конечных состояний).</a:t>
            </a:r>
            <a:endParaRPr lang="ru-RU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3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6903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</a:rPr>
              <a:t>Недетерминированный конечный автомат (НКА)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42578"/>
            <a:ext cx="9433317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Недетерминированным </a:t>
            </a:r>
            <a:r>
              <a:rPr lang="ru-RU" sz="2800" dirty="0"/>
              <a:t>конечным автоматом </a:t>
            </a:r>
            <a:r>
              <a:rPr lang="ru-RU" sz="2800" dirty="0" smtClean="0"/>
              <a:t>(НКА) называется «пятёрка»:</a:t>
            </a:r>
          </a:p>
          <a:p>
            <a:pPr marL="0" indent="0">
              <a:buNone/>
            </a:pPr>
            <a:r>
              <a:rPr lang="ru-RU" sz="2800" b="1" dirty="0" smtClean="0"/>
              <a:t>              </a:t>
            </a:r>
            <a:r>
              <a:rPr lang="en-US" sz="2800" b="1" dirty="0" smtClean="0"/>
              <a:t>S</a:t>
            </a:r>
            <a:r>
              <a:rPr lang="ru-RU" sz="2800" b="1" dirty="0" smtClean="0"/>
              <a:t> </a:t>
            </a:r>
            <a:r>
              <a:rPr lang="ru-RU" sz="2800" b="1" dirty="0"/>
              <a:t>= (</a:t>
            </a:r>
            <a:r>
              <a:rPr lang="en-US" sz="2800" b="1" dirty="0"/>
              <a:t>Q</a:t>
            </a:r>
            <a:r>
              <a:rPr lang="ru-RU" sz="2800" b="1" dirty="0"/>
              <a:t>, </a:t>
            </a:r>
            <a:r>
              <a:rPr lang="en-US" sz="2800" b="1" dirty="0" smtClean="0"/>
              <a:t>V</a:t>
            </a:r>
            <a:r>
              <a:rPr lang="ru-RU" sz="2800" b="1" dirty="0" smtClean="0"/>
              <a:t>*, </a:t>
            </a:r>
            <a:r>
              <a:rPr lang="ru-RU" sz="2800" b="1" dirty="0"/>
              <a:t>d, </a:t>
            </a:r>
            <a:r>
              <a:rPr lang="en-US" sz="2800" b="1" dirty="0"/>
              <a:t>q</a:t>
            </a:r>
            <a:r>
              <a:rPr lang="ru-RU" sz="2800" b="1" dirty="0"/>
              <a:t>0, </a:t>
            </a:r>
            <a:r>
              <a:rPr lang="en-US" sz="2800" b="1" dirty="0"/>
              <a:t>F</a:t>
            </a:r>
            <a:r>
              <a:rPr lang="ru-RU" sz="2800" b="1" dirty="0"/>
              <a:t>), 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V</a:t>
            </a:r>
            <a:r>
              <a:rPr lang="ru-RU" sz="2800" dirty="0" smtClean="0">
                <a:solidFill>
                  <a:srgbClr val="7030A0"/>
                </a:solidFill>
              </a:rPr>
              <a:t>* </a:t>
            </a:r>
            <a:r>
              <a:rPr lang="ru-RU" sz="2800" dirty="0"/>
              <a:t>– </a:t>
            </a:r>
            <a:r>
              <a:rPr lang="ru-RU" sz="2800" dirty="0">
                <a:solidFill>
                  <a:srgbClr val="7030A0"/>
                </a:solidFill>
              </a:rPr>
              <a:t>конечный входной </a:t>
            </a:r>
            <a:r>
              <a:rPr lang="ru-RU" sz="2800" dirty="0" smtClean="0">
                <a:solidFill>
                  <a:srgbClr val="7030A0"/>
                </a:solidFill>
              </a:rPr>
              <a:t>алфавит</a:t>
            </a:r>
            <a:r>
              <a:rPr lang="ru-RU" sz="2800" dirty="0">
                <a:solidFill>
                  <a:srgbClr val="7030A0"/>
                </a:solidFill>
              </a:rPr>
              <a:t>;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endParaRPr lang="ru-RU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непустое конечное множество </a:t>
            </a:r>
            <a:r>
              <a:rPr lang="ru-RU" sz="2800" dirty="0" smtClean="0"/>
              <a:t>состояний; </a:t>
            </a:r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/>
              <a:t>0 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ru-RU" sz="2800" dirty="0" smtClean="0"/>
              <a:t> </a:t>
            </a: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начальное </a:t>
            </a:r>
            <a:r>
              <a:rPr lang="ru-RU" sz="2800" dirty="0" smtClean="0"/>
              <a:t>состояние; </a:t>
            </a:r>
          </a:p>
          <a:p>
            <a:pPr marL="0" indent="0">
              <a:buNone/>
            </a:pPr>
            <a:r>
              <a:rPr lang="el-GR" sz="2800" dirty="0" smtClean="0"/>
              <a:t>φ</a:t>
            </a:r>
            <a:r>
              <a:rPr lang="ru-RU" sz="2800" dirty="0" smtClean="0"/>
              <a:t> </a:t>
            </a:r>
            <a:r>
              <a:rPr lang="ru-RU" sz="2800" dirty="0"/>
              <a:t>– функция переходов,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F </a:t>
            </a:r>
            <a:r>
              <a:rPr lang="ru-RU" sz="2800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Q</a:t>
            </a:r>
            <a:r>
              <a:rPr lang="ru-RU" sz="2800" dirty="0">
                <a:solidFill>
                  <a:srgbClr val="7030A0"/>
                </a:solidFill>
              </a:rPr>
              <a:t> – множество заключительных </a:t>
            </a:r>
            <a:r>
              <a:rPr lang="ru-RU" sz="2800" dirty="0" smtClean="0">
                <a:solidFill>
                  <a:srgbClr val="7030A0"/>
                </a:solidFill>
              </a:rPr>
              <a:t>(достижимых,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          допустимых, конечных состояний).</a:t>
            </a:r>
            <a:endParaRPr lang="ru-RU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5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952" y="207818"/>
            <a:ext cx="8596668" cy="1320800"/>
          </a:xfrm>
        </p:spPr>
        <p:txBody>
          <a:bodyPr/>
          <a:lstStyle/>
          <a:p>
            <a:r>
              <a:rPr lang="ru-RU" dirty="0" smtClean="0"/>
              <a:t>Регулярные выражения и автоматные языки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52" y="1703389"/>
            <a:ext cx="8596668" cy="3880773"/>
          </a:xfrm>
        </p:spPr>
        <p:txBody>
          <a:bodyPr/>
          <a:lstStyle/>
          <a:p>
            <a:r>
              <a:rPr lang="ru-RU" sz="2800" dirty="0"/>
              <a:t>Пусть p – некоторое регулярное выражение. Тогда существует некоторый НКА </a:t>
            </a:r>
            <a:r>
              <a:rPr lang="en-US" sz="2800" dirty="0"/>
              <a:t>S</a:t>
            </a:r>
            <a:r>
              <a:rPr lang="ru-RU" sz="2800" dirty="0"/>
              <a:t>(p), который допускает язык L(p), т.е. L(p) – автоматный язык.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508" y="3837710"/>
            <a:ext cx="3893127" cy="115070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17573" y="4988417"/>
            <a:ext cx="4348791" cy="13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80" y="277091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080" y="1792690"/>
            <a:ext cx="8596668" cy="3880773"/>
          </a:xfrm>
        </p:spPr>
        <p:txBody>
          <a:bodyPr/>
          <a:lstStyle/>
          <a:p>
            <a:r>
              <a:rPr lang="ru-RU" sz="2800" dirty="0"/>
              <a:t>p и q – произвольные выражения, а </a:t>
            </a:r>
            <a:r>
              <a:rPr lang="en-US" sz="2800" dirty="0"/>
              <a:t>S</a:t>
            </a:r>
            <a:r>
              <a:rPr lang="ru-RU" sz="2800" dirty="0"/>
              <a:t>(p) и S(q) – конечные автоматы, допускающие множества, обозначаемые этими выражениями.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5304" y="3593889"/>
            <a:ext cx="5167168" cy="23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825" y="193964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616" y="1514764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L(p </a:t>
            </a:r>
            <a:r>
              <a:rPr lang="ru-RU" sz="2800" dirty="0"/>
              <a:t>+ q) = L(p) ∪ L(q)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76412" y="2478144"/>
            <a:ext cx="7261693" cy="35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79" y="346363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61" y="1883499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/>
              <a:t>L(</a:t>
            </a:r>
            <a:r>
              <a:rPr lang="ru-RU" sz="2800" dirty="0" err="1"/>
              <a:t>p•q</a:t>
            </a:r>
            <a:r>
              <a:rPr lang="ru-RU" sz="2800" dirty="0"/>
              <a:t>) = L(p) L(q)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1079" y="2988065"/>
            <a:ext cx="8494375" cy="194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L(p*) =(L(p))*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77116" y="2649483"/>
            <a:ext cx="6789247" cy="36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35285" y="1046676"/>
            <a:ext cx="10456233" cy="5577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 </a:t>
            </a:r>
            <a:r>
              <a:rPr lang="ru-RU" sz="2400" i="1" dirty="0"/>
              <a:t>Длиной цепочки</a:t>
            </a:r>
            <a:r>
              <a:rPr lang="ru-RU" sz="2400" dirty="0"/>
              <a:t> </a:t>
            </a:r>
            <a:r>
              <a:rPr lang="ru-RU" sz="2800" b="1" i="1" dirty="0"/>
              <a:t>w</a:t>
            </a:r>
            <a:r>
              <a:rPr lang="ru-RU" sz="2400" i="1" dirty="0"/>
              <a:t> </a:t>
            </a:r>
            <a:r>
              <a:rPr lang="ru-RU" sz="2400" dirty="0"/>
              <a:t>называется число составляющих ее символов (обозначается |</a:t>
            </a:r>
            <a:r>
              <a:rPr lang="ru-RU" sz="2400" i="1" dirty="0"/>
              <a:t>w</a:t>
            </a:r>
            <a:r>
              <a:rPr lang="ru-RU" sz="2400" b="1" i="1" dirty="0"/>
              <a:t>|</a:t>
            </a:r>
            <a:r>
              <a:rPr lang="ru-RU" sz="2400" dirty="0"/>
              <a:t>), причём каждый символ считается столько раз, сколько раз он встречается в </a:t>
            </a:r>
            <a:r>
              <a:rPr lang="ru-RU" sz="2400" i="1" dirty="0"/>
              <a:t>w.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dirty="0"/>
              <a:t> </a:t>
            </a:r>
            <a:r>
              <a:rPr lang="ru-RU" sz="2400" b="1" dirty="0" smtClean="0"/>
              <a:t>   </a:t>
            </a:r>
            <a:r>
              <a:rPr lang="ru-RU" sz="2400" dirty="0" smtClean="0"/>
              <a:t>Например</a:t>
            </a:r>
            <a:r>
              <a:rPr lang="ru-RU" sz="2400" dirty="0"/>
              <a:t>, |</a:t>
            </a:r>
            <a:r>
              <a:rPr lang="ru-RU" sz="2400" dirty="0" err="1"/>
              <a:t>baaa</a:t>
            </a:r>
            <a:r>
              <a:rPr lang="ru-RU" sz="2400" dirty="0"/>
              <a:t>| = 4 и </a:t>
            </a:r>
            <a:r>
              <a:rPr lang="ru-RU" sz="2400" i="1" dirty="0"/>
              <a:t>|</a:t>
            </a:r>
            <a:r>
              <a:rPr lang="ru-RU" sz="2400" b="1" dirty="0"/>
              <a:t>e</a:t>
            </a:r>
            <a:r>
              <a:rPr lang="ru-RU" sz="2400" i="1" dirty="0"/>
              <a:t>| </a:t>
            </a:r>
            <a:r>
              <a:rPr lang="ru-RU" sz="2400" dirty="0"/>
              <a:t>= 0.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Обозначим через </a:t>
            </a:r>
            <a:r>
              <a:rPr lang="ru-RU" sz="2400" b="1" i="1" dirty="0"/>
              <a:t>V* </a:t>
            </a:r>
            <a:r>
              <a:rPr lang="ru-RU" sz="2400" b="1" i="1" dirty="0" smtClean="0"/>
              <a:t>- </a:t>
            </a:r>
            <a:r>
              <a:rPr lang="ru-RU" sz="2400" dirty="0" smtClean="0"/>
              <a:t>множество</a:t>
            </a:r>
            <a:r>
              <a:rPr lang="ru-RU" sz="2400" dirty="0"/>
              <a:t>, содержащее все цепочки в алфавите V</a:t>
            </a:r>
            <a:r>
              <a:rPr lang="ru-RU" sz="2400" i="1" dirty="0"/>
              <a:t>, </a:t>
            </a:r>
            <a:r>
              <a:rPr lang="ru-RU" sz="2400" b="1" dirty="0"/>
              <a:t>включая пустую цепочку </a:t>
            </a:r>
            <a:r>
              <a:rPr lang="ru-RU" sz="2400" b="1" dirty="0" smtClean="0"/>
              <a:t>e</a:t>
            </a:r>
            <a:r>
              <a:rPr lang="ru-RU" sz="2400" i="1" dirty="0"/>
              <a:t>.</a:t>
            </a:r>
            <a:r>
              <a:rPr lang="ru-RU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Обозначим </a:t>
            </a:r>
            <a:r>
              <a:rPr lang="ru-RU" sz="2400" dirty="0" smtClean="0"/>
              <a:t>через </a:t>
            </a:r>
            <a:r>
              <a:rPr lang="ru-RU" sz="2400" dirty="0"/>
              <a:t>V</a:t>
            </a:r>
            <a:r>
              <a:rPr lang="ru-RU" sz="2400" b="1" dirty="0"/>
              <a:t>+</a:t>
            </a:r>
            <a:r>
              <a:rPr lang="ru-RU" sz="2400" b="1" i="1" dirty="0"/>
              <a:t> </a:t>
            </a:r>
            <a:r>
              <a:rPr lang="ru-RU" sz="2400" dirty="0"/>
              <a:t> </a:t>
            </a:r>
            <a:r>
              <a:rPr lang="ru-RU" sz="2400" dirty="0" smtClean="0"/>
              <a:t>- множество</a:t>
            </a:r>
            <a:r>
              <a:rPr lang="ru-RU" sz="2400" dirty="0"/>
              <a:t>, содержащее все цепочки в алфавите </a:t>
            </a:r>
            <a:r>
              <a:rPr lang="ru-RU" sz="2400" i="1" dirty="0"/>
              <a:t>V, </a:t>
            </a:r>
            <a:r>
              <a:rPr lang="ru-RU" sz="2400" b="1" dirty="0"/>
              <a:t>исключая пустую цепочку e</a:t>
            </a:r>
            <a:r>
              <a:rPr lang="ru-RU" sz="2400" i="1" dirty="0"/>
              <a:t>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 smtClean="0"/>
              <a:t>Например</a:t>
            </a:r>
            <a:r>
              <a:rPr lang="ru-RU" sz="2400" dirty="0"/>
              <a:t>, пусть V</a:t>
            </a:r>
            <a:r>
              <a:rPr lang="ru-RU" sz="2400" b="1" dirty="0"/>
              <a:t> </a:t>
            </a:r>
            <a:r>
              <a:rPr lang="ru-RU" sz="2400" dirty="0"/>
              <a:t>= {1,0}, </a:t>
            </a:r>
            <a:r>
              <a:rPr lang="ru-RU" sz="2400" dirty="0" smtClean="0"/>
              <a:t>тогда: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i="1" dirty="0" smtClean="0"/>
              <a:t>V* =</a:t>
            </a:r>
            <a:r>
              <a:rPr lang="ru-RU" sz="2400" dirty="0" smtClean="0"/>
              <a:t>{e</a:t>
            </a:r>
            <a:r>
              <a:rPr lang="ru-RU" sz="2400" i="1" dirty="0" smtClean="0"/>
              <a:t>,</a:t>
            </a:r>
            <a:r>
              <a:rPr lang="ru-RU" sz="2400" dirty="0" smtClean="0"/>
              <a:t>0,00,01,10,11</a:t>
            </a:r>
            <a:r>
              <a:rPr lang="ru-RU" sz="2400" dirty="0"/>
              <a:t>, 000,…}, </a:t>
            </a:r>
            <a:r>
              <a:rPr lang="ru-RU" sz="24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i="1" dirty="0" smtClean="0"/>
              <a:t>V</a:t>
            </a:r>
            <a:r>
              <a:rPr lang="ru-RU" sz="2400" i="1" dirty="0"/>
              <a:t>+ </a:t>
            </a:r>
            <a:r>
              <a:rPr lang="ru-RU" sz="2400" dirty="0"/>
              <a:t>={0,1,00,01,10,11,000,...}.</a:t>
            </a:r>
          </a:p>
        </p:txBody>
      </p:sp>
    </p:spTree>
    <p:extLst>
      <p:ext uri="{BB962C8B-B14F-4D97-AF65-F5344CB8AC3E}">
        <p14:creationId xmlns:p14="http://schemas.microsoft.com/office/powerpoint/2010/main" val="29419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Для любого регулярного выражения p можно построить НКА, следовательно, язык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p</a:t>
            </a:r>
            <a:r>
              <a:rPr lang="ru-RU" sz="2800" dirty="0"/>
              <a:t>) – автоматный.</a:t>
            </a:r>
          </a:p>
          <a:p>
            <a:r>
              <a:rPr lang="ru-RU" sz="2800" b="1" dirty="0"/>
              <a:t>Пример: </a:t>
            </a:r>
            <a:r>
              <a:rPr lang="ru-RU" sz="2800" b="1" dirty="0" smtClean="0"/>
              <a:t> </a:t>
            </a:r>
            <a:r>
              <a:rPr lang="ru-RU" sz="2800" dirty="0" smtClean="0"/>
              <a:t>Построить </a:t>
            </a:r>
            <a:r>
              <a:rPr lang="ru-RU" sz="2800" dirty="0"/>
              <a:t>НКА, допускающий язык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p</a:t>
            </a:r>
            <a:r>
              <a:rPr lang="ru-RU" sz="2800" dirty="0"/>
              <a:t>), p = (</a:t>
            </a:r>
            <a:r>
              <a:rPr lang="en-US" sz="2800" dirty="0"/>
              <a:t>r</a:t>
            </a:r>
            <a:r>
              <a:rPr lang="ru-RU" sz="2800" dirty="0"/>
              <a:t> + </a:t>
            </a:r>
            <a:r>
              <a:rPr lang="ru-RU" sz="2800" dirty="0" err="1"/>
              <a:t>t•t</a:t>
            </a:r>
            <a:r>
              <a:rPr lang="ru-RU" sz="2800" dirty="0"/>
              <a:t>)* • (</a:t>
            </a:r>
            <a:r>
              <a:rPr lang="ru-RU" sz="2800" dirty="0" err="1"/>
              <a:t>t•r</a:t>
            </a:r>
            <a:r>
              <a:rPr lang="ru-RU" sz="2800" dirty="0"/>
              <a:t>* + ε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1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934" y="95945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934" y="1707890"/>
            <a:ext cx="8596668" cy="3880773"/>
          </a:xfrm>
        </p:spPr>
        <p:txBody>
          <a:bodyPr/>
          <a:lstStyle/>
          <a:p>
            <a:r>
              <a:rPr lang="ru-RU" sz="2800" dirty="0" smtClean="0"/>
              <a:t>Построим </a:t>
            </a:r>
            <a:r>
              <a:rPr lang="ru-RU" sz="2800" dirty="0"/>
              <a:t>НКА </a:t>
            </a:r>
            <a:r>
              <a:rPr lang="en-US" sz="2800" dirty="0"/>
              <a:t>S</a:t>
            </a:r>
            <a:r>
              <a:rPr lang="ru-RU" sz="2800" baseline="-25000" dirty="0" smtClean="0"/>
              <a:t>1</a:t>
            </a:r>
            <a:r>
              <a:rPr lang="ru-RU" sz="2800" dirty="0" smtClean="0"/>
              <a:t> для выражения </a:t>
            </a:r>
            <a:r>
              <a:rPr lang="ru-RU" sz="2800" dirty="0"/>
              <a:t>(</a:t>
            </a:r>
            <a:r>
              <a:rPr lang="en-US" sz="2800" dirty="0"/>
              <a:t>r</a:t>
            </a:r>
            <a:r>
              <a:rPr lang="ru-RU" sz="2800" dirty="0"/>
              <a:t> + </a:t>
            </a:r>
            <a:r>
              <a:rPr lang="ru-RU" sz="2800" dirty="0" err="1"/>
              <a:t>t•t</a:t>
            </a:r>
            <a:r>
              <a:rPr lang="ru-RU" sz="2800" dirty="0"/>
              <a:t>) </a:t>
            </a:r>
            <a:endParaRPr lang="ru-RU" sz="2800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10299" y="2688898"/>
            <a:ext cx="6625937" cy="30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952" y="263236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498" y="1584036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/>
              <a:t>Построим НКА </a:t>
            </a:r>
            <a:r>
              <a:rPr lang="en-US" sz="2800" dirty="0" smtClean="0"/>
              <a:t>S</a:t>
            </a:r>
            <a:r>
              <a:rPr lang="ru-RU" sz="2800" baseline="-25000" dirty="0" smtClean="0"/>
              <a:t>2</a:t>
            </a:r>
            <a:r>
              <a:rPr lang="ru-RU" sz="2800" dirty="0" smtClean="0"/>
              <a:t> </a:t>
            </a:r>
            <a:r>
              <a:rPr lang="ru-RU" sz="2800" dirty="0"/>
              <a:t>для </a:t>
            </a:r>
            <a:r>
              <a:rPr lang="ru-RU" sz="2800" dirty="0" smtClean="0"/>
              <a:t>выражения (</a:t>
            </a:r>
            <a:r>
              <a:rPr lang="ru-RU" sz="2800" dirty="0" err="1" smtClean="0"/>
              <a:t>t•r</a:t>
            </a:r>
            <a:r>
              <a:rPr lang="ru-RU" sz="2800" dirty="0"/>
              <a:t>* + ε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6498" y="2514368"/>
            <a:ext cx="7713364" cy="32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21673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116" y="1542473"/>
            <a:ext cx="8596668" cy="388077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Строим </a:t>
            </a:r>
            <a:r>
              <a:rPr lang="ru-RU" sz="2800" dirty="0"/>
              <a:t>НКА, который допускает язык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p</a:t>
            </a:r>
            <a:r>
              <a:rPr lang="ru-RU" sz="28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581275"/>
            <a:ext cx="40767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562225"/>
            <a:ext cx="36766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8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2160589"/>
            <a:ext cx="9519611" cy="3880773"/>
          </a:xfrm>
        </p:spPr>
        <p:txBody>
          <a:bodyPr/>
          <a:lstStyle/>
          <a:p>
            <a:r>
              <a:rPr lang="ru-RU" sz="2800" dirty="0"/>
              <a:t>Справедливо и обратное утверждение, что для любого автоматного языка L существует регулярное выражение р такое, что L = L(p).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ru-RU" sz="2800" dirty="0"/>
              <a:t>Если G = (</a:t>
            </a:r>
            <a:r>
              <a:rPr lang="en-US" sz="2800" dirty="0"/>
              <a:t>V</a:t>
            </a:r>
            <a:r>
              <a:rPr lang="ru-RU" sz="2800" baseline="-25000" dirty="0"/>
              <a:t>N</a:t>
            </a:r>
            <a:r>
              <a:rPr lang="ru-RU" sz="2800" dirty="0"/>
              <a:t>, </a:t>
            </a:r>
            <a:r>
              <a:rPr lang="en-US" sz="2800" dirty="0"/>
              <a:t>V</a:t>
            </a:r>
            <a:r>
              <a:rPr lang="ru-RU" sz="2800" baseline="-25000" dirty="0"/>
              <a:t>T</a:t>
            </a:r>
            <a:r>
              <a:rPr lang="ru-RU" sz="2800" dirty="0"/>
              <a:t>, S, P) – </a:t>
            </a:r>
            <a:r>
              <a:rPr lang="ru-RU" sz="2800" dirty="0" err="1"/>
              <a:t>праволинейная</a:t>
            </a:r>
            <a:r>
              <a:rPr lang="ru-RU" sz="2800" dirty="0"/>
              <a:t> грамматика, то L(G) – автоматный язык.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5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154" y="193964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54" y="1930400"/>
            <a:ext cx="8596668" cy="3880773"/>
          </a:xfrm>
        </p:spPr>
        <p:txBody>
          <a:bodyPr/>
          <a:lstStyle/>
          <a:p>
            <a:r>
              <a:rPr lang="ru-RU" sz="2800" b="1" dirty="0"/>
              <a:t>Пример: </a:t>
            </a:r>
            <a:r>
              <a:rPr lang="ru-RU" sz="2800" dirty="0"/>
              <a:t>построить НКА, который допускает язык, порожденный следующей грамматикой с  А</a:t>
            </a:r>
            <a:r>
              <a:rPr lang="ru-RU" sz="2800" baseline="-25000" dirty="0"/>
              <a:t>0</a:t>
            </a:r>
            <a:r>
              <a:rPr lang="ru-RU" sz="2800" dirty="0"/>
              <a:t> → rА</a:t>
            </a:r>
            <a:r>
              <a:rPr lang="ru-RU" sz="2800" baseline="-25000" dirty="0"/>
              <a:t>1</a:t>
            </a:r>
            <a:r>
              <a:rPr lang="ru-RU" sz="2800" dirty="0"/>
              <a:t>, А</a:t>
            </a:r>
            <a:r>
              <a:rPr lang="ru-RU" sz="2800" baseline="-25000" dirty="0"/>
              <a:t>1</a:t>
            </a:r>
            <a:r>
              <a:rPr lang="ru-RU" sz="2800" dirty="0"/>
              <a:t>→ rtА</a:t>
            </a:r>
            <a:r>
              <a:rPr lang="ru-RU" sz="2800" baseline="-25000" dirty="0"/>
              <a:t>0</a:t>
            </a:r>
            <a:r>
              <a:rPr lang="ru-RU" sz="2800" dirty="0"/>
              <a:t>|t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2794" y="3620308"/>
            <a:ext cx="6385752" cy="280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965" y="221673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Пример: </a:t>
            </a:r>
            <a:r>
              <a:rPr lang="ru-RU" sz="2800" dirty="0"/>
              <a:t>Построить </a:t>
            </a:r>
            <a:r>
              <a:rPr lang="ru-RU" sz="2800" dirty="0" err="1"/>
              <a:t>праволинейную</a:t>
            </a:r>
            <a:r>
              <a:rPr lang="ru-RU" sz="2800" dirty="0"/>
              <a:t> грамматику для L(</a:t>
            </a:r>
            <a:r>
              <a:rPr lang="en-US" sz="2800" dirty="0" err="1"/>
              <a:t>rr</a:t>
            </a:r>
            <a:r>
              <a:rPr lang="ru-RU" sz="2800" dirty="0"/>
              <a:t>t*r).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9183" y="3186112"/>
            <a:ext cx="7338233" cy="32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Проверяется соответствие между НКА и грамматикой </a:t>
            </a:r>
            <a:r>
              <a:rPr lang="en-US" sz="2800" dirty="0"/>
              <a:t>G</a:t>
            </a:r>
            <a:r>
              <a:rPr lang="ru-RU" sz="2800" dirty="0"/>
              <a:t>.</a:t>
            </a:r>
          </a:p>
          <a:p>
            <a:r>
              <a:rPr lang="ru-RU" sz="2800" dirty="0"/>
              <a:t>θ(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; 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 → </a:t>
            </a:r>
            <a:r>
              <a:rPr lang="en-US" sz="2800" dirty="0" err="1"/>
              <a:t>rq</a:t>
            </a:r>
            <a:r>
              <a:rPr lang="ru-RU" sz="2800" baseline="-25000" dirty="0"/>
              <a:t>1</a:t>
            </a:r>
            <a:endParaRPr lang="ru-RU" sz="2800" dirty="0"/>
          </a:p>
          <a:p>
            <a:r>
              <a:rPr lang="ru-RU" sz="2800" dirty="0"/>
              <a:t>θ(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</a:t>
            </a:r>
            <a:r>
              <a:rPr lang="en-US" sz="2800" dirty="0"/>
              <a:t>q</a:t>
            </a:r>
            <a:r>
              <a:rPr lang="ru-RU" sz="2800" baseline="-25000" dirty="0"/>
              <a:t>2</a:t>
            </a:r>
            <a:r>
              <a:rPr lang="ru-RU" sz="2800" dirty="0"/>
              <a:t>; 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 → </a:t>
            </a:r>
            <a:r>
              <a:rPr lang="en-US" sz="2800" dirty="0" err="1"/>
              <a:t>rq</a:t>
            </a:r>
            <a:r>
              <a:rPr lang="ru-RU" sz="2800" baseline="-25000" dirty="0"/>
              <a:t>2</a:t>
            </a:r>
            <a:endParaRPr lang="ru-RU" sz="2800" dirty="0"/>
          </a:p>
          <a:p>
            <a:r>
              <a:rPr lang="ru-RU" sz="2800" dirty="0"/>
              <a:t>θ(q</a:t>
            </a:r>
            <a:r>
              <a:rPr lang="ru-RU" sz="2800" baseline="-25000" dirty="0"/>
              <a:t>2</a:t>
            </a:r>
            <a:r>
              <a:rPr lang="ru-RU" sz="2800" dirty="0"/>
              <a:t>, t) = q</a:t>
            </a:r>
            <a:r>
              <a:rPr lang="ru-RU" sz="2800" baseline="-25000" dirty="0"/>
              <a:t>2</a:t>
            </a:r>
            <a:r>
              <a:rPr lang="ru-RU" sz="2800" dirty="0"/>
              <a:t>; q</a:t>
            </a:r>
            <a:r>
              <a:rPr lang="ru-RU" sz="2800" baseline="-25000" dirty="0"/>
              <a:t>2</a:t>
            </a:r>
            <a:r>
              <a:rPr lang="ru-RU" sz="2800" dirty="0"/>
              <a:t> → tq</a:t>
            </a:r>
            <a:r>
              <a:rPr lang="ru-RU" sz="2800" baseline="-25000" dirty="0"/>
              <a:t>2</a:t>
            </a:r>
            <a:endParaRPr lang="ru-RU" sz="2800" dirty="0"/>
          </a:p>
          <a:p>
            <a:r>
              <a:rPr lang="ru-RU" sz="2800" dirty="0"/>
              <a:t>θ(q</a:t>
            </a:r>
            <a:r>
              <a:rPr lang="ru-RU" sz="2800" baseline="-25000" dirty="0"/>
              <a:t>2</a:t>
            </a:r>
            <a:r>
              <a:rPr lang="ru-RU" sz="2800" dirty="0"/>
              <a:t>, r) = </a:t>
            </a:r>
            <a:r>
              <a:rPr lang="ru-RU" sz="2800" dirty="0" err="1"/>
              <a:t>q</a:t>
            </a:r>
            <a:r>
              <a:rPr lang="ru-RU" sz="2800" baseline="-25000" dirty="0" err="1"/>
              <a:t>f</a:t>
            </a:r>
            <a:r>
              <a:rPr lang="ru-RU" sz="2800" dirty="0"/>
              <a:t>, f ∈ F; q</a:t>
            </a:r>
            <a:r>
              <a:rPr lang="ru-RU" sz="2800" baseline="-25000" dirty="0"/>
              <a:t>2</a:t>
            </a:r>
            <a:r>
              <a:rPr lang="ru-RU" sz="2800" dirty="0"/>
              <a:t> → </a:t>
            </a:r>
            <a:r>
              <a:rPr lang="ru-RU" sz="2800" dirty="0" err="1"/>
              <a:t>rq</a:t>
            </a:r>
            <a:r>
              <a:rPr lang="ru-RU" sz="2800" baseline="-25000" dirty="0" err="1"/>
              <a:t>f</a:t>
            </a:r>
            <a:r>
              <a:rPr lang="ru-RU" sz="2800" dirty="0"/>
              <a:t>, </a:t>
            </a:r>
            <a:r>
              <a:rPr lang="ru-RU" sz="2800" dirty="0" err="1"/>
              <a:t>q</a:t>
            </a:r>
            <a:r>
              <a:rPr lang="ru-RU" sz="2800" baseline="-25000" dirty="0" err="1"/>
              <a:t>f</a:t>
            </a:r>
            <a:r>
              <a:rPr lang="ru-RU" sz="2800" dirty="0"/>
              <a:t> → ε.</a:t>
            </a:r>
          </a:p>
          <a:p>
            <a:r>
              <a:rPr lang="ru-RU" sz="2800" dirty="0"/>
              <a:t>Например, строка </a:t>
            </a:r>
            <a:r>
              <a:rPr lang="ru-RU" sz="2800" dirty="0" err="1"/>
              <a:t>rrtr</a:t>
            </a:r>
            <a:r>
              <a:rPr lang="ru-RU" sz="2800" dirty="0"/>
              <a:t> будет иметь вывод в G: q</a:t>
            </a:r>
            <a:r>
              <a:rPr lang="ru-RU" sz="2800" baseline="-25000" dirty="0"/>
              <a:t>0</a:t>
            </a:r>
            <a:r>
              <a:rPr lang="ru-RU" sz="2800" dirty="0"/>
              <a:t> ⇒rq</a:t>
            </a:r>
            <a:r>
              <a:rPr lang="ru-RU" sz="2800" baseline="-25000" dirty="0"/>
              <a:t>1</a:t>
            </a:r>
            <a:r>
              <a:rPr lang="ru-RU" sz="2800" dirty="0"/>
              <a:t> ⇒ r</a:t>
            </a:r>
            <a:r>
              <a:rPr lang="ru-RU" sz="2800" dirty="0">
                <a:solidFill>
                  <a:srgbClr val="0070C0"/>
                </a:solidFill>
              </a:rPr>
              <a:t>rq</a:t>
            </a:r>
            <a:r>
              <a:rPr lang="ru-RU" sz="2800" baseline="-25000" dirty="0">
                <a:solidFill>
                  <a:srgbClr val="0070C0"/>
                </a:solidFill>
              </a:rPr>
              <a:t>2</a:t>
            </a:r>
            <a:r>
              <a:rPr lang="ru-RU" sz="2800" dirty="0"/>
              <a:t> ⇒ rr</a:t>
            </a:r>
            <a:r>
              <a:rPr lang="ru-RU" sz="2800" dirty="0">
                <a:solidFill>
                  <a:srgbClr val="0070C0"/>
                </a:solidFill>
              </a:rPr>
              <a:t>tq</a:t>
            </a:r>
            <a:r>
              <a:rPr lang="ru-RU" sz="2800" baseline="-25000" dirty="0">
                <a:solidFill>
                  <a:srgbClr val="0070C0"/>
                </a:solidFill>
              </a:rPr>
              <a:t>2</a:t>
            </a:r>
            <a:r>
              <a:rPr lang="ru-RU" sz="2800" dirty="0"/>
              <a:t> ⇒ </a:t>
            </a:r>
            <a:r>
              <a:rPr lang="ru-RU" sz="2800" dirty="0" err="1"/>
              <a:t>rrt</a:t>
            </a:r>
            <a:r>
              <a:rPr lang="ru-RU" sz="2800" dirty="0" err="1">
                <a:solidFill>
                  <a:srgbClr val="0070C0"/>
                </a:solidFill>
              </a:rPr>
              <a:t>rq</a:t>
            </a:r>
            <a:r>
              <a:rPr lang="ru-RU" sz="2800" baseline="-25000" dirty="0" err="1">
                <a:solidFill>
                  <a:srgbClr val="0070C0"/>
                </a:solidFill>
              </a:rPr>
              <a:t>f</a:t>
            </a:r>
            <a:r>
              <a:rPr lang="ru-RU" sz="2800" dirty="0"/>
              <a:t> ⇒ </a:t>
            </a:r>
            <a:r>
              <a:rPr lang="ru-RU" sz="2800" dirty="0" err="1"/>
              <a:t>rrt</a:t>
            </a:r>
            <a:r>
              <a:rPr lang="ru-RU" sz="2800" dirty="0" err="1">
                <a:solidFill>
                  <a:srgbClr val="00B050"/>
                </a:solidFill>
              </a:rPr>
              <a:t>r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8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43" y="318655"/>
            <a:ext cx="8596668" cy="1320800"/>
          </a:xfrm>
        </p:spPr>
        <p:txBody>
          <a:bodyPr/>
          <a:lstStyle/>
          <a:p>
            <a:r>
              <a:rPr lang="ru-RU" dirty="0"/>
              <a:t>Регулярные выражения и автоматные языки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551" y="2008189"/>
            <a:ext cx="9907539" cy="3880773"/>
          </a:xfrm>
        </p:spPr>
        <p:txBody>
          <a:bodyPr/>
          <a:lstStyle/>
          <a:p>
            <a:r>
              <a:rPr lang="ru-RU" sz="2800" dirty="0" smtClean="0"/>
              <a:t>Язык </a:t>
            </a:r>
            <a:r>
              <a:rPr lang="ru-RU" sz="2800" dirty="0"/>
              <a:t>L - автоматный тогда и только тогда, когда существует регулярная грамматика G такая, что L = L(G). </a:t>
            </a:r>
            <a:endParaRPr lang="ru-RU" sz="2800" dirty="0" smtClean="0"/>
          </a:p>
          <a:p>
            <a:r>
              <a:rPr lang="ru-RU" sz="2800" dirty="0" smtClean="0"/>
              <a:t>Таким </a:t>
            </a:r>
            <a:r>
              <a:rPr lang="ru-RU" sz="2800" dirty="0"/>
              <a:t>образом, любой автоматный язык является регулярным и наоборот.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4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43" y="318655"/>
            <a:ext cx="9331586" cy="1320800"/>
          </a:xfrm>
        </p:spPr>
        <p:txBody>
          <a:bodyPr/>
          <a:lstStyle/>
          <a:p>
            <a:r>
              <a:rPr lang="ru-RU" b="1" dirty="0" smtClean="0"/>
              <a:t>Применение регулярных грамматик (РВ)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551" y="1211355"/>
            <a:ext cx="11507146" cy="55160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Применение в ОС </a:t>
            </a:r>
            <a:r>
              <a:rPr lang="en-US" sz="2000" dirty="0" smtClean="0"/>
              <a:t>UNIX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1</a:t>
            </a:r>
            <a:r>
              <a:rPr lang="ru-RU" sz="2000" dirty="0" smtClean="0"/>
              <a:t>. </a:t>
            </a:r>
            <a:r>
              <a:rPr lang="ru-RU" sz="2000" dirty="0"/>
              <a:t>Последовательность [</a:t>
            </a:r>
            <a:r>
              <a:rPr lang="ru-RU" sz="2000" i="1" dirty="0"/>
              <a:t>а</a:t>
            </a:r>
            <a:r>
              <a:rPr lang="ru-RU" sz="2000" baseline="-25000" dirty="0"/>
              <a:t>1</a:t>
            </a:r>
            <a:r>
              <a:rPr lang="ru-RU" sz="2000" i="1" dirty="0"/>
              <a:t>а</a:t>
            </a:r>
            <a:r>
              <a:rPr lang="ru-RU" sz="2000" baseline="-25000" dirty="0"/>
              <a:t>2</a:t>
            </a:r>
            <a:r>
              <a:rPr lang="ru-RU" sz="2000" dirty="0"/>
              <a:t>...</a:t>
            </a:r>
            <a:r>
              <a:rPr lang="ru-RU" sz="2000" i="1" dirty="0"/>
              <a:t>а</a:t>
            </a:r>
            <a:r>
              <a:rPr lang="en-US" sz="2000" baseline="-25000" dirty="0"/>
              <a:t>k</a:t>
            </a:r>
            <a:r>
              <a:rPr lang="ru-RU" sz="2000" dirty="0" smtClean="0"/>
              <a:t>]  - </a:t>
            </a:r>
            <a:r>
              <a:rPr lang="en-US" sz="2000" dirty="0" smtClean="0"/>
              <a:t>ASCII </a:t>
            </a:r>
            <a:r>
              <a:rPr lang="ru-RU" sz="2000" dirty="0" smtClean="0"/>
              <a:t>коды: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   - </a:t>
            </a:r>
            <a:r>
              <a:rPr lang="en-US" sz="2000" dirty="0"/>
              <a:t>[</a:t>
            </a:r>
            <a:r>
              <a:rPr lang="en-US" sz="2000" dirty="0" smtClean="0"/>
              <a:t>0-9] </a:t>
            </a:r>
            <a:r>
              <a:rPr lang="ru-RU" sz="2000" dirty="0" smtClean="0"/>
              <a:t>– последовательность цифр 10 </a:t>
            </a:r>
            <a:r>
              <a:rPr lang="ru-RU" sz="2000" dirty="0" err="1" smtClean="0"/>
              <a:t>сс</a:t>
            </a:r>
            <a:r>
              <a:rPr lang="ru-RU" sz="2000" dirty="0" smtClean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   - </a:t>
            </a:r>
            <a:r>
              <a:rPr lang="en-US" sz="2000" dirty="0" smtClean="0"/>
              <a:t>[</a:t>
            </a:r>
            <a:r>
              <a:rPr lang="ru-RU" sz="2000" dirty="0"/>
              <a:t>А-</a:t>
            </a:r>
            <a:r>
              <a:rPr lang="en-US" sz="2000" dirty="0"/>
              <a:t>Z</a:t>
            </a:r>
            <a:r>
              <a:rPr lang="en-US" sz="2000" dirty="0" smtClean="0"/>
              <a:t>] </a:t>
            </a:r>
            <a:r>
              <a:rPr lang="ru-RU" sz="2000" dirty="0"/>
              <a:t>– последовательность </a:t>
            </a:r>
            <a:r>
              <a:rPr lang="ru-RU" sz="2000" dirty="0" smtClean="0"/>
              <a:t>букв английского языка, верхний регистр;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 </a:t>
            </a:r>
            <a:r>
              <a:rPr lang="ru-RU" sz="2000" dirty="0" smtClean="0"/>
              <a:t>- </a:t>
            </a:r>
            <a:r>
              <a:rPr lang="en-US" sz="2000" dirty="0" smtClean="0"/>
              <a:t>[</a:t>
            </a:r>
            <a:r>
              <a:rPr lang="ru-RU" sz="2000" dirty="0" smtClean="0"/>
              <a:t>А-</a:t>
            </a:r>
            <a:r>
              <a:rPr lang="en-US" sz="2000" dirty="0"/>
              <a:t>Z</a:t>
            </a:r>
            <a:r>
              <a:rPr lang="ru-RU" sz="2000" dirty="0"/>
              <a:t>а-</a:t>
            </a:r>
            <a:r>
              <a:rPr lang="en-US" sz="2000" dirty="0"/>
              <a:t>z</a:t>
            </a:r>
            <a:r>
              <a:rPr lang="ru-RU" sz="2000" dirty="0" smtClean="0"/>
              <a:t>0-9</a:t>
            </a:r>
            <a:r>
              <a:rPr lang="en-US" sz="2000" dirty="0" smtClean="0"/>
              <a:t>] </a:t>
            </a:r>
            <a:r>
              <a:rPr lang="ru-RU" sz="2000" dirty="0" smtClean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2. Арифметические функции: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   - </a:t>
            </a:r>
            <a:r>
              <a:rPr lang="en-US" sz="2000" dirty="0" smtClean="0"/>
              <a:t>X!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ru-RU" sz="2000" dirty="0"/>
              <a:t>С</a:t>
            </a:r>
            <a:r>
              <a:rPr lang="en-US" sz="2000" baseline="30000" dirty="0" err="1"/>
              <a:t>m</a:t>
            </a:r>
            <a:r>
              <a:rPr lang="en-US" sz="2000" baseline="-25000" dirty="0" err="1"/>
              <a:t>n</a:t>
            </a:r>
            <a:endParaRPr lang="ru-RU" sz="20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000" smtClean="0"/>
              <a:t>     - </a:t>
            </a:r>
            <a:endParaRPr lang="ru-RU" sz="20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2. Специальные обозначения: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   - </a:t>
            </a:r>
            <a:r>
              <a:rPr lang="ru-RU" sz="2000" dirty="0"/>
              <a:t>[:</a:t>
            </a:r>
            <a:r>
              <a:rPr lang="en-US" sz="2000" dirty="0"/>
              <a:t>digit</a:t>
            </a:r>
            <a:r>
              <a:rPr lang="ru-RU" sz="2000" dirty="0"/>
              <a:t>:] </a:t>
            </a:r>
            <a:endParaRPr lang="ru-RU" sz="20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   - оператор </a:t>
            </a:r>
            <a:r>
              <a:rPr lang="en-US" sz="2000" dirty="0" smtClean="0"/>
              <a:t>|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- </a:t>
            </a:r>
            <a:r>
              <a:rPr lang="ru-RU" sz="2000" dirty="0" smtClean="0"/>
              <a:t>оператор </a:t>
            </a:r>
            <a:r>
              <a:rPr lang="en-US" sz="2000" dirty="0"/>
              <a:t>?</a:t>
            </a:r>
            <a:r>
              <a:rPr lang="ru-RU" sz="2000" dirty="0" smtClean="0"/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3. Генераторы паролей   </a:t>
            </a:r>
            <a:endParaRPr lang="ru-RU" sz="2000" dirty="0"/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 smtClean="0"/>
              <a:t>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и т.д.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9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727396"/>
            <a:ext cx="10882955" cy="411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 </a:t>
            </a:r>
            <a:r>
              <a:rPr lang="ru-RU" sz="2400" dirty="0"/>
              <a:t>Через |</a:t>
            </a:r>
            <a:r>
              <a:rPr lang="ru-RU" sz="2400" dirty="0" err="1"/>
              <a:t>w|</a:t>
            </a:r>
            <a:r>
              <a:rPr lang="ru-RU" sz="2400" baseline="-25000" dirty="0" err="1"/>
              <a:t>a</a:t>
            </a:r>
            <a:r>
              <a:rPr lang="ru-RU" sz="2400" dirty="0"/>
              <a:t> обозначается количество вхождений символа </a:t>
            </a:r>
            <a:r>
              <a:rPr lang="ru-RU" sz="2400" i="1" dirty="0"/>
              <a:t>а </a:t>
            </a:r>
            <a:r>
              <a:rPr lang="ru-RU" sz="2400" dirty="0"/>
              <a:t>в слово </a:t>
            </a:r>
            <a:r>
              <a:rPr lang="ru-RU" sz="2400" i="1" dirty="0"/>
              <a:t>w.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 smtClean="0"/>
              <a:t>        Например</a:t>
            </a:r>
            <a:r>
              <a:rPr lang="ru-RU" sz="2400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если V = {</a:t>
            </a:r>
            <a:r>
              <a:rPr lang="ru-RU" sz="2400" dirty="0" err="1"/>
              <a:t>a,b,c</a:t>
            </a:r>
            <a:r>
              <a:rPr lang="ru-RU" sz="2400" dirty="0"/>
              <a:t>}, то |</a:t>
            </a:r>
            <a:r>
              <a:rPr lang="ru-RU" sz="2400" dirty="0" err="1"/>
              <a:t>baaa|</a:t>
            </a:r>
            <a:r>
              <a:rPr lang="ru-RU" sz="2400" baseline="-25000" dirty="0" err="1"/>
              <a:t>а</a:t>
            </a:r>
            <a:r>
              <a:rPr lang="ru-RU" sz="2400" i="1" dirty="0"/>
              <a:t> </a:t>
            </a:r>
            <a:r>
              <a:rPr lang="ru-RU" sz="2400" i="1" dirty="0" smtClean="0"/>
              <a:t>=</a:t>
            </a:r>
            <a:r>
              <a:rPr lang="ru-RU" sz="2400" dirty="0" smtClean="0"/>
              <a:t>3</a:t>
            </a:r>
            <a:r>
              <a:rPr lang="ru-RU" sz="2400" dirty="0"/>
              <a:t>, |</a:t>
            </a:r>
            <a:r>
              <a:rPr lang="ru-RU" sz="2400" dirty="0" err="1"/>
              <a:t>baaa|</a:t>
            </a:r>
            <a:r>
              <a:rPr lang="ru-RU" sz="2400" baseline="-25000" dirty="0" err="1"/>
              <a:t>b</a:t>
            </a:r>
            <a:r>
              <a:rPr lang="ru-RU" sz="2400" i="1" dirty="0"/>
              <a:t> </a:t>
            </a:r>
            <a:r>
              <a:rPr lang="ru-RU" sz="2400" i="1" dirty="0" smtClean="0"/>
              <a:t>=</a:t>
            </a:r>
            <a:r>
              <a:rPr lang="ru-RU" sz="2400" dirty="0" smtClean="0"/>
              <a:t>1</a:t>
            </a:r>
            <a:r>
              <a:rPr lang="ru-RU" sz="2400" i="1" dirty="0" smtClean="0"/>
              <a:t> </a:t>
            </a:r>
            <a:r>
              <a:rPr lang="ru-RU" sz="2400" dirty="0"/>
              <a:t>и |</a:t>
            </a:r>
            <a:r>
              <a:rPr lang="ru-RU" sz="2400" dirty="0" err="1"/>
              <a:t>baaa|</a:t>
            </a:r>
            <a:r>
              <a:rPr lang="ru-RU" sz="2400" baseline="-25000" dirty="0" err="1"/>
              <a:t>c</a:t>
            </a:r>
            <a:r>
              <a:rPr lang="ru-RU" sz="2400" i="1" dirty="0"/>
              <a:t> </a:t>
            </a:r>
            <a:r>
              <a:rPr lang="ru-RU" sz="2400" i="1" dirty="0" smtClean="0"/>
              <a:t>=</a:t>
            </a:r>
            <a:r>
              <a:rPr lang="ru-RU" sz="2400" dirty="0" smtClean="0"/>
              <a:t>0.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Говорят, что слово </a:t>
            </a:r>
            <a:r>
              <a:rPr lang="ru-RU" sz="2800" b="1" i="1" dirty="0"/>
              <a:t>х</a:t>
            </a:r>
            <a:r>
              <a:rPr lang="ru-RU" sz="2400" i="1" dirty="0"/>
              <a:t> – префикс (начало) </a:t>
            </a:r>
            <a:r>
              <a:rPr lang="ru-RU" sz="2400" dirty="0"/>
              <a:t>слова </a:t>
            </a:r>
            <a:r>
              <a:rPr lang="ru-RU" sz="2800" b="1" i="1" dirty="0"/>
              <a:t>у</a:t>
            </a:r>
            <a:r>
              <a:rPr lang="ru-RU" sz="2400" i="1" dirty="0"/>
              <a:t>, </a:t>
            </a:r>
            <a:r>
              <a:rPr lang="ru-RU" sz="2400" dirty="0"/>
              <a:t>если </a:t>
            </a:r>
            <a:r>
              <a:rPr lang="ru-RU" sz="2800" b="1" i="1" dirty="0"/>
              <a:t>у</a:t>
            </a:r>
            <a:r>
              <a:rPr lang="ru-RU" sz="2400" i="1" dirty="0"/>
              <a:t> = </a:t>
            </a:r>
            <a:r>
              <a:rPr lang="ru-RU" sz="2800" b="1" i="1" dirty="0"/>
              <a:t>хи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Говорят, что слово </a:t>
            </a:r>
            <a:r>
              <a:rPr lang="ru-RU" sz="2800" b="1" i="1" dirty="0"/>
              <a:t>х</a:t>
            </a:r>
            <a:r>
              <a:rPr lang="ru-RU" sz="2400" i="1" dirty="0"/>
              <a:t> – суффикс (конец) </a:t>
            </a:r>
            <a:r>
              <a:rPr lang="ru-RU" sz="2400" dirty="0"/>
              <a:t>слова </a:t>
            </a:r>
            <a:r>
              <a:rPr lang="ru-RU" sz="2800" b="1" i="1" dirty="0"/>
              <a:t>у</a:t>
            </a:r>
            <a:r>
              <a:rPr lang="ru-RU" sz="2400" i="1" dirty="0"/>
              <a:t>, </a:t>
            </a:r>
            <a:r>
              <a:rPr lang="ru-RU" sz="2400" dirty="0"/>
              <a:t>если </a:t>
            </a:r>
            <a:r>
              <a:rPr lang="ru-RU" sz="2800" b="1" i="1" dirty="0"/>
              <a:t>у</a:t>
            </a:r>
            <a:r>
              <a:rPr lang="ru-RU" sz="2400" i="1" dirty="0"/>
              <a:t> = </a:t>
            </a:r>
            <a:r>
              <a:rPr lang="ru-RU" sz="2800" b="1" i="1" dirty="0"/>
              <a:t>их</a:t>
            </a:r>
            <a:r>
              <a:rPr lang="ru-RU" sz="2400" i="1" dirty="0"/>
              <a:t>.</a:t>
            </a:r>
            <a:endParaRPr lang="ru-RU" sz="2400" dirty="0"/>
          </a:p>
          <a:p>
            <a:r>
              <a:rPr lang="ru-RU" sz="2400" dirty="0"/>
              <a:t>Говорят, что слово </a:t>
            </a:r>
            <a:r>
              <a:rPr lang="ru-RU" sz="2800" b="1" i="1" dirty="0"/>
              <a:t>х</a:t>
            </a:r>
            <a:r>
              <a:rPr lang="ru-RU" sz="2400" i="1" dirty="0"/>
              <a:t> – </a:t>
            </a:r>
            <a:r>
              <a:rPr lang="ru-RU" sz="2400" i="1" dirty="0" err="1"/>
              <a:t>подслово</a:t>
            </a:r>
            <a:r>
              <a:rPr lang="ru-RU" sz="2400" i="1" dirty="0"/>
              <a:t> </a:t>
            </a:r>
            <a:r>
              <a:rPr lang="ru-RU" sz="2400" dirty="0"/>
              <a:t>слова </a:t>
            </a:r>
            <a:r>
              <a:rPr lang="ru-RU" sz="2800" b="1" i="1" dirty="0"/>
              <a:t>у</a:t>
            </a:r>
            <a:r>
              <a:rPr lang="ru-RU" sz="2400" i="1" dirty="0"/>
              <a:t>, </a:t>
            </a:r>
            <a:r>
              <a:rPr lang="ru-RU" sz="2400" dirty="0"/>
              <a:t>если </a:t>
            </a:r>
            <a:r>
              <a:rPr lang="ru-RU" sz="2800" b="1" i="1" dirty="0"/>
              <a:t>у</a:t>
            </a:r>
            <a:r>
              <a:rPr lang="ru-RU" sz="2400" i="1" dirty="0"/>
              <a:t> = </a:t>
            </a:r>
            <a:r>
              <a:rPr lang="ru-RU" sz="2800" b="1" i="1" dirty="0" err="1"/>
              <a:t>uxv</a:t>
            </a:r>
            <a:r>
              <a:rPr lang="ru-RU" sz="2400" i="1" dirty="0"/>
              <a:t> </a:t>
            </a:r>
            <a:r>
              <a:rPr lang="ru-RU" sz="2400" dirty="0"/>
              <a:t>для некоторых слов </a:t>
            </a:r>
            <a:r>
              <a:rPr lang="ru-RU" sz="2800" b="1" i="1" dirty="0"/>
              <a:t>и</a:t>
            </a:r>
            <a:r>
              <a:rPr lang="ru-RU" sz="2400" i="1" dirty="0"/>
              <a:t> </a:t>
            </a:r>
            <a:r>
              <a:rPr lang="ru-RU" sz="2400" dirty="0" err="1"/>
              <a:t>и</a:t>
            </a:r>
            <a:r>
              <a:rPr lang="ru-RU" sz="2400" dirty="0"/>
              <a:t> </a:t>
            </a:r>
            <a:r>
              <a:rPr lang="ru-RU" sz="2800" b="1" i="1" dirty="0"/>
              <a:t>v</a:t>
            </a:r>
            <a:r>
              <a:rPr lang="ru-RU" sz="2400" i="1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57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310836"/>
            <a:ext cx="10832155" cy="49274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 smtClean="0"/>
              <a:t> </a:t>
            </a:r>
            <a:r>
              <a:rPr lang="ru-RU" sz="2400" b="1" i="1" dirty="0">
                <a:solidFill>
                  <a:srgbClr val="FF0000"/>
                </a:solidFill>
              </a:rPr>
              <a:t>Формальный язык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– это множество </a:t>
            </a:r>
            <a:r>
              <a:rPr lang="ru-RU" sz="2400" dirty="0" smtClean="0"/>
              <a:t>слов </a:t>
            </a:r>
            <a:r>
              <a:rPr lang="ru-RU" sz="2400" dirty="0"/>
              <a:t>(строк, цепочек) над конечным алфавитом V. </a:t>
            </a:r>
            <a:endParaRPr lang="ru-RU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Например</a:t>
            </a:r>
            <a:r>
              <a:rPr lang="ru-RU" sz="2400" dirty="0"/>
              <a:t>, множество {a, </a:t>
            </a:r>
            <a:r>
              <a:rPr lang="ru-RU" sz="2400" dirty="0" err="1"/>
              <a:t>abb</a:t>
            </a:r>
            <a:r>
              <a:rPr lang="ru-RU" sz="2400" dirty="0"/>
              <a:t>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/>
              <a:t>},</a:t>
            </a:r>
            <a:r>
              <a:rPr lang="ru-RU" sz="2400" b="1" dirty="0"/>
              <a:t> </a:t>
            </a:r>
            <a:r>
              <a:rPr lang="ru-RU" sz="2400" dirty="0"/>
              <a:t>множество {</a:t>
            </a:r>
            <a:r>
              <a:rPr lang="ru-RU" sz="2400" dirty="0" err="1"/>
              <a:t>a</a:t>
            </a:r>
            <a:r>
              <a:rPr lang="ru-RU" sz="2400" baseline="30000" dirty="0" err="1"/>
              <a:t>k</a:t>
            </a:r>
            <a:r>
              <a:rPr lang="ru-RU" sz="2400" dirty="0" err="1"/>
              <a:t>ba</a:t>
            </a:r>
            <a:r>
              <a:rPr lang="ru-RU" sz="2400" baseline="30000" dirty="0" err="1"/>
              <a:t>l</a:t>
            </a:r>
            <a:r>
              <a:rPr lang="ru-RU" sz="2400" dirty="0"/>
              <a:t> | k ≤ l} является языком над алфавитом {</a:t>
            </a:r>
            <a:r>
              <a:rPr lang="ru-RU" sz="2400" dirty="0" err="1"/>
              <a:t>a,b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  Необходимо </a:t>
            </a:r>
            <a:r>
              <a:rPr lang="ru-RU" sz="2400" dirty="0"/>
              <a:t>различать </a:t>
            </a:r>
            <a:r>
              <a:rPr lang="ru-RU" sz="2400" i="1" dirty="0"/>
              <a:t>пустой язык</a:t>
            </a:r>
            <a:r>
              <a:rPr lang="ru-RU" sz="2400" dirty="0"/>
              <a:t> </a:t>
            </a:r>
            <a:r>
              <a:rPr lang="ru-RU" sz="2400" dirty="0" smtClean="0"/>
              <a:t>L=</a:t>
            </a:r>
            <a:r>
              <a:rPr lang="en-US" sz="2400" dirty="0" smtClean="0"/>
              <a:t>Ø</a:t>
            </a:r>
            <a:r>
              <a:rPr lang="ru-RU" sz="2400" dirty="0" smtClean="0"/>
              <a:t> </a:t>
            </a:r>
            <a:r>
              <a:rPr lang="ru-RU" sz="2400" dirty="0"/>
              <a:t>и язык, содержащий только пустую цепочку: L={</a:t>
            </a:r>
            <a:r>
              <a:rPr lang="ru-RU" sz="2400" b="1" dirty="0"/>
              <a:t>e</a:t>
            </a:r>
            <a:r>
              <a:rPr lang="ru-RU" sz="2400" dirty="0" smtClean="0"/>
              <a:t>}.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ru-RU" sz="2400" dirty="0" smtClean="0"/>
              <a:t>  Поскольку </a:t>
            </a:r>
            <a:r>
              <a:rPr lang="ru-RU" sz="2400" dirty="0"/>
              <a:t>каждый язык является множеством, можно рассматривать операции объединения, </a:t>
            </a:r>
            <a:r>
              <a:rPr lang="ru-RU" sz="2400" dirty="0" smtClean="0"/>
              <a:t>пересечения и </a:t>
            </a:r>
            <a:r>
              <a:rPr lang="ru-RU" sz="2400" dirty="0"/>
              <a:t>разности </a:t>
            </a:r>
            <a:r>
              <a:rPr lang="ru-RU" sz="2400" dirty="0" smtClean="0"/>
              <a:t>языков</a:t>
            </a:r>
            <a:r>
              <a:rPr lang="ru-RU" sz="2400" dirty="0"/>
              <a:t>, заданных над одним и тем же алфавитом (обозначения L1 </a:t>
            </a:r>
            <a:r>
              <a:rPr lang="ru-RU" sz="2400" dirty="0" smtClean="0">
                <a:sym typeface="Symbol"/>
              </a:rPr>
              <a:t></a:t>
            </a:r>
            <a:r>
              <a:rPr lang="ru-RU" sz="2400" dirty="0" smtClean="0"/>
              <a:t> </a:t>
            </a:r>
            <a:r>
              <a:rPr lang="ru-RU" sz="2400" dirty="0"/>
              <a:t>L2, L1 </a:t>
            </a:r>
            <a:r>
              <a:rPr lang="ru-RU" sz="2400" dirty="0">
                <a:sym typeface="Symbol"/>
              </a:rPr>
              <a:t></a:t>
            </a:r>
            <a:r>
              <a:rPr lang="ru-RU" sz="2400" dirty="0" smtClean="0"/>
              <a:t> </a:t>
            </a:r>
            <a:r>
              <a:rPr lang="ru-RU" sz="2400" dirty="0"/>
              <a:t>L2, L1 — L2).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87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Основные определения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2712720"/>
            <a:ext cx="10212395" cy="352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ru-RU" sz="2400" b="1" i="1" dirty="0">
                <a:solidFill>
                  <a:srgbClr val="FF0000"/>
                </a:solidFill>
              </a:rPr>
              <a:t>Грамматика</a:t>
            </a:r>
            <a:r>
              <a:rPr lang="ru-RU" sz="2400" b="1" dirty="0"/>
              <a:t> </a:t>
            </a:r>
            <a:r>
              <a:rPr lang="ru-RU" sz="2400" dirty="0"/>
              <a:t>– система правил, предназначенная для задания множества цепочек и символов данного алфавита. </a:t>
            </a:r>
            <a:endParaRPr lang="ru-RU" sz="24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  G </a:t>
            </a:r>
            <a:r>
              <a:rPr lang="ru-RU" sz="2400" dirty="0"/>
              <a:t>– грамматика; L(G) – язык этой грамматики.</a:t>
            </a:r>
          </a:p>
        </p:txBody>
      </p:sp>
    </p:spTree>
    <p:extLst>
      <p:ext uri="{BB962C8B-B14F-4D97-AF65-F5344CB8AC3E}">
        <p14:creationId xmlns:p14="http://schemas.microsoft.com/office/powerpoint/2010/main" val="21233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2085" y="1991360"/>
            <a:ext cx="10110795" cy="424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2400" dirty="0" smtClean="0"/>
              <a:t>  Конечный </a:t>
            </a:r>
            <a:r>
              <a:rPr lang="ru-RU" sz="2400" dirty="0"/>
              <a:t>язык можно описать простым перечислением его цепочек. </a:t>
            </a:r>
            <a:endParaRPr lang="ru-RU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Поскольку </a:t>
            </a:r>
            <a:r>
              <a:rPr lang="ru-RU" sz="2400" dirty="0"/>
              <a:t>формальный язык может быть и бесконечным, требуются механизмы, позволяющие конечным образом представлять бесконечные языки. </a:t>
            </a:r>
            <a:endParaRPr lang="ru-RU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sz="2400" dirty="0"/>
              <a:t> </a:t>
            </a:r>
            <a:r>
              <a:rPr lang="ru-RU" sz="2400" dirty="0" smtClean="0"/>
              <a:t> Одним </a:t>
            </a:r>
            <a:r>
              <a:rPr lang="ru-RU" sz="2400" dirty="0"/>
              <a:t>из таких механизмов является использование порождающих грамматик, которые иногда называют </a:t>
            </a:r>
            <a:r>
              <a:rPr lang="ru-RU" sz="2400" b="1" i="1" dirty="0"/>
              <a:t>грамматиками Хомского.</a:t>
            </a:r>
          </a:p>
        </p:txBody>
      </p:sp>
    </p:spTree>
    <p:extLst>
      <p:ext uri="{BB962C8B-B14F-4D97-AF65-F5344CB8AC3E}">
        <p14:creationId xmlns:p14="http://schemas.microsoft.com/office/powerpoint/2010/main" val="42646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259840"/>
            <a:ext cx="10322560" cy="514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 </a:t>
            </a:r>
            <a:r>
              <a:rPr lang="ru-RU" sz="2400" i="1" dirty="0"/>
              <a:t>Порождающей формальной грамматикой </a:t>
            </a:r>
            <a:r>
              <a:rPr lang="ru-RU" sz="2400" dirty="0"/>
              <a:t>называется четверка вида</a:t>
            </a:r>
          </a:p>
          <a:p>
            <a:r>
              <a:rPr lang="ru-RU" sz="2400" i="1" dirty="0"/>
              <a:t>G = </a:t>
            </a:r>
            <a:r>
              <a:rPr lang="en-US" sz="2400" i="1" dirty="0"/>
              <a:t>&lt;</a:t>
            </a:r>
            <a:r>
              <a:rPr lang="ru-RU" sz="2400" i="1" dirty="0"/>
              <a:t>VT,VN,P,S</a:t>
            </a:r>
            <a:r>
              <a:rPr lang="en-US" sz="2400" i="1" dirty="0"/>
              <a:t>&gt;</a:t>
            </a:r>
            <a:r>
              <a:rPr lang="ru-RU" sz="2400" i="1" dirty="0"/>
              <a:t>,</a:t>
            </a:r>
            <a:endParaRPr lang="ru-RU" sz="2400" dirty="0"/>
          </a:p>
          <a:p>
            <a:r>
              <a:rPr lang="ru-RU" sz="2400" dirty="0"/>
              <a:t>где </a:t>
            </a:r>
            <a:r>
              <a:rPr lang="ru-RU" sz="2400" i="1" dirty="0"/>
              <a:t>VT – </a:t>
            </a:r>
            <a:r>
              <a:rPr lang="ru-RU" sz="2400" dirty="0"/>
              <a:t>множество терминальных символов грамматики (обычно строчные латинские буквы, цифры, и т.п.)</a:t>
            </a:r>
            <a:r>
              <a:rPr lang="ru-RU" sz="2400" b="1" i="1" dirty="0"/>
              <a:t>;</a:t>
            </a:r>
            <a:endParaRPr lang="ru-RU" sz="2400" dirty="0"/>
          </a:p>
          <a:p>
            <a:r>
              <a:rPr lang="ru-RU" sz="2400" i="1" dirty="0"/>
              <a:t>VN – </a:t>
            </a:r>
            <a:r>
              <a:rPr lang="ru-RU" sz="2400" dirty="0"/>
              <a:t>конечное множество нетерминальных символов грамматики (обычно прописные латинские буквы), </a:t>
            </a:r>
            <a:r>
              <a:rPr lang="ru-RU" sz="2400" i="1" dirty="0" smtClean="0"/>
              <a:t>VT</a:t>
            </a:r>
            <a:r>
              <a:rPr lang="ru-RU" sz="2400" dirty="0" smtClean="0">
                <a:sym typeface="Symbol"/>
              </a:rPr>
              <a:t></a:t>
            </a:r>
            <a:r>
              <a:rPr lang="ru-RU" sz="2400" i="1" dirty="0" smtClean="0"/>
              <a:t>VN </a:t>
            </a:r>
            <a:r>
              <a:rPr lang="ru-RU" sz="2400" i="1" dirty="0"/>
              <a:t>=</a:t>
            </a:r>
            <a:r>
              <a:rPr lang="ru-RU" sz="2400" b="1" i="1" dirty="0"/>
              <a:t>0</a:t>
            </a:r>
            <a:r>
              <a:rPr lang="ru-RU" sz="2400" dirty="0"/>
              <a:t>;</a:t>
            </a:r>
          </a:p>
          <a:p>
            <a:r>
              <a:rPr lang="ru-RU" sz="2400" i="1" dirty="0"/>
              <a:t>Р – </a:t>
            </a:r>
            <a:r>
              <a:rPr lang="ru-RU" sz="2400" dirty="0"/>
              <a:t>множество правил вывода грамматики; элемент </a:t>
            </a:r>
            <a:r>
              <a:rPr lang="ru-RU" sz="2400" i="1" dirty="0" smtClean="0"/>
              <a:t>(</a:t>
            </a:r>
            <a:r>
              <a:rPr lang="ru-RU" sz="2400" b="1" dirty="0" smtClean="0">
                <a:sym typeface="Symbol"/>
              </a:rPr>
              <a:t></a:t>
            </a:r>
            <a:r>
              <a:rPr lang="ru-RU" sz="2400" dirty="0" smtClean="0"/>
              <a:t>,</a:t>
            </a:r>
            <a:r>
              <a:rPr lang="ru-RU" sz="2400" dirty="0"/>
              <a:t>β</a:t>
            </a:r>
            <a:r>
              <a:rPr lang="ru-RU" sz="2400" i="1" dirty="0"/>
              <a:t>) </a:t>
            </a:r>
            <a:r>
              <a:rPr lang="ru-RU" sz="2400" dirty="0"/>
              <a:t>множества </a:t>
            </a:r>
            <a:r>
              <a:rPr lang="ru-RU" sz="2400" i="1" dirty="0"/>
              <a:t>Р </a:t>
            </a:r>
            <a:r>
              <a:rPr lang="ru-RU" sz="2400" dirty="0"/>
              <a:t>называется правилом вывода и записывается в виде α→β (читается: «из цепочки </a:t>
            </a:r>
            <a:r>
              <a:rPr lang="ru-RU" sz="2400" i="1" dirty="0"/>
              <a:t>α </a:t>
            </a:r>
            <a:r>
              <a:rPr lang="ru-RU" sz="2400" dirty="0"/>
              <a:t>выводится цепочка </a:t>
            </a:r>
            <a:r>
              <a:rPr lang="ru-RU" sz="2400" i="1" dirty="0"/>
              <a:t>β </a:t>
            </a:r>
            <a:r>
              <a:rPr lang="ru-RU" sz="2400" dirty="0"/>
              <a:t>»)</a:t>
            </a:r>
          </a:p>
          <a:p>
            <a:r>
              <a:rPr lang="ru-RU" sz="2400" i="1" dirty="0"/>
              <a:t>S – </a:t>
            </a:r>
            <a:r>
              <a:rPr lang="ru-RU" sz="2400" dirty="0"/>
              <a:t>начальный символ грамматики, </a:t>
            </a:r>
            <a:r>
              <a:rPr lang="ru-RU" sz="2400" i="1" dirty="0"/>
              <a:t>S </a:t>
            </a:r>
            <a:r>
              <a:rPr lang="ru-RU" sz="2400" dirty="0" smtClean="0">
                <a:sym typeface="Symbol"/>
              </a:rPr>
              <a:t></a:t>
            </a:r>
            <a:r>
              <a:rPr lang="ru-RU" sz="2400" i="1" dirty="0" smtClean="0"/>
              <a:t>VN</a:t>
            </a:r>
            <a:r>
              <a:rPr lang="ru-RU" sz="2400" i="1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82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79294"/>
            <a:ext cx="8596668" cy="74855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Порождающие грамматики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2042160"/>
            <a:ext cx="10322560" cy="43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 </a:t>
            </a:r>
            <a:r>
              <a:rPr lang="ru-RU" sz="2400" dirty="0"/>
              <a:t>Например, грамматика G</a:t>
            </a:r>
            <a:r>
              <a:rPr lang="ru-RU" sz="2400" baseline="-25000" dirty="0"/>
              <a:t>1</a:t>
            </a:r>
            <a:r>
              <a:rPr lang="ru-RU" sz="2400" dirty="0"/>
              <a:t>=&lt;{0, 1}, {A, S}, Р1, S &gt;,</a:t>
            </a:r>
            <a:r>
              <a:rPr lang="ru-RU" sz="2400" i="1" dirty="0"/>
              <a:t> </a:t>
            </a:r>
            <a:r>
              <a:rPr lang="ru-RU" sz="2400" dirty="0"/>
              <a:t>где множество </a:t>
            </a:r>
            <a:r>
              <a:rPr lang="ru-RU" sz="2400" i="1" dirty="0"/>
              <a:t>Р1</a:t>
            </a:r>
            <a:r>
              <a:rPr lang="ru-RU" sz="2400" dirty="0"/>
              <a:t> состоит из правил вида: 1) </a:t>
            </a:r>
            <a:r>
              <a:rPr lang="ru-RU" sz="2400" i="1" dirty="0"/>
              <a:t>S→0A1; 2) 0А→00А1; 3)</a:t>
            </a:r>
            <a:r>
              <a:rPr lang="ru-RU" sz="2400" i="1" dirty="0" err="1"/>
              <a:t>А→</a:t>
            </a:r>
            <a:r>
              <a:rPr lang="ru-RU" sz="2400" dirty="0" err="1"/>
              <a:t>e</a:t>
            </a:r>
            <a:r>
              <a:rPr lang="ru-RU" sz="2400" i="1" dirty="0"/>
              <a:t>.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  Для </a:t>
            </a:r>
            <a:r>
              <a:rPr lang="ru-RU" sz="2400" dirty="0"/>
              <a:t>записи правил вывода с одинаковыми левыми частями вида α→β</a:t>
            </a:r>
            <a:r>
              <a:rPr lang="ru-RU" sz="2400" baseline="-25000" dirty="0"/>
              <a:t>1</a:t>
            </a:r>
            <a:r>
              <a:rPr lang="ru-RU" sz="2400" dirty="0"/>
              <a:t>, α→β</a:t>
            </a:r>
            <a:r>
              <a:rPr lang="ru-RU" sz="2400" baseline="-25000" dirty="0"/>
              <a:t>2</a:t>
            </a:r>
            <a:r>
              <a:rPr lang="ru-RU" sz="2400" dirty="0"/>
              <a:t>,…, α→β</a:t>
            </a:r>
            <a:r>
              <a:rPr lang="ru-RU" sz="2400" baseline="-25000" dirty="0"/>
              <a:t>n</a:t>
            </a:r>
            <a:r>
              <a:rPr lang="ru-RU" sz="2400" dirty="0"/>
              <a:t> используется </a:t>
            </a:r>
            <a:r>
              <a:rPr lang="ru-RU" sz="2400" i="1" dirty="0"/>
              <a:t>сокращенная форма</a:t>
            </a:r>
            <a:r>
              <a:rPr lang="ru-RU" sz="2400" dirty="0"/>
              <a:t> записи α→β</a:t>
            </a:r>
            <a:r>
              <a:rPr lang="ru-RU" sz="2400" baseline="-25000" dirty="0"/>
              <a:t>1</a:t>
            </a:r>
            <a:r>
              <a:rPr lang="ru-RU" sz="2400" dirty="0"/>
              <a:t>|β</a:t>
            </a:r>
            <a:r>
              <a:rPr lang="ru-RU" sz="2400" baseline="-25000" dirty="0"/>
              <a:t>2</a:t>
            </a:r>
            <a:r>
              <a:rPr lang="ru-RU" sz="2400" dirty="0"/>
              <a:t>|…|β</a:t>
            </a:r>
            <a:r>
              <a:rPr lang="ru-RU" sz="2400" baseline="-25000" dirty="0"/>
              <a:t>n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19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1757</TotalTime>
  <Words>2236</Words>
  <Application>Microsoft Office PowerPoint</Application>
  <PresentationFormat>Произвольный</PresentationFormat>
  <Paragraphs>167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Аспект</vt:lpstr>
      <vt:lpstr>Теория автоматов и формальные грамматики   Регулярные грамматики и конечные автоматы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Основные определения</vt:lpstr>
      <vt:lpstr>Порождающие грамматики</vt:lpstr>
      <vt:lpstr>Порождающие грамматики</vt:lpstr>
      <vt:lpstr>Порождающие грамматики</vt:lpstr>
      <vt:lpstr>Порождающие грамматики</vt:lpstr>
      <vt:lpstr>Порождающие грамматики</vt:lpstr>
      <vt:lpstr>Классификация по Хомскому</vt:lpstr>
      <vt:lpstr>Иерархия: Грамматики – Языки - Автоматы</vt:lpstr>
      <vt:lpstr>Регулярные выражения и языки</vt:lpstr>
      <vt:lpstr>Регулярные выражения</vt:lpstr>
      <vt:lpstr>Регулярные выражения и языки</vt:lpstr>
      <vt:lpstr>Регулярные выражения и языки</vt:lpstr>
      <vt:lpstr>Регулярные выражения и языки</vt:lpstr>
      <vt:lpstr>Регулярные выражения и языки</vt:lpstr>
      <vt:lpstr>Регулярные выражения и языки</vt:lpstr>
      <vt:lpstr>Основные законы алгебры РВ</vt:lpstr>
      <vt:lpstr>Связь регулярных выражений и конечных автоматов</vt:lpstr>
      <vt:lpstr>Детерминированный конечный автомат (ДКА)</vt:lpstr>
      <vt:lpstr>Недетерминированный конечный автомат (НКА)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Регулярные выражения и автоматные языки</vt:lpstr>
      <vt:lpstr>Применение регулярных грамматик (РВ)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Мельцов Василий Юрьевич</cp:lastModifiedBy>
  <cp:revision>69</cp:revision>
  <dcterms:created xsi:type="dcterms:W3CDTF">2020-05-25T07:41:24Z</dcterms:created>
  <dcterms:modified xsi:type="dcterms:W3CDTF">2022-05-03T12:10:44Z</dcterms:modified>
</cp:coreProperties>
</file>