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347" r:id="rId2"/>
    <p:sldId id="362" r:id="rId3"/>
    <p:sldId id="370" r:id="rId4"/>
    <p:sldId id="371" r:id="rId5"/>
    <p:sldId id="366" r:id="rId6"/>
    <p:sldId id="348" r:id="rId7"/>
    <p:sldId id="378" r:id="rId8"/>
    <p:sldId id="372" r:id="rId9"/>
    <p:sldId id="373" r:id="rId10"/>
    <p:sldId id="374" r:id="rId11"/>
    <p:sldId id="376" r:id="rId12"/>
    <p:sldId id="381" r:id="rId13"/>
    <p:sldId id="380" r:id="rId14"/>
    <p:sldId id="386" r:id="rId15"/>
    <p:sldId id="375" r:id="rId16"/>
    <p:sldId id="387" r:id="rId17"/>
    <p:sldId id="388" r:id="rId18"/>
    <p:sldId id="384" r:id="rId19"/>
    <p:sldId id="383" r:id="rId20"/>
    <p:sldId id="385" r:id="rId21"/>
    <p:sldId id="3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6" y="-14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2A3A-F2BA-4465-9FA7-2D3DDA88C9DF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82E3C-C056-41AD-9CBC-794BC9557B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55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3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0753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43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6727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42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6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4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4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58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2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4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25D34-C9E9-4AE6-96C2-EF5E52AAE7A2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CB3F20-E995-421A-A0A5-877FEE834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6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4089" y="2255520"/>
            <a:ext cx="8596668" cy="1320800"/>
          </a:xfrm>
        </p:spPr>
        <p:txBody>
          <a:bodyPr/>
          <a:lstStyle/>
          <a:p>
            <a:r>
              <a:rPr lang="ru-RU" b="1" dirty="0" smtClean="0">
                <a:solidFill>
                  <a:srgbClr val="FF0000"/>
                </a:solidFill>
              </a:rPr>
              <a:t>Распознающие автоматы.</a:t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b="1" dirty="0" smtClean="0">
                <a:solidFill>
                  <a:srgbClr val="FF0000"/>
                </a:solidFill>
              </a:rPr>
              <a:t>ДКА и НКА.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1320800"/>
          </a:xfrm>
        </p:spPr>
        <p:txBody>
          <a:bodyPr/>
          <a:lstStyle/>
          <a:p>
            <a:r>
              <a:rPr lang="ru-RU" dirty="0" smtClean="0"/>
              <a:t>Недетерминированный </a:t>
            </a:r>
            <a:r>
              <a:rPr lang="ru-RU" dirty="0"/>
              <a:t>конечный автомат </a:t>
            </a:r>
            <a:r>
              <a:rPr lang="ru-RU" dirty="0" smtClean="0"/>
              <a:t>(НКА)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298" y="1611746"/>
            <a:ext cx="11057465" cy="2397556"/>
          </a:xfrm>
        </p:spPr>
        <p:txBody>
          <a:bodyPr/>
          <a:lstStyle/>
          <a:p>
            <a:r>
              <a:rPr lang="ru-RU" sz="2800" dirty="0"/>
              <a:t>Недетерминированный конечный автомат (распознаватель), или НКА, – это пятерка М = </a:t>
            </a:r>
            <a:r>
              <a:rPr lang="ru-RU" sz="2800" dirty="0" smtClean="0"/>
              <a:t>(</a:t>
            </a:r>
            <a:r>
              <a:rPr lang="en-US" sz="2800" dirty="0" smtClean="0"/>
              <a:t>V, </a:t>
            </a:r>
            <a:r>
              <a:rPr lang="ru-RU" sz="2800" dirty="0" smtClean="0"/>
              <a:t>Q</a:t>
            </a:r>
            <a:r>
              <a:rPr lang="ru-RU" sz="2800" dirty="0"/>
              <a:t>, </a:t>
            </a:r>
            <a:r>
              <a:rPr lang="el-GR" sz="2800" dirty="0"/>
              <a:t>φ</a:t>
            </a:r>
            <a:r>
              <a:rPr lang="ru-RU" sz="2800" dirty="0" smtClean="0"/>
              <a:t>, 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ru-RU" sz="2800" dirty="0">
                <a:solidFill>
                  <a:srgbClr val="7030A0"/>
                </a:solidFill>
              </a:rPr>
              <a:t>F</a:t>
            </a:r>
            <a:r>
              <a:rPr lang="ru-RU" sz="2800" dirty="0"/>
              <a:t>), </a:t>
            </a:r>
            <a:endParaRPr lang="en-US" sz="2800" dirty="0" smtClean="0"/>
          </a:p>
          <a:p>
            <a:r>
              <a:rPr lang="ru-RU" sz="2800" dirty="0" smtClean="0"/>
              <a:t>где </a:t>
            </a:r>
            <a:r>
              <a:rPr lang="ru-RU" sz="2800" dirty="0"/>
              <a:t>Q, </a:t>
            </a:r>
            <a:r>
              <a:rPr lang="en-US" sz="2800" dirty="0" smtClean="0"/>
              <a:t>V</a:t>
            </a:r>
            <a:r>
              <a:rPr lang="ru-RU" sz="2800" dirty="0" smtClean="0"/>
              <a:t>, 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F </a:t>
            </a:r>
            <a:r>
              <a:rPr lang="en-US" sz="2800" dirty="0" smtClean="0"/>
              <a:t>- </a:t>
            </a:r>
            <a:r>
              <a:rPr lang="ru-RU" sz="2800" dirty="0" smtClean="0"/>
              <a:t>определяются </a:t>
            </a:r>
            <a:r>
              <a:rPr lang="ru-RU" sz="2800" dirty="0"/>
              <a:t>так же, как и для ДКА, а функция переходов </a:t>
            </a:r>
            <a:r>
              <a:rPr lang="el-GR" sz="2800" dirty="0">
                <a:solidFill>
                  <a:srgbClr val="7030A0"/>
                </a:solidFill>
              </a:rPr>
              <a:t>φ</a:t>
            </a:r>
            <a:r>
              <a:rPr lang="ru-RU" sz="2800" dirty="0" smtClean="0"/>
              <a:t> </a:t>
            </a:r>
            <a:r>
              <a:rPr lang="ru-RU" sz="2800" dirty="0"/>
              <a:t>выглядит </a:t>
            </a:r>
            <a:r>
              <a:rPr lang="ru-RU" sz="2800" dirty="0" smtClean="0"/>
              <a:t>так</a:t>
            </a:r>
            <a:r>
              <a:rPr lang="en-US" sz="2800" dirty="0" smtClean="0"/>
              <a:t>- </a:t>
            </a:r>
            <a:r>
              <a:rPr lang="el-GR" sz="2800" dirty="0">
                <a:solidFill>
                  <a:srgbClr val="7030A0"/>
                </a:solidFill>
              </a:rPr>
              <a:t>φ </a:t>
            </a:r>
            <a:r>
              <a:rPr lang="ru-RU" sz="2800" dirty="0" smtClean="0"/>
              <a:t>: </a:t>
            </a:r>
            <a:r>
              <a:rPr lang="ru-RU" sz="2800" dirty="0">
                <a:solidFill>
                  <a:srgbClr val="7030A0"/>
                </a:solidFill>
              </a:rPr>
              <a:t>Q × </a:t>
            </a:r>
            <a:r>
              <a:rPr lang="ru-RU" sz="2800" dirty="0" smtClean="0">
                <a:solidFill>
                  <a:srgbClr val="7030A0"/>
                </a:solidFill>
              </a:rPr>
              <a:t>(</a:t>
            </a:r>
            <a:r>
              <a:rPr lang="en-US" sz="2800" dirty="0" smtClean="0">
                <a:solidFill>
                  <a:srgbClr val="7030A0"/>
                </a:solidFill>
              </a:rPr>
              <a:t>V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ru-RU" sz="2800" dirty="0">
                <a:solidFill>
                  <a:srgbClr val="7030A0"/>
                </a:solidFill>
              </a:rPr>
              <a:t>∪ {ε}) </a:t>
            </a:r>
            <a:r>
              <a:rPr lang="ru-RU" sz="2800" dirty="0"/>
              <a:t>→ </a:t>
            </a:r>
            <a:r>
              <a:rPr lang="ru-RU" sz="2800" dirty="0">
                <a:solidFill>
                  <a:srgbClr val="7030A0"/>
                </a:solidFill>
              </a:rPr>
              <a:t>2</a:t>
            </a:r>
            <a:r>
              <a:rPr lang="ru-RU" sz="2800" baseline="30000" dirty="0">
                <a:solidFill>
                  <a:srgbClr val="7030A0"/>
                </a:solidFill>
              </a:rPr>
              <a:t>Q</a:t>
            </a:r>
            <a:r>
              <a:rPr lang="ru-RU" sz="2800" dirty="0">
                <a:solidFill>
                  <a:srgbClr val="7030A0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97407" y="3837709"/>
            <a:ext cx="6956521" cy="27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2861" y="313316"/>
            <a:ext cx="8596668" cy="1320800"/>
          </a:xfrm>
        </p:spPr>
        <p:txBody>
          <a:bodyPr/>
          <a:lstStyle/>
          <a:p>
            <a:r>
              <a:rPr lang="ru-RU" dirty="0" smtClean="0"/>
              <a:t>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928" y="1370880"/>
            <a:ext cx="9407236" cy="442032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Для недетерминированных конечных автоматов (НКА), обобщенная функция переходов </a:t>
            </a:r>
            <a:r>
              <a:rPr lang="el-GR" sz="2800" dirty="0" smtClean="0">
                <a:solidFill>
                  <a:srgbClr val="FF0000"/>
                </a:solidFill>
              </a:rPr>
              <a:t>φ</a:t>
            </a:r>
            <a:r>
              <a:rPr lang="ru-RU" sz="2800" dirty="0" smtClean="0">
                <a:solidFill>
                  <a:srgbClr val="FF0000"/>
                </a:solidFill>
              </a:rPr>
              <a:t>* </a:t>
            </a:r>
            <a:r>
              <a:rPr lang="ru-RU" sz="2800" dirty="0" smtClean="0"/>
              <a:t>определена таким </a:t>
            </a:r>
            <a:r>
              <a:rPr lang="ru-RU" sz="2800" dirty="0"/>
              <a:t>образом, что для любых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, 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 </a:t>
            </a:r>
            <a:r>
              <a:rPr lang="ru-RU" sz="2800" dirty="0"/>
              <a:t>∈ Q и </a:t>
            </a:r>
            <a:r>
              <a:rPr lang="en-US" sz="2800" dirty="0" smtClean="0">
                <a:solidFill>
                  <a:srgbClr val="0070C0"/>
                </a:solidFill>
              </a:rPr>
              <a:t>a</a:t>
            </a:r>
            <a:r>
              <a:rPr lang="en-US" sz="2800" dirty="0" smtClean="0"/>
              <a:t> </a:t>
            </a:r>
            <a:r>
              <a:rPr lang="ru-RU" sz="2800" dirty="0" smtClean="0"/>
              <a:t>∈ </a:t>
            </a:r>
            <a:r>
              <a:rPr lang="en-US" sz="2800" dirty="0" smtClean="0"/>
              <a:t>V</a:t>
            </a:r>
            <a:r>
              <a:rPr lang="ru-RU" sz="2800" dirty="0" smtClean="0"/>
              <a:t>*, </a:t>
            </a:r>
            <a:r>
              <a:rPr lang="el-GR" sz="2800" dirty="0" smtClean="0"/>
              <a:t>φ</a:t>
            </a:r>
            <a:r>
              <a:rPr lang="ru-RU" sz="2800" dirty="0" smtClean="0"/>
              <a:t>* </a:t>
            </a:r>
            <a:r>
              <a:rPr lang="ru-RU" sz="2800" dirty="0"/>
              <a:t>(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, 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) </a:t>
            </a:r>
            <a:r>
              <a:rPr lang="ru-RU" sz="2800" dirty="0"/>
              <a:t>содержит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 </a:t>
            </a:r>
            <a:r>
              <a:rPr lang="ru-RU" sz="2800" dirty="0"/>
              <a:t>только тогда, когда в диаграмме переходов этого НКА существует путь из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 </a:t>
            </a:r>
            <a:r>
              <a:rPr lang="ru-RU" sz="2800" dirty="0"/>
              <a:t>в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, </a:t>
            </a:r>
            <a:r>
              <a:rPr lang="ru-RU" sz="2800" dirty="0"/>
              <a:t>помеченный </a:t>
            </a:r>
            <a:r>
              <a:rPr lang="ru-RU" sz="2800" dirty="0">
                <a:solidFill>
                  <a:srgbClr val="0070C0"/>
                </a:solidFill>
              </a:rPr>
              <a:t>a</a:t>
            </a:r>
            <a:r>
              <a:rPr lang="ru-RU" sz="2800" dirty="0"/>
              <a:t>. 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Язык </a:t>
            </a:r>
            <a:r>
              <a:rPr lang="en-US" sz="2800" dirty="0"/>
              <a:t>L</a:t>
            </a:r>
            <a:r>
              <a:rPr lang="ru-RU" sz="2800" dirty="0"/>
              <a:t>, который будет допущен НКА </a:t>
            </a:r>
            <a:r>
              <a:rPr lang="en-US" sz="2800" dirty="0"/>
              <a:t>S</a:t>
            </a:r>
            <a:r>
              <a:rPr lang="ru-RU" sz="2800" dirty="0"/>
              <a:t>,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S</a:t>
            </a:r>
            <a:r>
              <a:rPr lang="ru-RU" sz="2800" dirty="0"/>
              <a:t>) = {</a:t>
            </a:r>
            <a:r>
              <a:rPr lang="en-US" sz="2800" dirty="0"/>
              <a:t>a</a:t>
            </a:r>
            <a:r>
              <a:rPr lang="ru-RU" sz="2800" dirty="0"/>
              <a:t> | </a:t>
            </a:r>
            <a:r>
              <a:rPr lang="en-US" sz="2800" dirty="0"/>
              <a:t>a </a:t>
            </a:r>
            <a:r>
              <a:rPr lang="ru-RU" sz="2800" dirty="0"/>
              <a:t>∈ </a:t>
            </a:r>
            <a:r>
              <a:rPr lang="en-US" sz="2800" dirty="0" smtClean="0"/>
              <a:t>V</a:t>
            </a:r>
            <a:r>
              <a:rPr lang="ru-RU" sz="2800" dirty="0" smtClean="0"/>
              <a:t>* </a:t>
            </a:r>
            <a:r>
              <a:rPr lang="ru-RU" sz="2800" dirty="0"/>
              <a:t>и </a:t>
            </a:r>
            <a:r>
              <a:rPr lang="en-US" sz="2800" dirty="0" smtClean="0"/>
              <a:t> </a:t>
            </a:r>
            <a:r>
              <a:rPr lang="el-GR" sz="2800" dirty="0" smtClean="0"/>
              <a:t>φ</a:t>
            </a:r>
            <a:r>
              <a:rPr lang="ru-RU" sz="2800" dirty="0" smtClean="0"/>
              <a:t>*(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</a:t>
            </a:r>
            <a:r>
              <a:rPr lang="en-US" sz="2800" dirty="0"/>
              <a:t>a</a:t>
            </a:r>
            <a:r>
              <a:rPr lang="ru-RU" sz="2800" dirty="0"/>
              <a:t>) ∩ </a:t>
            </a:r>
            <a:r>
              <a:rPr lang="en-US" sz="2800" dirty="0"/>
              <a:t>F</a:t>
            </a:r>
            <a:r>
              <a:rPr lang="ru-RU" sz="2800" dirty="0"/>
              <a:t> </a:t>
            </a:r>
            <a:r>
              <a:rPr lang="ru-RU" sz="2800" dirty="0" smtClean="0"/>
              <a:t>≠ </a:t>
            </a:r>
            <a:r>
              <a:rPr lang="ru-RU" sz="2800" dirty="0"/>
              <a:t>∅}.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1320800"/>
          </a:xfrm>
        </p:spPr>
        <p:txBody>
          <a:bodyPr/>
          <a:lstStyle/>
          <a:p>
            <a:r>
              <a:rPr lang="ru-RU" dirty="0" smtClean="0"/>
              <a:t>Переход от НКА к 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928" y="1370880"/>
            <a:ext cx="8936181" cy="442032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ru-RU" sz="2800" dirty="0" smtClean="0"/>
              <a:t>Переход осуществляется в </a:t>
            </a:r>
            <a:r>
              <a:rPr lang="en-US" sz="2800" dirty="0" smtClean="0"/>
              <a:t>3</a:t>
            </a:r>
            <a:r>
              <a:rPr lang="ru-RU" sz="2800" dirty="0" smtClean="0"/>
              <a:t> этапа:</a:t>
            </a:r>
          </a:p>
          <a:p>
            <a:pPr marL="514350" indent="-514350">
              <a:lnSpc>
                <a:spcPct val="110000"/>
              </a:lnSpc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ru-RU" sz="2800" dirty="0" smtClean="0"/>
              <a:t>Удаление ε-переходов.</a:t>
            </a:r>
          </a:p>
          <a:p>
            <a:pPr marL="514350" indent="-514350">
              <a:lnSpc>
                <a:spcPct val="110000"/>
              </a:lnSpc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ru-RU" sz="2800" dirty="0" smtClean="0"/>
              <a:t>Формирование нового (эквивалентного) множества состояний </a:t>
            </a:r>
            <a:r>
              <a:rPr lang="en-US" sz="2800" dirty="0" smtClean="0"/>
              <a:t>Q`.</a:t>
            </a:r>
          </a:p>
          <a:p>
            <a:pPr marL="514350" indent="-514350">
              <a:lnSpc>
                <a:spcPct val="110000"/>
              </a:lnSpc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ru-RU" sz="2800" dirty="0" smtClean="0"/>
              <a:t>Определение новой таблицы и диаграммы переходов. </a:t>
            </a:r>
          </a:p>
        </p:txBody>
      </p:sp>
    </p:spTree>
    <p:extLst>
      <p:ext uri="{BB962C8B-B14F-4D97-AF65-F5344CB8AC3E}">
        <p14:creationId xmlns:p14="http://schemas.microsoft.com/office/powerpoint/2010/main" val="27296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1320800"/>
          </a:xfrm>
        </p:spPr>
        <p:txBody>
          <a:bodyPr/>
          <a:lstStyle/>
          <a:p>
            <a:r>
              <a:rPr lang="ru-RU" dirty="0" smtClean="0"/>
              <a:t>Переход от НКА к ДКА.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928" y="1163062"/>
            <a:ext cx="10224654" cy="53347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2800" dirty="0"/>
              <a:t>От НКА </a:t>
            </a:r>
            <a:r>
              <a:rPr lang="en-US" sz="2800" dirty="0"/>
              <a:t>S</a:t>
            </a:r>
            <a:r>
              <a:rPr lang="ru-RU" sz="2800" dirty="0"/>
              <a:t>, содержащего </a:t>
            </a:r>
            <a:r>
              <a:rPr lang="ru-RU" sz="2800" dirty="0" smtClean="0"/>
              <a:t>ε-переходы необходимо перейти </a:t>
            </a:r>
            <a:r>
              <a:rPr lang="ru-RU" sz="2800" dirty="0"/>
              <a:t>к S' без ε-переходов так, что L(S) = L(S</a:t>
            </a:r>
            <a:r>
              <a:rPr lang="ru-RU" sz="2800" dirty="0" smtClean="0"/>
              <a:t>').</a:t>
            </a:r>
          </a:p>
          <a:p>
            <a:pPr>
              <a:lnSpc>
                <a:spcPct val="110000"/>
              </a:lnSpc>
            </a:pPr>
            <a:r>
              <a:rPr lang="ru-RU" sz="2800" dirty="0" smtClean="0"/>
              <a:t>Для </a:t>
            </a:r>
            <a:r>
              <a:rPr lang="ru-RU" sz="2800" dirty="0"/>
              <a:t>каждой пары (</a:t>
            </a:r>
            <a:r>
              <a:rPr lang="ru-RU" sz="2800" dirty="0" err="1"/>
              <a:t>q</a:t>
            </a:r>
            <a:r>
              <a:rPr lang="ru-RU" sz="2800" baseline="-25000" dirty="0" err="1"/>
              <a:t>m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), </a:t>
            </a:r>
            <a:r>
              <a:rPr lang="ru-RU" sz="2800" dirty="0" err="1"/>
              <a:t>q</a:t>
            </a:r>
            <a:r>
              <a:rPr lang="ru-RU" sz="2800" baseline="-25000" dirty="0" err="1"/>
              <a:t>m</a:t>
            </a:r>
            <a:r>
              <a:rPr lang="ru-RU" sz="2800" dirty="0"/>
              <a:t> ∈ 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r </a:t>
            </a:r>
            <a:r>
              <a:rPr lang="ru-RU" sz="2800" dirty="0"/>
              <a:t>∈ Σ, определить множество всех путей вида: </a:t>
            </a:r>
            <a:r>
              <a:rPr lang="en-US" sz="2800" dirty="0"/>
              <a:t>a</a:t>
            </a:r>
            <a:r>
              <a:rPr lang="ru-RU" sz="2800" dirty="0"/>
              <a:t> = </a:t>
            </a:r>
            <a:r>
              <a:rPr lang="ru-RU" sz="2800" dirty="0" err="1" smtClean="0"/>
              <a:t>εε</a:t>
            </a:r>
            <a:r>
              <a:rPr lang="ru-RU" sz="2800" dirty="0" smtClean="0"/>
              <a:t>... </a:t>
            </a:r>
            <a:r>
              <a:rPr lang="ru-RU" sz="2800" dirty="0" err="1" smtClean="0"/>
              <a:t>ε</a:t>
            </a:r>
            <a:r>
              <a:rPr lang="ru-RU" sz="2800" b="1" dirty="0" err="1" smtClean="0">
                <a:solidFill>
                  <a:srgbClr val="FF0000"/>
                </a:solidFill>
              </a:rPr>
              <a:t>r</a:t>
            </a:r>
            <a:r>
              <a:rPr lang="ru-RU" sz="2800" dirty="0" err="1" smtClean="0"/>
              <a:t>ε</a:t>
            </a:r>
            <a:r>
              <a:rPr lang="ru-RU" sz="2800" dirty="0" smtClean="0"/>
              <a:t>...ε</a:t>
            </a:r>
            <a:r>
              <a:rPr lang="ru-RU" sz="2800" dirty="0"/>
              <a:t>, выходящих из вершины </a:t>
            </a:r>
            <a:r>
              <a:rPr lang="ru-RU" sz="2800" dirty="0" err="1" smtClean="0"/>
              <a:t>q</a:t>
            </a:r>
            <a:r>
              <a:rPr lang="ru-RU" sz="2800" baseline="-25000" dirty="0" err="1" smtClean="0"/>
              <a:t>m</a:t>
            </a:r>
            <a:r>
              <a:rPr lang="ru-RU" sz="2800" dirty="0"/>
              <a:t>.</a:t>
            </a:r>
            <a:r>
              <a:rPr lang="ru-RU" sz="2800" dirty="0" smtClean="0"/>
              <a:t> </a:t>
            </a:r>
          </a:p>
          <a:p>
            <a:pPr>
              <a:lnSpc>
                <a:spcPct val="110000"/>
              </a:lnSpc>
            </a:pPr>
            <a:r>
              <a:rPr lang="ru-RU" sz="2800" dirty="0" smtClean="0"/>
              <a:t>Сформировать </a:t>
            </a:r>
            <a:r>
              <a:rPr lang="ru-RU" sz="2800" dirty="0"/>
              <a:t>множество всех вершин q</a:t>
            </a:r>
            <a:r>
              <a:rPr lang="ru-RU" sz="2800" baseline="-25000" dirty="0"/>
              <a:t>s</a:t>
            </a:r>
            <a:r>
              <a:rPr lang="ru-RU" sz="2800" baseline="30000" dirty="0"/>
              <a:t>1</a:t>
            </a:r>
            <a:r>
              <a:rPr lang="ru-RU" sz="2800" dirty="0"/>
              <a:t>, ..., </a:t>
            </a:r>
            <a:r>
              <a:rPr lang="ru-RU" sz="2800" dirty="0" err="1"/>
              <a:t>q</a:t>
            </a:r>
            <a:r>
              <a:rPr lang="ru-RU" sz="2800" baseline="-25000" dirty="0" err="1"/>
              <a:t>s</a:t>
            </a:r>
            <a:r>
              <a:rPr lang="ru-RU" sz="2800" baseline="30000" dirty="0" err="1"/>
              <a:t>k</a:t>
            </a:r>
            <a:r>
              <a:rPr lang="ru-RU" sz="2800" dirty="0"/>
              <a:t>, которыми </a:t>
            </a:r>
            <a:r>
              <a:rPr lang="ru-RU" sz="2800" dirty="0">
                <a:solidFill>
                  <a:srgbClr val="0070C0"/>
                </a:solidFill>
              </a:rPr>
              <a:t>оканчиваются </a:t>
            </a:r>
            <a:r>
              <a:rPr lang="ru-RU" sz="2800" dirty="0"/>
              <a:t>эти пути. </a:t>
            </a:r>
            <a:endParaRPr lang="ru-RU" sz="2800" dirty="0" smtClean="0"/>
          </a:p>
          <a:p>
            <a:pPr>
              <a:lnSpc>
                <a:spcPct val="110000"/>
              </a:lnSpc>
            </a:pPr>
            <a:r>
              <a:rPr lang="ru-RU" sz="2800" dirty="0" smtClean="0"/>
              <a:t>Определяем новую функцию </a:t>
            </a:r>
            <a:r>
              <a:rPr lang="ru-RU" sz="2800" dirty="0"/>
              <a:t>переходов </a:t>
            </a:r>
            <a:r>
              <a:rPr lang="el-GR" sz="2800" dirty="0" smtClean="0"/>
              <a:t>φ</a:t>
            </a:r>
            <a:r>
              <a:rPr lang="ru-RU" sz="2800" dirty="0" smtClean="0"/>
              <a:t>',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2800" dirty="0"/>
              <a:t> </a:t>
            </a:r>
            <a:r>
              <a:rPr lang="ru-RU" sz="2800" dirty="0" smtClean="0"/>
              <a:t>      </a:t>
            </a:r>
            <a:r>
              <a:rPr lang="el-GR" sz="2800" dirty="0" smtClean="0"/>
              <a:t>φ</a:t>
            </a:r>
            <a:r>
              <a:rPr lang="ru-RU" sz="2800" dirty="0" smtClean="0"/>
              <a:t>'(</a:t>
            </a:r>
            <a:r>
              <a:rPr lang="ru-RU" sz="2800" dirty="0" err="1"/>
              <a:t>q</a:t>
            </a:r>
            <a:r>
              <a:rPr lang="ru-RU" sz="2800" baseline="-25000" dirty="0" err="1"/>
              <a:t>m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 = {q</a:t>
            </a:r>
            <a:r>
              <a:rPr lang="ru-RU" sz="2800" baseline="-25000" dirty="0"/>
              <a:t>s</a:t>
            </a:r>
            <a:r>
              <a:rPr lang="ru-RU" sz="2800" baseline="30000" dirty="0"/>
              <a:t>1</a:t>
            </a:r>
            <a:r>
              <a:rPr lang="ru-RU" sz="2800" dirty="0"/>
              <a:t>, ..., </a:t>
            </a:r>
            <a:r>
              <a:rPr lang="ru-RU" sz="2800" dirty="0" err="1"/>
              <a:t>q</a:t>
            </a:r>
            <a:r>
              <a:rPr lang="ru-RU" sz="2800" baseline="-25000" dirty="0" err="1"/>
              <a:t>s</a:t>
            </a:r>
            <a:r>
              <a:rPr lang="ru-RU" sz="2800" baseline="30000" dirty="0" err="1"/>
              <a:t>k</a:t>
            </a:r>
            <a:r>
              <a:rPr lang="ru-RU" sz="2800" dirty="0"/>
              <a:t>}, </a:t>
            </a:r>
            <a:endParaRPr lang="ru-RU" sz="2800" dirty="0" smtClean="0"/>
          </a:p>
          <a:p>
            <a:pPr>
              <a:lnSpc>
                <a:spcPct val="110000"/>
              </a:lnSpc>
            </a:pPr>
            <a:r>
              <a:rPr lang="ru-RU" sz="2800" dirty="0"/>
              <a:t> </a:t>
            </a:r>
            <a:r>
              <a:rPr lang="ru-RU" sz="2800" dirty="0" smtClean="0"/>
              <a:t>Получаем </a:t>
            </a:r>
            <a:r>
              <a:rPr lang="ru-RU" sz="2800" b="1" dirty="0" smtClean="0"/>
              <a:t>S</a:t>
            </a:r>
            <a:r>
              <a:rPr lang="ru-RU" sz="2800" b="1" dirty="0"/>
              <a:t>' = </a:t>
            </a:r>
            <a:r>
              <a:rPr lang="ru-RU" sz="2800" b="1" dirty="0" smtClean="0"/>
              <a:t>(</a:t>
            </a:r>
            <a:r>
              <a:rPr lang="en-US" sz="2800" b="1" dirty="0" smtClean="0"/>
              <a:t>V, </a:t>
            </a:r>
            <a:r>
              <a:rPr lang="ru-RU" sz="2800" b="1" dirty="0" smtClean="0"/>
              <a:t>Q</a:t>
            </a:r>
            <a:r>
              <a:rPr lang="ru-RU" sz="2800" b="1" dirty="0"/>
              <a:t>, </a:t>
            </a:r>
            <a:r>
              <a:rPr lang="el-GR" sz="2800" dirty="0" smtClean="0"/>
              <a:t>φ</a:t>
            </a:r>
            <a:r>
              <a:rPr lang="ru-RU" sz="2800" b="1" dirty="0" smtClean="0"/>
              <a:t>', </a:t>
            </a:r>
            <a:r>
              <a:rPr lang="ru-RU" sz="2800" b="1" dirty="0"/>
              <a:t>q</a:t>
            </a:r>
            <a:r>
              <a:rPr lang="ru-RU" sz="2800" b="1" baseline="-25000" dirty="0"/>
              <a:t>0</a:t>
            </a:r>
            <a:r>
              <a:rPr lang="ru-RU" sz="2800" b="1" dirty="0"/>
              <a:t>, F), </a:t>
            </a:r>
            <a:r>
              <a:rPr lang="ru-RU" sz="2800" dirty="0"/>
              <a:t>при этом L(</a:t>
            </a:r>
            <a:r>
              <a:rPr lang="en-US" sz="2800" dirty="0"/>
              <a:t>S</a:t>
            </a:r>
            <a:r>
              <a:rPr lang="ru-RU" sz="2800" dirty="0"/>
              <a:t>) = L(S</a:t>
            </a:r>
            <a:r>
              <a:rPr lang="ru-RU" sz="2800" dirty="0" smtClean="0"/>
              <a:t>').</a:t>
            </a: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  </a:t>
            </a:r>
            <a:r>
              <a:rPr lang="ru-RU" sz="2800" dirty="0" smtClean="0"/>
              <a:t>Тогда - НКА </a:t>
            </a:r>
            <a:r>
              <a:rPr lang="ru-RU" sz="2800" dirty="0"/>
              <a:t>не содержит </a:t>
            </a:r>
            <a:r>
              <a:rPr lang="ru-RU" sz="2800" dirty="0" smtClean="0"/>
              <a:t>ε-переходов</a:t>
            </a:r>
            <a:r>
              <a:rPr lang="ru-RU" sz="2800" dirty="0"/>
              <a:t>, </a:t>
            </a:r>
            <a:r>
              <a:rPr lang="ru-RU" sz="2800" dirty="0" smtClean="0"/>
              <a:t>и </a:t>
            </a:r>
            <a:r>
              <a:rPr lang="en-US" sz="2800" b="1" dirty="0" smtClean="0">
                <a:solidFill>
                  <a:srgbClr val="0070C0"/>
                </a:solidFill>
              </a:rPr>
              <a:t>Q</a:t>
            </a:r>
            <a:r>
              <a:rPr lang="ru-RU" sz="2800" b="1" dirty="0" smtClean="0">
                <a:solidFill>
                  <a:srgbClr val="0070C0"/>
                </a:solidFill>
              </a:rPr>
              <a:t>: </a:t>
            </a:r>
            <a:r>
              <a:rPr lang="ru-RU" sz="2800" b="1" dirty="0">
                <a:solidFill>
                  <a:srgbClr val="0070C0"/>
                </a:solidFill>
              </a:rPr>
              <a:t>Q х Σ → 2</a:t>
            </a:r>
            <a:r>
              <a:rPr lang="ru-RU" sz="2800" b="1" baseline="30000" dirty="0">
                <a:solidFill>
                  <a:srgbClr val="0070C0"/>
                </a:solidFill>
              </a:rPr>
              <a:t>Q</a:t>
            </a:r>
            <a:endParaRPr lang="ru-RU" sz="28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1320800"/>
          </a:xfrm>
        </p:spPr>
        <p:txBody>
          <a:bodyPr/>
          <a:lstStyle/>
          <a:p>
            <a:r>
              <a:rPr lang="ru-RU" dirty="0" smtClean="0"/>
              <a:t>Переход от НКА к </a:t>
            </a:r>
            <a:r>
              <a:rPr lang="ru-RU" dirty="0" smtClean="0"/>
              <a:t>ДКА. </a:t>
            </a:r>
            <a:r>
              <a:rPr lang="ru-RU" b="1" u="sng" dirty="0" smtClean="0"/>
              <a:t>Этап 1</a:t>
            </a:r>
            <a:endParaRPr lang="ru-RU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42" y="1387849"/>
            <a:ext cx="3015099" cy="145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81374" y="1280269"/>
            <a:ext cx="30121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2000" dirty="0" smtClean="0"/>
              <a:t>ε</a:t>
            </a:r>
            <a:endParaRPr lang="ru-RU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76" y="3515118"/>
            <a:ext cx="2881866" cy="172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409559"/>
            <a:ext cx="1603768" cy="65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27" y="3286462"/>
            <a:ext cx="932213" cy="4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50" y="1543626"/>
            <a:ext cx="1718925" cy="4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2" y="2592368"/>
            <a:ext cx="670951" cy="40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735960" y="1340768"/>
            <a:ext cx="30121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2000" dirty="0"/>
              <a:t>ε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8328248" y="1412776"/>
            <a:ext cx="301214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l-GR" sz="2000" dirty="0"/>
              <a:t>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913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1320800"/>
          </a:xfrm>
        </p:spPr>
        <p:txBody>
          <a:bodyPr/>
          <a:lstStyle/>
          <a:p>
            <a:r>
              <a:rPr lang="ru-RU" dirty="0"/>
              <a:t>Переход от НКА к ДКА. </a:t>
            </a:r>
            <a:r>
              <a:rPr lang="ru-RU" b="1" u="sng" dirty="0"/>
              <a:t>Этап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9515" y="979055"/>
            <a:ext cx="8596668" cy="3880773"/>
          </a:xfrm>
        </p:spPr>
        <p:txBody>
          <a:bodyPr/>
          <a:lstStyle/>
          <a:p>
            <a:r>
              <a:rPr lang="ru-RU" sz="2800" dirty="0"/>
              <a:t>Необходимо </a:t>
            </a:r>
            <a:r>
              <a:rPr lang="ru-RU" sz="2800" dirty="0" smtClean="0"/>
              <a:t>определить </a:t>
            </a:r>
            <a:r>
              <a:rPr lang="el-GR" sz="2800" dirty="0" smtClean="0"/>
              <a:t>φ</a:t>
            </a:r>
            <a:r>
              <a:rPr lang="ru-RU" sz="2800" dirty="0" smtClean="0"/>
              <a:t>*(</a:t>
            </a:r>
            <a:r>
              <a:rPr lang="ru-RU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ru-RU" sz="2800" dirty="0">
                <a:solidFill>
                  <a:srgbClr val="0070C0"/>
                </a:solidFill>
              </a:rPr>
              <a:t>r</a:t>
            </a:r>
            <a:r>
              <a:rPr lang="ru-RU" sz="2800" dirty="0" smtClean="0"/>
              <a:t>).</a:t>
            </a:r>
            <a:endParaRPr lang="ru-RU" sz="2800" dirty="0"/>
          </a:p>
          <a:p>
            <a:r>
              <a:rPr lang="ru-RU" sz="2800" dirty="0"/>
              <a:t>Пути из 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соответствующие прочитанному символу </a:t>
            </a:r>
            <a:r>
              <a:rPr lang="en-US" sz="2800" dirty="0"/>
              <a:t>r </a:t>
            </a:r>
            <a:r>
              <a:rPr lang="ru-RU" sz="2800" dirty="0"/>
              <a:t>{</a:t>
            </a:r>
            <a:r>
              <a:rPr lang="ru-RU" sz="2800" dirty="0" err="1"/>
              <a:t>εε</a:t>
            </a:r>
            <a:r>
              <a:rPr lang="en-US" sz="2800" dirty="0">
                <a:solidFill>
                  <a:srgbClr val="0070C0"/>
                </a:solidFill>
              </a:rPr>
              <a:t>r</a:t>
            </a:r>
            <a:r>
              <a:rPr lang="ru-RU" sz="2800" dirty="0"/>
              <a:t>(q</a:t>
            </a:r>
            <a:r>
              <a:rPr lang="ru-RU" sz="2800" baseline="-25000" dirty="0"/>
              <a:t>1</a:t>
            </a:r>
            <a:r>
              <a:rPr lang="ru-RU" sz="2800" dirty="0"/>
              <a:t>), </a:t>
            </a:r>
            <a:r>
              <a:rPr lang="ru-RU" sz="2800" dirty="0" err="1"/>
              <a:t>εε</a:t>
            </a:r>
            <a:r>
              <a:rPr lang="ru-RU" sz="2800" dirty="0" err="1">
                <a:solidFill>
                  <a:srgbClr val="0070C0"/>
                </a:solidFill>
              </a:rPr>
              <a:t>r</a:t>
            </a:r>
            <a:r>
              <a:rPr lang="ru-RU" sz="2800" dirty="0" err="1"/>
              <a:t>ε</a:t>
            </a:r>
            <a:r>
              <a:rPr lang="ru-RU" sz="2800" dirty="0"/>
              <a:t>(q2), </a:t>
            </a:r>
            <a:r>
              <a:rPr lang="ru-RU" sz="2800" dirty="0" err="1"/>
              <a:t>εε</a:t>
            </a:r>
            <a:r>
              <a:rPr lang="ru-RU" sz="2800" dirty="0" err="1">
                <a:solidFill>
                  <a:srgbClr val="0070C0"/>
                </a:solidFill>
              </a:rPr>
              <a:t>r</a:t>
            </a:r>
            <a:r>
              <a:rPr lang="ru-RU" sz="2800" dirty="0" err="1"/>
              <a:t>εε</a:t>
            </a:r>
            <a:r>
              <a:rPr lang="ru-RU" sz="2800" dirty="0"/>
              <a:t>(q</a:t>
            </a:r>
            <a:r>
              <a:rPr lang="ru-RU" sz="2800" baseline="-25000" dirty="0"/>
              <a:t>0</a:t>
            </a:r>
            <a:r>
              <a:rPr lang="ru-RU" sz="2800" dirty="0"/>
              <a:t>}, тогда </a:t>
            </a:r>
            <a:r>
              <a:rPr lang="el-GR" sz="2800" dirty="0" smtClean="0"/>
              <a:t>φ</a:t>
            </a:r>
            <a:r>
              <a:rPr lang="ru-RU" sz="2800" dirty="0" smtClean="0"/>
              <a:t>*(</a:t>
            </a:r>
            <a:r>
              <a:rPr lang="ru-RU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b="1" dirty="0">
                <a:solidFill>
                  <a:srgbClr val="7030A0"/>
                </a:solidFill>
              </a:rPr>
              <a:t>r</a:t>
            </a:r>
            <a:r>
              <a:rPr lang="ru-RU" sz="2800" dirty="0"/>
              <a:t>) = {</a:t>
            </a:r>
            <a:r>
              <a:rPr lang="ru-RU" sz="2800" dirty="0">
                <a:solidFill>
                  <a:srgbClr val="7030A0"/>
                </a:solidFill>
              </a:rPr>
              <a:t>q</a:t>
            </a:r>
            <a:r>
              <a:rPr lang="ru-RU" sz="2800" baseline="-25000" dirty="0">
                <a:solidFill>
                  <a:srgbClr val="7030A0"/>
                </a:solidFill>
              </a:rPr>
              <a:t>0</a:t>
            </a:r>
            <a:r>
              <a:rPr lang="ru-RU" sz="2800" dirty="0">
                <a:solidFill>
                  <a:srgbClr val="7030A0"/>
                </a:solidFill>
              </a:rPr>
              <a:t>, q</a:t>
            </a:r>
            <a:r>
              <a:rPr lang="ru-RU" sz="2800" baseline="-25000" dirty="0">
                <a:solidFill>
                  <a:srgbClr val="7030A0"/>
                </a:solidFill>
              </a:rPr>
              <a:t>1</a:t>
            </a:r>
            <a:r>
              <a:rPr lang="ru-RU" sz="2800" dirty="0">
                <a:solidFill>
                  <a:srgbClr val="7030A0"/>
                </a:solidFill>
              </a:rPr>
              <a:t>, q</a:t>
            </a:r>
            <a:r>
              <a:rPr lang="ru-RU" sz="2800" baseline="-25000" dirty="0">
                <a:solidFill>
                  <a:srgbClr val="7030A0"/>
                </a:solidFill>
              </a:rPr>
              <a:t>2</a:t>
            </a:r>
            <a:r>
              <a:rPr lang="ru-RU" sz="2800" dirty="0" smtClean="0"/>
              <a:t>}.</a:t>
            </a:r>
            <a:endParaRPr lang="ru-RU" sz="2800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97407" y="3615920"/>
            <a:ext cx="6956521" cy="297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1320800"/>
          </a:xfrm>
        </p:spPr>
        <p:txBody>
          <a:bodyPr/>
          <a:lstStyle/>
          <a:p>
            <a:r>
              <a:rPr lang="ru-RU" dirty="0"/>
              <a:t>Переход от НКА к ДКА. </a:t>
            </a:r>
            <a:r>
              <a:rPr lang="ru-RU" b="1" u="sng" dirty="0"/>
              <a:t>Этап </a:t>
            </a:r>
            <a:r>
              <a:rPr lang="en-US" b="1" u="sng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761" y="3345737"/>
            <a:ext cx="5066852" cy="22589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l-GR" sz="2800" dirty="0" smtClean="0"/>
              <a:t>φ</a:t>
            </a:r>
            <a:r>
              <a:rPr lang="en-US" sz="2800" dirty="0" smtClean="0"/>
              <a:t>(q1,</a:t>
            </a:r>
            <a:r>
              <a:rPr lang="en-US" sz="2800" i="1" dirty="0" smtClean="0"/>
              <a:t>a</a:t>
            </a:r>
            <a:r>
              <a:rPr lang="en-US" sz="2800" dirty="0"/>
              <a:t>)={q2,q3</a:t>
            </a:r>
            <a:r>
              <a:rPr lang="en-US" sz="2800" dirty="0" smtClean="0"/>
              <a:t>}</a:t>
            </a:r>
            <a:endParaRPr lang="ru-RU" sz="2800" dirty="0" smtClean="0"/>
          </a:p>
          <a:p>
            <a:pPr>
              <a:spcBef>
                <a:spcPts val="0"/>
              </a:spcBef>
            </a:pPr>
            <a:r>
              <a:rPr lang="el-GR" sz="2800" dirty="0" smtClean="0"/>
              <a:t>φ</a:t>
            </a:r>
            <a:r>
              <a:rPr lang="en-US" sz="2800" dirty="0" smtClean="0"/>
              <a:t>(q1,</a:t>
            </a:r>
            <a:r>
              <a:rPr lang="en-US" sz="2800" i="1" dirty="0" smtClean="0"/>
              <a:t>b</a:t>
            </a:r>
            <a:r>
              <a:rPr lang="en-US" sz="2800" dirty="0"/>
              <a:t>)={q4}, </a:t>
            </a:r>
            <a:endParaRPr lang="ru-RU" sz="2800" dirty="0" smtClean="0"/>
          </a:p>
          <a:p>
            <a:pPr>
              <a:spcBef>
                <a:spcPts val="0"/>
              </a:spcBef>
            </a:pPr>
            <a:r>
              <a:rPr lang="el-GR" sz="2800" dirty="0" smtClean="0"/>
              <a:t>φ</a:t>
            </a:r>
            <a:r>
              <a:rPr lang="en-US" sz="2800" dirty="0" smtClean="0"/>
              <a:t>(q2,</a:t>
            </a:r>
            <a:r>
              <a:rPr lang="en-US" sz="2800" i="1" dirty="0" smtClean="0"/>
              <a:t>b</a:t>
            </a:r>
            <a:r>
              <a:rPr lang="en-US" sz="2800" dirty="0"/>
              <a:t>)={q4}, </a:t>
            </a:r>
            <a:endParaRPr lang="ru-RU" sz="2800" dirty="0" smtClean="0"/>
          </a:p>
          <a:p>
            <a:pPr>
              <a:spcBef>
                <a:spcPts val="0"/>
              </a:spcBef>
            </a:pPr>
            <a:r>
              <a:rPr lang="el-GR" sz="2800" dirty="0" smtClean="0"/>
              <a:t>φ</a:t>
            </a:r>
            <a:r>
              <a:rPr lang="en-US" sz="2800" dirty="0" smtClean="0"/>
              <a:t>(q3,</a:t>
            </a:r>
            <a:r>
              <a:rPr lang="en-US" sz="2800" i="1" dirty="0" smtClean="0"/>
              <a:t>a</a:t>
            </a:r>
            <a:r>
              <a:rPr lang="en-US" sz="2800" dirty="0"/>
              <a:t>)={q4</a:t>
            </a:r>
            <a:r>
              <a:rPr lang="en-US" sz="2800" dirty="0" smtClean="0"/>
              <a:t>}.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9" y="1124745"/>
            <a:ext cx="4254132" cy="1747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98080" y="119866"/>
            <a:ext cx="406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</a:rPr>
              <a:t>Метод </a:t>
            </a:r>
            <a:r>
              <a:rPr lang="ru-RU" dirty="0" smtClean="0">
                <a:solidFill>
                  <a:srgbClr val="7030A0"/>
                </a:solidFill>
              </a:rPr>
              <a:t>«</a:t>
            </a:r>
            <a:r>
              <a:rPr lang="ru-RU" sz="2800" dirty="0">
                <a:solidFill>
                  <a:srgbClr val="7030A0"/>
                </a:solidFill>
              </a:rPr>
              <a:t>вытягивания</a:t>
            </a:r>
            <a:r>
              <a:rPr lang="ru-RU" dirty="0" smtClean="0">
                <a:solidFill>
                  <a:srgbClr val="7030A0"/>
                </a:solidFill>
              </a:rPr>
              <a:t>»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066851" y="1237130"/>
            <a:ext cx="6312025" cy="476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Из состояния {q2} дуги с меткой </a:t>
            </a:r>
            <a:r>
              <a:rPr lang="ru-RU" sz="2800" i="1" dirty="0"/>
              <a:t>a </a:t>
            </a:r>
            <a:r>
              <a:rPr lang="ru-RU" sz="2800" dirty="0"/>
              <a:t>нет, поэтому </a:t>
            </a:r>
            <a:r>
              <a:rPr lang="el-GR" sz="2800" b="1" dirty="0">
                <a:solidFill>
                  <a:srgbClr val="7030A0"/>
                </a:solidFill>
              </a:rPr>
              <a:t>φ</a:t>
            </a:r>
            <a:r>
              <a:rPr lang="en-US" sz="2800" b="1" dirty="0">
                <a:solidFill>
                  <a:srgbClr val="7030A0"/>
                </a:solidFill>
              </a:rPr>
              <a:t>`</a:t>
            </a:r>
            <a:r>
              <a:rPr lang="ru-RU" sz="2800" b="1" dirty="0" smtClean="0">
                <a:solidFill>
                  <a:srgbClr val="7030A0"/>
                </a:solidFill>
              </a:rPr>
              <a:t>(</a:t>
            </a:r>
            <a:r>
              <a:rPr lang="ru-RU" sz="2800" b="1" dirty="0">
                <a:solidFill>
                  <a:srgbClr val="7030A0"/>
                </a:solidFill>
              </a:rPr>
              <a:t>q2, </a:t>
            </a:r>
            <a:r>
              <a:rPr lang="ru-RU" sz="2800" b="1" i="1" dirty="0">
                <a:solidFill>
                  <a:srgbClr val="7030A0"/>
                </a:solidFill>
              </a:rPr>
              <a:t>a</a:t>
            </a:r>
            <a:r>
              <a:rPr lang="ru-RU" sz="2800" b="1" dirty="0">
                <a:solidFill>
                  <a:srgbClr val="7030A0"/>
                </a:solidFill>
              </a:rPr>
              <a:t>)= </a:t>
            </a:r>
            <a:r>
              <a:rPr lang="en-US" sz="2800" b="1" dirty="0">
                <a:solidFill>
                  <a:srgbClr val="7030A0"/>
                </a:solidFill>
                <a:sym typeface="Symbol"/>
              </a:rPr>
              <a:t>Ø</a:t>
            </a:r>
            <a:r>
              <a:rPr lang="ru-RU" sz="2800" dirty="0" smtClean="0"/>
              <a:t>,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Для автомата </a:t>
            </a:r>
            <a:r>
              <a:rPr lang="en-US" sz="2800" dirty="0" smtClean="0"/>
              <a:t>S</a:t>
            </a:r>
            <a:r>
              <a:rPr lang="en-US" sz="2800" dirty="0"/>
              <a:t>`</a:t>
            </a:r>
            <a:endParaRPr lang="ru-RU" sz="2800" dirty="0" smtClean="0"/>
          </a:p>
          <a:p>
            <a:pPr>
              <a:spcBef>
                <a:spcPts val="0"/>
              </a:spcBef>
            </a:pPr>
            <a:r>
              <a:rPr lang="el-GR" sz="2800" dirty="0" smtClean="0"/>
              <a:t>φ</a:t>
            </a:r>
            <a:r>
              <a:rPr lang="en-US" sz="2800" dirty="0"/>
              <a:t>`</a:t>
            </a:r>
            <a:r>
              <a:rPr lang="en-US" sz="2800" dirty="0" smtClean="0"/>
              <a:t>(q1,</a:t>
            </a:r>
            <a:r>
              <a:rPr lang="en-US" sz="2800" b="1" i="1" dirty="0" smtClean="0"/>
              <a:t>a</a:t>
            </a:r>
            <a:r>
              <a:rPr lang="en-US" sz="2800" dirty="0"/>
              <a:t>)={q2,q3</a:t>
            </a:r>
            <a:r>
              <a:rPr lang="en-US" sz="2800" dirty="0" smtClean="0"/>
              <a:t>}; </a:t>
            </a:r>
            <a:r>
              <a:rPr lang="el-GR" sz="2800" dirty="0" smtClean="0"/>
              <a:t>φ</a:t>
            </a:r>
            <a:r>
              <a:rPr lang="en-US" sz="2800" dirty="0" smtClean="0"/>
              <a:t>`(</a:t>
            </a:r>
            <a:r>
              <a:rPr lang="en-US" sz="2800" dirty="0"/>
              <a:t>q1,</a:t>
            </a:r>
            <a:r>
              <a:rPr lang="en-US" sz="2800" b="1" i="1" dirty="0"/>
              <a:t>b</a:t>
            </a:r>
            <a:r>
              <a:rPr lang="en-US" sz="2800" dirty="0"/>
              <a:t>)={q4</a:t>
            </a:r>
            <a:r>
              <a:rPr lang="en-US" sz="2800" dirty="0" smtClean="0"/>
              <a:t>}.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l-GR" sz="2800" dirty="0"/>
              <a:t>φ</a:t>
            </a:r>
            <a:r>
              <a:rPr lang="en-US" sz="2800" dirty="0" smtClean="0"/>
              <a:t>`({</a:t>
            </a:r>
            <a:r>
              <a:rPr lang="en-US" sz="2800" dirty="0"/>
              <a:t>q2,q3},</a:t>
            </a:r>
            <a:r>
              <a:rPr lang="en-US" sz="2800" b="1" i="1" dirty="0"/>
              <a:t>a</a:t>
            </a:r>
            <a:r>
              <a:rPr lang="en-US" sz="2800" dirty="0" smtClean="0"/>
              <a:t>)= {</a:t>
            </a:r>
            <a:r>
              <a:rPr lang="en-US" sz="2800" dirty="0"/>
              <a:t>q4</a:t>
            </a:r>
            <a:r>
              <a:rPr lang="en-US" sz="2800" dirty="0" smtClean="0"/>
              <a:t>}</a:t>
            </a:r>
            <a:r>
              <a:rPr lang="en-US" sz="2800" dirty="0" smtClean="0">
                <a:sym typeface="Symbol"/>
              </a:rPr>
              <a:t>Ø </a:t>
            </a:r>
            <a:r>
              <a:rPr lang="en-US" sz="2800" dirty="0" smtClean="0"/>
              <a:t>={</a:t>
            </a:r>
            <a:r>
              <a:rPr lang="en-US" sz="2800" dirty="0"/>
              <a:t>q4</a:t>
            </a:r>
            <a:r>
              <a:rPr lang="en-US" sz="2800" dirty="0" smtClean="0"/>
              <a:t>}; </a:t>
            </a:r>
            <a:r>
              <a:rPr lang="el-GR" sz="2800" dirty="0"/>
              <a:t>φ</a:t>
            </a:r>
            <a:r>
              <a:rPr lang="en-US" sz="2800" dirty="0"/>
              <a:t>`</a:t>
            </a:r>
            <a:r>
              <a:rPr lang="en-US" sz="2800" dirty="0" smtClean="0"/>
              <a:t>({</a:t>
            </a:r>
            <a:r>
              <a:rPr lang="en-US" sz="2800" dirty="0"/>
              <a:t>q2,q3},</a:t>
            </a:r>
            <a:r>
              <a:rPr lang="en-US" sz="2800" b="1" i="1" dirty="0"/>
              <a:t>b</a:t>
            </a:r>
            <a:r>
              <a:rPr lang="en-US" sz="2800" dirty="0"/>
              <a:t>)={q4</a:t>
            </a:r>
            <a:r>
              <a:rPr lang="en-US" sz="2800" dirty="0" smtClean="0"/>
              <a:t>}</a:t>
            </a:r>
            <a:r>
              <a:rPr lang="en-US" sz="2800" dirty="0" smtClean="0">
                <a:sym typeface="Symbol"/>
              </a:rPr>
              <a:t></a:t>
            </a:r>
            <a:r>
              <a:rPr lang="en-US" sz="2800" dirty="0">
                <a:sym typeface="Symbol"/>
              </a:rPr>
              <a:t>Ø</a:t>
            </a:r>
            <a:r>
              <a:rPr lang="en-US" sz="2800" dirty="0" smtClean="0"/>
              <a:t> </a:t>
            </a:r>
            <a:r>
              <a:rPr lang="en-US" sz="2800" dirty="0"/>
              <a:t>={q4</a:t>
            </a:r>
            <a:r>
              <a:rPr lang="en-US" sz="2800" dirty="0" smtClean="0"/>
              <a:t>}.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l-GR" sz="2800" dirty="0"/>
              <a:t>φ</a:t>
            </a:r>
            <a:r>
              <a:rPr lang="en-US" sz="2800" dirty="0"/>
              <a:t>`({q4},</a:t>
            </a:r>
            <a:r>
              <a:rPr lang="en-US" sz="2800" b="1" i="1" dirty="0"/>
              <a:t>a</a:t>
            </a:r>
            <a:r>
              <a:rPr lang="en-US" sz="2800" dirty="0"/>
              <a:t>)=</a:t>
            </a:r>
            <a:r>
              <a:rPr lang="en-US" sz="2800" dirty="0" smtClean="0">
                <a:sym typeface="Symbol"/>
              </a:rPr>
              <a:t>Ø; </a:t>
            </a:r>
            <a:r>
              <a:rPr lang="el-GR" sz="2800" dirty="0" smtClean="0"/>
              <a:t>φ</a:t>
            </a:r>
            <a:r>
              <a:rPr lang="en-US" sz="2800" dirty="0"/>
              <a:t>`</a:t>
            </a:r>
            <a:r>
              <a:rPr lang="en-US" sz="2800" dirty="0" smtClean="0"/>
              <a:t>({</a:t>
            </a:r>
            <a:r>
              <a:rPr lang="en-US" sz="2800" dirty="0"/>
              <a:t>q4},</a:t>
            </a:r>
            <a:r>
              <a:rPr lang="en-US" sz="2800" b="1" i="1" dirty="0"/>
              <a:t>b</a:t>
            </a:r>
            <a:r>
              <a:rPr lang="en-US" sz="2800" dirty="0" smtClean="0"/>
              <a:t>)=</a:t>
            </a:r>
            <a:r>
              <a:rPr lang="en-US" sz="2800" dirty="0" smtClean="0">
                <a:sym typeface="Symbol"/>
              </a:rPr>
              <a:t>Ø.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l-GR" sz="2800" dirty="0"/>
              <a:t>φ</a:t>
            </a:r>
            <a:r>
              <a:rPr lang="en-US" sz="2800" dirty="0"/>
              <a:t>`</a:t>
            </a:r>
            <a:r>
              <a:rPr lang="pt-BR" sz="2800" dirty="0"/>
              <a:t>(</a:t>
            </a:r>
            <a:r>
              <a:rPr lang="en-US" sz="2800" dirty="0" smtClean="0">
                <a:sym typeface="Symbol"/>
              </a:rPr>
              <a:t>Ø</a:t>
            </a:r>
            <a:r>
              <a:rPr lang="pt-BR" sz="2800" dirty="0" smtClean="0"/>
              <a:t>,</a:t>
            </a:r>
            <a:r>
              <a:rPr lang="pt-BR" sz="2800" b="1" i="1" dirty="0" smtClean="0"/>
              <a:t>a</a:t>
            </a:r>
            <a:r>
              <a:rPr lang="pt-BR" sz="2800" dirty="0"/>
              <a:t>)= </a:t>
            </a:r>
            <a:r>
              <a:rPr lang="en-US" sz="2800" dirty="0" smtClean="0">
                <a:sym typeface="Symbol"/>
              </a:rPr>
              <a:t>Ø;   </a:t>
            </a:r>
            <a:r>
              <a:rPr lang="el-GR" sz="2800" dirty="0" smtClean="0"/>
              <a:t>φ</a:t>
            </a:r>
            <a:r>
              <a:rPr lang="en-US" sz="2800" dirty="0"/>
              <a:t>`</a:t>
            </a:r>
            <a:r>
              <a:rPr lang="pt-BR" sz="2800" dirty="0" smtClean="0"/>
              <a:t>(</a:t>
            </a:r>
            <a:r>
              <a:rPr lang="en-US" sz="2800" dirty="0">
                <a:sym typeface="Symbol"/>
              </a:rPr>
              <a:t>Ø</a:t>
            </a:r>
            <a:r>
              <a:rPr lang="pt-BR" sz="2800" dirty="0" smtClean="0"/>
              <a:t>,</a:t>
            </a:r>
            <a:r>
              <a:rPr lang="pt-BR" sz="2800" b="1" i="1" dirty="0" smtClean="0"/>
              <a:t>b</a:t>
            </a:r>
            <a:r>
              <a:rPr lang="pt-BR" sz="2800" dirty="0" smtClean="0"/>
              <a:t>)=</a:t>
            </a:r>
            <a:r>
              <a:rPr lang="en-US" sz="2800" dirty="0" smtClean="0">
                <a:sym typeface="Symbol"/>
              </a:rPr>
              <a:t>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6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1320800"/>
          </a:xfrm>
        </p:spPr>
        <p:txBody>
          <a:bodyPr/>
          <a:lstStyle/>
          <a:p>
            <a:r>
              <a:rPr lang="ru-RU" dirty="0"/>
              <a:t>Переход от НКА к ДКА. </a:t>
            </a:r>
            <a:r>
              <a:rPr lang="ru-RU" b="1" u="sng" dirty="0"/>
              <a:t>Этап </a:t>
            </a:r>
            <a:r>
              <a:rPr lang="en-US" b="1" u="sng" dirty="0" smtClean="0"/>
              <a:t>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498080" y="119866"/>
            <a:ext cx="406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7030A0"/>
                </a:solidFill>
              </a:rPr>
              <a:t>Метод </a:t>
            </a:r>
            <a:r>
              <a:rPr lang="ru-RU" dirty="0" smtClean="0">
                <a:solidFill>
                  <a:srgbClr val="7030A0"/>
                </a:solidFill>
              </a:rPr>
              <a:t>«</a:t>
            </a:r>
            <a:r>
              <a:rPr lang="ru-RU" sz="2800" dirty="0">
                <a:solidFill>
                  <a:srgbClr val="7030A0"/>
                </a:solidFill>
              </a:rPr>
              <a:t>вытягивания</a:t>
            </a:r>
            <a:r>
              <a:rPr lang="ru-RU" dirty="0" smtClean="0">
                <a:solidFill>
                  <a:srgbClr val="7030A0"/>
                </a:solidFill>
              </a:rPr>
              <a:t>»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927003" y="1237130"/>
            <a:ext cx="6451874" cy="476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Из состояния {q2} дуги с меткой </a:t>
            </a:r>
            <a:r>
              <a:rPr lang="ru-RU" sz="2800" i="1" dirty="0"/>
              <a:t>a </a:t>
            </a:r>
            <a:r>
              <a:rPr lang="ru-RU" sz="2800" dirty="0"/>
              <a:t>нет, поэтому </a:t>
            </a:r>
            <a:r>
              <a:rPr lang="ru-RU" sz="2800" dirty="0" smtClean="0"/>
              <a:t>(</a:t>
            </a:r>
            <a:r>
              <a:rPr lang="ru-RU" sz="2800" dirty="0"/>
              <a:t>q2, </a:t>
            </a:r>
            <a:r>
              <a:rPr lang="ru-RU" sz="2800" i="1" dirty="0"/>
              <a:t>a</a:t>
            </a:r>
            <a:r>
              <a:rPr lang="ru-RU" sz="2800" dirty="0"/>
              <a:t>)= ,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smtClean="0"/>
              <a:t>Для автомата </a:t>
            </a:r>
            <a:r>
              <a:rPr lang="en-US" sz="2800" dirty="0" smtClean="0"/>
              <a:t>S</a:t>
            </a:r>
            <a:r>
              <a:rPr lang="en-US" sz="2800" dirty="0"/>
              <a:t>`</a:t>
            </a:r>
            <a:endParaRPr lang="ru-RU" sz="2800" dirty="0" smtClean="0"/>
          </a:p>
          <a:p>
            <a:pPr>
              <a:spcBef>
                <a:spcPts val="0"/>
              </a:spcBef>
            </a:pPr>
            <a:r>
              <a:rPr lang="el-GR" sz="2800" dirty="0" smtClean="0"/>
              <a:t>φ</a:t>
            </a:r>
            <a:r>
              <a:rPr lang="en-US" sz="2800" dirty="0"/>
              <a:t>`</a:t>
            </a:r>
            <a:r>
              <a:rPr lang="en-US" sz="2800" dirty="0" smtClean="0"/>
              <a:t>(q1,</a:t>
            </a:r>
            <a:r>
              <a:rPr lang="en-US" sz="2800" b="1" i="1" dirty="0" smtClean="0"/>
              <a:t>a</a:t>
            </a:r>
            <a:r>
              <a:rPr lang="en-US" sz="2800" dirty="0"/>
              <a:t>)={q2,q3</a:t>
            </a:r>
            <a:r>
              <a:rPr lang="en-US" sz="2800" dirty="0" smtClean="0"/>
              <a:t>}; </a:t>
            </a:r>
            <a:r>
              <a:rPr lang="el-GR" sz="2800" dirty="0" smtClean="0"/>
              <a:t>φ</a:t>
            </a:r>
            <a:r>
              <a:rPr lang="en-US" sz="2800" dirty="0" smtClean="0"/>
              <a:t>`(</a:t>
            </a:r>
            <a:r>
              <a:rPr lang="en-US" sz="2800" dirty="0"/>
              <a:t>q1,</a:t>
            </a:r>
            <a:r>
              <a:rPr lang="en-US" sz="2800" b="1" i="1" dirty="0"/>
              <a:t>b</a:t>
            </a:r>
            <a:r>
              <a:rPr lang="en-US" sz="2800" dirty="0"/>
              <a:t>)={q4</a:t>
            </a:r>
            <a:r>
              <a:rPr lang="en-US" sz="2800" dirty="0" smtClean="0"/>
              <a:t>}.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l-GR" sz="2800" dirty="0"/>
              <a:t>φ</a:t>
            </a:r>
            <a:r>
              <a:rPr lang="en-US" sz="2800" dirty="0" smtClean="0"/>
              <a:t>`({</a:t>
            </a:r>
            <a:r>
              <a:rPr lang="en-US" sz="2800" dirty="0"/>
              <a:t>q2,q3},</a:t>
            </a:r>
            <a:r>
              <a:rPr lang="en-US" sz="2800" b="1" i="1" dirty="0"/>
              <a:t>a</a:t>
            </a:r>
            <a:r>
              <a:rPr lang="en-US" sz="2800" dirty="0" smtClean="0"/>
              <a:t>)= {</a:t>
            </a:r>
            <a:r>
              <a:rPr lang="en-US" sz="2800" dirty="0"/>
              <a:t>q4</a:t>
            </a:r>
            <a:r>
              <a:rPr lang="en-US" sz="2800" dirty="0" smtClean="0"/>
              <a:t>}</a:t>
            </a:r>
            <a:r>
              <a:rPr lang="en-US" sz="2800" dirty="0" smtClean="0">
                <a:sym typeface="Symbol"/>
              </a:rPr>
              <a:t>Ø </a:t>
            </a:r>
            <a:r>
              <a:rPr lang="en-US" sz="2800" dirty="0" smtClean="0"/>
              <a:t>={</a:t>
            </a:r>
            <a:r>
              <a:rPr lang="en-US" sz="2800" dirty="0"/>
              <a:t>q4</a:t>
            </a:r>
            <a:r>
              <a:rPr lang="en-US" sz="2800" dirty="0" smtClean="0"/>
              <a:t>}; </a:t>
            </a:r>
            <a:r>
              <a:rPr lang="el-GR" sz="2800" dirty="0"/>
              <a:t>φ</a:t>
            </a:r>
            <a:r>
              <a:rPr lang="en-US" sz="2800" dirty="0"/>
              <a:t>`</a:t>
            </a:r>
            <a:r>
              <a:rPr lang="en-US" sz="2800" dirty="0" smtClean="0"/>
              <a:t>({</a:t>
            </a:r>
            <a:r>
              <a:rPr lang="en-US" sz="2800" dirty="0"/>
              <a:t>q2,q3},</a:t>
            </a:r>
            <a:r>
              <a:rPr lang="en-US" sz="2800" b="1" i="1" dirty="0"/>
              <a:t>b</a:t>
            </a:r>
            <a:r>
              <a:rPr lang="en-US" sz="2800" dirty="0"/>
              <a:t>)={q4</a:t>
            </a:r>
            <a:r>
              <a:rPr lang="en-US" sz="2800" dirty="0" smtClean="0"/>
              <a:t>}</a:t>
            </a:r>
            <a:r>
              <a:rPr lang="en-US" sz="2800" dirty="0" smtClean="0">
                <a:sym typeface="Symbol"/>
              </a:rPr>
              <a:t></a:t>
            </a:r>
            <a:r>
              <a:rPr lang="en-US" sz="2800" dirty="0">
                <a:sym typeface="Symbol"/>
              </a:rPr>
              <a:t>Ø</a:t>
            </a:r>
            <a:r>
              <a:rPr lang="en-US" sz="2800" dirty="0" smtClean="0"/>
              <a:t> </a:t>
            </a:r>
            <a:r>
              <a:rPr lang="en-US" sz="2800" dirty="0"/>
              <a:t>={q4</a:t>
            </a:r>
            <a:r>
              <a:rPr lang="en-US" sz="2800" dirty="0" smtClean="0"/>
              <a:t>}.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l-GR" sz="2800" dirty="0"/>
              <a:t>φ</a:t>
            </a:r>
            <a:r>
              <a:rPr lang="en-US" sz="2800" dirty="0"/>
              <a:t>`({q4},</a:t>
            </a:r>
            <a:r>
              <a:rPr lang="en-US" sz="2800" i="1" dirty="0"/>
              <a:t>a</a:t>
            </a:r>
            <a:r>
              <a:rPr lang="en-US" sz="2800" dirty="0"/>
              <a:t>)=</a:t>
            </a:r>
            <a:r>
              <a:rPr lang="en-US" sz="2800" dirty="0" smtClean="0">
                <a:sym typeface="Symbol"/>
              </a:rPr>
              <a:t>Ø; </a:t>
            </a:r>
            <a:r>
              <a:rPr lang="el-GR" sz="2800" dirty="0" smtClean="0"/>
              <a:t>φ</a:t>
            </a:r>
            <a:r>
              <a:rPr lang="en-US" sz="2800" dirty="0"/>
              <a:t>`</a:t>
            </a:r>
            <a:r>
              <a:rPr lang="en-US" sz="2800" dirty="0" smtClean="0"/>
              <a:t>({</a:t>
            </a:r>
            <a:r>
              <a:rPr lang="en-US" sz="2800" dirty="0"/>
              <a:t>q4},</a:t>
            </a:r>
            <a:r>
              <a:rPr lang="en-US" sz="2800" i="1" dirty="0"/>
              <a:t>b</a:t>
            </a:r>
            <a:r>
              <a:rPr lang="en-US" sz="2800" dirty="0" smtClean="0"/>
              <a:t>)=</a:t>
            </a:r>
            <a:r>
              <a:rPr lang="en-US" sz="2800" dirty="0" smtClean="0">
                <a:sym typeface="Symbol"/>
              </a:rPr>
              <a:t>Ø.</a:t>
            </a:r>
            <a:endParaRPr lang="en-US" sz="2800" dirty="0"/>
          </a:p>
          <a:p>
            <a:pPr>
              <a:spcBef>
                <a:spcPts val="0"/>
              </a:spcBef>
            </a:pPr>
            <a:r>
              <a:rPr lang="el-GR" sz="2800" dirty="0"/>
              <a:t>φ</a:t>
            </a:r>
            <a:r>
              <a:rPr lang="en-US" sz="2800" dirty="0"/>
              <a:t>`</a:t>
            </a:r>
            <a:r>
              <a:rPr lang="pt-BR" sz="2800" dirty="0"/>
              <a:t>(</a:t>
            </a:r>
            <a:r>
              <a:rPr lang="en-US" sz="2800" dirty="0">
                <a:sym typeface="Symbol"/>
              </a:rPr>
              <a:t>Ø</a:t>
            </a:r>
            <a:r>
              <a:rPr lang="pt-BR" sz="2800" dirty="0"/>
              <a:t> ,</a:t>
            </a:r>
            <a:r>
              <a:rPr lang="pt-BR" sz="2800" i="1" dirty="0"/>
              <a:t>a</a:t>
            </a:r>
            <a:r>
              <a:rPr lang="pt-BR" sz="2800" dirty="0"/>
              <a:t>)= </a:t>
            </a:r>
            <a:r>
              <a:rPr lang="en-US" sz="2800" dirty="0" smtClean="0">
                <a:sym typeface="Symbol"/>
              </a:rPr>
              <a:t>Ø;   </a:t>
            </a:r>
            <a:r>
              <a:rPr lang="el-GR" sz="2800" dirty="0" smtClean="0"/>
              <a:t>φ</a:t>
            </a:r>
            <a:r>
              <a:rPr lang="en-US" sz="2800" dirty="0"/>
              <a:t>`</a:t>
            </a:r>
            <a:r>
              <a:rPr lang="pt-BR" sz="2800" dirty="0" smtClean="0"/>
              <a:t>(</a:t>
            </a:r>
            <a:r>
              <a:rPr lang="en-US" sz="2800" dirty="0">
                <a:sym typeface="Symbol"/>
              </a:rPr>
              <a:t>Ø</a:t>
            </a:r>
            <a:r>
              <a:rPr lang="pt-BR" sz="2800" dirty="0" smtClean="0"/>
              <a:t>,</a:t>
            </a:r>
            <a:r>
              <a:rPr lang="pt-BR" sz="2800" i="1" dirty="0" smtClean="0"/>
              <a:t>b</a:t>
            </a:r>
            <a:r>
              <a:rPr lang="pt-BR" sz="2800" dirty="0" smtClean="0"/>
              <a:t>)=</a:t>
            </a:r>
            <a:r>
              <a:rPr lang="en-US" sz="2800" dirty="0" smtClean="0">
                <a:sym typeface="Symbol"/>
              </a:rPr>
              <a:t>Ø.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68" y="1865275"/>
            <a:ext cx="4156568" cy="325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9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1320800"/>
          </a:xfrm>
        </p:spPr>
        <p:txBody>
          <a:bodyPr/>
          <a:lstStyle/>
          <a:p>
            <a:r>
              <a:rPr lang="ru-RU" dirty="0" smtClean="0"/>
              <a:t>Переход от НКА к ДКА. Этап </a:t>
            </a:r>
            <a:r>
              <a:rPr lang="ru-RU" dirty="0" smtClean="0"/>
              <a:t>1</a:t>
            </a:r>
            <a:r>
              <a:rPr lang="en-US" dirty="0" smtClean="0"/>
              <a:t>, 2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47814" y="2414083"/>
            <a:ext cx="6023725" cy="402344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66256" y="941389"/>
            <a:ext cx="9393380" cy="132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  </a:t>
            </a:r>
            <a:r>
              <a:rPr lang="ru-RU" sz="3400" dirty="0" smtClean="0"/>
              <a:t>Пример 1. НКА задан диаграммой переходов.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400" dirty="0" smtClean="0"/>
              <a:t>       Q </a:t>
            </a:r>
            <a:r>
              <a:rPr lang="ru-RU" sz="3400" dirty="0"/>
              <a:t>= {q</a:t>
            </a:r>
            <a:r>
              <a:rPr lang="ru-RU" sz="3400" baseline="-25000" dirty="0"/>
              <a:t>0</a:t>
            </a:r>
            <a:r>
              <a:rPr lang="ru-RU" sz="3400" dirty="0"/>
              <a:t>, q</a:t>
            </a:r>
            <a:r>
              <a:rPr lang="ru-RU" sz="3400" baseline="-25000" dirty="0"/>
              <a:t>1</a:t>
            </a:r>
            <a:r>
              <a:rPr lang="ru-RU" sz="3400" dirty="0"/>
              <a:t>, q</a:t>
            </a:r>
            <a:r>
              <a:rPr lang="ru-RU" sz="3400" baseline="-25000" dirty="0"/>
              <a:t>2</a:t>
            </a:r>
            <a:r>
              <a:rPr lang="ru-RU" sz="3400" dirty="0"/>
              <a:t>, q</a:t>
            </a:r>
            <a:r>
              <a:rPr lang="ru-RU" sz="3400" baseline="-25000" dirty="0"/>
              <a:t>3</a:t>
            </a:r>
            <a:r>
              <a:rPr lang="ru-RU" sz="3400" dirty="0"/>
              <a:t>}, </a:t>
            </a:r>
            <a:r>
              <a:rPr lang="en-US" sz="3400" dirty="0" smtClean="0"/>
              <a:t>V</a:t>
            </a:r>
            <a:r>
              <a:rPr lang="ru-RU" sz="3400" dirty="0" smtClean="0"/>
              <a:t> </a:t>
            </a:r>
            <a:r>
              <a:rPr lang="ru-RU" sz="3400" dirty="0"/>
              <a:t>={</a:t>
            </a:r>
            <a:r>
              <a:rPr lang="en-US" sz="3400" dirty="0"/>
              <a:t>r</a:t>
            </a:r>
            <a:r>
              <a:rPr lang="ru-RU" sz="3400" dirty="0"/>
              <a:t>, t}, F = {q</a:t>
            </a:r>
            <a:r>
              <a:rPr lang="ru-RU" sz="3400" baseline="-25000" dirty="0"/>
              <a:t>1</a:t>
            </a:r>
            <a:r>
              <a:rPr lang="ru-RU" sz="3400" dirty="0"/>
              <a:t>}.</a:t>
            </a:r>
          </a:p>
          <a:p>
            <a:pPr marL="0" indent="0">
              <a:lnSpc>
                <a:spcPct val="110000"/>
              </a:lnSpc>
              <a:buFont typeface="Wingdings 3" charset="2"/>
              <a:buNone/>
            </a:pPr>
            <a:r>
              <a:rPr lang="ru-RU" sz="3100" dirty="0" smtClean="0"/>
              <a:t> </a:t>
            </a:r>
            <a:endParaRPr lang="ru-RU" sz="3100" b="1" dirty="0" smtClean="0">
              <a:solidFill>
                <a:srgbClr val="0070C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7928" y="2118305"/>
            <a:ext cx="4475018" cy="461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 smtClean="0"/>
              <a:t> </a:t>
            </a:r>
            <a:endParaRPr lang="ru-RU" sz="2400" dirty="0" smtClean="0">
              <a:solidFill>
                <a:srgbClr val="7030A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 smtClean="0"/>
              <a:t> </a:t>
            </a:r>
            <a:r>
              <a:rPr lang="ru-RU" sz="2400" dirty="0"/>
              <a:t>q</a:t>
            </a:r>
            <a:r>
              <a:rPr lang="ru-RU" sz="2400" baseline="-25000" dirty="0"/>
              <a:t>0</a:t>
            </a:r>
            <a:r>
              <a:rPr lang="en-US" sz="2400" dirty="0"/>
              <a:t>r</a:t>
            </a:r>
            <a:r>
              <a:rPr lang="ru-RU" sz="2400" dirty="0"/>
              <a:t> → q</a:t>
            </a:r>
            <a:r>
              <a:rPr lang="ru-RU" sz="2400" baseline="-25000" dirty="0"/>
              <a:t>1</a:t>
            </a:r>
            <a:r>
              <a:rPr lang="ru-RU" sz="2400" dirty="0"/>
              <a:t>, </a:t>
            </a:r>
            <a:r>
              <a:rPr lang="ru-RU" sz="2400" dirty="0" smtClean="0"/>
              <a:t>     q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t</a:t>
            </a:r>
            <a:r>
              <a:rPr lang="ru-RU" sz="2400" dirty="0"/>
              <a:t>→ q</a:t>
            </a:r>
            <a:r>
              <a:rPr lang="ru-RU" sz="2400" baseline="-25000" dirty="0"/>
              <a:t>3</a:t>
            </a:r>
            <a:r>
              <a:rPr lang="ru-RU" sz="2400" dirty="0"/>
              <a:t>, </a:t>
            </a:r>
            <a:endParaRPr lang="ru-RU" sz="24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q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εr </a:t>
            </a:r>
            <a:r>
              <a:rPr lang="ru-RU" sz="2400" dirty="0"/>
              <a:t>→ </a:t>
            </a:r>
            <a:r>
              <a:rPr lang="ru-RU" sz="2400" dirty="0" smtClean="0"/>
              <a:t>q</a:t>
            </a:r>
            <a:r>
              <a:rPr lang="en-US" sz="2400" baseline="-25000" dirty="0" smtClean="0"/>
              <a:t>0</a:t>
            </a:r>
            <a:r>
              <a:rPr lang="ru-RU" sz="2400" dirty="0" smtClean="0"/>
              <a:t>,     q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εt </a:t>
            </a:r>
            <a:r>
              <a:rPr lang="ru-RU" sz="2400" dirty="0"/>
              <a:t>→ </a:t>
            </a:r>
            <a:r>
              <a:rPr lang="ru-RU" sz="2400" dirty="0" smtClean="0"/>
              <a:t>q</a:t>
            </a:r>
            <a:r>
              <a:rPr lang="en-US" sz="2400" baseline="-25000" dirty="0" smtClean="0"/>
              <a:t>1</a:t>
            </a:r>
            <a:r>
              <a:rPr lang="ru-RU" sz="2400" dirty="0" smtClean="0"/>
              <a:t>, </a:t>
            </a:r>
            <a:endParaRPr lang="ru-RU" sz="24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b="1" dirty="0" smtClean="0"/>
              <a:t>q</a:t>
            </a:r>
            <a:r>
              <a:rPr lang="ru-RU" sz="2400" b="1" baseline="-25000" dirty="0" smtClean="0"/>
              <a:t>0</a:t>
            </a:r>
            <a:r>
              <a:rPr lang="ru-RU" sz="2400" b="1" dirty="0" smtClean="0"/>
              <a:t>εr </a:t>
            </a:r>
            <a:r>
              <a:rPr lang="ru-RU" sz="2400" b="1" dirty="0"/>
              <a:t>→ </a:t>
            </a:r>
            <a:r>
              <a:rPr lang="ru-RU" sz="2400" b="1" dirty="0" smtClean="0"/>
              <a:t>q</a:t>
            </a:r>
            <a:r>
              <a:rPr lang="en-US" sz="2400" b="1" baseline="-25000" dirty="0" smtClean="0"/>
              <a:t>2</a:t>
            </a:r>
            <a:r>
              <a:rPr lang="ru-RU" sz="2400" dirty="0" smtClean="0"/>
              <a:t>,     </a:t>
            </a:r>
            <a:r>
              <a:rPr lang="ru-RU" sz="2400" dirty="0"/>
              <a:t>q</a:t>
            </a:r>
            <a:r>
              <a:rPr lang="ru-RU" sz="2400" baseline="-25000" dirty="0"/>
              <a:t>0</a:t>
            </a:r>
            <a:r>
              <a:rPr lang="ru-RU" sz="2400" dirty="0"/>
              <a:t>εt → </a:t>
            </a:r>
            <a:r>
              <a:rPr lang="ru-RU" sz="2400" dirty="0" smtClean="0"/>
              <a:t>q</a:t>
            </a:r>
            <a:r>
              <a:rPr lang="en-US" sz="2400" baseline="-25000" dirty="0"/>
              <a:t>2</a:t>
            </a:r>
            <a:r>
              <a:rPr lang="ru-RU" sz="2400" dirty="0" smtClean="0"/>
              <a:t>, </a:t>
            </a:r>
            <a:endParaRPr lang="ru-RU" sz="24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/>
              <a:t> </a:t>
            </a:r>
            <a:r>
              <a:rPr lang="ru-RU" sz="2400" dirty="0" smtClean="0"/>
              <a:t>q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εrε </a:t>
            </a:r>
            <a:r>
              <a:rPr lang="ru-RU" sz="2400" dirty="0"/>
              <a:t>→ </a:t>
            </a:r>
            <a:r>
              <a:rPr lang="ru-RU" sz="2400" dirty="0" smtClean="0"/>
              <a:t>q</a:t>
            </a:r>
            <a:r>
              <a:rPr lang="en-US" sz="2400" baseline="-25000" dirty="0" smtClean="0"/>
              <a:t>3</a:t>
            </a:r>
            <a:r>
              <a:rPr lang="ru-RU" sz="2400" dirty="0" smtClean="0"/>
              <a:t>,    q</a:t>
            </a:r>
            <a:r>
              <a:rPr lang="ru-RU" sz="2400" baseline="-25000" dirty="0" smtClean="0"/>
              <a:t>0</a:t>
            </a:r>
            <a:r>
              <a:rPr lang="ru-RU" sz="2400" dirty="0" smtClean="0"/>
              <a:t>εt </a:t>
            </a:r>
            <a:r>
              <a:rPr lang="ru-RU" sz="2400" dirty="0"/>
              <a:t>→ </a:t>
            </a:r>
            <a:r>
              <a:rPr lang="ru-RU" sz="2400" dirty="0" smtClean="0"/>
              <a:t>q</a:t>
            </a:r>
            <a:r>
              <a:rPr lang="en-US" sz="2400" baseline="-25000" dirty="0"/>
              <a:t>3</a:t>
            </a:r>
            <a:endParaRPr lang="ru-RU" sz="2400" baseline="-250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400" b="1" baseline="-25000" dirty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7030A0"/>
                </a:solidFill>
              </a:rPr>
              <a:t>  Определим </a:t>
            </a:r>
            <a:r>
              <a:rPr lang="el-GR" sz="2400" dirty="0">
                <a:solidFill>
                  <a:srgbClr val="7030A0"/>
                </a:solidFill>
              </a:rPr>
              <a:t>φ</a:t>
            </a:r>
            <a:r>
              <a:rPr lang="ru-RU" sz="2400" dirty="0">
                <a:solidFill>
                  <a:srgbClr val="7030A0"/>
                </a:solidFill>
              </a:rPr>
              <a:t>'(q</a:t>
            </a:r>
            <a:r>
              <a:rPr lang="ru-RU" sz="2400" baseline="-25000" dirty="0">
                <a:solidFill>
                  <a:srgbClr val="7030A0"/>
                </a:solidFill>
              </a:rPr>
              <a:t>0</a:t>
            </a:r>
            <a:r>
              <a:rPr lang="ru-RU" sz="2400" dirty="0">
                <a:solidFill>
                  <a:srgbClr val="7030A0"/>
                </a:solidFill>
              </a:rPr>
              <a:t>, </a:t>
            </a:r>
            <a:r>
              <a:rPr lang="en-US" sz="2400" dirty="0">
                <a:solidFill>
                  <a:srgbClr val="7030A0"/>
                </a:solidFill>
              </a:rPr>
              <a:t>r</a:t>
            </a:r>
            <a:r>
              <a:rPr lang="ru-RU" sz="2400" dirty="0">
                <a:solidFill>
                  <a:srgbClr val="7030A0"/>
                </a:solidFill>
              </a:rPr>
              <a:t>):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dirty="0" smtClean="0"/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0</a:t>
            </a:r>
            <a:r>
              <a:rPr lang="ru-RU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>
                <a:solidFill>
                  <a:srgbClr val="0070C0"/>
                </a:solidFill>
              </a:rPr>
              <a:t>r</a:t>
            </a:r>
            <a:r>
              <a:rPr lang="ru-RU" sz="2400" b="1" dirty="0">
                <a:solidFill>
                  <a:srgbClr val="0070C0"/>
                </a:solidFill>
              </a:rPr>
              <a:t>) = {q</a:t>
            </a:r>
            <a:r>
              <a:rPr lang="ru-RU" sz="2400" b="1" baseline="-25000" dirty="0">
                <a:solidFill>
                  <a:srgbClr val="0070C0"/>
                </a:solidFill>
              </a:rPr>
              <a:t>0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 smtClean="0">
                <a:solidFill>
                  <a:srgbClr val="0070C0"/>
                </a:solidFill>
              </a:rPr>
              <a:t>}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ru-RU" sz="2400" dirty="0" smtClean="0">
                <a:solidFill>
                  <a:srgbClr val="7030A0"/>
                </a:solidFill>
              </a:rPr>
              <a:t>Определим </a:t>
            </a:r>
            <a:r>
              <a:rPr lang="el-GR" sz="2400" dirty="0">
                <a:solidFill>
                  <a:srgbClr val="7030A0"/>
                </a:solidFill>
              </a:rPr>
              <a:t>φ</a:t>
            </a:r>
            <a:r>
              <a:rPr lang="ru-RU" sz="2400" dirty="0">
                <a:solidFill>
                  <a:srgbClr val="7030A0"/>
                </a:solidFill>
              </a:rPr>
              <a:t>'(q</a:t>
            </a:r>
            <a:r>
              <a:rPr lang="ru-RU" sz="2400" baseline="-25000" dirty="0">
                <a:solidFill>
                  <a:srgbClr val="7030A0"/>
                </a:solidFill>
              </a:rPr>
              <a:t>0</a:t>
            </a:r>
            <a:r>
              <a:rPr lang="ru-RU" sz="2400" dirty="0">
                <a:solidFill>
                  <a:srgbClr val="7030A0"/>
                </a:solidFill>
              </a:rPr>
              <a:t>, </a:t>
            </a:r>
            <a:r>
              <a:rPr lang="en-US" sz="2400" dirty="0">
                <a:solidFill>
                  <a:srgbClr val="7030A0"/>
                </a:solidFill>
              </a:rPr>
              <a:t>t</a:t>
            </a:r>
            <a:r>
              <a:rPr lang="ru-RU" sz="2400" dirty="0">
                <a:solidFill>
                  <a:srgbClr val="7030A0"/>
                </a:solidFill>
              </a:rPr>
              <a:t>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el-GR" sz="2400" b="1" dirty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'(q</a:t>
            </a:r>
            <a:r>
              <a:rPr lang="ru-RU" sz="2400" b="1" baseline="-25000" dirty="0" smtClean="0">
                <a:solidFill>
                  <a:srgbClr val="0070C0"/>
                </a:solidFill>
              </a:rPr>
              <a:t>0</a:t>
            </a:r>
            <a:r>
              <a:rPr lang="ru-RU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ru-RU" sz="2400" b="1" dirty="0" smtClean="0">
                <a:solidFill>
                  <a:srgbClr val="0070C0"/>
                </a:solidFill>
              </a:rPr>
              <a:t>) = {q</a:t>
            </a:r>
            <a:r>
              <a:rPr lang="ru-RU" sz="2400" b="1" baseline="-25000" dirty="0" smtClean="0">
                <a:solidFill>
                  <a:srgbClr val="0070C0"/>
                </a:solidFill>
              </a:rPr>
              <a:t>1</a:t>
            </a:r>
            <a:r>
              <a:rPr lang="ru-RU" sz="2400" b="1" dirty="0" smtClean="0">
                <a:solidFill>
                  <a:srgbClr val="0070C0"/>
                </a:solidFill>
              </a:rPr>
              <a:t>, q</a:t>
            </a:r>
            <a:r>
              <a:rPr lang="ru-RU" sz="2400" b="1" baseline="-25000" dirty="0" smtClean="0">
                <a:solidFill>
                  <a:srgbClr val="0070C0"/>
                </a:solidFill>
              </a:rPr>
              <a:t>2</a:t>
            </a:r>
            <a:r>
              <a:rPr lang="ru-RU" sz="2400" b="1" dirty="0" smtClean="0">
                <a:solidFill>
                  <a:srgbClr val="0070C0"/>
                </a:solidFill>
              </a:rPr>
              <a:t>, q</a:t>
            </a:r>
            <a:r>
              <a:rPr lang="ru-RU" sz="2400" b="1" baseline="-25000" dirty="0" smtClean="0">
                <a:solidFill>
                  <a:srgbClr val="0070C0"/>
                </a:solidFill>
              </a:rPr>
              <a:t>3</a:t>
            </a:r>
            <a:r>
              <a:rPr lang="ru-RU" sz="2400" b="1" dirty="0" smtClean="0">
                <a:solidFill>
                  <a:srgbClr val="0070C0"/>
                </a:solidFill>
              </a:rPr>
              <a:t>}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2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1320800"/>
          </a:xfrm>
        </p:spPr>
        <p:txBody>
          <a:bodyPr/>
          <a:lstStyle/>
          <a:p>
            <a:r>
              <a:rPr lang="ru-RU" dirty="0" smtClean="0"/>
              <a:t>Переход от НКА к ДКА. Этап </a:t>
            </a:r>
            <a:r>
              <a:rPr lang="en-US" dirty="0" smtClean="0"/>
              <a:t>2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11782" y="2118305"/>
            <a:ext cx="6023725" cy="4023447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66256" y="941389"/>
            <a:ext cx="9393380" cy="132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dirty="0" smtClean="0"/>
              <a:t>  </a:t>
            </a:r>
            <a:r>
              <a:rPr lang="ru-RU" sz="3400" dirty="0" smtClean="0"/>
              <a:t>Пример 1. НКА задан диаграммой переходов.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3400" dirty="0" smtClean="0"/>
              <a:t>       Q </a:t>
            </a:r>
            <a:r>
              <a:rPr lang="ru-RU" sz="3400" dirty="0"/>
              <a:t>= {q</a:t>
            </a:r>
            <a:r>
              <a:rPr lang="ru-RU" sz="3400" baseline="-25000" dirty="0"/>
              <a:t>0</a:t>
            </a:r>
            <a:r>
              <a:rPr lang="ru-RU" sz="3400" dirty="0"/>
              <a:t>, q</a:t>
            </a:r>
            <a:r>
              <a:rPr lang="ru-RU" sz="3400" baseline="-25000" dirty="0"/>
              <a:t>1</a:t>
            </a:r>
            <a:r>
              <a:rPr lang="ru-RU" sz="3400" dirty="0"/>
              <a:t>, q</a:t>
            </a:r>
            <a:r>
              <a:rPr lang="ru-RU" sz="3400" baseline="-25000" dirty="0"/>
              <a:t>2</a:t>
            </a:r>
            <a:r>
              <a:rPr lang="ru-RU" sz="3400" dirty="0"/>
              <a:t>, q</a:t>
            </a:r>
            <a:r>
              <a:rPr lang="ru-RU" sz="3400" baseline="-25000" dirty="0"/>
              <a:t>3</a:t>
            </a:r>
            <a:r>
              <a:rPr lang="ru-RU" sz="3400" dirty="0"/>
              <a:t>}, </a:t>
            </a:r>
            <a:r>
              <a:rPr lang="en-US" sz="3400" dirty="0" smtClean="0"/>
              <a:t>V</a:t>
            </a:r>
            <a:r>
              <a:rPr lang="ru-RU" sz="3400" dirty="0" smtClean="0"/>
              <a:t> </a:t>
            </a:r>
            <a:r>
              <a:rPr lang="ru-RU" sz="3400" dirty="0"/>
              <a:t>={</a:t>
            </a:r>
            <a:r>
              <a:rPr lang="en-US" sz="3400" dirty="0"/>
              <a:t>r</a:t>
            </a:r>
            <a:r>
              <a:rPr lang="ru-RU" sz="3400" dirty="0"/>
              <a:t>, t}, F = {q</a:t>
            </a:r>
            <a:r>
              <a:rPr lang="ru-RU" sz="3400" baseline="-25000" dirty="0"/>
              <a:t>1</a:t>
            </a:r>
            <a:r>
              <a:rPr lang="ru-RU" sz="3400" dirty="0"/>
              <a:t>}.</a:t>
            </a:r>
          </a:p>
          <a:p>
            <a:pPr marL="0" indent="0">
              <a:lnSpc>
                <a:spcPct val="110000"/>
              </a:lnSpc>
              <a:buFont typeface="Wingdings 3" charset="2"/>
              <a:buNone/>
            </a:pPr>
            <a:r>
              <a:rPr lang="ru-RU" sz="3100" dirty="0" smtClean="0"/>
              <a:t> </a:t>
            </a:r>
            <a:endParaRPr lang="ru-RU" sz="3100" b="1" dirty="0" smtClean="0">
              <a:solidFill>
                <a:srgbClr val="0070C0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7927" y="2108349"/>
            <a:ext cx="4475017" cy="430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Определим аналогично: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200" dirty="0" smtClean="0"/>
              <a:t> </a:t>
            </a:r>
            <a:r>
              <a:rPr lang="ru-RU" sz="2400" dirty="0"/>
              <a:t>q</a:t>
            </a:r>
            <a:r>
              <a:rPr lang="ru-RU" sz="2400" baseline="-25000" dirty="0"/>
              <a:t>1</a:t>
            </a:r>
            <a:r>
              <a:rPr lang="en-US" sz="2400" dirty="0"/>
              <a:t>r</a:t>
            </a:r>
            <a:r>
              <a:rPr lang="ru-RU" sz="2400" dirty="0"/>
              <a:t> → q</a:t>
            </a:r>
            <a:r>
              <a:rPr lang="ru-RU" sz="2400" baseline="-25000" dirty="0"/>
              <a:t>3</a:t>
            </a:r>
            <a:r>
              <a:rPr lang="ru-RU" sz="2400" dirty="0"/>
              <a:t>, q</a:t>
            </a:r>
            <a:r>
              <a:rPr lang="ru-RU" sz="2400" baseline="-25000" dirty="0"/>
              <a:t>1</a:t>
            </a:r>
            <a:r>
              <a:rPr lang="ru-RU" sz="2400" dirty="0"/>
              <a:t>t→ </a:t>
            </a:r>
            <a:r>
              <a:rPr lang="ru-RU" sz="2400" dirty="0" smtClean="0"/>
              <a:t>q</a:t>
            </a:r>
            <a:r>
              <a:rPr lang="ru-RU" sz="2400" baseline="-25000" dirty="0" smtClean="0"/>
              <a:t>1</a:t>
            </a:r>
            <a:r>
              <a:rPr lang="ru-RU" sz="2400" dirty="0" smtClean="0"/>
              <a:t> </a:t>
            </a:r>
            <a:r>
              <a:rPr lang="ru-RU" sz="2400" b="1" dirty="0">
                <a:solidFill>
                  <a:srgbClr val="0070C0"/>
                </a:solidFill>
                <a:sym typeface="Symbol" panose="05050102010706020507" pitchFamily="18" charset="2"/>
              </a:rPr>
              <a:t></a:t>
            </a:r>
            <a:endParaRPr lang="en-US" sz="24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, r) = {q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>
                <a:solidFill>
                  <a:srgbClr val="0070C0"/>
                </a:solidFill>
              </a:rPr>
              <a:t>},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, t) = {</a:t>
            </a:r>
            <a:r>
              <a:rPr lang="ru-RU" sz="2400" b="1" dirty="0" smtClean="0">
                <a:solidFill>
                  <a:srgbClr val="0070C0"/>
                </a:solidFill>
              </a:rPr>
              <a:t>q</a:t>
            </a:r>
            <a:r>
              <a:rPr lang="ru-RU" sz="2400" b="1" baseline="-25000" dirty="0" smtClean="0">
                <a:solidFill>
                  <a:srgbClr val="0070C0"/>
                </a:solidFill>
              </a:rPr>
              <a:t>1</a:t>
            </a:r>
            <a:r>
              <a:rPr lang="ru-RU" sz="2400" b="1" dirty="0" smtClean="0">
                <a:solidFill>
                  <a:srgbClr val="0070C0"/>
                </a:solidFill>
              </a:rPr>
              <a:t>}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, r) = {q</a:t>
            </a:r>
            <a:r>
              <a:rPr lang="ru-RU" sz="2400" b="1" baseline="-25000" dirty="0">
                <a:solidFill>
                  <a:srgbClr val="0070C0"/>
                </a:solidFill>
              </a:rPr>
              <a:t>0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}, </a:t>
            </a:r>
            <a:endParaRPr lang="ru-RU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, t) = {q</a:t>
            </a:r>
            <a:r>
              <a:rPr lang="ru-RU" sz="2400" b="1" baseline="-25000" dirty="0">
                <a:solidFill>
                  <a:srgbClr val="0070C0"/>
                </a:solidFill>
              </a:rPr>
              <a:t>2</a:t>
            </a:r>
            <a:r>
              <a:rPr lang="ru-RU" sz="2400" b="1" dirty="0">
                <a:solidFill>
                  <a:srgbClr val="0070C0"/>
                </a:solidFill>
              </a:rPr>
              <a:t>, 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 smtClean="0">
                <a:solidFill>
                  <a:srgbClr val="0070C0"/>
                </a:solidFill>
              </a:rPr>
              <a:t>}</a:t>
            </a:r>
            <a:r>
              <a:rPr lang="en-US" sz="2400" b="1" dirty="0" smtClean="0">
                <a:solidFill>
                  <a:srgbClr val="0070C0"/>
                </a:solidFill>
              </a:rPr>
              <a:t>,</a:t>
            </a:r>
            <a:endParaRPr lang="ru-RU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>
                <a:solidFill>
                  <a:srgbClr val="0070C0"/>
                </a:solidFill>
              </a:rPr>
              <a:t>, r) = {q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>
                <a:solidFill>
                  <a:srgbClr val="0070C0"/>
                </a:solidFill>
              </a:rPr>
              <a:t>},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l-GR" sz="2400" b="1" dirty="0" smtClean="0">
                <a:solidFill>
                  <a:srgbClr val="0070C0"/>
                </a:solidFill>
              </a:rPr>
              <a:t>φ</a:t>
            </a:r>
            <a:r>
              <a:rPr lang="ru-RU" sz="2400" b="1" dirty="0" smtClean="0">
                <a:solidFill>
                  <a:srgbClr val="0070C0"/>
                </a:solidFill>
              </a:rPr>
              <a:t>'(</a:t>
            </a:r>
            <a:r>
              <a:rPr lang="ru-RU" sz="2400" b="1" dirty="0">
                <a:solidFill>
                  <a:srgbClr val="0070C0"/>
                </a:solidFill>
              </a:rPr>
              <a:t>q</a:t>
            </a:r>
            <a:r>
              <a:rPr lang="ru-RU" sz="2400" b="1" baseline="-25000" dirty="0">
                <a:solidFill>
                  <a:srgbClr val="0070C0"/>
                </a:solidFill>
              </a:rPr>
              <a:t>3</a:t>
            </a:r>
            <a:r>
              <a:rPr lang="ru-RU" sz="2400" b="1" dirty="0">
                <a:solidFill>
                  <a:srgbClr val="0070C0"/>
                </a:solidFill>
              </a:rPr>
              <a:t>, t) = {q</a:t>
            </a:r>
            <a:r>
              <a:rPr lang="ru-RU" sz="2400" b="1" baseline="-25000" dirty="0">
                <a:solidFill>
                  <a:srgbClr val="0070C0"/>
                </a:solidFill>
              </a:rPr>
              <a:t>1</a:t>
            </a:r>
            <a:r>
              <a:rPr lang="ru-RU" sz="2400" b="1" dirty="0" smtClean="0">
                <a:solidFill>
                  <a:srgbClr val="0070C0"/>
                </a:solidFill>
              </a:rPr>
              <a:t>}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  <a:endParaRPr lang="ru-RU" sz="2200" b="1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9863" y="2580224"/>
            <a:ext cx="15060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751674" y="4079109"/>
            <a:ext cx="15060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7160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ДКА и НКА.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742578"/>
            <a:ext cx="9433317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/>
              <a:t>Детерминированным конечным автоматом </a:t>
            </a:r>
            <a:r>
              <a:rPr lang="ru-RU" sz="2800" dirty="0" smtClean="0"/>
              <a:t>(ДКА) называется «пятёрка»:</a:t>
            </a:r>
          </a:p>
          <a:p>
            <a:pPr marL="0" indent="0">
              <a:buNone/>
            </a:pPr>
            <a:r>
              <a:rPr lang="ru-RU" sz="2800" b="1" dirty="0" smtClean="0"/>
              <a:t>              </a:t>
            </a:r>
            <a:r>
              <a:rPr lang="en-US" sz="2800" b="1" dirty="0" smtClean="0"/>
              <a:t>S</a:t>
            </a:r>
            <a:r>
              <a:rPr lang="ru-RU" sz="2800" b="1" dirty="0" smtClean="0"/>
              <a:t> </a:t>
            </a:r>
            <a:r>
              <a:rPr lang="ru-RU" sz="2800" b="1" dirty="0"/>
              <a:t>= (</a:t>
            </a:r>
            <a:r>
              <a:rPr lang="en-US" sz="2800" b="1" dirty="0"/>
              <a:t>Q</a:t>
            </a:r>
            <a:r>
              <a:rPr lang="ru-RU" sz="2800" b="1" dirty="0"/>
              <a:t>, </a:t>
            </a:r>
            <a:r>
              <a:rPr lang="en-US" sz="2800" b="1" dirty="0" smtClean="0"/>
              <a:t>V</a:t>
            </a:r>
            <a:r>
              <a:rPr lang="ru-RU" sz="2800" b="1" dirty="0" smtClean="0"/>
              <a:t>, </a:t>
            </a:r>
            <a:r>
              <a:rPr lang="el-GR" sz="2800" dirty="0"/>
              <a:t>φ</a:t>
            </a:r>
            <a:r>
              <a:rPr lang="ru-RU" sz="2800" b="1" dirty="0" smtClean="0"/>
              <a:t>, </a:t>
            </a:r>
            <a:r>
              <a:rPr lang="en-US" sz="2800" b="1" dirty="0"/>
              <a:t>q</a:t>
            </a:r>
            <a:r>
              <a:rPr lang="ru-RU" sz="2800" b="1" dirty="0"/>
              <a:t>0, </a:t>
            </a:r>
            <a:r>
              <a:rPr lang="en-US" sz="2800" b="1" dirty="0"/>
              <a:t>F</a:t>
            </a:r>
            <a:r>
              <a:rPr lang="ru-RU" sz="2800" b="1" dirty="0"/>
              <a:t>), </a:t>
            </a:r>
            <a:endParaRPr lang="ru-RU" sz="2800" b="1" dirty="0" smtClean="0"/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ru-RU" sz="2800" dirty="0"/>
              <a:t> – конечный входной </a:t>
            </a:r>
            <a:r>
              <a:rPr lang="ru-RU" sz="2800" dirty="0" smtClean="0"/>
              <a:t>алфавит</a:t>
            </a:r>
            <a:r>
              <a:rPr lang="ru-RU" sz="2800" dirty="0"/>
              <a:t>;</a:t>
            </a:r>
            <a:r>
              <a:rPr lang="ru-RU" sz="2800" dirty="0" smtClean="0"/>
              <a:t> 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непустое конечное множество </a:t>
            </a:r>
            <a:r>
              <a:rPr lang="ru-RU" sz="2800" dirty="0" smtClean="0"/>
              <a:t>состояний; </a:t>
            </a:r>
          </a:p>
          <a:p>
            <a:pPr marL="0" indent="0">
              <a:buNone/>
            </a:pPr>
            <a:r>
              <a:rPr lang="en-US" sz="2800" dirty="0" smtClean="0"/>
              <a:t>q</a:t>
            </a:r>
            <a:r>
              <a:rPr lang="ru-RU" sz="2800" dirty="0"/>
              <a:t>0 </a:t>
            </a:r>
            <a:r>
              <a:rPr lang="ru-RU" sz="2800" dirty="0" smtClean="0">
                <a:sym typeface="Symbol" panose="05050102010706020507" pitchFamily="18" charset="2"/>
              </a:rPr>
              <a:t></a:t>
            </a:r>
            <a:r>
              <a:rPr lang="ru-RU" sz="2800" dirty="0" smtClean="0"/>
              <a:t> </a:t>
            </a:r>
            <a:r>
              <a:rPr lang="en-US" sz="2800" dirty="0" smtClean="0"/>
              <a:t>Q</a:t>
            </a:r>
            <a:r>
              <a:rPr lang="ru-RU" sz="2800" dirty="0" smtClean="0"/>
              <a:t> </a:t>
            </a:r>
            <a:r>
              <a:rPr lang="ru-RU" sz="2800" dirty="0"/>
              <a:t>– начальное </a:t>
            </a:r>
            <a:r>
              <a:rPr lang="ru-RU" sz="2800" dirty="0" smtClean="0"/>
              <a:t>состояние; </a:t>
            </a:r>
          </a:p>
          <a:p>
            <a:pPr marL="0" indent="0">
              <a:buNone/>
            </a:pPr>
            <a:r>
              <a:rPr lang="el-GR" sz="2800" dirty="0" smtClean="0"/>
              <a:t>φ</a:t>
            </a:r>
            <a:r>
              <a:rPr lang="ru-RU" sz="2800" dirty="0" smtClean="0"/>
              <a:t> </a:t>
            </a:r>
            <a:r>
              <a:rPr lang="ru-RU" sz="2800" dirty="0"/>
              <a:t>– функция переходов, 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7030A0"/>
                </a:solidFill>
              </a:rPr>
              <a:t>F </a:t>
            </a:r>
            <a:r>
              <a:rPr lang="ru-RU" sz="2800" dirty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ru-RU" sz="2800" dirty="0" smtClean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Q</a:t>
            </a:r>
            <a:r>
              <a:rPr lang="ru-RU" sz="2800" dirty="0">
                <a:solidFill>
                  <a:srgbClr val="7030A0"/>
                </a:solidFill>
              </a:rPr>
              <a:t> – множество заключительных </a:t>
            </a:r>
            <a:r>
              <a:rPr lang="ru-RU" sz="2800" dirty="0" smtClean="0">
                <a:solidFill>
                  <a:srgbClr val="7030A0"/>
                </a:solidFill>
              </a:rPr>
              <a:t>(допустимых,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 smtClean="0">
                <a:solidFill>
                  <a:srgbClr val="7030A0"/>
                </a:solidFill>
              </a:rPr>
              <a:t>           конечных состояний).</a:t>
            </a:r>
            <a:endParaRPr lang="ru-RU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3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928" y="50080"/>
            <a:ext cx="8596668" cy="780473"/>
          </a:xfrm>
        </p:spPr>
        <p:txBody>
          <a:bodyPr/>
          <a:lstStyle/>
          <a:p>
            <a:r>
              <a:rPr lang="ru-RU" dirty="0" smtClean="0"/>
              <a:t>Переход от НКА к ДКА. </a:t>
            </a:r>
            <a:r>
              <a:rPr lang="ru-RU" b="1" u="sng" dirty="0" smtClean="0"/>
              <a:t>Этап </a:t>
            </a:r>
            <a:r>
              <a:rPr lang="en-US" b="1" u="sng" dirty="0" smtClean="0"/>
              <a:t>2</a:t>
            </a:r>
            <a:endParaRPr lang="ru-RU" b="1" u="sng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66255" y="830553"/>
            <a:ext cx="9878289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Построим </a:t>
            </a:r>
            <a:r>
              <a:rPr lang="ru-RU" sz="2400" b="1" dirty="0" smtClean="0">
                <a:solidFill>
                  <a:schemeClr val="tx1"/>
                </a:solidFill>
              </a:rPr>
              <a:t>диаграмму переходов </a:t>
            </a:r>
            <a:r>
              <a:rPr lang="en-US" sz="2400" b="1" dirty="0" smtClean="0">
                <a:solidFill>
                  <a:schemeClr val="tx1"/>
                </a:solidFill>
              </a:rPr>
              <a:t>S</a:t>
            </a:r>
            <a:r>
              <a:rPr lang="ru-RU" sz="2400" b="1" dirty="0">
                <a:solidFill>
                  <a:schemeClr val="tx1"/>
                </a:solidFill>
              </a:rPr>
              <a:t>' 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805056" y="3402881"/>
            <a:ext cx="5084617" cy="230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2300" dirty="0" smtClean="0"/>
              <a:t>Построен </a:t>
            </a:r>
            <a:r>
              <a:rPr lang="ru-RU" sz="2300" dirty="0"/>
              <a:t>НКА </a:t>
            </a:r>
            <a:r>
              <a:rPr lang="en-US" sz="2300" b="1" dirty="0" smtClean="0">
                <a:solidFill>
                  <a:srgbClr val="7030A0"/>
                </a:solidFill>
              </a:rPr>
              <a:t>S`</a:t>
            </a:r>
            <a:r>
              <a:rPr lang="ru-RU" sz="2300" b="1" dirty="0" smtClean="0">
                <a:solidFill>
                  <a:srgbClr val="7030A0"/>
                </a:solidFill>
              </a:rPr>
              <a:t>= </a:t>
            </a:r>
            <a:r>
              <a:rPr lang="ru-RU" sz="2300" b="1" dirty="0">
                <a:solidFill>
                  <a:srgbClr val="7030A0"/>
                </a:solidFill>
              </a:rPr>
              <a:t>(Q, Σ, q0', </a:t>
            </a:r>
            <a:r>
              <a:rPr lang="ru-RU" sz="2300" b="1" dirty="0" err="1">
                <a:solidFill>
                  <a:srgbClr val="7030A0"/>
                </a:solidFill>
              </a:rPr>
              <a:t>θ',F</a:t>
            </a:r>
            <a:r>
              <a:rPr lang="ru-RU" sz="2300" b="1" dirty="0">
                <a:solidFill>
                  <a:srgbClr val="7030A0"/>
                </a:solidFill>
              </a:rPr>
              <a:t>')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300" dirty="0" smtClean="0"/>
              <a:t>Если </a:t>
            </a:r>
            <a:r>
              <a:rPr lang="ru-RU" sz="2300" dirty="0"/>
              <a:t>некоторая строка </a:t>
            </a:r>
            <a:r>
              <a:rPr lang="en-US" sz="2300" dirty="0">
                <a:solidFill>
                  <a:srgbClr val="7030A0"/>
                </a:solidFill>
              </a:rPr>
              <a:t>a</a:t>
            </a:r>
            <a:r>
              <a:rPr lang="ru-RU" sz="2300" dirty="0" smtClean="0">
                <a:solidFill>
                  <a:srgbClr val="7030A0"/>
                </a:solidFill>
              </a:rPr>
              <a:t> </a:t>
            </a:r>
            <a:r>
              <a:rPr lang="ru-RU" sz="2300" dirty="0">
                <a:solidFill>
                  <a:srgbClr val="7030A0"/>
                </a:solidFill>
              </a:rPr>
              <a:t>∈ L(S), </a:t>
            </a:r>
            <a:r>
              <a:rPr lang="ru-RU" sz="2300" dirty="0"/>
              <a:t>то </a:t>
            </a:r>
            <a:r>
              <a:rPr lang="en-US" sz="2300" dirty="0" smtClean="0">
                <a:solidFill>
                  <a:srgbClr val="7030A0"/>
                </a:solidFill>
              </a:rPr>
              <a:t>a</a:t>
            </a:r>
            <a:r>
              <a:rPr lang="ru-RU" sz="2300" dirty="0" smtClean="0">
                <a:solidFill>
                  <a:srgbClr val="7030A0"/>
                </a:solidFill>
              </a:rPr>
              <a:t> </a:t>
            </a:r>
            <a:r>
              <a:rPr lang="ru-RU" sz="2300" dirty="0">
                <a:solidFill>
                  <a:srgbClr val="7030A0"/>
                </a:solidFill>
              </a:rPr>
              <a:t>∈ L(S'), </a:t>
            </a:r>
            <a:r>
              <a:rPr lang="ru-RU" sz="2300" dirty="0"/>
              <a:t>и наоборот,</a:t>
            </a:r>
            <a:r>
              <a:rPr lang="ru-RU" sz="2300" dirty="0" smtClean="0"/>
              <a:t> </a:t>
            </a:r>
            <a:endParaRPr lang="ru-RU" sz="2300" b="1" dirty="0" smtClean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87928" y="2438400"/>
            <a:ext cx="5417128" cy="42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98566"/>
            <a:ext cx="8596668" cy="1320800"/>
          </a:xfrm>
        </p:spPr>
        <p:txBody>
          <a:bodyPr/>
          <a:lstStyle/>
          <a:p>
            <a:r>
              <a:rPr lang="ru-RU" dirty="0" smtClean="0"/>
              <a:t>От НКА к ДКА. Этап 3.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9" name="Picture 5" descr="D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92" y="1687224"/>
            <a:ext cx="3603178" cy="173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NKA defini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686" y="1078143"/>
            <a:ext cx="3119859" cy="295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NKA algorith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50" y="4753076"/>
            <a:ext cx="3927041" cy="200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789" y="96982"/>
            <a:ext cx="8596668" cy="1320800"/>
          </a:xfrm>
        </p:spPr>
        <p:txBody>
          <a:bodyPr/>
          <a:lstStyle/>
          <a:p>
            <a:r>
              <a:rPr lang="ru-RU" dirty="0" smtClean="0"/>
              <a:t>Детерминированный конечный автомат (ДКА)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806" y="1537135"/>
            <a:ext cx="9616593" cy="4946792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Детерминированный конечный автомат (распознаватель), или сокращенно ДКА, – это пятерка </a:t>
            </a:r>
            <a:r>
              <a:rPr lang="en-US" sz="2800" dirty="0"/>
              <a:t>S</a:t>
            </a:r>
            <a:r>
              <a:rPr lang="ru-RU" sz="2800" dirty="0"/>
              <a:t> = </a:t>
            </a:r>
            <a:r>
              <a:rPr lang="ru-RU" sz="2800" dirty="0" smtClean="0"/>
              <a:t>(</a:t>
            </a:r>
            <a:r>
              <a:rPr lang="en-US" sz="2800" dirty="0" smtClean="0"/>
              <a:t>V, </a:t>
            </a:r>
            <a:r>
              <a:rPr lang="ru-RU" sz="2800" dirty="0" smtClean="0"/>
              <a:t>Q</a:t>
            </a:r>
            <a:r>
              <a:rPr lang="ru-RU" sz="2800" dirty="0"/>
              <a:t>, </a:t>
            </a:r>
            <a:r>
              <a:rPr lang="el-GR" sz="2800" dirty="0"/>
              <a:t>φ</a:t>
            </a:r>
            <a:r>
              <a:rPr lang="ru-RU" sz="2800" dirty="0" smtClean="0"/>
              <a:t>, 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ru-RU" sz="2800" dirty="0">
                <a:solidFill>
                  <a:srgbClr val="7030A0"/>
                </a:solidFill>
              </a:rPr>
              <a:t>F</a:t>
            </a:r>
            <a:r>
              <a:rPr lang="ru-RU" sz="2800" dirty="0"/>
              <a:t>), где: </a:t>
            </a:r>
          </a:p>
          <a:p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– конечное множество символов, называемое входным алфавитом; </a:t>
            </a:r>
          </a:p>
          <a:p>
            <a:r>
              <a:rPr lang="ru-RU" sz="2800" dirty="0" smtClean="0"/>
              <a:t>Q </a:t>
            </a:r>
            <a:r>
              <a:rPr lang="ru-RU" sz="2800" dirty="0"/>
              <a:t>– конечное множество внутренних состояний;</a:t>
            </a:r>
          </a:p>
          <a:p>
            <a:r>
              <a:rPr lang="el-GR" sz="2800" dirty="0"/>
              <a:t>φ </a:t>
            </a:r>
            <a:r>
              <a:rPr lang="ru-RU" sz="2800" dirty="0" smtClean="0"/>
              <a:t>: </a:t>
            </a:r>
            <a:r>
              <a:rPr lang="ru-RU" sz="2800" dirty="0"/>
              <a:t>Q × </a:t>
            </a:r>
            <a:r>
              <a:rPr lang="en-US" sz="2800" dirty="0" smtClean="0"/>
              <a:t>V</a:t>
            </a:r>
            <a:r>
              <a:rPr lang="ru-RU" sz="2800" dirty="0" smtClean="0"/>
              <a:t> </a:t>
            </a:r>
            <a:r>
              <a:rPr lang="ru-RU" sz="2800" dirty="0"/>
              <a:t>→ Q – всюду определенная функция, называемая функцией переходов; </a:t>
            </a:r>
          </a:p>
          <a:p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∈ Q – начальное состояние; </a:t>
            </a:r>
          </a:p>
          <a:p>
            <a:r>
              <a:rPr lang="ru-RU" sz="2800" dirty="0">
                <a:solidFill>
                  <a:srgbClr val="7030A0"/>
                </a:solidFill>
              </a:rPr>
              <a:t>F ⊆ Q – множество заключительных состояний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42" y="1509426"/>
            <a:ext cx="10226194" cy="5071483"/>
          </a:xfrm>
        </p:spPr>
        <p:txBody>
          <a:bodyPr/>
          <a:lstStyle/>
          <a:p>
            <a:r>
              <a:rPr lang="ru-RU" sz="2800" dirty="0" smtClean="0"/>
              <a:t>ДКА  </a:t>
            </a:r>
            <a:r>
              <a:rPr lang="en-US" sz="2800" dirty="0"/>
              <a:t>S</a:t>
            </a:r>
            <a:r>
              <a:rPr lang="ru-RU" sz="2800" dirty="0"/>
              <a:t> = </a:t>
            </a:r>
            <a:r>
              <a:rPr lang="ru-RU" sz="2800" dirty="0" smtClean="0"/>
              <a:t>(</a:t>
            </a:r>
            <a:r>
              <a:rPr lang="en-US" sz="2800" dirty="0" smtClean="0"/>
              <a:t>V, </a:t>
            </a:r>
            <a:r>
              <a:rPr lang="ru-RU" sz="2800" dirty="0" smtClean="0"/>
              <a:t>Q</a:t>
            </a:r>
            <a:r>
              <a:rPr lang="ru-RU" sz="2800" dirty="0"/>
              <a:t>, </a:t>
            </a:r>
            <a:r>
              <a:rPr lang="el-GR" sz="2800" dirty="0"/>
              <a:t>φ</a:t>
            </a:r>
            <a:r>
              <a:rPr lang="ru-RU" sz="2800" dirty="0" smtClean="0"/>
              <a:t>, 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F) </a:t>
            </a:r>
            <a:r>
              <a:rPr lang="ru-RU" sz="2800" dirty="0" smtClean="0"/>
              <a:t> </a:t>
            </a:r>
            <a:r>
              <a:rPr lang="ru-RU" sz="2800" dirty="0"/>
              <a:t>можно представить в виде диаграммы (графа) </a:t>
            </a:r>
            <a:r>
              <a:rPr lang="ru-RU" sz="2800" dirty="0" smtClean="0"/>
              <a:t>переходов</a:t>
            </a:r>
          </a:p>
          <a:p>
            <a:r>
              <a:rPr lang="ru-RU" sz="2800" dirty="0" smtClean="0"/>
              <a:t>Переходы </a:t>
            </a:r>
            <a:r>
              <a:rPr lang="ru-RU" sz="2800" dirty="0"/>
              <a:t>отмечены как </a:t>
            </a:r>
            <a:r>
              <a:rPr lang="el-GR" sz="2800" dirty="0"/>
              <a:t>φ</a:t>
            </a:r>
            <a:r>
              <a:rPr lang="ru-RU" sz="2800" dirty="0" smtClean="0"/>
              <a:t>(q</a:t>
            </a:r>
            <a:r>
              <a:rPr lang="en-US" sz="2800" baseline="-25000" dirty="0" smtClean="0"/>
              <a:t>m</a:t>
            </a:r>
            <a:r>
              <a:rPr lang="ru-RU" sz="2800" dirty="0" smtClean="0"/>
              <a:t>, </a:t>
            </a:r>
            <a:r>
              <a:rPr lang="en-US" sz="2800" dirty="0"/>
              <a:t>t</a:t>
            </a:r>
            <a:r>
              <a:rPr lang="ru-RU" sz="2800" dirty="0"/>
              <a:t>) = </a:t>
            </a:r>
            <a:r>
              <a:rPr lang="ru-RU" sz="2800" dirty="0" smtClean="0"/>
              <a:t>q</a:t>
            </a:r>
            <a:r>
              <a:rPr lang="en-US" sz="2800" baseline="-25000" dirty="0" smtClean="0"/>
              <a:t>s</a:t>
            </a:r>
            <a:r>
              <a:rPr lang="ru-RU" sz="2800" dirty="0" smtClean="0"/>
              <a:t> </a:t>
            </a:r>
            <a:r>
              <a:rPr lang="ru-RU" sz="2800" dirty="0"/>
              <a:t>(переход из </a:t>
            </a:r>
            <a:r>
              <a:rPr lang="en-US" sz="2800" dirty="0" err="1" smtClean="0"/>
              <a:t>q</a:t>
            </a:r>
            <a:r>
              <a:rPr lang="en-US" sz="2800" baseline="-25000" dirty="0" err="1" smtClean="0"/>
              <a:t>m</a:t>
            </a:r>
            <a:r>
              <a:rPr lang="en-US" sz="2800" dirty="0" smtClean="0"/>
              <a:t> </a:t>
            </a:r>
            <a:r>
              <a:rPr lang="ru-RU" sz="2800" dirty="0"/>
              <a:t>в </a:t>
            </a:r>
            <a:r>
              <a:rPr lang="en-US" sz="2800" dirty="0" err="1" smtClean="0"/>
              <a:t>q</a:t>
            </a:r>
            <a:r>
              <a:rPr lang="en-US" sz="2800" baseline="-25000" dirty="0" err="1" smtClean="0"/>
              <a:t>s</a:t>
            </a:r>
            <a:r>
              <a:rPr lang="ru-RU" sz="2800" dirty="0" smtClean="0"/>
              <a:t>), </a:t>
            </a:r>
            <a:r>
              <a:rPr lang="ru-RU" sz="2800" dirty="0"/>
              <a:t>при этом соответствующая дуга будет помечена символом t. </a:t>
            </a:r>
          </a:p>
          <a:p>
            <a:r>
              <a:rPr lang="ru-RU" sz="2800" dirty="0">
                <a:solidFill>
                  <a:srgbClr val="FF0000"/>
                </a:solidFill>
              </a:rPr>
              <a:t>Обобщенная функция переходов </a:t>
            </a:r>
            <a:r>
              <a:rPr lang="el-GR" sz="2800" dirty="0" smtClean="0">
                <a:solidFill>
                  <a:srgbClr val="FF0000"/>
                </a:solidFill>
              </a:rPr>
              <a:t>φ</a:t>
            </a:r>
            <a:r>
              <a:rPr lang="ru-RU" sz="2800" baseline="300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>
                <a:solidFill>
                  <a:srgbClr val="FF0000"/>
                </a:solidFill>
              </a:rPr>
              <a:t>: </a:t>
            </a:r>
            <a:r>
              <a:rPr lang="ru-RU" sz="2800" dirty="0">
                <a:solidFill>
                  <a:srgbClr val="FF0000"/>
                </a:solidFill>
              </a:rPr>
              <a:t>Q × </a:t>
            </a:r>
            <a:r>
              <a:rPr lang="en-US" sz="2800" dirty="0" smtClean="0">
                <a:solidFill>
                  <a:srgbClr val="FF0000"/>
                </a:solidFill>
              </a:rPr>
              <a:t>V</a:t>
            </a:r>
            <a:r>
              <a:rPr lang="ru-RU" sz="2800" baseline="30000" dirty="0" smtClean="0">
                <a:solidFill>
                  <a:srgbClr val="FF0000"/>
                </a:solidFill>
              </a:rPr>
              <a:t>+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>
                <a:solidFill>
                  <a:srgbClr val="FF0000"/>
                </a:solidFill>
              </a:rPr>
              <a:t>→ Q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5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634" y="1062257"/>
            <a:ext cx="10878207" cy="185961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400" dirty="0"/>
              <a:t>Изначально автомат находится в стартовом состоянии </a:t>
            </a:r>
            <a:r>
              <a:rPr lang="en-US" sz="2400" i="1" dirty="0" smtClean="0"/>
              <a:t>q0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Автомат </a:t>
            </a:r>
            <a:r>
              <a:rPr lang="ru-RU" sz="2400" dirty="0"/>
              <a:t>считывает символы по очереди.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При </a:t>
            </a:r>
            <a:r>
              <a:rPr lang="ru-RU" sz="2400" dirty="0"/>
              <a:t>считывании очередного символа </a:t>
            </a:r>
            <a:r>
              <a:rPr lang="ru-RU" sz="2400" i="1" dirty="0" err="1"/>
              <a:t>pi</a:t>
            </a:r>
            <a:r>
              <a:rPr lang="ru-RU" sz="2400" dirty="0"/>
              <a:t> автомат переходит в состояние </a:t>
            </a:r>
            <a:r>
              <a:rPr lang="el-GR" sz="2400" dirty="0"/>
              <a:t>φ</a:t>
            </a:r>
            <a:r>
              <a:rPr lang="ru-RU" sz="2400" dirty="0" smtClean="0"/>
              <a:t>(</a:t>
            </a:r>
            <a:r>
              <a:rPr lang="ru-RU" sz="2400" i="1" dirty="0" err="1" smtClean="0"/>
              <a:t>q</a:t>
            </a:r>
            <a:r>
              <a:rPr lang="ru-RU" sz="2400" dirty="0" err="1" smtClean="0"/>
              <a:t>,</a:t>
            </a:r>
            <a:r>
              <a:rPr lang="ru-RU" sz="2400" i="1" dirty="0" err="1" smtClean="0"/>
              <a:t>pi</a:t>
            </a:r>
            <a:r>
              <a:rPr lang="ru-RU" sz="2400" dirty="0"/>
              <a:t>),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Процесс </a:t>
            </a:r>
            <a:r>
              <a:rPr lang="ru-RU" sz="2400" dirty="0"/>
              <a:t>продолжается до тех пор, пока не будет достигнут конец входного слова. 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24800" y="5577642"/>
            <a:ext cx="3488957" cy="88957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980883" y="3643093"/>
            <a:ext cx="4348791" cy="1350415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372161" y="3643093"/>
            <a:ext cx="6726621" cy="283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800" i="1" dirty="0" smtClean="0">
                <a:solidFill>
                  <a:srgbClr val="00B0F0"/>
                </a:solidFill>
              </a:rPr>
              <a:t>Определение.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400" dirty="0" smtClean="0"/>
              <a:t>Если </a:t>
            </a:r>
            <a:r>
              <a:rPr lang="ru-RU" sz="2400" dirty="0"/>
              <a:t>после окончания описанного выше процесса автомат окажется в допускающем </a:t>
            </a:r>
            <a:r>
              <a:rPr lang="ru-RU" sz="2400" dirty="0" smtClean="0"/>
              <a:t>состоянии, будем </a:t>
            </a:r>
            <a:r>
              <a:rPr lang="ru-RU" sz="2400" dirty="0"/>
              <a:t>говорить, что автомат </a:t>
            </a:r>
            <a:r>
              <a:rPr lang="ru-RU" sz="2400" b="1" dirty="0">
                <a:solidFill>
                  <a:srgbClr val="0070C0"/>
                </a:solidFill>
              </a:rPr>
              <a:t>допускает</a:t>
            </a:r>
            <a:r>
              <a:rPr lang="ru-RU" sz="2400" dirty="0"/>
              <a:t> (англ. </a:t>
            </a:r>
            <a:r>
              <a:rPr lang="ru-RU" sz="2400" i="1" dirty="0" err="1"/>
              <a:t>accept</a:t>
            </a:r>
            <a:r>
              <a:rPr lang="ru-RU" sz="2400" dirty="0"/>
              <a:t>) </a:t>
            </a:r>
            <a:r>
              <a:rPr lang="ru-RU" sz="2400" dirty="0" smtClean="0"/>
              <a:t>слово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a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93858" y="277923"/>
            <a:ext cx="10484652" cy="752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80000"/>
              </a:lnSpc>
            </a:pPr>
            <a:r>
              <a:rPr lang="ru-RU" sz="3200" dirty="0" smtClean="0">
                <a:solidFill>
                  <a:srgbClr val="00B0F0"/>
                </a:solidFill>
              </a:rPr>
              <a:t>Распознающие автоматы. </a:t>
            </a:r>
            <a:r>
              <a:rPr lang="ru-RU" sz="3200" dirty="0">
                <a:solidFill>
                  <a:srgbClr val="00B0F0"/>
                </a:solidFill>
              </a:rPr>
              <a:t>ДКА и </a:t>
            </a:r>
            <a:r>
              <a:rPr lang="ru-RU" sz="3200" dirty="0" smtClean="0">
                <a:solidFill>
                  <a:srgbClr val="00B0F0"/>
                </a:solidFill>
              </a:rPr>
              <a:t>НКА.</a:t>
            </a:r>
            <a:endParaRPr lang="ru-RU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697" y="1706734"/>
            <a:ext cx="9541110" cy="43577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>
                <a:solidFill>
                  <a:srgbClr val="0070C0"/>
                </a:solidFill>
              </a:rPr>
              <a:t>Диаграмма переходов</a:t>
            </a:r>
            <a:endParaRPr lang="ru-RU" sz="2400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/>
              <a:t>Диаграмма переходов — граф, вершины которого соответствуют состояниям автомата, а рёбра — переходам между состояниями</a:t>
            </a:r>
            <a:r>
              <a:rPr lang="ru-RU" sz="2400" dirty="0" smtClean="0"/>
              <a:t>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/>
              <a:t>             - нетерминальное состояние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 smtClean="0"/>
              <a:t>              </a:t>
            </a:r>
            <a:r>
              <a:rPr lang="ru-RU" sz="2400" dirty="0"/>
              <a:t>- </a:t>
            </a:r>
            <a:r>
              <a:rPr lang="ru-RU" sz="2400" dirty="0" smtClean="0"/>
              <a:t>терминальное </a:t>
            </a:r>
            <a:r>
              <a:rPr lang="ru-RU" sz="2400" dirty="0"/>
              <a:t>состояние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/>
              <a:t>Стрелка ↓ – указывает на начальное состояние.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ru-RU" sz="2400" dirty="0"/>
          </a:p>
          <a:p>
            <a:endParaRPr lang="ru-RU" sz="2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93858" y="277923"/>
            <a:ext cx="10484652" cy="7520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00B0F0"/>
                </a:solidFill>
              </a:rPr>
              <a:t>Распознающие </a:t>
            </a:r>
            <a:r>
              <a:rPr lang="ru-RU" sz="3200" dirty="0" smtClean="0">
                <a:solidFill>
                  <a:srgbClr val="00B0F0"/>
                </a:solidFill>
              </a:rPr>
              <a:t>автоматы. </a:t>
            </a:r>
            <a:r>
              <a:rPr lang="ru-RU" sz="3200" dirty="0">
                <a:solidFill>
                  <a:srgbClr val="00B0F0"/>
                </a:solidFill>
              </a:rPr>
              <a:t>ДКА и НКА.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8" y="3249667"/>
            <a:ext cx="866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2" y="4178847"/>
            <a:ext cx="866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10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408167"/>
            <a:ext cx="8596668" cy="1320800"/>
          </a:xfrm>
        </p:spPr>
        <p:txBody>
          <a:bodyPr/>
          <a:lstStyle/>
          <a:p>
            <a:r>
              <a:rPr lang="ru-RU" dirty="0" smtClean="0"/>
              <a:t>Пример ДКА</a:t>
            </a:r>
            <a:r>
              <a:rPr lang="en-US" dirty="0" smtClean="0"/>
              <a:t>-1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2" y="1151909"/>
            <a:ext cx="9033197" cy="4545011"/>
          </a:xfrm>
        </p:spPr>
        <p:txBody>
          <a:bodyPr/>
          <a:lstStyle/>
          <a:p>
            <a:r>
              <a:rPr lang="ru-RU" sz="2400" dirty="0"/>
              <a:t>S = ({q</a:t>
            </a:r>
            <a:r>
              <a:rPr lang="ru-RU" sz="2400" baseline="-25000" dirty="0"/>
              <a:t>0</a:t>
            </a:r>
            <a:r>
              <a:rPr lang="ru-RU" sz="2400" dirty="0"/>
              <a:t>, q</a:t>
            </a:r>
            <a:r>
              <a:rPr lang="ru-RU" sz="2400" baseline="-25000" dirty="0"/>
              <a:t>1</a:t>
            </a:r>
            <a:r>
              <a:rPr lang="ru-RU" sz="2400" dirty="0"/>
              <a:t>, q</a:t>
            </a:r>
            <a:r>
              <a:rPr lang="ru-RU" sz="2400" baseline="-25000" dirty="0"/>
              <a:t>2</a:t>
            </a:r>
            <a:r>
              <a:rPr lang="ru-RU" sz="2400" dirty="0"/>
              <a:t>}, {</a:t>
            </a:r>
            <a:r>
              <a:rPr lang="en-US" sz="2400" dirty="0"/>
              <a:t>r</a:t>
            </a:r>
            <a:r>
              <a:rPr lang="ru-RU" sz="2400" dirty="0"/>
              <a:t>, t}, </a:t>
            </a:r>
            <a:r>
              <a:rPr lang="el-GR" sz="2400" dirty="0"/>
              <a:t>φ</a:t>
            </a:r>
            <a:r>
              <a:rPr lang="ru-RU" sz="2400" dirty="0" smtClean="0"/>
              <a:t>, </a:t>
            </a:r>
            <a:r>
              <a:rPr lang="ru-RU" sz="2400" dirty="0"/>
              <a:t>q</a:t>
            </a:r>
            <a:r>
              <a:rPr lang="ru-RU" sz="2400" baseline="-25000" dirty="0"/>
              <a:t>0</a:t>
            </a:r>
            <a:r>
              <a:rPr lang="ru-RU" sz="2400" dirty="0"/>
              <a:t>, {q</a:t>
            </a:r>
            <a:r>
              <a:rPr lang="ru-RU" sz="2400" baseline="-25000" dirty="0"/>
              <a:t>1</a:t>
            </a:r>
            <a:r>
              <a:rPr lang="ru-RU" sz="2400" dirty="0"/>
              <a:t>}), </a:t>
            </a:r>
            <a:endParaRPr lang="ru-RU" sz="2400" dirty="0" smtClean="0"/>
          </a:p>
          <a:p>
            <a:r>
              <a:rPr lang="ru-RU" sz="2400" dirty="0" smtClean="0"/>
              <a:t>где </a:t>
            </a:r>
            <a:r>
              <a:rPr lang="el-GR" sz="2400" dirty="0"/>
              <a:t>φ</a:t>
            </a:r>
            <a:r>
              <a:rPr lang="ru-RU" sz="2400" dirty="0" smtClean="0"/>
              <a:t>(</a:t>
            </a:r>
            <a:r>
              <a:rPr lang="en-US" sz="2400" dirty="0"/>
              <a:t>q</a:t>
            </a:r>
            <a:r>
              <a:rPr lang="ru-RU" sz="2400" baseline="-25000" dirty="0"/>
              <a:t>0</a:t>
            </a:r>
            <a:r>
              <a:rPr lang="ru-RU" sz="2400" dirty="0"/>
              <a:t>, 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q</a:t>
            </a:r>
            <a:r>
              <a:rPr lang="ru-RU" sz="2400" baseline="-25000" dirty="0"/>
              <a:t>0</a:t>
            </a:r>
            <a:r>
              <a:rPr lang="ru-RU" sz="2400" dirty="0"/>
              <a:t> , </a:t>
            </a:r>
            <a:r>
              <a:rPr lang="el-GR" sz="2400" dirty="0"/>
              <a:t>φ</a:t>
            </a:r>
            <a:r>
              <a:rPr lang="ru-RU" sz="2400" dirty="0" smtClean="0"/>
              <a:t>(</a:t>
            </a:r>
            <a:r>
              <a:rPr lang="en-US" sz="2400" dirty="0"/>
              <a:t>q</a:t>
            </a:r>
            <a:r>
              <a:rPr lang="ru-RU" sz="2400" baseline="-25000" dirty="0"/>
              <a:t>0</a:t>
            </a:r>
            <a:r>
              <a:rPr lang="ru-RU" sz="2400" dirty="0"/>
              <a:t>, </a:t>
            </a:r>
            <a:r>
              <a:rPr lang="en-US" sz="2400" dirty="0"/>
              <a:t>t</a:t>
            </a:r>
            <a:r>
              <a:rPr lang="ru-RU" sz="2400" dirty="0"/>
              <a:t>) = </a:t>
            </a:r>
            <a:r>
              <a:rPr lang="en-US" sz="2400" dirty="0"/>
              <a:t>q</a:t>
            </a:r>
            <a:r>
              <a:rPr lang="ru-RU" sz="2400" baseline="-25000" dirty="0"/>
              <a:t>1</a:t>
            </a:r>
            <a:r>
              <a:rPr lang="ru-RU" sz="2400" dirty="0"/>
              <a:t>, </a:t>
            </a:r>
            <a:r>
              <a:rPr lang="el-GR" sz="2400" dirty="0"/>
              <a:t>φ</a:t>
            </a:r>
            <a:r>
              <a:rPr lang="ru-RU" sz="2400" dirty="0" smtClean="0"/>
              <a:t>(q</a:t>
            </a:r>
            <a:r>
              <a:rPr lang="ru-RU" sz="2400" baseline="-25000" dirty="0" smtClean="0"/>
              <a:t>1</a:t>
            </a:r>
            <a:r>
              <a:rPr lang="ru-RU" sz="2400" dirty="0"/>
              <a:t>, r) = q</a:t>
            </a:r>
            <a:r>
              <a:rPr lang="ru-RU" sz="2400" baseline="-25000" dirty="0"/>
              <a:t>0</a:t>
            </a:r>
            <a:r>
              <a:rPr lang="ru-RU" sz="2400" dirty="0"/>
              <a:t> , </a:t>
            </a:r>
            <a:r>
              <a:rPr lang="el-GR" sz="2400" dirty="0"/>
              <a:t>φ</a:t>
            </a:r>
            <a:r>
              <a:rPr lang="ru-RU" sz="2400" dirty="0" smtClean="0"/>
              <a:t>(q</a:t>
            </a:r>
            <a:r>
              <a:rPr lang="ru-RU" sz="2400" baseline="-25000" dirty="0" smtClean="0"/>
              <a:t>1</a:t>
            </a:r>
            <a:r>
              <a:rPr lang="ru-RU" sz="2400" dirty="0"/>
              <a:t>, t) = q</a:t>
            </a:r>
            <a:r>
              <a:rPr lang="ru-RU" sz="2400" baseline="-25000" dirty="0"/>
              <a:t>2</a:t>
            </a:r>
            <a:r>
              <a:rPr lang="ru-RU" sz="2400" dirty="0" smtClean="0"/>
              <a:t>,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ru-RU" sz="2400" dirty="0" smtClean="0"/>
              <a:t>         </a:t>
            </a:r>
            <a:r>
              <a:rPr lang="el-GR" sz="2400" dirty="0" smtClean="0"/>
              <a:t>φ</a:t>
            </a:r>
            <a:r>
              <a:rPr lang="ru-RU" sz="2400" dirty="0" smtClean="0"/>
              <a:t>(q</a:t>
            </a:r>
            <a:r>
              <a:rPr lang="ru-RU" sz="2400" baseline="-25000" dirty="0" smtClean="0"/>
              <a:t>2</a:t>
            </a:r>
            <a:r>
              <a:rPr lang="ru-RU" sz="2400" dirty="0"/>
              <a:t>, r) = q</a:t>
            </a:r>
            <a:r>
              <a:rPr lang="ru-RU" sz="2400" baseline="-25000" dirty="0"/>
              <a:t>2</a:t>
            </a:r>
            <a:r>
              <a:rPr lang="ru-RU" sz="2400" dirty="0"/>
              <a:t> , </a:t>
            </a:r>
            <a:r>
              <a:rPr lang="el-GR" sz="2400" dirty="0"/>
              <a:t>φ</a:t>
            </a:r>
            <a:r>
              <a:rPr lang="ru-RU" sz="2400" dirty="0" smtClean="0"/>
              <a:t>(q</a:t>
            </a:r>
            <a:r>
              <a:rPr lang="ru-RU" sz="2400" baseline="-25000" dirty="0" smtClean="0"/>
              <a:t>2</a:t>
            </a:r>
            <a:r>
              <a:rPr lang="ru-RU" sz="2400" dirty="0"/>
              <a:t>, t) = q</a:t>
            </a:r>
            <a:r>
              <a:rPr lang="ru-RU" sz="2400" baseline="-25000" dirty="0"/>
              <a:t>1</a:t>
            </a:r>
            <a:r>
              <a:rPr lang="ru-RU" sz="2400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7526" y="2994923"/>
            <a:ext cx="6151419" cy="247762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97526" y="5696920"/>
            <a:ext cx="8276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rebuchet MS" panose="020B0603020202020204" pitchFamily="34" charset="0"/>
                <a:ea typeface="Calibri" panose="020F0502020204030204" pitchFamily="34" charset="0"/>
              </a:rPr>
              <a:t>Графу переходов соответствует ДКА, допускающий язык L = {</a:t>
            </a:r>
            <a:r>
              <a:rPr lang="en-US" sz="2400" dirty="0">
                <a:latin typeface="Trebuchet MS" panose="020B0603020202020204" pitchFamily="34" charset="0"/>
                <a:ea typeface="Calibri" panose="020F0502020204030204" pitchFamily="34" charset="0"/>
              </a:rPr>
              <a:t>r</a:t>
            </a:r>
            <a:r>
              <a:rPr lang="ru-RU" sz="2400" baseline="30000" dirty="0" err="1">
                <a:latin typeface="Trebuchet MS" panose="020B0603020202020204" pitchFamily="34" charset="0"/>
                <a:ea typeface="Calibri" panose="020F0502020204030204" pitchFamily="34" charset="0"/>
              </a:rPr>
              <a:t>n</a:t>
            </a:r>
            <a:r>
              <a:rPr lang="ru-RU" sz="2400" dirty="0" err="1">
                <a:latin typeface="Trebuchet MS" panose="020B0603020202020204" pitchFamily="34" charset="0"/>
                <a:ea typeface="Calibri" panose="020F0502020204030204" pitchFamily="34" charset="0"/>
              </a:rPr>
              <a:t>t</a:t>
            </a:r>
            <a:r>
              <a:rPr lang="ru-RU" sz="2400" dirty="0">
                <a:latin typeface="Trebuchet MS" panose="020B0603020202020204" pitchFamily="34" charset="0"/>
                <a:ea typeface="Calibri" panose="020F0502020204030204" pitchFamily="34" charset="0"/>
              </a:rPr>
              <a:t>| n ≥ 0}.</a:t>
            </a:r>
            <a:endParaRPr lang="ru-RU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5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498" y="188625"/>
            <a:ext cx="8596668" cy="1320800"/>
          </a:xfrm>
        </p:spPr>
        <p:txBody>
          <a:bodyPr/>
          <a:lstStyle/>
          <a:p>
            <a:r>
              <a:rPr lang="ru-RU" dirty="0" smtClean="0"/>
              <a:t>Пример ДКА</a:t>
            </a:r>
            <a:r>
              <a:rPr lang="en-US" dirty="0" smtClean="0"/>
              <a:t>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2424" y="959984"/>
            <a:ext cx="9921393" cy="4545011"/>
          </a:xfrm>
        </p:spPr>
        <p:txBody>
          <a:bodyPr/>
          <a:lstStyle/>
          <a:p>
            <a:r>
              <a:rPr lang="ru-RU" sz="2800" dirty="0"/>
              <a:t>S = ({q</a:t>
            </a:r>
            <a:r>
              <a:rPr lang="ru-RU" sz="2800" baseline="-25000" dirty="0"/>
              <a:t>0</a:t>
            </a:r>
            <a:r>
              <a:rPr lang="ru-RU" sz="2800" dirty="0"/>
              <a:t>, q</a:t>
            </a:r>
            <a:r>
              <a:rPr lang="ru-RU" sz="2800" baseline="-25000" dirty="0"/>
              <a:t>1</a:t>
            </a:r>
            <a:r>
              <a:rPr lang="ru-RU" sz="2800" dirty="0"/>
              <a:t>, q</a:t>
            </a:r>
            <a:r>
              <a:rPr lang="ru-RU" sz="2800" baseline="-25000" dirty="0"/>
              <a:t>2</a:t>
            </a:r>
            <a:r>
              <a:rPr lang="ru-RU" sz="2800" dirty="0"/>
              <a:t>}, {</a:t>
            </a:r>
            <a:r>
              <a:rPr lang="en-US" sz="2800" dirty="0"/>
              <a:t>r</a:t>
            </a:r>
            <a:r>
              <a:rPr lang="ru-RU" sz="2800" dirty="0"/>
              <a:t>, t}, </a:t>
            </a:r>
            <a:r>
              <a:rPr lang="el-GR" sz="2800" dirty="0"/>
              <a:t>φ</a:t>
            </a:r>
            <a:r>
              <a:rPr lang="ru-RU" sz="2800" dirty="0" smtClean="0"/>
              <a:t>, 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{q</a:t>
            </a:r>
            <a:r>
              <a:rPr lang="ru-RU" sz="2800" baseline="-25000" dirty="0"/>
              <a:t>1</a:t>
            </a:r>
            <a:r>
              <a:rPr lang="ru-RU" sz="2800" dirty="0"/>
              <a:t>}), </a:t>
            </a:r>
            <a:endParaRPr lang="ru-RU" sz="2800" dirty="0" smtClean="0"/>
          </a:p>
          <a:p>
            <a:r>
              <a:rPr lang="ru-RU" sz="2800" dirty="0" smtClean="0"/>
              <a:t>где </a:t>
            </a:r>
            <a:r>
              <a:rPr lang="ru-RU" sz="2800" dirty="0"/>
              <a:t>θ(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 = 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 , θ(</a:t>
            </a:r>
            <a:r>
              <a:rPr lang="en-US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</a:t>
            </a:r>
            <a:r>
              <a:rPr lang="en-US" sz="2800" dirty="0"/>
              <a:t>t</a:t>
            </a:r>
            <a:r>
              <a:rPr lang="ru-RU" sz="2800" dirty="0"/>
              <a:t>) = </a:t>
            </a:r>
            <a:r>
              <a:rPr lang="en-US" sz="2800" dirty="0"/>
              <a:t>q</a:t>
            </a:r>
            <a:r>
              <a:rPr lang="ru-RU" sz="2800" baseline="-25000" dirty="0"/>
              <a:t>1</a:t>
            </a:r>
            <a:r>
              <a:rPr lang="ru-RU" sz="2800" dirty="0"/>
              <a:t>, θ(q</a:t>
            </a:r>
            <a:r>
              <a:rPr lang="ru-RU" sz="2800" baseline="-25000" dirty="0"/>
              <a:t>1</a:t>
            </a:r>
            <a:r>
              <a:rPr lang="ru-RU" sz="2800" dirty="0"/>
              <a:t>, r) = q</a:t>
            </a:r>
            <a:r>
              <a:rPr lang="ru-RU" sz="2800" baseline="-25000" dirty="0"/>
              <a:t>0</a:t>
            </a:r>
            <a:r>
              <a:rPr lang="ru-RU" sz="2800" dirty="0"/>
              <a:t> , θ(q</a:t>
            </a:r>
            <a:r>
              <a:rPr lang="ru-RU" sz="2800" baseline="-25000" dirty="0"/>
              <a:t>1</a:t>
            </a:r>
            <a:r>
              <a:rPr lang="ru-RU" sz="2800" dirty="0"/>
              <a:t>, t) = q</a:t>
            </a:r>
            <a:r>
              <a:rPr lang="ru-RU" sz="2800" baseline="-25000" dirty="0"/>
              <a:t>2</a:t>
            </a:r>
            <a:r>
              <a:rPr lang="ru-RU" sz="2800" dirty="0"/>
              <a:t>,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                            </a:t>
            </a:r>
            <a:r>
              <a:rPr lang="ru-RU" sz="2800" dirty="0" smtClean="0"/>
              <a:t>θ(q</a:t>
            </a:r>
            <a:r>
              <a:rPr lang="ru-RU" sz="2800" baseline="-25000" dirty="0" smtClean="0"/>
              <a:t>2</a:t>
            </a:r>
            <a:r>
              <a:rPr lang="ru-RU" sz="2800" dirty="0"/>
              <a:t>, r) = q</a:t>
            </a:r>
            <a:r>
              <a:rPr lang="ru-RU" sz="2800" baseline="-25000" dirty="0"/>
              <a:t>2</a:t>
            </a:r>
            <a:r>
              <a:rPr lang="ru-RU" sz="2800" dirty="0"/>
              <a:t> , θ(q</a:t>
            </a:r>
            <a:r>
              <a:rPr lang="ru-RU" sz="2800" baseline="-25000" dirty="0"/>
              <a:t>2</a:t>
            </a:r>
            <a:r>
              <a:rPr lang="ru-RU" sz="2800" dirty="0"/>
              <a:t>, t) = q</a:t>
            </a:r>
            <a:r>
              <a:rPr lang="ru-RU" sz="2800" baseline="-25000" dirty="0"/>
              <a:t>1</a:t>
            </a:r>
            <a:r>
              <a:rPr lang="ru-RU" sz="2800" dirty="0" smtClean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3781" y="2796864"/>
            <a:ext cx="6764656" cy="270813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80035" y="5731270"/>
            <a:ext cx="92861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Этот автомат распознает строки </a:t>
            </a:r>
            <a:r>
              <a:rPr lang="en-US" sz="2400" dirty="0" err="1"/>
              <a:t>rt</a:t>
            </a:r>
            <a:r>
              <a:rPr lang="ru-RU" sz="2400" dirty="0"/>
              <a:t>, </a:t>
            </a:r>
            <a:r>
              <a:rPr lang="ru-RU" sz="2400" dirty="0" err="1"/>
              <a:t>trt</a:t>
            </a:r>
            <a:r>
              <a:rPr lang="ru-RU" sz="2400" dirty="0"/>
              <a:t>, </a:t>
            </a:r>
            <a:r>
              <a:rPr lang="ru-RU" sz="2400" dirty="0" err="1"/>
              <a:t>rttt</a:t>
            </a:r>
            <a:r>
              <a:rPr lang="ru-RU" sz="2400" dirty="0"/>
              <a:t>, </a:t>
            </a:r>
            <a:r>
              <a:rPr lang="ru-RU" sz="2400" dirty="0" err="1"/>
              <a:t>ttrrt</a:t>
            </a:r>
            <a:r>
              <a:rPr lang="ru-RU" sz="2400" dirty="0"/>
              <a:t>, </a:t>
            </a:r>
            <a:endParaRPr lang="en-US" sz="2400" dirty="0" smtClean="0"/>
          </a:p>
          <a:p>
            <a:r>
              <a:rPr lang="ru-RU" sz="2400" dirty="0">
                <a:solidFill>
                  <a:srgbClr val="0070C0"/>
                </a:solidFill>
              </a:rPr>
              <a:t>Этот автомат </a:t>
            </a:r>
            <a:r>
              <a:rPr lang="ru-RU" sz="2400" dirty="0" smtClean="0">
                <a:solidFill>
                  <a:srgbClr val="0070C0"/>
                </a:solidFill>
              </a:rPr>
              <a:t>не </a:t>
            </a:r>
            <a:r>
              <a:rPr lang="ru-RU" sz="2400" dirty="0">
                <a:solidFill>
                  <a:srgbClr val="0070C0"/>
                </a:solidFill>
              </a:rPr>
              <a:t>распознает </a:t>
            </a:r>
            <a:r>
              <a:rPr lang="ru-RU" sz="2400" dirty="0" err="1">
                <a:solidFill>
                  <a:srgbClr val="FF0000"/>
                </a:solidFill>
              </a:rPr>
              <a:t>trr</a:t>
            </a:r>
            <a:r>
              <a:rPr lang="ru-RU" sz="2400" dirty="0">
                <a:solidFill>
                  <a:srgbClr val="FF0000"/>
                </a:solidFill>
              </a:rPr>
              <a:t> или </a:t>
            </a:r>
            <a:r>
              <a:rPr lang="ru-RU" sz="2400" dirty="0" err="1">
                <a:solidFill>
                  <a:srgbClr val="FF0000"/>
                </a:solidFill>
              </a:rPr>
              <a:t>ttrr</a:t>
            </a:r>
            <a:r>
              <a:rPr lang="ru-RU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0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0351" y="1647971"/>
            <a:ext cx="10059940" cy="435104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Язык</a:t>
            </a:r>
            <a:r>
              <a:rPr lang="ru-RU" sz="2800" dirty="0"/>
              <a:t>, допустимый ДКА S = (</a:t>
            </a:r>
            <a:r>
              <a:rPr lang="ru-RU" sz="2800" dirty="0" smtClean="0"/>
              <a:t>Q,Σ,</a:t>
            </a:r>
            <a:r>
              <a:rPr lang="el-GR" sz="2800" dirty="0" smtClean="0"/>
              <a:t>φ</a:t>
            </a:r>
            <a:r>
              <a:rPr lang="ru-RU" sz="2800" dirty="0" smtClean="0"/>
              <a:t>,q</a:t>
            </a:r>
            <a:r>
              <a:rPr lang="ru-RU" sz="2800" baseline="-25000" dirty="0" smtClean="0"/>
              <a:t>0</a:t>
            </a:r>
            <a:r>
              <a:rPr lang="ru-RU" sz="2800" dirty="0" smtClean="0"/>
              <a:t>,F</a:t>
            </a:r>
            <a:r>
              <a:rPr lang="ru-RU" sz="2800" dirty="0"/>
              <a:t>), – это множество всех строк из </a:t>
            </a:r>
            <a:r>
              <a:rPr lang="ru-RU" sz="2800" dirty="0" smtClean="0">
                <a:solidFill>
                  <a:srgbClr val="0070C0"/>
                </a:solidFill>
              </a:rPr>
              <a:t>Σ</a:t>
            </a:r>
            <a:r>
              <a:rPr lang="ru-RU" sz="2800" baseline="30000" dirty="0" smtClean="0">
                <a:solidFill>
                  <a:srgbClr val="0070C0"/>
                </a:solidFill>
              </a:rPr>
              <a:t>+</a:t>
            </a:r>
            <a:r>
              <a:rPr lang="ru-RU" sz="2800" dirty="0" smtClean="0"/>
              <a:t>, </a:t>
            </a:r>
            <a:r>
              <a:rPr lang="ru-RU" sz="2800" dirty="0"/>
              <a:t>допустимых автоматом S, т.е.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ru-RU" sz="2800" dirty="0" smtClean="0"/>
              <a:t>L(S</a:t>
            </a:r>
            <a:r>
              <a:rPr lang="ru-RU" sz="2800" dirty="0"/>
              <a:t>) = {a | a ∈ </a:t>
            </a:r>
            <a:r>
              <a:rPr lang="ru-RU" sz="2800" dirty="0" smtClean="0">
                <a:solidFill>
                  <a:srgbClr val="0070C0"/>
                </a:solidFill>
              </a:rPr>
              <a:t>Σ</a:t>
            </a:r>
            <a:r>
              <a:rPr lang="ru-RU" sz="2800" baseline="30000" dirty="0">
                <a:solidFill>
                  <a:srgbClr val="0070C0"/>
                </a:solidFill>
              </a:rPr>
              <a:t>+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el-GR" sz="2800" dirty="0" smtClean="0">
                <a:solidFill>
                  <a:srgbClr val="0070C0"/>
                </a:solidFill>
              </a:rPr>
              <a:t>φ</a:t>
            </a:r>
            <a:r>
              <a:rPr lang="ru-RU" sz="2800" baseline="30000" dirty="0" smtClean="0">
                <a:solidFill>
                  <a:srgbClr val="0070C0"/>
                </a:solidFill>
              </a:rPr>
              <a:t>+</a:t>
            </a:r>
            <a:r>
              <a:rPr lang="ru-RU" sz="2800" baseline="30000" dirty="0" smtClean="0"/>
              <a:t> </a:t>
            </a:r>
            <a:r>
              <a:rPr lang="ru-RU" sz="2800" dirty="0" smtClean="0"/>
              <a:t>(</a:t>
            </a:r>
            <a:r>
              <a:rPr lang="ru-RU" sz="2800" dirty="0"/>
              <a:t>q</a:t>
            </a:r>
            <a:r>
              <a:rPr lang="ru-RU" sz="2800" baseline="-25000" dirty="0"/>
              <a:t>0</a:t>
            </a:r>
            <a:r>
              <a:rPr lang="ru-RU" sz="2800" dirty="0"/>
              <a:t>, a) ∈ F</a:t>
            </a:r>
            <a:r>
              <a:rPr lang="ru-RU" sz="2800" dirty="0" smtClean="0"/>
              <a:t>}.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>
              <a:spcBef>
                <a:spcPts val="0"/>
              </a:spcBef>
            </a:pPr>
            <a:r>
              <a:rPr lang="ru-RU" sz="2800" dirty="0">
                <a:solidFill>
                  <a:srgbClr val="FF0000"/>
                </a:solidFill>
              </a:rPr>
              <a:t>Язык L называется автоматным, </a:t>
            </a:r>
            <a:r>
              <a:rPr lang="ru-RU" sz="2800" dirty="0"/>
              <a:t>если существует </a:t>
            </a:r>
            <a:endParaRPr lang="ru-RU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/>
              <a:t> </a:t>
            </a:r>
            <a:r>
              <a:rPr lang="ru-RU" sz="2800" dirty="0" smtClean="0"/>
              <a:t>  </a:t>
            </a:r>
            <a:r>
              <a:rPr lang="ru-RU" sz="2800" dirty="0" smtClean="0"/>
              <a:t>ДКА </a:t>
            </a:r>
            <a:r>
              <a:rPr lang="en-US" sz="2800" b="1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 </a:t>
            </a:r>
            <a:r>
              <a:rPr lang="ru-RU" sz="2800" dirty="0"/>
              <a:t>такой, что L = L(S). </a:t>
            </a:r>
            <a:endParaRPr lang="en-US" sz="2800" dirty="0" smtClean="0"/>
          </a:p>
          <a:p>
            <a:r>
              <a:rPr lang="ru-RU" sz="2800" dirty="0" smtClean="0"/>
              <a:t>Таким </a:t>
            </a:r>
            <a:r>
              <a:rPr lang="ru-RU" sz="2800" dirty="0"/>
              <a:t>образом, семейство всех ДКА определяет класс </a:t>
            </a:r>
            <a:r>
              <a:rPr lang="ru-RU" sz="2800" dirty="0">
                <a:solidFill>
                  <a:srgbClr val="0070C0"/>
                </a:solidFill>
              </a:rPr>
              <a:t>автоматных языков.</a:t>
            </a:r>
          </a:p>
          <a:p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6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1911</TotalTime>
  <Words>1550</Words>
  <Application>Microsoft Office PowerPoint</Application>
  <PresentationFormat>Произвольный</PresentationFormat>
  <Paragraphs>136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Аспект</vt:lpstr>
      <vt:lpstr>Распознающие автоматы. ДКА и НКА.</vt:lpstr>
      <vt:lpstr>Распознающие автоматы. ДКА и НКА.</vt:lpstr>
      <vt:lpstr>Детерминированный конечный автомат (ДКА)</vt:lpstr>
      <vt:lpstr>ДКА</vt:lpstr>
      <vt:lpstr>Презентация PowerPoint</vt:lpstr>
      <vt:lpstr>Распознающие автоматы. ДКА и НКА.</vt:lpstr>
      <vt:lpstr>Пример ДКА-1</vt:lpstr>
      <vt:lpstr>Пример ДКА-2</vt:lpstr>
      <vt:lpstr>Пример ДКА</vt:lpstr>
      <vt:lpstr>Недетерминированный конечный автомат (НКА)</vt:lpstr>
      <vt:lpstr>НКА</vt:lpstr>
      <vt:lpstr>Переход от НКА к ДКА</vt:lpstr>
      <vt:lpstr>Переход от НКА к ДКА. </vt:lpstr>
      <vt:lpstr>Переход от НКА к ДКА. Этап 1</vt:lpstr>
      <vt:lpstr>Переход от НКА к ДКА. Этап 1</vt:lpstr>
      <vt:lpstr>Переход от НКА к ДКА. Этап 2</vt:lpstr>
      <vt:lpstr>Переход от НКА к ДКА. Этап 2</vt:lpstr>
      <vt:lpstr>Переход от НКА к ДКА. Этап 1, 2</vt:lpstr>
      <vt:lpstr>Переход от НКА к ДКА. Этап 2</vt:lpstr>
      <vt:lpstr>Переход от НКА к ДКА. Этап 2</vt:lpstr>
      <vt:lpstr>От НКА к ДКА. Этап 3.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Мельцов Василий Юрьевич</cp:lastModifiedBy>
  <cp:revision>90</cp:revision>
  <dcterms:created xsi:type="dcterms:W3CDTF">2020-05-25T07:41:24Z</dcterms:created>
  <dcterms:modified xsi:type="dcterms:W3CDTF">2022-04-18T08:42:25Z</dcterms:modified>
</cp:coreProperties>
</file>