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317" r:id="rId3"/>
    <p:sldId id="327" r:id="rId4"/>
    <p:sldId id="329" r:id="rId5"/>
    <p:sldId id="330" r:id="rId6"/>
    <p:sldId id="342" r:id="rId7"/>
    <p:sldId id="326" r:id="rId8"/>
    <p:sldId id="380" r:id="rId9"/>
    <p:sldId id="366" r:id="rId10"/>
    <p:sldId id="367" r:id="rId11"/>
    <p:sldId id="368" r:id="rId12"/>
    <p:sldId id="369" r:id="rId13"/>
    <p:sldId id="370" r:id="rId14"/>
    <p:sldId id="371" r:id="rId15"/>
    <p:sldId id="381" r:id="rId16"/>
    <p:sldId id="382" r:id="rId17"/>
    <p:sldId id="372" r:id="rId18"/>
    <p:sldId id="373" r:id="rId19"/>
    <p:sldId id="374" r:id="rId20"/>
    <p:sldId id="375" r:id="rId21"/>
    <p:sldId id="376" r:id="rId22"/>
    <p:sldId id="378" r:id="rId23"/>
    <p:sldId id="377" r:id="rId24"/>
    <p:sldId id="3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2" y="-14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2A3A-F2BA-4465-9FA7-2D3DDA88C9DF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82E3C-C056-41AD-9CBC-794BC9557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75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4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2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3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3281" y="2034540"/>
            <a:ext cx="9093200" cy="2869736"/>
          </a:xfrm>
        </p:spPr>
        <p:txBody>
          <a:bodyPr/>
          <a:lstStyle/>
          <a:p>
            <a:pPr algn="l"/>
            <a:r>
              <a:rPr lang="ru-RU" sz="4800" dirty="0" smtClean="0">
                <a:solidFill>
                  <a:srgbClr val="7030A0"/>
                </a:solidFill>
              </a:rPr>
              <a:t>Теория автоматов и формальные грамматики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7030A0"/>
                </a:solidFill>
              </a:rPr>
              <a:t> 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Регулярные грамматики и</a:t>
            </a:r>
            <a:br>
              <a:rPr lang="ru-RU" sz="4800" dirty="0" smtClean="0">
                <a:solidFill>
                  <a:srgbClr val="FF000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конечные автоматы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71054"/>
            <a:ext cx="8596668" cy="1320800"/>
          </a:xfrm>
        </p:spPr>
        <p:txBody>
          <a:bodyPr/>
          <a:lstStyle/>
          <a:p>
            <a:r>
              <a:rPr lang="ru-RU" dirty="0"/>
              <a:t>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241" y="3014022"/>
            <a:ext cx="10683393" cy="30668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sz="2800" dirty="0" smtClean="0"/>
              <a:t>Грамматика  </a:t>
            </a:r>
            <a:r>
              <a:rPr lang="ru-RU" sz="2800" dirty="0"/>
              <a:t>порождает множество всех слов в алфавите {</a:t>
            </a:r>
            <a:r>
              <a:rPr lang="en-US" sz="2800" dirty="0"/>
              <a:t>r</a:t>
            </a:r>
            <a:r>
              <a:rPr lang="ru-RU" sz="2800" dirty="0"/>
              <a:t>,t}, содержащих одинаковое число букв r и t. </a:t>
            </a:r>
            <a:endParaRPr lang="en-US" sz="2800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C</a:t>
            </a:r>
            <a:r>
              <a:rPr lang="ru-RU" sz="2800" dirty="0" err="1"/>
              <a:t>лово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</a:rPr>
              <a:t>a </a:t>
            </a:r>
            <a:r>
              <a:rPr lang="ru-RU" sz="2800" dirty="0">
                <a:solidFill>
                  <a:srgbClr val="FF0000"/>
                </a:solidFill>
                <a:sym typeface="Symbol" panose="05050102010706020507" pitchFamily="18" charset="2"/>
              </a:rPr>
              <a:t>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trttrr</a:t>
            </a:r>
            <a:r>
              <a:rPr lang="ru-RU" sz="2800" dirty="0"/>
              <a:t>. Процесс его вывода из аксиомы S : </a:t>
            </a:r>
            <a:endParaRPr lang="ru-RU" sz="2800" dirty="0" smtClean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ru-RU" sz="2800" dirty="0" smtClean="0"/>
              <a:t>S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/>
              <a:t>t</a:t>
            </a:r>
            <a:r>
              <a:rPr lang="ru-RU" sz="2800" dirty="0" err="1">
                <a:solidFill>
                  <a:srgbClr val="00B050"/>
                </a:solidFill>
              </a:rPr>
              <a:t>S</a:t>
            </a:r>
            <a:r>
              <a:rPr lang="ru-RU" sz="2800" dirty="0" err="1"/>
              <a:t>r</a:t>
            </a:r>
            <a:r>
              <a:rPr lang="ru-RU" sz="2800" dirty="0" err="1">
                <a:solidFill>
                  <a:schemeClr val="tx1"/>
                </a:solidFill>
              </a:rPr>
              <a:t>S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/>
              <a:t>t</a:t>
            </a:r>
            <a:r>
              <a:rPr lang="ru-RU" sz="2800" dirty="0" err="1">
                <a:solidFill>
                  <a:srgbClr val="00B050"/>
                </a:solidFill>
              </a:rPr>
              <a:t>rStS</a:t>
            </a:r>
            <a:r>
              <a:rPr lang="ru-RU" sz="2800" dirty="0" err="1"/>
              <a:t>rS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/>
              <a:t>trtSrS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/>
              <a:t>trt</a:t>
            </a:r>
            <a:r>
              <a:rPr lang="ru-RU" sz="2800" dirty="0" err="1">
                <a:solidFill>
                  <a:srgbClr val="0070C0"/>
                </a:solidFill>
              </a:rPr>
              <a:t>S</a:t>
            </a:r>
            <a:r>
              <a:rPr lang="ru-RU" sz="2800" dirty="0" err="1"/>
              <a:t>r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/>
              <a:t>trt</a:t>
            </a:r>
            <a:r>
              <a:rPr lang="ru-RU" sz="2800" dirty="0" err="1">
                <a:solidFill>
                  <a:srgbClr val="0070C0"/>
                </a:solidFill>
              </a:rPr>
              <a:t>tSrS</a:t>
            </a:r>
            <a:r>
              <a:rPr lang="ru-RU" sz="2800" dirty="0" err="1"/>
              <a:t>r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 err="1"/>
              <a:t>trttrr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L.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00241" y="1768763"/>
            <a:ext cx="10683393" cy="1245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sz="2800" b="1" dirty="0" smtClean="0"/>
              <a:t>Пример:</a:t>
            </a:r>
            <a:r>
              <a:rPr lang="ru-RU" sz="2800" dirty="0" smtClean="0"/>
              <a:t>  </a:t>
            </a:r>
            <a:r>
              <a:rPr lang="en-US" sz="2800" dirty="0" smtClean="0"/>
              <a:t>G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 = ({</a:t>
            </a:r>
            <a:r>
              <a:rPr lang="en-US" sz="2800" dirty="0" smtClean="0"/>
              <a:t>r</a:t>
            </a:r>
            <a:r>
              <a:rPr lang="ru-RU" sz="2800" dirty="0" smtClean="0"/>
              <a:t>,</a:t>
            </a:r>
            <a:r>
              <a:rPr lang="en-US" sz="2800" dirty="0" smtClean="0"/>
              <a:t>t</a:t>
            </a:r>
            <a:r>
              <a:rPr lang="ru-RU" sz="2800" dirty="0" smtClean="0"/>
              <a:t>}, {</a:t>
            </a:r>
            <a:r>
              <a:rPr lang="en-US" sz="2800" dirty="0" smtClean="0"/>
              <a:t>S</a:t>
            </a:r>
            <a:r>
              <a:rPr lang="ru-RU" sz="2800" dirty="0" smtClean="0"/>
              <a:t>}, </a:t>
            </a:r>
            <a:r>
              <a:rPr lang="en-US" sz="2800" dirty="0" smtClean="0"/>
              <a:t>S,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r>
              <a:rPr lang="ru-RU" sz="2800" dirty="0" smtClean="0"/>
              <a:t>) (КС-грамматика), </a:t>
            </a:r>
            <a:r>
              <a:rPr lang="en-US" sz="2800" dirty="0" smtClean="0"/>
              <a:t>P</a:t>
            </a:r>
            <a:r>
              <a:rPr lang="ru-RU" sz="2800" dirty="0" smtClean="0"/>
              <a:t> состоит из правил вида </a:t>
            </a:r>
            <a:r>
              <a:rPr lang="en-US" sz="2800" dirty="0" smtClean="0"/>
              <a:t>S </a:t>
            </a:r>
            <a:r>
              <a:rPr lang="ru-RU" sz="2800" dirty="0" smtClean="0">
                <a:sym typeface="Symbol" panose="05050102010706020507" pitchFamily="18" charset="2"/>
              </a:rPr>
              <a:t></a:t>
            </a:r>
            <a:r>
              <a:rPr lang="ru-RU" sz="2800" dirty="0" smtClean="0"/>
              <a:t> </a:t>
            </a:r>
            <a:r>
              <a:rPr lang="en-US" sz="2800" dirty="0" err="1" smtClean="0"/>
              <a:t>rStS</a:t>
            </a:r>
            <a:r>
              <a:rPr lang="ru-RU" sz="2800" dirty="0" smtClean="0"/>
              <a:t>| </a:t>
            </a:r>
            <a:r>
              <a:rPr lang="en-US" sz="2800" dirty="0" err="1" smtClean="0"/>
              <a:t>tSrS</a:t>
            </a:r>
            <a:r>
              <a:rPr lang="ru-RU" sz="2800" dirty="0" smtClean="0"/>
              <a:t>| ε. </a:t>
            </a:r>
            <a:endParaRPr lang="en-US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680" y="235528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МП-автомат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701" y="1108635"/>
            <a:ext cx="10627975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Автомат с магазинной памятью (МП-автомат)– это НКА, имеющий дополнительную потенциально неограниченную ленту памяти (магазин). </a:t>
            </a:r>
            <a:r>
              <a:rPr lang="ru-RU" sz="2800" dirty="0" smtClean="0"/>
              <a:t>В начальный момент времени магазин </a:t>
            </a:r>
            <a:r>
              <a:rPr lang="ru-RU" sz="2800" dirty="0"/>
              <a:t>содержит начальный символ Z</a:t>
            </a:r>
            <a:r>
              <a:rPr lang="ru-RU" sz="2800" baseline="-25000" dirty="0"/>
              <a:t>0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99407" y="3049022"/>
            <a:ext cx="7325937" cy="34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2643" y="512618"/>
            <a:ext cx="8596668" cy="1320800"/>
          </a:xfrm>
        </p:spPr>
        <p:txBody>
          <a:bodyPr/>
          <a:lstStyle/>
          <a:p>
            <a:r>
              <a:rPr lang="ru-RU" dirty="0"/>
              <a:t>МП-автомат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008" y="1833418"/>
            <a:ext cx="11425606" cy="46490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2800" dirty="0">
                <a:solidFill>
                  <a:srgbClr val="FF0000"/>
                </a:solidFill>
              </a:rPr>
              <a:t>МП-автоматом </a:t>
            </a:r>
            <a:r>
              <a:rPr lang="ru-RU" sz="2800" dirty="0"/>
              <a:t>называется система S </a:t>
            </a:r>
            <a:r>
              <a:rPr lang="ru-RU" sz="2800" dirty="0">
                <a:sym typeface="Symbol" panose="05050102010706020507" pitchFamily="18" charset="2"/>
              </a:rPr>
              <a:t></a:t>
            </a:r>
            <a:r>
              <a:rPr lang="ru-RU" sz="2800" dirty="0"/>
              <a:t> (Q, </a:t>
            </a:r>
            <a:r>
              <a:rPr lang="en-US" sz="2800" dirty="0"/>
              <a:t>X</a:t>
            </a:r>
            <a:r>
              <a:rPr lang="ru-RU" sz="2800" dirty="0" smtClean="0"/>
              <a:t>, </a:t>
            </a:r>
            <a:r>
              <a:rPr lang="en-US" sz="2800" dirty="0" smtClean="0"/>
              <a:t>M</a:t>
            </a:r>
            <a:r>
              <a:rPr lang="ru-RU" sz="2800" dirty="0" smtClean="0"/>
              <a:t>, </a:t>
            </a:r>
            <a:r>
              <a:rPr lang="ru-RU" sz="2800" dirty="0">
                <a:sym typeface="Symbol" panose="05050102010706020507" pitchFamily="18" charset="2"/>
              </a:rPr>
              <a:t></a:t>
            </a:r>
            <a:r>
              <a:rPr lang="ru-RU" sz="2800" dirty="0"/>
              <a:t>, q0, Z0, F</a:t>
            </a:r>
            <a:r>
              <a:rPr lang="ru-RU" sz="2800" dirty="0" smtClean="0"/>
              <a:t>),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Q </a:t>
            </a:r>
            <a:r>
              <a:rPr lang="ru-RU" sz="2800" dirty="0"/>
              <a:t>− конечное множество состояний,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</a:t>
            </a:r>
            <a:r>
              <a:rPr lang="en-US" sz="2800" dirty="0" smtClean="0"/>
              <a:t>X</a:t>
            </a:r>
            <a:r>
              <a:rPr lang="ru-RU" sz="2800" dirty="0" smtClean="0"/>
              <a:t> </a:t>
            </a:r>
            <a:r>
              <a:rPr lang="ru-RU" sz="2800" dirty="0"/>
              <a:t>− конечный входной алфавит,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</a:t>
            </a:r>
            <a:r>
              <a:rPr lang="en-US" sz="2800" dirty="0" smtClean="0"/>
              <a:t>M</a:t>
            </a:r>
            <a:r>
              <a:rPr lang="ru-RU" sz="2800" dirty="0" smtClean="0"/>
              <a:t> </a:t>
            </a:r>
            <a:r>
              <a:rPr lang="ru-RU" sz="2800" dirty="0"/>
              <a:t>− конечный алфавит магазинных символов,  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>
                <a:sym typeface="Symbol" panose="05050102010706020507" pitchFamily="18" charset="2"/>
              </a:rPr>
              <a:t>  </a:t>
            </a:r>
            <a:r>
              <a:rPr lang="ru-RU" sz="2800" dirty="0"/>
              <a:t>: Q х </a:t>
            </a:r>
            <a:r>
              <a:rPr lang="ru-RU" sz="2800" dirty="0" smtClean="0"/>
              <a:t>(</a:t>
            </a:r>
            <a:r>
              <a:rPr lang="en-US" sz="2800" dirty="0" smtClean="0"/>
              <a:t>M </a:t>
            </a:r>
            <a:r>
              <a:rPr lang="ru-RU" sz="2800" dirty="0">
                <a:sym typeface="Symbol" panose="05050102010706020507" pitchFamily="18" charset="2"/>
              </a:rPr>
              <a:t></a:t>
            </a:r>
            <a:r>
              <a:rPr lang="ru-RU" sz="2800" dirty="0"/>
              <a:t> {ε}) х </a:t>
            </a:r>
            <a:r>
              <a:rPr lang="en-US" sz="2800" dirty="0"/>
              <a:t>X 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2</a:t>
            </a:r>
            <a:r>
              <a:rPr lang="en-US" sz="2800" baseline="30000" dirty="0" err="1"/>
              <a:t>Qx</a:t>
            </a:r>
            <a:r>
              <a:rPr lang="ru-RU" sz="2800" baseline="30000" dirty="0"/>
              <a:t>Х* </a:t>
            </a:r>
            <a:r>
              <a:rPr lang="ru-RU" sz="2800" dirty="0"/>
              <a:t>- функция переходов,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q0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Q − начальное состояние,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Z</a:t>
            </a:r>
            <a:r>
              <a:rPr lang="ru-RU" sz="2800" baseline="-25000" dirty="0" smtClean="0"/>
              <a:t>0</a:t>
            </a:r>
            <a:r>
              <a:rPr lang="ru-RU" sz="2800" dirty="0" smtClean="0"/>
              <a:t> </a:t>
            </a:r>
            <a:r>
              <a:rPr lang="ru-RU" sz="2800" dirty="0"/>
              <a:t>− начальный магазинный символ, так называемый маркер дна, </a:t>
            </a: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 smtClean="0"/>
              <a:t>  F </a:t>
            </a:r>
            <a:r>
              <a:rPr lang="ru-RU" sz="2800" dirty="0">
                <a:sym typeface="Symbol" panose="05050102010706020507" pitchFamily="18" charset="2"/>
              </a:rPr>
              <a:t></a:t>
            </a:r>
            <a:r>
              <a:rPr lang="ru-RU" sz="2800" dirty="0"/>
              <a:t> Q − множество заключительных состояний. 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9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МП-автомат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405" y="1758807"/>
            <a:ext cx="11336537" cy="439706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2800" dirty="0"/>
              <a:t>Конфигурация </a:t>
            </a:r>
            <a:r>
              <a:rPr lang="ru-RU" sz="2800" dirty="0" smtClean="0"/>
              <a:t>МП-автомата</a:t>
            </a:r>
            <a:r>
              <a:rPr lang="en-US" sz="2800" dirty="0" smtClean="0"/>
              <a:t> S`</a:t>
            </a:r>
            <a:r>
              <a:rPr lang="ru-RU" sz="2800" dirty="0" smtClean="0"/>
              <a:t> </a:t>
            </a:r>
            <a:r>
              <a:rPr lang="ru-RU" sz="2800" dirty="0"/>
              <a:t>− это тройка (</a:t>
            </a:r>
            <a:r>
              <a:rPr lang="en-US" sz="2800" dirty="0"/>
              <a:t>q</a:t>
            </a:r>
            <a:r>
              <a:rPr lang="ru-RU" sz="2800" dirty="0"/>
              <a:t>,</a:t>
            </a:r>
            <a:r>
              <a:rPr lang="en-US" sz="2800" dirty="0"/>
              <a:t>w</a:t>
            </a:r>
            <a:r>
              <a:rPr lang="ru-RU" sz="2800" dirty="0"/>
              <a:t>,</a:t>
            </a:r>
            <a:r>
              <a:rPr lang="en-US" sz="2800" dirty="0"/>
              <a:t>a</a:t>
            </a:r>
            <a:r>
              <a:rPr lang="ru-RU" sz="2800" dirty="0"/>
              <a:t>)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{</a:t>
            </a:r>
            <a:r>
              <a:rPr lang="ru-RU" sz="2800" dirty="0" smtClean="0"/>
              <a:t>Q </a:t>
            </a:r>
            <a:r>
              <a:rPr lang="ru-RU" sz="2800" dirty="0"/>
              <a:t>х </a:t>
            </a:r>
            <a:r>
              <a:rPr lang="en-US" sz="2800" dirty="0" smtClean="0"/>
              <a:t>X</a:t>
            </a:r>
            <a:r>
              <a:rPr lang="ru-RU" sz="2800" dirty="0" smtClean="0"/>
              <a:t>* </a:t>
            </a:r>
            <a:r>
              <a:rPr lang="ru-RU" sz="2800" dirty="0"/>
              <a:t>х </a:t>
            </a:r>
            <a:r>
              <a:rPr lang="en-US" sz="2800" dirty="0" smtClean="0"/>
              <a:t>M</a:t>
            </a:r>
            <a:r>
              <a:rPr lang="ru-RU" sz="2800" dirty="0" smtClean="0"/>
              <a:t>*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endParaRPr lang="en-US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sz="2800" b="1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текущее состояние, </a:t>
            </a:r>
            <a:endParaRPr lang="en-US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sz="2800" b="1" dirty="0" smtClean="0"/>
              <a:t>w</a:t>
            </a:r>
            <a:r>
              <a:rPr lang="ru-RU" sz="2800" b="1" dirty="0" smtClean="0"/>
              <a:t> </a:t>
            </a:r>
            <a:r>
              <a:rPr lang="ru-RU" sz="2800" dirty="0"/>
              <a:t>– оставшаяся часть входного слова, при  </a:t>
            </a:r>
            <a:r>
              <a:rPr lang="en-US" sz="2800" dirty="0"/>
              <a:t>w</a:t>
            </a:r>
            <a:r>
              <a:rPr lang="ru-RU" sz="2800" dirty="0"/>
              <a:t>= ε – слово прочитано, </a:t>
            </a:r>
            <a:r>
              <a:rPr lang="ru-RU" sz="2800" b="1" dirty="0"/>
              <a:t>а</a:t>
            </a:r>
            <a:r>
              <a:rPr lang="ru-RU" sz="2800" dirty="0"/>
              <a:t> – содержимое магазина, при  а= ε магазин пуст. </a:t>
            </a:r>
            <a:endParaRPr lang="en-US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Начальная </a:t>
            </a:r>
            <a:r>
              <a:rPr lang="ru-RU" sz="2800" dirty="0">
                <a:solidFill>
                  <a:srgbClr val="0070C0"/>
                </a:solidFill>
              </a:rPr>
              <a:t>конфигурация </a:t>
            </a:r>
            <a:r>
              <a:rPr lang="ru-RU" sz="2800" dirty="0"/>
              <a:t>– конфигурация вида (q0, w, Z0</a:t>
            </a:r>
            <a:r>
              <a:rPr lang="ru-RU" sz="2800" dirty="0" smtClean="0"/>
              <a:t>), w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X</a:t>
            </a:r>
            <a:r>
              <a:rPr lang="ru-RU" sz="2800" dirty="0" smtClean="0">
                <a:sym typeface="Symbol" panose="05050102010706020507" pitchFamily="18" charset="2"/>
              </a:rPr>
              <a:t></a:t>
            </a:r>
            <a:r>
              <a:rPr lang="ru-RU" sz="2800" dirty="0"/>
              <a:t>. </a:t>
            </a:r>
            <a:endParaRPr lang="en-US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Заключительная </a:t>
            </a:r>
            <a:r>
              <a:rPr lang="ru-RU" sz="2800" dirty="0">
                <a:solidFill>
                  <a:srgbClr val="0070C0"/>
                </a:solidFill>
              </a:rPr>
              <a:t>конфигурация </a:t>
            </a:r>
            <a:r>
              <a:rPr lang="ru-RU" sz="2800" dirty="0"/>
              <a:t>вида (q, ε, а), где </a:t>
            </a:r>
            <a:r>
              <a:rPr lang="en-US" sz="2800" dirty="0"/>
              <a:t>q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F и а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M</a:t>
            </a:r>
            <a:r>
              <a:rPr lang="ru-RU" sz="2800" dirty="0" smtClean="0"/>
              <a:t>*. 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4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0352" y="457200"/>
            <a:ext cx="8596668" cy="1320800"/>
          </a:xfrm>
        </p:spPr>
        <p:txBody>
          <a:bodyPr/>
          <a:lstStyle/>
          <a:p>
            <a:r>
              <a:rPr lang="ru-RU" dirty="0"/>
              <a:t>МП-автомат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2160589"/>
            <a:ext cx="9927771" cy="3880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sz="2800" dirty="0"/>
              <a:t>Отношение ├─ называется </a:t>
            </a:r>
            <a:r>
              <a:rPr lang="ru-RU" sz="2800" dirty="0">
                <a:solidFill>
                  <a:srgbClr val="0070C0"/>
                </a:solidFill>
              </a:rPr>
              <a:t>тактом работы</a:t>
            </a:r>
            <a:r>
              <a:rPr lang="ru-RU" sz="2800" dirty="0"/>
              <a:t> МП-автомата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ru-RU" sz="2800" dirty="0" smtClean="0"/>
              <a:t> </a:t>
            </a:r>
            <a:r>
              <a:rPr lang="ru-RU" sz="2800" dirty="0"/>
              <a:t>Определяется такт следующим образом: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(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b="1" dirty="0" err="1">
                <a:solidFill>
                  <a:srgbClr val="0070C0"/>
                </a:solidFill>
              </a:rPr>
              <a:t>r</a:t>
            </a:r>
            <a:r>
              <a:rPr lang="en-US" sz="2800" dirty="0" err="1"/>
              <a:t>w</a:t>
            </a:r>
            <a:r>
              <a:rPr lang="ru-RU" sz="2800" dirty="0"/>
              <a:t>, </a:t>
            </a:r>
            <a:r>
              <a:rPr lang="en-US" sz="2800" dirty="0" err="1"/>
              <a:t>Za</a:t>
            </a:r>
            <a:r>
              <a:rPr lang="ru-RU" sz="2800" dirty="0"/>
              <a:t>) ├─ (</a:t>
            </a:r>
            <a:r>
              <a:rPr lang="en-US" sz="2800" dirty="0"/>
              <a:t>q</a:t>
            </a:r>
            <a:r>
              <a:rPr lang="ru-RU" sz="2800" dirty="0"/>
              <a:t>’, </a:t>
            </a:r>
            <a:r>
              <a:rPr lang="en-US" sz="2800" dirty="0"/>
              <a:t>w</a:t>
            </a:r>
            <a:r>
              <a:rPr lang="ru-RU" sz="2800" dirty="0"/>
              <a:t>, </a:t>
            </a:r>
            <a:r>
              <a:rPr lang="en-US" sz="2800" b="1" dirty="0" err="1">
                <a:solidFill>
                  <a:srgbClr val="0070C0"/>
                </a:solidFill>
              </a:rPr>
              <a:t>y</a:t>
            </a:r>
            <a:r>
              <a:rPr lang="en-US" sz="2800" dirty="0" err="1"/>
              <a:t>a</a:t>
            </a:r>
            <a:r>
              <a:rPr lang="ru-RU" sz="2800" dirty="0"/>
              <a:t>), если множество </a:t>
            </a:r>
            <a:r>
              <a:rPr lang="ru-RU" sz="2800" dirty="0">
                <a:sym typeface="Symbol" panose="05050102010706020507" pitchFamily="18" charset="2"/>
              </a:rPr>
              <a:t></a:t>
            </a:r>
            <a:r>
              <a:rPr lang="ru-RU" sz="2800" dirty="0"/>
              <a:t> (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, </a:t>
            </a:r>
            <a:r>
              <a:rPr lang="en-US" sz="2800" dirty="0"/>
              <a:t>Z</a:t>
            </a:r>
            <a:r>
              <a:rPr lang="ru-RU" sz="2800" dirty="0"/>
              <a:t>) содержит (</a:t>
            </a:r>
            <a:r>
              <a:rPr lang="en-US" sz="2800" dirty="0"/>
              <a:t>q</a:t>
            </a:r>
            <a:r>
              <a:rPr lang="ru-RU" sz="2800" dirty="0"/>
              <a:t>’, </a:t>
            </a:r>
            <a:r>
              <a:rPr lang="en-US" sz="2800" dirty="0"/>
              <a:t>y</a:t>
            </a:r>
            <a:r>
              <a:rPr lang="ru-RU" sz="2800" dirty="0"/>
              <a:t>), где 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q</a:t>
            </a:r>
            <a:r>
              <a:rPr lang="ru-RU" sz="2800" dirty="0"/>
              <a:t>’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r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X</a:t>
            </a:r>
            <a:r>
              <a:rPr lang="ru-RU" sz="2800" dirty="0" smtClean="0">
                <a:sym typeface="Symbol" panose="05050102010706020507" pitchFamily="18" charset="2"/>
              </a:rPr>
              <a:t></a:t>
            </a:r>
            <a:r>
              <a:rPr lang="ru-RU" sz="2800" dirty="0" smtClean="0"/>
              <a:t> </a:t>
            </a:r>
            <a:r>
              <a:rPr lang="ru-RU" sz="2800" dirty="0"/>
              <a:t>{ε}, </a:t>
            </a:r>
            <a:r>
              <a:rPr lang="en-US" sz="2800" dirty="0"/>
              <a:t>w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X</a:t>
            </a:r>
            <a:r>
              <a:rPr lang="ru-RU" sz="2800" dirty="0" smtClean="0"/>
              <a:t>*, </a:t>
            </a:r>
            <a:r>
              <a:rPr lang="en-US" sz="2800" dirty="0"/>
              <a:t>Z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M </a:t>
            </a:r>
            <a:r>
              <a:rPr lang="ru-RU" sz="2800" dirty="0"/>
              <a:t>и а,</a:t>
            </a:r>
            <a:r>
              <a:rPr lang="en-US" sz="2800" dirty="0"/>
              <a:t>y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M</a:t>
            </a:r>
            <a:r>
              <a:rPr lang="ru-RU" sz="2800" dirty="0" smtClean="0"/>
              <a:t>*.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ru-RU" sz="2800" dirty="0" smtClean="0"/>
              <a:t>Если </a:t>
            </a:r>
            <a:r>
              <a:rPr lang="ru-RU" sz="2800" dirty="0"/>
              <a:t>магазин пуст, то следующий такт невозможен.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6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5607"/>
            <a:ext cx="8596668" cy="1320800"/>
          </a:xfrm>
        </p:spPr>
        <p:txBody>
          <a:bodyPr/>
          <a:lstStyle/>
          <a:p>
            <a:r>
              <a:rPr lang="ru-RU" dirty="0"/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6407"/>
            <a:ext cx="10148509" cy="48359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sz="2800" dirty="0"/>
              <a:t>С├─</a:t>
            </a:r>
            <a:r>
              <a:rPr lang="ru-RU" sz="2800" baseline="30000" dirty="0"/>
              <a:t>0</a:t>
            </a:r>
            <a:r>
              <a:rPr lang="ru-RU" sz="2800" dirty="0"/>
              <a:t>С’ означает, что конфигурация С=С’, 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sz="2800" dirty="0" smtClean="0"/>
              <a:t>С</a:t>
            </a:r>
            <a:r>
              <a:rPr lang="ru-RU" sz="2800" baseline="-25000" dirty="0" smtClean="0"/>
              <a:t>0</a:t>
            </a:r>
            <a:r>
              <a:rPr lang="ru-RU" sz="2800" dirty="0"/>
              <a:t>├─</a:t>
            </a:r>
            <a:r>
              <a:rPr lang="en-US" sz="2800" baseline="30000" dirty="0"/>
              <a:t>k</a:t>
            </a:r>
            <a:r>
              <a:rPr lang="ru-RU" sz="2800" dirty="0"/>
              <a:t>С</a:t>
            </a:r>
            <a:r>
              <a:rPr lang="en-US" sz="2800" baseline="-25000" dirty="0"/>
              <a:t>k</a:t>
            </a:r>
            <a:r>
              <a:rPr lang="ru-RU" sz="2800" dirty="0"/>
              <a:t>, k&gt;=1 означает, что существуют такие конфигурации </a:t>
            </a:r>
            <a:r>
              <a:rPr lang="en-US" sz="2800" dirty="0"/>
              <a:t>C</a:t>
            </a:r>
            <a:r>
              <a:rPr lang="ru-RU" sz="2800" baseline="-25000" dirty="0"/>
              <a:t>1</a:t>
            </a:r>
            <a:r>
              <a:rPr lang="ru-RU" sz="2800" dirty="0"/>
              <a:t>, …, С</a:t>
            </a:r>
            <a:r>
              <a:rPr lang="en-US" sz="2800" baseline="-25000" dirty="0"/>
              <a:t>k</a:t>
            </a:r>
            <a:r>
              <a:rPr lang="ru-RU" sz="2800" baseline="-25000" dirty="0"/>
              <a:t>-1</a:t>
            </a:r>
            <a:r>
              <a:rPr lang="ru-RU" sz="2800" dirty="0"/>
              <a:t>, что С</a:t>
            </a:r>
            <a:r>
              <a:rPr lang="en-US" sz="2800" baseline="-25000" dirty="0" err="1"/>
              <a:t>i</a:t>
            </a:r>
            <a:r>
              <a:rPr lang="ru-RU" sz="2800" dirty="0"/>
              <a:t>├─С</a:t>
            </a:r>
            <a:r>
              <a:rPr lang="en-US" sz="2800" baseline="-25000" dirty="0" err="1"/>
              <a:t>i</a:t>
            </a:r>
            <a:r>
              <a:rPr lang="ru-RU" sz="2800" baseline="-25000" dirty="0"/>
              <a:t>+1</a:t>
            </a:r>
            <a:r>
              <a:rPr lang="ru-RU" sz="2800" dirty="0"/>
              <a:t>, для всех 0&lt;=</a:t>
            </a:r>
            <a:r>
              <a:rPr lang="en-US" sz="2800" dirty="0" err="1"/>
              <a:t>i</a:t>
            </a:r>
            <a:r>
              <a:rPr lang="ru-RU" sz="2800" dirty="0"/>
              <a:t>&lt;=</a:t>
            </a:r>
            <a:r>
              <a:rPr lang="en-US" sz="2800" dirty="0"/>
              <a:t>k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ru-RU" sz="2800" dirty="0"/>
              <a:t>Отношение ├─* - рефлексивное транзитивное замыкание отношения ├─  (С├─*С’), означающее С├─</a:t>
            </a:r>
            <a:r>
              <a:rPr lang="en-US" sz="2800" baseline="30000" dirty="0"/>
              <a:t>k</a:t>
            </a:r>
            <a:r>
              <a:rPr lang="ru-RU" sz="2800" dirty="0"/>
              <a:t>С’, для </a:t>
            </a:r>
            <a:r>
              <a:rPr lang="en-US" sz="2800" dirty="0"/>
              <a:t>k</a:t>
            </a:r>
            <a:r>
              <a:rPr lang="ru-RU" sz="2800" dirty="0"/>
              <a:t>&gt;=0.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Отношение ├─</a:t>
            </a:r>
            <a:r>
              <a:rPr lang="ru-RU" sz="2800" baseline="30000" dirty="0"/>
              <a:t>+</a:t>
            </a:r>
            <a:r>
              <a:rPr lang="ru-RU" sz="2800" dirty="0"/>
              <a:t> - транзитивное замыкание отношения ├─  (С├─</a:t>
            </a:r>
            <a:r>
              <a:rPr lang="ru-RU" sz="2800" baseline="30000" dirty="0"/>
              <a:t>+</a:t>
            </a:r>
            <a:r>
              <a:rPr lang="ru-RU" sz="2800" dirty="0"/>
              <a:t>С’), означающее С├─</a:t>
            </a:r>
            <a:r>
              <a:rPr lang="en-US" sz="2800" baseline="30000" dirty="0"/>
              <a:t>k</a:t>
            </a:r>
            <a:r>
              <a:rPr lang="ru-RU" sz="2800" dirty="0"/>
              <a:t>С’, для </a:t>
            </a:r>
            <a:r>
              <a:rPr lang="en-US" sz="2800" dirty="0"/>
              <a:t>k</a:t>
            </a:r>
            <a:r>
              <a:rPr lang="ru-RU" sz="2800" dirty="0"/>
              <a:t>&gt;=1.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5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5607"/>
            <a:ext cx="8596668" cy="1320800"/>
          </a:xfrm>
        </p:spPr>
        <p:txBody>
          <a:bodyPr/>
          <a:lstStyle/>
          <a:p>
            <a:r>
              <a:rPr lang="ru-RU" dirty="0"/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805" y="2073729"/>
            <a:ext cx="10148509" cy="43849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МП-автомат допускает слово </a:t>
            </a:r>
            <a:r>
              <a:rPr lang="en-US" sz="2800" dirty="0"/>
              <a:t>w</a:t>
            </a:r>
            <a:r>
              <a:rPr lang="ru-RU" sz="2800" dirty="0"/>
              <a:t>, если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   </a:t>
            </a:r>
            <a:r>
              <a:rPr lang="ru-RU" sz="2800" dirty="0" smtClean="0"/>
              <a:t>(</a:t>
            </a:r>
            <a:r>
              <a:rPr lang="ru-RU" sz="2800" dirty="0"/>
              <a:t>q0, w, Z0) ├─* (q, ε, а) для некоторых </a:t>
            </a:r>
            <a:r>
              <a:rPr lang="ru-RU" sz="2800" b="1" dirty="0">
                <a:solidFill>
                  <a:srgbClr val="0070C0"/>
                </a:solidFill>
              </a:rPr>
              <a:t>q </a:t>
            </a:r>
            <a:r>
              <a:rPr lang="ru-RU" sz="2800" b="1" dirty="0">
                <a:solidFill>
                  <a:srgbClr val="0070C0"/>
                </a:solidFill>
                <a:sym typeface="Symbol" panose="05050102010706020507" pitchFamily="18" charset="2"/>
              </a:rPr>
              <a:t>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F</a:t>
            </a:r>
            <a:r>
              <a:rPr lang="ru-RU" sz="2800" b="1" dirty="0">
                <a:solidFill>
                  <a:srgbClr val="0070C0"/>
                </a:solidFill>
              </a:rPr>
              <a:t>, </a:t>
            </a:r>
            <a:r>
              <a:rPr lang="ru-RU" sz="2800" dirty="0"/>
              <a:t>а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/>
              <a:t>X</a:t>
            </a:r>
            <a:r>
              <a:rPr lang="ru-RU" sz="2800" dirty="0"/>
              <a:t>*. 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ru-RU" sz="2800" dirty="0" smtClean="0"/>
              <a:t>Язык </a:t>
            </a:r>
            <a:r>
              <a:rPr lang="en-US" sz="2800" dirty="0"/>
              <a:t>L</a:t>
            </a:r>
            <a:r>
              <a:rPr lang="ru-RU" sz="2800" dirty="0"/>
              <a:t>(S) допускаемый МП-автоматом </a:t>
            </a:r>
            <a:r>
              <a:rPr lang="en-US" sz="2800" dirty="0"/>
              <a:t>S</a:t>
            </a:r>
            <a:r>
              <a:rPr lang="ru-RU" sz="2800" dirty="0"/>
              <a:t> – множество всех входных цепочек, допускаемых автоматом.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L</a:t>
            </a:r>
            <a:r>
              <a:rPr lang="ru-RU" sz="2800" dirty="0"/>
              <a:t>(</a:t>
            </a:r>
            <a:r>
              <a:rPr lang="en-US" sz="2800" dirty="0"/>
              <a:t>S</a:t>
            </a:r>
            <a:r>
              <a:rPr lang="ru-RU" sz="2800" dirty="0"/>
              <a:t>) = {</a:t>
            </a:r>
            <a:r>
              <a:rPr lang="en-US" sz="2800" dirty="0"/>
              <a:t>w</a:t>
            </a:r>
            <a:r>
              <a:rPr lang="ru-RU" sz="2800" dirty="0"/>
              <a:t>| </a:t>
            </a:r>
            <a:r>
              <a:rPr lang="en-US" sz="2800" dirty="0"/>
              <a:t>w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en-US" sz="2800" dirty="0" smtClean="0"/>
              <a:t>X</a:t>
            </a:r>
            <a:r>
              <a:rPr lang="ru-RU" sz="2800" dirty="0" smtClean="0"/>
              <a:t>*, </a:t>
            </a:r>
            <a:r>
              <a:rPr lang="ru-RU" sz="2800" dirty="0"/>
              <a:t>(q0, w, Z0) ├─* (q, ε, а), q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/>
              <a:t>F</a:t>
            </a:r>
            <a:r>
              <a:rPr lang="ru-RU" sz="2800" dirty="0"/>
              <a:t>, а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 smtClean="0"/>
              <a:t>M</a:t>
            </a:r>
            <a:r>
              <a:rPr lang="ru-RU" sz="2800" dirty="0" smtClean="0"/>
              <a:t>*}.</a:t>
            </a:r>
            <a:endParaRPr lang="ru-RU" sz="2800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9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5607"/>
            <a:ext cx="8596668" cy="1320800"/>
          </a:xfrm>
        </p:spPr>
        <p:txBody>
          <a:bodyPr/>
          <a:lstStyle/>
          <a:p>
            <a:r>
              <a:rPr lang="ru-RU" dirty="0"/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6407"/>
            <a:ext cx="9893684" cy="483595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По КС-грамматике </a:t>
            </a:r>
            <a:r>
              <a:rPr lang="en-US" sz="2800" dirty="0"/>
              <a:t>G </a:t>
            </a:r>
            <a:r>
              <a:rPr lang="ru-RU" sz="2800" dirty="0"/>
              <a:t>возможно построить МП-автомат </a:t>
            </a:r>
            <a:r>
              <a:rPr lang="en-US" sz="2800" dirty="0"/>
              <a:t>S</a:t>
            </a:r>
            <a:r>
              <a:rPr lang="en-US" sz="2800" baseline="-25000" dirty="0"/>
              <a:t>G</a:t>
            </a:r>
            <a:r>
              <a:rPr lang="ru-RU" sz="2800" dirty="0"/>
              <a:t> такой, что </a:t>
            </a:r>
            <a:r>
              <a:rPr lang="en-US" sz="2800" dirty="0"/>
              <a:t>L</a:t>
            </a:r>
            <a:r>
              <a:rPr lang="ru-RU" sz="2800" baseline="-25000" dirty="0"/>
              <a:t>ε</a:t>
            </a:r>
            <a:r>
              <a:rPr lang="ru-RU" sz="2800" dirty="0"/>
              <a:t>(</a:t>
            </a:r>
            <a:r>
              <a:rPr lang="en-US" sz="2800" dirty="0"/>
              <a:t>S</a:t>
            </a:r>
            <a:r>
              <a:rPr lang="en-US" sz="2800" baseline="-25000" dirty="0"/>
              <a:t>G</a:t>
            </a:r>
            <a:r>
              <a:rPr lang="ru-RU" sz="2800" dirty="0"/>
              <a:t>)=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G</a:t>
            </a:r>
            <a:r>
              <a:rPr lang="ru-RU" sz="2800" dirty="0"/>
              <a:t>). </a:t>
            </a:r>
            <a:endParaRPr lang="ru-RU" sz="2800" dirty="0" smtClean="0"/>
          </a:p>
          <a:p>
            <a:pPr>
              <a:lnSpc>
                <a:spcPct val="120000"/>
              </a:lnSpc>
            </a:pPr>
            <a:r>
              <a:rPr lang="ru-RU" sz="2800" dirty="0" smtClean="0"/>
              <a:t>Для </a:t>
            </a:r>
            <a:r>
              <a:rPr lang="ru-RU" sz="2800" dirty="0"/>
              <a:t>КС-грамматики </a:t>
            </a:r>
            <a:r>
              <a:rPr lang="en-US" sz="2800" dirty="0"/>
              <a:t>G</a:t>
            </a:r>
            <a:r>
              <a:rPr lang="ru-RU" sz="2800" dirty="0"/>
              <a:t>=(</a:t>
            </a:r>
            <a:r>
              <a:rPr lang="en-US" sz="2800" dirty="0"/>
              <a:t>V</a:t>
            </a:r>
            <a:r>
              <a:rPr lang="en-US" sz="2800" baseline="-25000" dirty="0"/>
              <a:t>T</a:t>
            </a:r>
            <a:r>
              <a:rPr lang="ru-RU" sz="2800" dirty="0"/>
              <a:t>, </a:t>
            </a:r>
            <a:r>
              <a:rPr lang="en-US" sz="2800" dirty="0"/>
              <a:t>V</a:t>
            </a:r>
            <a:r>
              <a:rPr lang="en-US" sz="2800" baseline="-25000" dirty="0"/>
              <a:t>N</a:t>
            </a:r>
            <a:r>
              <a:rPr lang="ru-RU" sz="2800" dirty="0"/>
              <a:t>, </a:t>
            </a:r>
            <a:r>
              <a:rPr lang="en-US" sz="2800" dirty="0"/>
              <a:t>P</a:t>
            </a:r>
            <a:r>
              <a:rPr lang="ru-RU" sz="2800" dirty="0"/>
              <a:t>, </a:t>
            </a:r>
            <a:r>
              <a:rPr lang="en-US" sz="2800" dirty="0"/>
              <a:t>S</a:t>
            </a:r>
            <a:r>
              <a:rPr lang="ru-RU" sz="2800" dirty="0"/>
              <a:t>) строится МП-автомат </a:t>
            </a:r>
            <a:r>
              <a:rPr lang="en-US" sz="2800" dirty="0"/>
              <a:t>S</a:t>
            </a:r>
            <a:r>
              <a:rPr lang="en-US" sz="2800" baseline="-25000" dirty="0"/>
              <a:t>G</a:t>
            </a:r>
            <a:r>
              <a:rPr lang="ru-RU" sz="2800" dirty="0"/>
              <a:t>=({</a:t>
            </a:r>
            <a:r>
              <a:rPr lang="en-US" sz="2800" dirty="0"/>
              <a:t>q</a:t>
            </a:r>
            <a:r>
              <a:rPr lang="ru-RU" sz="2800" dirty="0"/>
              <a:t>}, </a:t>
            </a:r>
            <a:r>
              <a:rPr lang="en-US" sz="2800" dirty="0"/>
              <a:t>V</a:t>
            </a:r>
            <a:r>
              <a:rPr lang="en-US" sz="2800" baseline="-25000" dirty="0"/>
              <a:t>T</a:t>
            </a:r>
            <a:r>
              <a:rPr lang="ru-RU" sz="2800" dirty="0"/>
              <a:t>, </a:t>
            </a:r>
            <a:r>
              <a:rPr lang="en-US" sz="2800" dirty="0"/>
              <a:t>V</a:t>
            </a:r>
            <a:r>
              <a:rPr lang="en-US" sz="2800" baseline="-25000" dirty="0"/>
              <a:t>T</a:t>
            </a:r>
            <a:r>
              <a:rPr lang="en-US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</a:t>
            </a:r>
            <a:r>
              <a:rPr lang="en-US" sz="2800" dirty="0"/>
              <a:t>V</a:t>
            </a:r>
            <a:r>
              <a:rPr lang="en-US" sz="2800" baseline="-25000" dirty="0"/>
              <a:t>N</a:t>
            </a:r>
            <a:r>
              <a:rPr lang="ru-RU" sz="2800" dirty="0"/>
              <a:t>, </a:t>
            </a:r>
            <a:r>
              <a:rPr lang="ru-RU" sz="2800" dirty="0">
                <a:sym typeface="Symbol" panose="05050102010706020507" pitchFamily="18" charset="2"/>
              </a:rPr>
              <a:t></a:t>
            </a:r>
            <a:r>
              <a:rPr lang="ru-RU" sz="2800" dirty="0"/>
              <a:t>, 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 smtClean="0"/>
              <a:t>S`</a:t>
            </a:r>
            <a:r>
              <a:rPr lang="ru-RU" sz="2800" dirty="0" smtClean="0"/>
              <a:t>, </a:t>
            </a:r>
            <a:r>
              <a:rPr lang="ru-RU" sz="2800" dirty="0">
                <a:sym typeface="Symbol" panose="05050102010706020507" pitchFamily="18" charset="2"/>
              </a:rPr>
              <a:t></a:t>
            </a:r>
            <a:r>
              <a:rPr lang="ru-RU" sz="2800" dirty="0"/>
              <a:t>) который допускает язык с опустошением всего магазина</a:t>
            </a:r>
            <a:r>
              <a:rPr lang="ru-RU" sz="2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 </a:t>
            </a:r>
            <a:r>
              <a:rPr lang="ru-RU" sz="2800" dirty="0"/>
              <a:t>Функция переходов </a:t>
            </a:r>
            <a:r>
              <a:rPr lang="ru-RU" sz="2800" dirty="0">
                <a:sym typeface="Symbol" panose="05050102010706020507" pitchFamily="18" charset="2"/>
              </a:rPr>
              <a:t></a:t>
            </a:r>
            <a:r>
              <a:rPr lang="ru-RU" sz="2800" dirty="0"/>
              <a:t> будет определяться следующим образом: 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800" dirty="0" smtClean="0">
                <a:sym typeface="Symbol" panose="05050102010706020507" pitchFamily="18" charset="2"/>
              </a:rPr>
              <a:t></a:t>
            </a:r>
            <a:r>
              <a:rPr lang="ru-RU" sz="2800" dirty="0"/>
              <a:t>(</a:t>
            </a:r>
            <a:r>
              <a:rPr lang="en-US" sz="2800" dirty="0"/>
              <a:t>q</a:t>
            </a:r>
            <a:r>
              <a:rPr lang="ru-RU" sz="2800" dirty="0"/>
              <a:t>, ε, </a:t>
            </a:r>
            <a:r>
              <a:rPr lang="en-US" sz="2800" dirty="0" smtClean="0"/>
              <a:t>M</a:t>
            </a:r>
            <a:r>
              <a:rPr lang="ru-RU" sz="2800" dirty="0" smtClean="0"/>
              <a:t>) </a:t>
            </a:r>
            <a:r>
              <a:rPr lang="ru-RU" sz="2800" dirty="0"/>
              <a:t>= {(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a</a:t>
            </a:r>
            <a:r>
              <a:rPr lang="ru-RU" sz="2800" dirty="0"/>
              <a:t>) | </a:t>
            </a:r>
            <a:r>
              <a:rPr lang="en-US" sz="2800" dirty="0" smtClean="0"/>
              <a:t>M 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a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</a:t>
            </a:r>
            <a:r>
              <a:rPr lang="en-US" sz="2800" dirty="0"/>
              <a:t>P</a:t>
            </a:r>
            <a:r>
              <a:rPr lang="ru-RU" sz="2800" dirty="0"/>
              <a:t>} для всех </a:t>
            </a:r>
            <a:r>
              <a:rPr lang="en-US" sz="2800" dirty="0" smtClean="0"/>
              <a:t>M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en-US" sz="2800" dirty="0"/>
              <a:t>V</a:t>
            </a:r>
            <a:r>
              <a:rPr lang="en-US" sz="2800" baseline="-25000" dirty="0"/>
              <a:t>N</a:t>
            </a:r>
            <a:r>
              <a:rPr lang="ru-RU" sz="2800" dirty="0"/>
              <a:t>; 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800" dirty="0" smtClean="0">
                <a:sym typeface="Symbol" panose="05050102010706020507" pitchFamily="18" charset="2"/>
              </a:rPr>
              <a:t></a:t>
            </a:r>
            <a:r>
              <a:rPr lang="ru-RU" sz="2800" dirty="0"/>
              <a:t>(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 = {(</a:t>
            </a:r>
            <a:r>
              <a:rPr lang="en-US" sz="2800" dirty="0"/>
              <a:t>q</a:t>
            </a:r>
            <a:r>
              <a:rPr lang="ru-RU" sz="2800" dirty="0"/>
              <a:t>, ε)} для всех а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V</a:t>
            </a:r>
            <a:r>
              <a:rPr lang="ru-RU" sz="2800" baseline="-25000" dirty="0"/>
              <a:t>Т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1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МП-автоматы и КС-грамматики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9685866" cy="38807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b="1" dirty="0"/>
              <a:t>Пример: </a:t>
            </a:r>
            <a:r>
              <a:rPr lang="ru-RU" sz="2800" dirty="0"/>
              <a:t>Необходимо построить МП-автомат, допускающий язык </a:t>
            </a:r>
            <a:r>
              <a:rPr lang="en-US" sz="2800" dirty="0"/>
              <a:t>L</a:t>
            </a:r>
            <a:r>
              <a:rPr lang="ru-RU" sz="2800" dirty="0"/>
              <a:t>={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dirty="0" err="1"/>
              <a:t>t</a:t>
            </a:r>
            <a:r>
              <a:rPr lang="en-US" sz="2800" baseline="30000" dirty="0" err="1"/>
              <a:t>n</a:t>
            </a:r>
            <a:r>
              <a:rPr lang="ru-RU" sz="2800" dirty="0"/>
              <a:t>|</a:t>
            </a:r>
            <a:r>
              <a:rPr lang="en-US" sz="2800" dirty="0"/>
              <a:t>n</a:t>
            </a:r>
            <a:r>
              <a:rPr lang="ru-RU" sz="2800" dirty="0"/>
              <a:t>&gt;=1}. </a:t>
            </a:r>
            <a:endParaRPr lang="ru-RU" sz="2800" dirty="0" smtClean="0"/>
          </a:p>
          <a:p>
            <a:pPr>
              <a:lnSpc>
                <a:spcPct val="120000"/>
              </a:lnSpc>
            </a:pPr>
            <a:r>
              <a:rPr lang="ru-RU" sz="2800" dirty="0" smtClean="0"/>
              <a:t>Автомат </a:t>
            </a:r>
            <a:r>
              <a:rPr lang="ru-RU" sz="2800" dirty="0"/>
              <a:t>задается формальной системой </a:t>
            </a:r>
            <a:r>
              <a:rPr lang="en-US" sz="2800" dirty="0"/>
              <a:t>S</a:t>
            </a:r>
            <a:r>
              <a:rPr lang="ru-RU" sz="2800" dirty="0"/>
              <a:t>=({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</a:t>
            </a:r>
            <a:r>
              <a:rPr lang="en-US" sz="2800" dirty="0"/>
              <a:t>q</a:t>
            </a:r>
            <a:r>
              <a:rPr lang="ru-RU" sz="2800" baseline="-25000" dirty="0"/>
              <a:t>2</a:t>
            </a:r>
            <a:r>
              <a:rPr lang="ru-RU" sz="2800" dirty="0"/>
              <a:t>,</a:t>
            </a:r>
            <a:r>
              <a:rPr lang="en-US" sz="2800" dirty="0"/>
              <a:t>q</a:t>
            </a:r>
            <a:r>
              <a:rPr lang="ru-RU" sz="2800" baseline="-25000" dirty="0"/>
              <a:t>3</a:t>
            </a:r>
            <a:r>
              <a:rPr lang="ru-RU" sz="2800" dirty="0"/>
              <a:t>}, {</a:t>
            </a:r>
            <a:r>
              <a:rPr lang="en-US" sz="2800" dirty="0"/>
              <a:t>r</a:t>
            </a:r>
            <a:r>
              <a:rPr lang="ru-RU" sz="2800" dirty="0"/>
              <a:t>,</a:t>
            </a:r>
            <a:r>
              <a:rPr lang="en-US" sz="2800" dirty="0"/>
              <a:t>t</a:t>
            </a:r>
            <a:r>
              <a:rPr lang="ru-RU" sz="2800" dirty="0"/>
              <a:t>}, {</a:t>
            </a:r>
            <a:r>
              <a:rPr lang="en-US" sz="2800" dirty="0"/>
              <a:t>Z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ru-RU" sz="2800" dirty="0">
                <a:solidFill>
                  <a:srgbClr val="0070C0"/>
                </a:solidFill>
              </a:rPr>
              <a:t>0</a:t>
            </a:r>
            <a:r>
              <a:rPr lang="ru-RU" sz="2800" dirty="0"/>
              <a:t>}, </a:t>
            </a:r>
            <a:r>
              <a:rPr lang="ru-RU" sz="2800" dirty="0">
                <a:sym typeface="Symbol" panose="05050102010706020507" pitchFamily="18" charset="2"/>
              </a:rPr>
              <a:t></a:t>
            </a:r>
            <a:r>
              <a:rPr lang="ru-RU" sz="2800" dirty="0"/>
              <a:t>, 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{</a:t>
            </a:r>
            <a:r>
              <a:rPr lang="en-US" sz="2800" dirty="0"/>
              <a:t>q</a:t>
            </a:r>
            <a:r>
              <a:rPr lang="ru-RU" sz="2800" baseline="-25000" dirty="0"/>
              <a:t>3</a:t>
            </a:r>
            <a:r>
              <a:rPr lang="ru-RU" sz="2800" dirty="0"/>
              <a:t>}). </a:t>
            </a:r>
          </a:p>
        </p:txBody>
      </p:sp>
    </p:spTree>
    <p:extLst>
      <p:ext uri="{BB962C8B-B14F-4D97-AF65-F5344CB8AC3E}">
        <p14:creationId xmlns:p14="http://schemas.microsoft.com/office/powerpoint/2010/main" val="32625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46310"/>
            <a:ext cx="8596668" cy="68036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tx1"/>
                </a:solidFill>
              </a:rPr>
              <a:t>Функция переходов МП-автомата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015020"/>
              </p:ext>
            </p:extLst>
          </p:nvPr>
        </p:nvGraphicFramePr>
        <p:xfrm>
          <a:off x="677334" y="1270000"/>
          <a:ext cx="9268691" cy="4003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6925">
                  <a:extLst>
                    <a:ext uri="{9D8B030D-6E8A-4147-A177-3AD203B41FA5}">
                      <a16:colId xmlns="" xmlns:a16="http://schemas.microsoft.com/office/drawing/2014/main" val="1921529824"/>
                    </a:ext>
                  </a:extLst>
                </a:gridCol>
                <a:gridCol w="2316925">
                  <a:extLst>
                    <a:ext uri="{9D8B030D-6E8A-4147-A177-3AD203B41FA5}">
                      <a16:colId xmlns="" xmlns:a16="http://schemas.microsoft.com/office/drawing/2014/main" val="1101661673"/>
                    </a:ext>
                  </a:extLst>
                </a:gridCol>
                <a:gridCol w="2316925">
                  <a:extLst>
                    <a:ext uri="{9D8B030D-6E8A-4147-A177-3AD203B41FA5}">
                      <a16:colId xmlns="" xmlns:a16="http://schemas.microsoft.com/office/drawing/2014/main" val="1080173929"/>
                    </a:ext>
                  </a:extLst>
                </a:gridCol>
                <a:gridCol w="2317916">
                  <a:extLst>
                    <a:ext uri="{9D8B030D-6E8A-4147-A177-3AD203B41FA5}">
                      <a16:colId xmlns="" xmlns:a16="http://schemas.microsoft.com/office/drawing/2014/main" val="3368566125"/>
                    </a:ext>
                  </a:extLst>
                </a:gridCol>
              </a:tblGrid>
              <a:tr h="667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ru-RU" sz="2400" dirty="0" smtClean="0">
                          <a:effectLst/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2400" dirty="0" smtClean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{ε}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sym typeface="Symbol" panose="05050102010706020507" pitchFamily="18" charset="2"/>
                        </a:rPr>
                        <a:t>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48312503"/>
                  </a:ext>
                </a:extLst>
              </a:tr>
              <a:tr h="667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r>
                        <a:rPr lang="en-US" sz="2400" baseline="-250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Z</a:t>
                      </a:r>
                      <a:r>
                        <a:rPr lang="ru-RU" sz="2400" baseline="-25000" dirty="0">
                          <a:effectLst/>
                        </a:rPr>
                        <a:t>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(q</a:t>
                      </a:r>
                      <a:r>
                        <a:rPr lang="en-US" sz="2400" baseline="-25000">
                          <a:effectLst/>
                        </a:rPr>
                        <a:t>1</a:t>
                      </a:r>
                      <a:r>
                        <a:rPr lang="en-US" sz="2400">
                          <a:effectLst/>
                        </a:rPr>
                        <a:t>, 0Z</a:t>
                      </a:r>
                      <a:r>
                        <a:rPr lang="en-US" sz="2400" baseline="-25000">
                          <a:effectLst/>
                        </a:rPr>
                        <a:t>0</a:t>
                      </a:r>
                      <a:r>
                        <a:rPr lang="en-US" sz="2400">
                          <a:effectLst/>
                        </a:rPr>
                        <a:t>)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93320567"/>
                  </a:ext>
                </a:extLst>
              </a:tr>
              <a:tr h="667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r>
                        <a:rPr lang="en-US" sz="2400" baseline="-250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</a:t>
                      </a:r>
                      <a:r>
                        <a:rPr lang="en-US" sz="2400" baseline="-25000" dirty="0">
                          <a:effectLst/>
                        </a:rPr>
                        <a:t>1</a:t>
                      </a:r>
                      <a:r>
                        <a:rPr lang="en-US" sz="2400" dirty="0">
                          <a:effectLst/>
                        </a:rPr>
                        <a:t>, 00)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08594402"/>
                  </a:ext>
                </a:extLst>
              </a:tr>
              <a:tr h="667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</a:t>
                      </a:r>
                      <a:r>
                        <a:rPr lang="en-US" sz="2400" baseline="-25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  <a:effectLst/>
                        </a:rPr>
                        <a:t>ε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40113265"/>
                  </a:ext>
                </a:extLst>
              </a:tr>
              <a:tr h="667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r>
                        <a:rPr lang="en-US" sz="2400" baseline="-25000">
                          <a:effectLst/>
                        </a:rPr>
                        <a:t>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</a:t>
                      </a:r>
                      <a:r>
                        <a:rPr lang="en-US" sz="2400" baseline="-25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  <a:effectLst/>
                        </a:rPr>
                        <a:t>ε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62589195"/>
                  </a:ext>
                </a:extLst>
              </a:tr>
              <a:tr h="667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r>
                        <a:rPr lang="en-US" sz="2400" baseline="-25000">
                          <a:effectLst/>
                        </a:rPr>
                        <a:t>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Z</a:t>
                      </a:r>
                      <a:r>
                        <a:rPr lang="ru-RU" sz="2400" baseline="-250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</a:t>
                      </a:r>
                      <a:r>
                        <a:rPr lang="en-US" sz="2400" baseline="-25000" dirty="0">
                          <a:effectLst/>
                        </a:rPr>
                        <a:t>3</a:t>
                      </a:r>
                      <a:r>
                        <a:rPr lang="en-US" sz="2400" dirty="0">
                          <a:effectLst/>
                        </a:rPr>
                        <a:t>, Z</a:t>
                      </a:r>
                      <a:r>
                        <a:rPr lang="en-US" sz="2400" baseline="-25000" dirty="0">
                          <a:effectLst/>
                        </a:rPr>
                        <a:t>0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863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1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286" y="1046676"/>
            <a:ext cx="10456233" cy="461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/>
              <a:t>Приведем некоторые базовые определения теории </a:t>
            </a:r>
            <a:r>
              <a:rPr lang="ru-RU" sz="2400" dirty="0" smtClean="0"/>
              <a:t>грамматик.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b="1" i="1" dirty="0"/>
              <a:t>Алфавит </a:t>
            </a:r>
            <a:r>
              <a:rPr lang="ru-RU" sz="2400" b="1" dirty="0" smtClean="0"/>
              <a:t>(V)</a:t>
            </a:r>
            <a:r>
              <a:rPr lang="ru-RU" sz="2400" b="1" i="1" dirty="0" smtClean="0"/>
              <a:t> </a:t>
            </a:r>
            <a:r>
              <a:rPr lang="ru-RU" sz="2400" dirty="0"/>
              <a:t>– конечное непустое множество элементов, называемых </a:t>
            </a:r>
            <a:r>
              <a:rPr lang="ru-RU" sz="2400" i="1" dirty="0"/>
              <a:t>символами </a:t>
            </a:r>
            <a:r>
              <a:rPr lang="ru-RU" sz="2400" dirty="0"/>
              <a:t>(</a:t>
            </a:r>
            <a:r>
              <a:rPr lang="ru-RU" sz="2400" i="1" dirty="0"/>
              <a:t>буквами</a:t>
            </a:r>
            <a:r>
              <a:rPr lang="ru-RU" sz="2400" dirty="0"/>
              <a:t>).</a:t>
            </a:r>
          </a:p>
          <a:p>
            <a:r>
              <a:rPr lang="ru-RU" sz="2400" b="1" i="1" dirty="0"/>
              <a:t>Цепочкой</a:t>
            </a:r>
            <a:r>
              <a:rPr lang="ru-RU" sz="2400" i="1" dirty="0"/>
              <a:t> (или словом)</a:t>
            </a:r>
            <a:r>
              <a:rPr lang="ru-RU" sz="2400" dirty="0"/>
              <a:t> </a:t>
            </a:r>
            <a:r>
              <a:rPr lang="ru-RU" sz="2400" dirty="0" smtClean="0"/>
              <a:t>в </a:t>
            </a:r>
            <a:r>
              <a:rPr lang="ru-RU" sz="2400" dirty="0"/>
              <a:t>алфавите V</a:t>
            </a:r>
            <a:r>
              <a:rPr lang="ru-RU" sz="2400" i="1" dirty="0"/>
              <a:t> </a:t>
            </a:r>
            <a:r>
              <a:rPr lang="ru-RU" sz="2400" dirty="0"/>
              <a:t>называется любая конечная последовательность символов этого алфавита.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 smtClean="0"/>
              <a:t>   Пусть задан алфавит </a:t>
            </a:r>
            <a:r>
              <a:rPr lang="ru-RU" sz="2400" dirty="0"/>
              <a:t>V = {</a:t>
            </a:r>
            <a:r>
              <a:rPr lang="ru-RU" sz="2400" dirty="0" err="1"/>
              <a:t>a,b,c</a:t>
            </a:r>
            <a:r>
              <a:rPr lang="ru-RU" sz="2400" dirty="0"/>
              <a:t>}. Тогда </a:t>
            </a:r>
            <a:r>
              <a:rPr lang="ru-RU" sz="2800" b="1" i="1" dirty="0" smtClean="0">
                <a:sym typeface="Symbol"/>
              </a:rPr>
              <a:t></a:t>
            </a:r>
            <a:r>
              <a:rPr lang="ru-RU" sz="2400" b="1" i="1" dirty="0" smtClean="0"/>
              <a:t> = </a:t>
            </a:r>
            <a:r>
              <a:rPr lang="ru-RU" sz="2400" dirty="0" err="1" smtClean="0"/>
              <a:t>baaa</a:t>
            </a:r>
            <a:r>
              <a:rPr lang="ru-RU" sz="2400" i="1" dirty="0" smtClean="0"/>
              <a:t> </a:t>
            </a:r>
            <a:r>
              <a:rPr lang="ru-RU" sz="2400" dirty="0"/>
              <a:t>является словом в алфавите V.</a:t>
            </a:r>
          </a:p>
          <a:p>
            <a:r>
              <a:rPr lang="ru-RU" sz="2400" dirty="0"/>
              <a:t>Цепочка, которая не содержит ни одного символа, называется </a:t>
            </a:r>
            <a:r>
              <a:rPr lang="ru-RU" sz="2400" i="1" dirty="0"/>
              <a:t>пустой</a:t>
            </a:r>
            <a:r>
              <a:rPr lang="ru-RU" sz="2400" dirty="0"/>
              <a:t> цепочкой и обозначается </a:t>
            </a:r>
            <a:r>
              <a:rPr lang="ru-RU" sz="2800" b="1" dirty="0" smtClean="0"/>
              <a:t>e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201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80" y="152400"/>
            <a:ext cx="8596668" cy="1320800"/>
          </a:xfrm>
        </p:spPr>
        <p:txBody>
          <a:bodyPr/>
          <a:lstStyle/>
          <a:p>
            <a:r>
              <a:rPr lang="ru-RU" dirty="0"/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080" y="1380836"/>
            <a:ext cx="11015902" cy="5251593"/>
          </a:xfrm>
        </p:spPr>
        <p:txBody>
          <a:bodyPr>
            <a:normAutofit/>
          </a:bodyPr>
          <a:lstStyle/>
          <a:p>
            <a:r>
              <a:rPr lang="ru-RU" sz="2800" dirty="0"/>
              <a:t>Входное слово </a:t>
            </a:r>
            <a:r>
              <a:rPr lang="en-US" sz="2800" dirty="0" err="1"/>
              <a:t>rrtt</a:t>
            </a:r>
            <a:r>
              <a:rPr lang="ru-RU" sz="2800" dirty="0"/>
              <a:t>. Последовательность конфигураций автомата </a:t>
            </a:r>
            <a:r>
              <a:rPr lang="en-US" sz="2800" dirty="0"/>
              <a:t>S</a:t>
            </a:r>
            <a:r>
              <a:rPr lang="ru-RU" sz="2800" dirty="0"/>
              <a:t> следующая: </a:t>
            </a:r>
            <a:endParaRPr lang="ru-RU" sz="2800" dirty="0" smtClean="0"/>
          </a:p>
          <a:p>
            <a:r>
              <a:rPr lang="ru-RU" sz="2800" dirty="0" smtClean="0"/>
              <a:t>(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en-US" sz="2800" dirty="0" err="1"/>
              <a:t>rrtt</a:t>
            </a:r>
            <a:r>
              <a:rPr lang="ru-RU" sz="2800" dirty="0"/>
              <a:t>, </a:t>
            </a:r>
            <a:r>
              <a:rPr lang="en-US" sz="2800" dirty="0"/>
              <a:t>Z</a:t>
            </a:r>
            <a:r>
              <a:rPr lang="ru-RU" sz="2800" baseline="-25000" dirty="0"/>
              <a:t>0</a:t>
            </a:r>
            <a:r>
              <a:rPr lang="ru-RU" sz="2800" dirty="0"/>
              <a:t>) ├─ </a:t>
            </a:r>
            <a:endParaRPr lang="ru-RU" sz="2800" dirty="0" smtClean="0"/>
          </a:p>
          <a:p>
            <a:r>
              <a:rPr lang="ru-RU" sz="2800" dirty="0" smtClean="0"/>
              <a:t>(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en-US" sz="2800" dirty="0" err="1"/>
              <a:t>rtt</a:t>
            </a:r>
            <a:r>
              <a:rPr lang="ru-RU" sz="2800" dirty="0"/>
              <a:t>, 0</a:t>
            </a:r>
            <a:r>
              <a:rPr lang="en-US" sz="2800" dirty="0"/>
              <a:t>Z</a:t>
            </a:r>
            <a:r>
              <a:rPr lang="ru-RU" sz="2800" baseline="-25000" dirty="0"/>
              <a:t>0</a:t>
            </a:r>
            <a:r>
              <a:rPr lang="ru-RU" sz="2800" dirty="0"/>
              <a:t>) </a:t>
            </a:r>
            <a:r>
              <a:rPr lang="ru-RU" sz="2800" dirty="0" smtClean="0"/>
              <a:t>├─ </a:t>
            </a:r>
          </a:p>
          <a:p>
            <a:r>
              <a:rPr lang="ru-RU" sz="2800" dirty="0" smtClean="0"/>
              <a:t>(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en-US" sz="2800" dirty="0" err="1"/>
              <a:t>tt</a:t>
            </a:r>
            <a:r>
              <a:rPr lang="ru-RU" sz="2800" dirty="0"/>
              <a:t>, 00</a:t>
            </a:r>
            <a:r>
              <a:rPr lang="en-US" sz="2800" dirty="0"/>
              <a:t>Z</a:t>
            </a:r>
            <a:r>
              <a:rPr lang="ru-RU" sz="2800" baseline="-25000" dirty="0"/>
              <a:t>0</a:t>
            </a:r>
            <a:r>
              <a:rPr lang="ru-RU" sz="2800" dirty="0"/>
              <a:t>) ├─ </a:t>
            </a:r>
            <a:endParaRPr lang="ru-RU" sz="2800" dirty="0" smtClean="0"/>
          </a:p>
          <a:p>
            <a:r>
              <a:rPr lang="ru-RU" sz="2800" dirty="0" smtClean="0"/>
              <a:t>(</a:t>
            </a:r>
            <a:r>
              <a:rPr lang="en-US" sz="2800" dirty="0"/>
              <a:t>q</a:t>
            </a:r>
            <a:r>
              <a:rPr lang="ru-RU" sz="2800" baseline="-25000" dirty="0"/>
              <a:t>2</a:t>
            </a:r>
            <a:r>
              <a:rPr lang="ru-RU" sz="2800" dirty="0"/>
              <a:t>, </a:t>
            </a:r>
            <a:r>
              <a:rPr lang="en-US" sz="2800" dirty="0"/>
              <a:t>t</a:t>
            </a:r>
            <a:r>
              <a:rPr lang="ru-RU" sz="2800" dirty="0"/>
              <a:t>, 0</a:t>
            </a:r>
            <a:r>
              <a:rPr lang="en-US" sz="2800" dirty="0"/>
              <a:t>Z</a:t>
            </a:r>
            <a:r>
              <a:rPr lang="ru-RU" sz="2800" baseline="-25000" dirty="0"/>
              <a:t>0</a:t>
            </a:r>
            <a:r>
              <a:rPr lang="ru-RU" sz="2800" dirty="0"/>
              <a:t>) ├─ </a:t>
            </a:r>
            <a:endParaRPr lang="ru-RU" sz="2800" dirty="0" smtClean="0"/>
          </a:p>
          <a:p>
            <a:r>
              <a:rPr lang="ru-RU" sz="2800" dirty="0" smtClean="0"/>
              <a:t>(</a:t>
            </a:r>
            <a:r>
              <a:rPr lang="en-US" sz="2800" dirty="0"/>
              <a:t>q</a:t>
            </a:r>
            <a:r>
              <a:rPr lang="ru-RU" sz="2800" baseline="-25000" dirty="0"/>
              <a:t>2</a:t>
            </a:r>
            <a:r>
              <a:rPr lang="ru-RU" sz="2800" dirty="0"/>
              <a:t>, ε, </a:t>
            </a:r>
            <a:r>
              <a:rPr lang="en-US" sz="2800" dirty="0"/>
              <a:t>Z</a:t>
            </a:r>
            <a:r>
              <a:rPr lang="ru-RU" sz="2800" baseline="-25000" dirty="0"/>
              <a:t>0</a:t>
            </a:r>
            <a:r>
              <a:rPr lang="ru-RU" sz="2800" dirty="0"/>
              <a:t>) ├─ </a:t>
            </a:r>
            <a:endParaRPr lang="ru-RU" sz="2800" dirty="0" smtClean="0"/>
          </a:p>
          <a:p>
            <a:r>
              <a:rPr lang="ru-RU" sz="2800" dirty="0" smtClean="0"/>
              <a:t>(</a:t>
            </a:r>
            <a:r>
              <a:rPr lang="en-US" sz="2800" dirty="0"/>
              <a:t>q</a:t>
            </a:r>
            <a:r>
              <a:rPr lang="ru-RU" sz="2800" baseline="-25000" dirty="0"/>
              <a:t>3</a:t>
            </a:r>
            <a:r>
              <a:rPr lang="ru-RU" sz="2800" dirty="0"/>
              <a:t>, ε, </a:t>
            </a:r>
            <a:r>
              <a:rPr lang="en-US" sz="2800" dirty="0"/>
              <a:t>Z</a:t>
            </a:r>
            <a:r>
              <a:rPr lang="ru-RU" sz="2800" baseline="-25000" dirty="0"/>
              <a:t>0</a:t>
            </a:r>
            <a:r>
              <a:rPr lang="ru-RU" sz="2800" dirty="0"/>
              <a:t>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82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828080"/>
            <a:ext cx="8596669" cy="4654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ru-RU" sz="2800" b="1" dirty="0" smtClean="0"/>
              <a:t>Пример</a:t>
            </a:r>
            <a:r>
              <a:rPr lang="en-US" sz="2800" b="1" dirty="0" smtClean="0"/>
              <a:t> 2</a:t>
            </a:r>
            <a:r>
              <a:rPr lang="ru-RU" sz="2800" b="1" dirty="0" smtClean="0"/>
              <a:t> </a:t>
            </a:r>
            <a:endParaRPr lang="en-US" sz="2800" b="1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 smtClean="0"/>
              <a:t>G</a:t>
            </a:r>
            <a:r>
              <a:rPr lang="ru-RU" sz="2800" dirty="0"/>
              <a:t>=({</a:t>
            </a:r>
            <a:r>
              <a:rPr lang="en-US" sz="2800" dirty="0"/>
              <a:t>r</a:t>
            </a:r>
            <a:r>
              <a:rPr lang="ru-RU" sz="2800" dirty="0"/>
              <a:t>, +, *, (, )}, {</a:t>
            </a:r>
            <a:r>
              <a:rPr lang="en-US" sz="2800" dirty="0"/>
              <a:t>E</a:t>
            </a:r>
            <a:r>
              <a:rPr lang="ru-RU" sz="2800" dirty="0"/>
              <a:t>, </a:t>
            </a:r>
            <a:r>
              <a:rPr lang="en-US" sz="2800" dirty="0"/>
              <a:t>T</a:t>
            </a:r>
            <a:r>
              <a:rPr lang="ru-RU" sz="2800" dirty="0"/>
              <a:t>, </a:t>
            </a:r>
            <a:r>
              <a:rPr lang="en-US" sz="2800" dirty="0"/>
              <a:t>F</a:t>
            </a:r>
            <a:r>
              <a:rPr lang="ru-RU" sz="2800" dirty="0"/>
              <a:t>}, </a:t>
            </a:r>
            <a:r>
              <a:rPr lang="en-US" sz="2800" dirty="0"/>
              <a:t>P</a:t>
            </a:r>
            <a:r>
              <a:rPr lang="ru-RU" sz="2800" dirty="0"/>
              <a:t>, </a:t>
            </a:r>
            <a:r>
              <a:rPr lang="en-US" sz="2800" dirty="0"/>
              <a:t>E</a:t>
            </a:r>
            <a:r>
              <a:rPr lang="ru-RU" sz="2800" dirty="0"/>
              <a:t>),  </a:t>
            </a:r>
            <a:endParaRPr lang="ru-RU" sz="2800" dirty="0" smtClean="0"/>
          </a:p>
          <a:p>
            <a:pPr>
              <a:lnSpc>
                <a:spcPct val="120000"/>
              </a:lnSpc>
            </a:pPr>
            <a:r>
              <a:rPr lang="ru-RU" sz="2800" dirty="0" smtClean="0"/>
              <a:t>правила </a:t>
            </a:r>
            <a:r>
              <a:rPr lang="ru-RU" sz="2800" dirty="0"/>
              <a:t>вывода </a:t>
            </a:r>
            <a:r>
              <a:rPr lang="ru-RU" sz="2800" dirty="0" smtClean="0"/>
              <a:t>(Р) имеют </a:t>
            </a:r>
            <a:r>
              <a:rPr lang="ru-RU" sz="2800" dirty="0"/>
              <a:t>вид: </a:t>
            </a:r>
            <a:r>
              <a:rPr lang="en-US" sz="2800" dirty="0"/>
              <a:t>E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E</a:t>
            </a:r>
            <a:r>
              <a:rPr lang="ru-RU" sz="2800" dirty="0"/>
              <a:t>+</a:t>
            </a:r>
            <a:r>
              <a:rPr lang="en-US" sz="2800" dirty="0"/>
              <a:t>T</a:t>
            </a:r>
            <a:r>
              <a:rPr lang="ru-RU" sz="2800" dirty="0" smtClean="0"/>
              <a:t>,  </a:t>
            </a:r>
            <a:r>
              <a:rPr lang="en-US" sz="2800" dirty="0"/>
              <a:t>E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T</a:t>
            </a:r>
            <a:r>
              <a:rPr lang="ru-RU" sz="2800" dirty="0"/>
              <a:t>, </a:t>
            </a:r>
            <a:r>
              <a:rPr lang="en-US" sz="2800" dirty="0"/>
              <a:t>T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T</a:t>
            </a:r>
            <a:r>
              <a:rPr lang="ru-RU" sz="2800" dirty="0"/>
              <a:t>*</a:t>
            </a:r>
            <a:r>
              <a:rPr lang="en-US" sz="2800" dirty="0"/>
              <a:t>F</a:t>
            </a:r>
            <a:r>
              <a:rPr lang="ru-RU" sz="2800" dirty="0"/>
              <a:t>, </a:t>
            </a:r>
            <a:r>
              <a:rPr lang="ru-RU" sz="2800" dirty="0" smtClean="0"/>
              <a:t> </a:t>
            </a:r>
            <a:r>
              <a:rPr lang="en-US" sz="2800" dirty="0" smtClean="0"/>
              <a:t>T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F</a:t>
            </a:r>
            <a:r>
              <a:rPr lang="ru-RU" sz="2800" dirty="0"/>
              <a:t>, </a:t>
            </a:r>
            <a:r>
              <a:rPr lang="ru-RU" sz="2800" dirty="0" smtClean="0"/>
              <a:t> </a:t>
            </a:r>
            <a:r>
              <a:rPr lang="en-US" sz="2800" dirty="0" smtClean="0"/>
              <a:t>F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(</a:t>
            </a:r>
            <a:r>
              <a:rPr lang="en-US" sz="2800" dirty="0"/>
              <a:t>E</a:t>
            </a:r>
            <a:r>
              <a:rPr lang="ru-RU" sz="2800" dirty="0"/>
              <a:t>), </a:t>
            </a:r>
            <a:r>
              <a:rPr lang="ru-RU" sz="2800" dirty="0" smtClean="0"/>
              <a:t> </a:t>
            </a:r>
            <a:r>
              <a:rPr lang="en-US" sz="2800" dirty="0" smtClean="0"/>
              <a:t>F</a:t>
            </a:r>
            <a:r>
              <a:rPr lang="ru-RU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r. </a:t>
            </a:r>
            <a:endParaRPr lang="ru-RU" sz="2800" dirty="0" smtClean="0"/>
          </a:p>
          <a:p>
            <a:pPr>
              <a:lnSpc>
                <a:spcPct val="150000"/>
              </a:lnSpc>
            </a:pPr>
            <a:r>
              <a:rPr lang="ru-RU" sz="2800" dirty="0" smtClean="0"/>
              <a:t>Необходимо </a:t>
            </a:r>
            <a:r>
              <a:rPr lang="ru-RU" sz="2800" dirty="0"/>
              <a:t>построить автомат </a:t>
            </a:r>
            <a:r>
              <a:rPr lang="en-US" sz="2800" dirty="0"/>
              <a:t>S</a:t>
            </a:r>
            <a:r>
              <a:rPr lang="en-US" sz="2800" baseline="-25000" dirty="0"/>
              <a:t>G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ru-RU" sz="2800" dirty="0" smtClean="0"/>
              <a:t>  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G</a:t>
            </a:r>
            <a:r>
              <a:rPr lang="ru-RU" sz="2800" dirty="0"/>
              <a:t>=({</a:t>
            </a:r>
            <a:r>
              <a:rPr lang="en-US" sz="2800" dirty="0"/>
              <a:t>q</a:t>
            </a:r>
            <a:r>
              <a:rPr lang="ru-RU" sz="2800" dirty="0"/>
              <a:t>}, Х</a:t>
            </a:r>
            <a:r>
              <a:rPr lang="ru-RU" sz="2800" dirty="0" smtClean="0"/>
              <a:t>, М, </a:t>
            </a:r>
            <a:r>
              <a:rPr lang="ru-RU" sz="2800" dirty="0">
                <a:sym typeface="Symbol" panose="05050102010706020507" pitchFamily="18" charset="2"/>
              </a:rPr>
              <a:t></a:t>
            </a:r>
            <a:r>
              <a:rPr lang="ru-RU" sz="2800" dirty="0"/>
              <a:t>, </a:t>
            </a:r>
            <a:r>
              <a:rPr lang="en-US" sz="2800" dirty="0"/>
              <a:t>q</a:t>
            </a:r>
            <a:r>
              <a:rPr lang="ru-RU" sz="2800" dirty="0"/>
              <a:t>, Е, </a:t>
            </a:r>
            <a:r>
              <a:rPr lang="ru-RU" sz="2800" dirty="0">
                <a:sym typeface="Symbol" panose="05050102010706020507" pitchFamily="18" charset="2"/>
              </a:rPr>
              <a:t></a:t>
            </a:r>
            <a:r>
              <a:rPr lang="ru-RU" sz="2800" dirty="0"/>
              <a:t>), где Х</a:t>
            </a:r>
            <a:r>
              <a:rPr lang="ru-RU" sz="2800" dirty="0" smtClean="0"/>
              <a:t>={</a:t>
            </a:r>
            <a:r>
              <a:rPr lang="en-US" sz="2800" dirty="0"/>
              <a:t>r</a:t>
            </a:r>
            <a:r>
              <a:rPr lang="ru-RU" sz="2800" dirty="0"/>
              <a:t>, +, *, (, )}.</a:t>
            </a:r>
          </a:p>
        </p:txBody>
      </p:sp>
    </p:spTree>
    <p:extLst>
      <p:ext uri="{BB962C8B-B14F-4D97-AF65-F5344CB8AC3E}">
        <p14:creationId xmlns:p14="http://schemas.microsoft.com/office/powerpoint/2010/main" val="27484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0372"/>
            <a:ext cx="8596668" cy="1320800"/>
          </a:xfrm>
        </p:spPr>
        <p:txBody>
          <a:bodyPr/>
          <a:lstStyle/>
          <a:p>
            <a:r>
              <a:rPr lang="ru-RU" dirty="0"/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586" y="1426299"/>
            <a:ext cx="9878785" cy="5268415"/>
          </a:xfrm>
        </p:spPr>
        <p:txBody>
          <a:bodyPr>
            <a:normAutofit fontScale="25000" lnSpcReduction="20000"/>
          </a:bodyPr>
          <a:lstStyle/>
          <a:p>
            <a:r>
              <a:rPr lang="ru-RU" sz="11200" dirty="0"/>
              <a:t>При входе </a:t>
            </a:r>
            <a:r>
              <a:rPr lang="en-US" sz="11200" dirty="0">
                <a:solidFill>
                  <a:srgbClr val="0070C0"/>
                </a:solidFill>
              </a:rPr>
              <a:t>r</a:t>
            </a:r>
            <a:r>
              <a:rPr lang="ru-RU" sz="11200" dirty="0">
                <a:solidFill>
                  <a:srgbClr val="0070C0"/>
                </a:solidFill>
              </a:rPr>
              <a:t>*(</a:t>
            </a:r>
            <a:r>
              <a:rPr lang="en-US" sz="11200" dirty="0">
                <a:solidFill>
                  <a:srgbClr val="0070C0"/>
                </a:solidFill>
              </a:rPr>
              <a:t>r</a:t>
            </a:r>
            <a:r>
              <a:rPr lang="ru-RU" sz="11200" dirty="0">
                <a:solidFill>
                  <a:srgbClr val="0070C0"/>
                </a:solidFill>
              </a:rPr>
              <a:t>+</a:t>
            </a:r>
            <a:r>
              <a:rPr lang="en-US" sz="11200" dirty="0">
                <a:solidFill>
                  <a:srgbClr val="0070C0"/>
                </a:solidFill>
              </a:rPr>
              <a:t>r</a:t>
            </a:r>
            <a:r>
              <a:rPr lang="ru-RU" sz="11200" dirty="0">
                <a:solidFill>
                  <a:srgbClr val="0070C0"/>
                </a:solidFill>
              </a:rPr>
              <a:t>) </a:t>
            </a:r>
            <a:r>
              <a:rPr lang="ru-RU" sz="11200" dirty="0"/>
              <a:t>для </a:t>
            </a:r>
            <a:r>
              <a:rPr lang="en-US" sz="11200" dirty="0"/>
              <a:t>S</a:t>
            </a:r>
            <a:r>
              <a:rPr lang="en-US" sz="11200" baseline="-25000" dirty="0"/>
              <a:t>G</a:t>
            </a:r>
            <a:r>
              <a:rPr lang="en-US" sz="11200" dirty="0"/>
              <a:t> </a:t>
            </a:r>
            <a:r>
              <a:rPr lang="ru-RU" sz="11200" dirty="0"/>
              <a:t>возможна последовательность конфигураций </a:t>
            </a:r>
            <a:endParaRPr lang="ru-RU" sz="11200" dirty="0" smtClean="0"/>
          </a:p>
          <a:p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*(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E</a:t>
            </a:r>
            <a:r>
              <a:rPr lang="ru-RU" sz="11200" dirty="0"/>
              <a:t>) ├─  </a:t>
            </a:r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*(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T</a:t>
            </a:r>
            <a:r>
              <a:rPr lang="ru-RU" sz="11200" dirty="0"/>
              <a:t>) ├─  </a:t>
            </a:r>
            <a:endParaRPr lang="ru-RU" sz="11200" dirty="0" smtClean="0"/>
          </a:p>
          <a:p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*(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T</a:t>
            </a:r>
            <a:r>
              <a:rPr lang="ru-RU" sz="11200" dirty="0"/>
              <a:t>*</a:t>
            </a:r>
            <a:r>
              <a:rPr lang="en-US" sz="11200" dirty="0"/>
              <a:t>F</a:t>
            </a:r>
            <a:r>
              <a:rPr lang="ru-RU" sz="11200" dirty="0"/>
              <a:t>) ├─ </a:t>
            </a:r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*(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F</a:t>
            </a:r>
            <a:r>
              <a:rPr lang="ru-RU" sz="11200" dirty="0"/>
              <a:t>*</a:t>
            </a:r>
            <a:r>
              <a:rPr lang="en-US" sz="11200" dirty="0"/>
              <a:t>F</a:t>
            </a:r>
            <a:r>
              <a:rPr lang="ru-RU" sz="11200" dirty="0"/>
              <a:t>) ├─  </a:t>
            </a:r>
            <a:endParaRPr lang="ru-RU" sz="11200" dirty="0" smtClean="0"/>
          </a:p>
          <a:p>
            <a:r>
              <a:rPr lang="ru-RU" sz="11200" dirty="0" smtClean="0">
                <a:solidFill>
                  <a:srgbClr val="FF0000"/>
                </a:solidFill>
              </a:rPr>
              <a:t>(</a:t>
            </a:r>
            <a:r>
              <a:rPr lang="en-US" sz="11200" dirty="0">
                <a:solidFill>
                  <a:srgbClr val="FF0000"/>
                </a:solidFill>
              </a:rPr>
              <a:t>q</a:t>
            </a:r>
            <a:r>
              <a:rPr lang="ru-RU" sz="11200" dirty="0">
                <a:solidFill>
                  <a:srgbClr val="FF0000"/>
                </a:solidFill>
              </a:rPr>
              <a:t>, </a:t>
            </a:r>
            <a:r>
              <a:rPr lang="en-US" sz="11200" dirty="0">
                <a:solidFill>
                  <a:srgbClr val="FF0000"/>
                </a:solidFill>
              </a:rPr>
              <a:t>r</a:t>
            </a:r>
            <a:r>
              <a:rPr lang="ru-RU" sz="11200" dirty="0">
                <a:solidFill>
                  <a:srgbClr val="FF0000"/>
                </a:solidFill>
              </a:rPr>
              <a:t>*(</a:t>
            </a:r>
            <a:r>
              <a:rPr lang="en-US" sz="11200" dirty="0">
                <a:solidFill>
                  <a:srgbClr val="FF0000"/>
                </a:solidFill>
              </a:rPr>
              <a:t>r</a:t>
            </a:r>
            <a:r>
              <a:rPr lang="ru-RU" sz="11200" dirty="0">
                <a:solidFill>
                  <a:srgbClr val="FF0000"/>
                </a:solidFill>
              </a:rPr>
              <a:t>+</a:t>
            </a:r>
            <a:r>
              <a:rPr lang="en-US" sz="11200" dirty="0">
                <a:solidFill>
                  <a:srgbClr val="FF0000"/>
                </a:solidFill>
              </a:rPr>
              <a:t>r</a:t>
            </a:r>
            <a:r>
              <a:rPr lang="ru-RU" sz="11200" dirty="0">
                <a:solidFill>
                  <a:srgbClr val="FF0000"/>
                </a:solidFill>
              </a:rPr>
              <a:t>), </a:t>
            </a:r>
            <a:r>
              <a:rPr lang="en-US" sz="11200" dirty="0">
                <a:solidFill>
                  <a:srgbClr val="FF0000"/>
                </a:solidFill>
              </a:rPr>
              <a:t>r</a:t>
            </a:r>
            <a:r>
              <a:rPr lang="ru-RU" sz="11200" dirty="0">
                <a:solidFill>
                  <a:srgbClr val="FF0000"/>
                </a:solidFill>
              </a:rPr>
              <a:t>*</a:t>
            </a:r>
            <a:r>
              <a:rPr lang="en-US" sz="11200" dirty="0">
                <a:solidFill>
                  <a:srgbClr val="FF0000"/>
                </a:solidFill>
              </a:rPr>
              <a:t>F</a:t>
            </a:r>
            <a:r>
              <a:rPr lang="ru-RU" sz="11200" dirty="0">
                <a:solidFill>
                  <a:srgbClr val="FF0000"/>
                </a:solidFill>
              </a:rPr>
              <a:t>) ├─  </a:t>
            </a:r>
            <a:r>
              <a:rPr lang="ru-RU" sz="11200" dirty="0" smtClean="0">
                <a:solidFill>
                  <a:srgbClr val="FF0000"/>
                </a:solidFill>
              </a:rPr>
              <a:t>(</a:t>
            </a:r>
            <a:r>
              <a:rPr lang="en-US" sz="11200" dirty="0" smtClean="0">
                <a:solidFill>
                  <a:srgbClr val="FF0000"/>
                </a:solidFill>
              </a:rPr>
              <a:t>q</a:t>
            </a:r>
            <a:r>
              <a:rPr lang="ru-RU" sz="11200" dirty="0">
                <a:solidFill>
                  <a:srgbClr val="FF0000"/>
                </a:solidFill>
              </a:rPr>
              <a:t>, *(</a:t>
            </a:r>
            <a:r>
              <a:rPr lang="en-US" sz="11200" dirty="0">
                <a:solidFill>
                  <a:srgbClr val="FF0000"/>
                </a:solidFill>
              </a:rPr>
              <a:t>r</a:t>
            </a:r>
            <a:r>
              <a:rPr lang="ru-RU" sz="11200" dirty="0">
                <a:solidFill>
                  <a:srgbClr val="FF0000"/>
                </a:solidFill>
              </a:rPr>
              <a:t>+</a:t>
            </a:r>
            <a:r>
              <a:rPr lang="en-US" sz="11200" dirty="0">
                <a:solidFill>
                  <a:srgbClr val="FF0000"/>
                </a:solidFill>
              </a:rPr>
              <a:t>r</a:t>
            </a:r>
            <a:r>
              <a:rPr lang="ru-RU" sz="11200" dirty="0">
                <a:solidFill>
                  <a:srgbClr val="FF0000"/>
                </a:solidFill>
              </a:rPr>
              <a:t>), *</a:t>
            </a:r>
            <a:r>
              <a:rPr lang="en-US" sz="11200" dirty="0">
                <a:solidFill>
                  <a:srgbClr val="FF0000"/>
                </a:solidFill>
              </a:rPr>
              <a:t>F</a:t>
            </a:r>
            <a:r>
              <a:rPr lang="ru-RU" sz="11200" dirty="0">
                <a:solidFill>
                  <a:srgbClr val="FF0000"/>
                </a:solidFill>
              </a:rPr>
              <a:t>) ├─  </a:t>
            </a:r>
            <a:endParaRPr lang="ru-RU" sz="11200" dirty="0" smtClean="0">
              <a:solidFill>
                <a:srgbClr val="FF0000"/>
              </a:solidFill>
            </a:endParaRPr>
          </a:p>
          <a:p>
            <a:r>
              <a:rPr lang="ru-RU" sz="11200" dirty="0" smtClean="0">
                <a:solidFill>
                  <a:srgbClr val="FF0000"/>
                </a:solidFill>
              </a:rPr>
              <a:t>(</a:t>
            </a:r>
            <a:r>
              <a:rPr lang="en-US" sz="11200" dirty="0">
                <a:solidFill>
                  <a:srgbClr val="FF0000"/>
                </a:solidFill>
              </a:rPr>
              <a:t>q</a:t>
            </a:r>
            <a:r>
              <a:rPr lang="ru-RU" sz="11200" dirty="0">
                <a:solidFill>
                  <a:srgbClr val="FF0000"/>
                </a:solidFill>
              </a:rPr>
              <a:t>, (</a:t>
            </a:r>
            <a:r>
              <a:rPr lang="en-US" sz="11200" dirty="0">
                <a:solidFill>
                  <a:srgbClr val="FF0000"/>
                </a:solidFill>
              </a:rPr>
              <a:t>r</a:t>
            </a:r>
            <a:r>
              <a:rPr lang="ru-RU" sz="11200" dirty="0">
                <a:solidFill>
                  <a:srgbClr val="FF0000"/>
                </a:solidFill>
              </a:rPr>
              <a:t>+</a:t>
            </a:r>
            <a:r>
              <a:rPr lang="en-US" sz="11200" dirty="0">
                <a:solidFill>
                  <a:srgbClr val="FF0000"/>
                </a:solidFill>
              </a:rPr>
              <a:t>r</a:t>
            </a:r>
            <a:r>
              <a:rPr lang="ru-RU" sz="11200" dirty="0">
                <a:solidFill>
                  <a:srgbClr val="FF0000"/>
                </a:solidFill>
              </a:rPr>
              <a:t>), </a:t>
            </a:r>
            <a:r>
              <a:rPr lang="en-US" sz="11200" dirty="0">
                <a:solidFill>
                  <a:srgbClr val="FF0000"/>
                </a:solidFill>
              </a:rPr>
              <a:t>F</a:t>
            </a:r>
            <a:r>
              <a:rPr lang="ru-RU" sz="11200" dirty="0">
                <a:solidFill>
                  <a:srgbClr val="FF0000"/>
                </a:solidFill>
              </a:rPr>
              <a:t>) ├─  </a:t>
            </a:r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(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ru-RU" sz="11200" b="1" dirty="0">
                <a:solidFill>
                  <a:srgbClr val="0070C0"/>
                </a:solidFill>
              </a:rPr>
              <a:t>(</a:t>
            </a:r>
            <a:r>
              <a:rPr lang="en-US" sz="11200" dirty="0"/>
              <a:t>E</a:t>
            </a:r>
            <a:r>
              <a:rPr lang="ru-RU" sz="11200" dirty="0"/>
              <a:t>)) ├─  </a:t>
            </a:r>
            <a:endParaRPr lang="ru-RU" sz="11200" dirty="0" smtClean="0"/>
          </a:p>
          <a:p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 smtClean="0"/>
              <a:t>E</a:t>
            </a:r>
            <a:r>
              <a:rPr lang="ru-RU" sz="11200" dirty="0"/>
              <a:t>+</a:t>
            </a:r>
            <a:r>
              <a:rPr lang="en-US" sz="11200" dirty="0"/>
              <a:t>T</a:t>
            </a:r>
            <a:r>
              <a:rPr lang="ru-RU" sz="11200" dirty="0"/>
              <a:t>)) ├─  </a:t>
            </a:r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T</a:t>
            </a:r>
            <a:r>
              <a:rPr lang="ru-RU" sz="11200" dirty="0"/>
              <a:t>+</a:t>
            </a:r>
            <a:r>
              <a:rPr lang="en-US" sz="11200" dirty="0"/>
              <a:t>T</a:t>
            </a:r>
            <a:r>
              <a:rPr lang="ru-RU" sz="11200" dirty="0"/>
              <a:t>)) ├─  </a:t>
            </a:r>
            <a:endParaRPr lang="ru-RU" sz="11200" dirty="0" smtClean="0"/>
          </a:p>
          <a:p>
            <a:r>
              <a:rPr lang="ru-RU" sz="11200" dirty="0" smtClean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+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F</a:t>
            </a:r>
            <a:r>
              <a:rPr lang="ru-RU" sz="11200" dirty="0"/>
              <a:t>+</a:t>
            </a:r>
            <a:r>
              <a:rPr lang="en-US" sz="11200" dirty="0"/>
              <a:t>T</a:t>
            </a:r>
            <a:r>
              <a:rPr lang="ru-RU" sz="11200" dirty="0"/>
              <a:t>)) ├─ </a:t>
            </a:r>
            <a:r>
              <a:rPr lang="ru-RU" sz="11200" dirty="0" smtClean="0"/>
              <a:t> </a:t>
            </a:r>
            <a:r>
              <a:rPr lang="ru-RU" sz="11200" dirty="0">
                <a:solidFill>
                  <a:srgbClr val="00B050"/>
                </a:solidFill>
              </a:rPr>
              <a:t>(</a:t>
            </a:r>
            <a:r>
              <a:rPr lang="en-US" sz="11200" dirty="0">
                <a:solidFill>
                  <a:srgbClr val="00B050"/>
                </a:solidFill>
              </a:rPr>
              <a:t>q</a:t>
            </a:r>
            <a:r>
              <a:rPr lang="ru-RU" sz="11200" dirty="0">
                <a:solidFill>
                  <a:srgbClr val="00B050"/>
                </a:solidFill>
              </a:rPr>
              <a:t>, </a:t>
            </a:r>
            <a:r>
              <a:rPr lang="en-US" sz="11200" dirty="0">
                <a:solidFill>
                  <a:srgbClr val="00B050"/>
                </a:solidFill>
              </a:rPr>
              <a:t>r</a:t>
            </a:r>
            <a:r>
              <a:rPr lang="ru-RU" sz="11200" dirty="0">
                <a:solidFill>
                  <a:srgbClr val="00B050"/>
                </a:solidFill>
              </a:rPr>
              <a:t>+</a:t>
            </a:r>
            <a:r>
              <a:rPr lang="en-US" sz="11200" dirty="0">
                <a:solidFill>
                  <a:srgbClr val="00B050"/>
                </a:solidFill>
              </a:rPr>
              <a:t>r</a:t>
            </a:r>
            <a:r>
              <a:rPr lang="ru-RU" sz="11200" dirty="0">
                <a:solidFill>
                  <a:srgbClr val="00B050"/>
                </a:solidFill>
              </a:rPr>
              <a:t>), </a:t>
            </a:r>
            <a:r>
              <a:rPr lang="en-US" sz="11200" dirty="0">
                <a:solidFill>
                  <a:srgbClr val="00B050"/>
                </a:solidFill>
              </a:rPr>
              <a:t>r</a:t>
            </a:r>
            <a:r>
              <a:rPr lang="ru-RU" sz="11200" dirty="0">
                <a:solidFill>
                  <a:srgbClr val="00B050"/>
                </a:solidFill>
              </a:rPr>
              <a:t>+</a:t>
            </a:r>
            <a:r>
              <a:rPr lang="en-US" sz="11200" dirty="0">
                <a:solidFill>
                  <a:srgbClr val="00B050"/>
                </a:solidFill>
              </a:rPr>
              <a:t>T</a:t>
            </a:r>
            <a:r>
              <a:rPr lang="ru-RU" sz="11200" dirty="0">
                <a:solidFill>
                  <a:srgbClr val="00B050"/>
                </a:solidFill>
              </a:rPr>
              <a:t>)) ├─  </a:t>
            </a:r>
            <a:endParaRPr lang="ru-RU" sz="11200" dirty="0" smtClean="0">
              <a:solidFill>
                <a:srgbClr val="00B050"/>
              </a:solidFill>
            </a:endParaRPr>
          </a:p>
          <a:p>
            <a:r>
              <a:rPr lang="ru-RU" sz="11200" dirty="0" smtClean="0">
                <a:solidFill>
                  <a:srgbClr val="00B050"/>
                </a:solidFill>
              </a:rPr>
              <a:t>(</a:t>
            </a:r>
            <a:r>
              <a:rPr lang="en-US" sz="11200" dirty="0">
                <a:solidFill>
                  <a:srgbClr val="00B050"/>
                </a:solidFill>
              </a:rPr>
              <a:t>q</a:t>
            </a:r>
            <a:r>
              <a:rPr lang="ru-RU" sz="11200" dirty="0">
                <a:solidFill>
                  <a:srgbClr val="00B050"/>
                </a:solidFill>
              </a:rPr>
              <a:t>, +</a:t>
            </a:r>
            <a:r>
              <a:rPr lang="en-US" sz="11200" dirty="0">
                <a:solidFill>
                  <a:srgbClr val="00B050"/>
                </a:solidFill>
              </a:rPr>
              <a:t>r</a:t>
            </a:r>
            <a:r>
              <a:rPr lang="ru-RU" sz="11200" dirty="0">
                <a:solidFill>
                  <a:srgbClr val="00B050"/>
                </a:solidFill>
              </a:rPr>
              <a:t>), +</a:t>
            </a:r>
            <a:r>
              <a:rPr lang="en-US" sz="11200" dirty="0">
                <a:solidFill>
                  <a:srgbClr val="00B050"/>
                </a:solidFill>
              </a:rPr>
              <a:t>T</a:t>
            </a:r>
            <a:r>
              <a:rPr lang="ru-RU" sz="11200" dirty="0">
                <a:solidFill>
                  <a:srgbClr val="00B050"/>
                </a:solidFill>
              </a:rPr>
              <a:t>)) ├─ </a:t>
            </a:r>
            <a:r>
              <a:rPr lang="ru-RU" sz="11200" dirty="0" smtClean="0">
                <a:solidFill>
                  <a:srgbClr val="00B050"/>
                </a:solidFill>
              </a:rPr>
              <a:t> (</a:t>
            </a:r>
            <a:r>
              <a:rPr lang="en-US" sz="11200" dirty="0" smtClean="0">
                <a:solidFill>
                  <a:srgbClr val="00B050"/>
                </a:solidFill>
              </a:rPr>
              <a:t>q</a:t>
            </a:r>
            <a:r>
              <a:rPr lang="ru-RU" sz="11200" dirty="0" smtClean="0">
                <a:solidFill>
                  <a:srgbClr val="00B050"/>
                </a:solidFill>
              </a:rPr>
              <a:t>, </a:t>
            </a:r>
            <a:r>
              <a:rPr lang="en-US" sz="11200" dirty="0" smtClean="0">
                <a:solidFill>
                  <a:srgbClr val="00B050"/>
                </a:solidFill>
              </a:rPr>
              <a:t>r</a:t>
            </a:r>
            <a:r>
              <a:rPr lang="ru-RU" sz="11200" dirty="0" smtClean="0">
                <a:solidFill>
                  <a:srgbClr val="00B050"/>
                </a:solidFill>
              </a:rPr>
              <a:t>), </a:t>
            </a:r>
            <a:r>
              <a:rPr lang="en-US" sz="11200" dirty="0" smtClean="0">
                <a:solidFill>
                  <a:srgbClr val="00B050"/>
                </a:solidFill>
              </a:rPr>
              <a:t>T</a:t>
            </a:r>
            <a:r>
              <a:rPr lang="ru-RU" sz="11200" dirty="0" smtClean="0">
                <a:solidFill>
                  <a:srgbClr val="00B050"/>
                </a:solidFill>
              </a:rPr>
              <a:t>)) ├─ </a:t>
            </a:r>
          </a:p>
          <a:p>
            <a:r>
              <a:rPr lang="ru-RU" sz="11200" dirty="0" smtClean="0"/>
              <a:t> (</a:t>
            </a:r>
            <a:r>
              <a:rPr lang="en-US" sz="11200" dirty="0" smtClean="0"/>
              <a:t>q</a:t>
            </a:r>
            <a:r>
              <a:rPr lang="ru-RU" sz="11200" dirty="0" smtClean="0"/>
              <a:t>, </a:t>
            </a:r>
            <a:r>
              <a:rPr lang="en-US" sz="11200" dirty="0" smtClean="0"/>
              <a:t>r</a:t>
            </a:r>
            <a:r>
              <a:rPr lang="ru-RU" sz="11200" dirty="0" smtClean="0"/>
              <a:t>), </a:t>
            </a:r>
            <a:r>
              <a:rPr lang="en-US" sz="11200" dirty="0" smtClean="0"/>
              <a:t>F</a:t>
            </a:r>
            <a:r>
              <a:rPr lang="ru-RU" sz="11200" dirty="0" smtClean="0"/>
              <a:t>)) ├─  </a:t>
            </a:r>
            <a:r>
              <a:rPr lang="ru-RU" sz="11200" dirty="0"/>
              <a:t>(</a:t>
            </a:r>
            <a:r>
              <a:rPr lang="en-US" sz="11200" dirty="0"/>
              <a:t>q</a:t>
            </a:r>
            <a:r>
              <a:rPr lang="ru-RU" sz="11200" dirty="0"/>
              <a:t>, </a:t>
            </a:r>
            <a:r>
              <a:rPr lang="en-US" sz="11200" dirty="0"/>
              <a:t>r</a:t>
            </a:r>
            <a:r>
              <a:rPr lang="ru-RU" sz="11200" dirty="0"/>
              <a:t>), </a:t>
            </a:r>
            <a:r>
              <a:rPr lang="en-US" sz="11200" dirty="0"/>
              <a:t>r</a:t>
            </a:r>
            <a:r>
              <a:rPr lang="ru-RU" sz="11200" dirty="0"/>
              <a:t>)) ├─ </a:t>
            </a:r>
            <a:endParaRPr lang="ru-RU" sz="11200" dirty="0" smtClean="0"/>
          </a:p>
          <a:p>
            <a:r>
              <a:rPr lang="ru-RU" sz="11200" dirty="0" smtClean="0"/>
              <a:t> </a:t>
            </a:r>
            <a:r>
              <a:rPr lang="ru-RU" sz="11200" dirty="0"/>
              <a:t>(</a:t>
            </a:r>
            <a:r>
              <a:rPr lang="en-US" sz="11200" dirty="0"/>
              <a:t>q</a:t>
            </a:r>
            <a:r>
              <a:rPr lang="ru-RU" sz="11200" dirty="0"/>
              <a:t>, ), </a:t>
            </a:r>
            <a:r>
              <a:rPr lang="ru-RU" sz="11200" dirty="0">
                <a:solidFill>
                  <a:srgbClr val="0070C0"/>
                </a:solidFill>
              </a:rPr>
              <a:t>)</a:t>
            </a:r>
            <a:r>
              <a:rPr lang="ru-RU" sz="11200" dirty="0"/>
              <a:t>) ├─  (</a:t>
            </a:r>
            <a:r>
              <a:rPr lang="en-US" sz="11200" dirty="0"/>
              <a:t>q</a:t>
            </a:r>
            <a:r>
              <a:rPr lang="ru-RU" sz="11200" dirty="0"/>
              <a:t>, ε, ε).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320" y="152400"/>
            <a:ext cx="8596668" cy="1320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Функция переходов </a:t>
            </a:r>
            <a:r>
              <a:rPr lang="ru-RU" dirty="0" smtClean="0">
                <a:solidFill>
                  <a:schemeClr val="tx1"/>
                </a:solidFill>
              </a:rPr>
              <a:t>МП-автомата 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G</a:t>
            </a:r>
            <a:endParaRPr lang="ru-RU" baseline="-25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56705"/>
              </p:ext>
            </p:extLst>
          </p:nvPr>
        </p:nvGraphicFramePr>
        <p:xfrm>
          <a:off x="428500" y="1246417"/>
          <a:ext cx="10283042" cy="5111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0486">
                  <a:extLst>
                    <a:ext uri="{9D8B030D-6E8A-4147-A177-3AD203B41FA5}">
                      <a16:colId xmlns="" xmlns:a16="http://schemas.microsoft.com/office/drawing/2014/main" val="859864186"/>
                    </a:ext>
                  </a:extLst>
                </a:gridCol>
                <a:gridCol w="2570486">
                  <a:extLst>
                    <a:ext uri="{9D8B030D-6E8A-4147-A177-3AD203B41FA5}">
                      <a16:colId xmlns="" xmlns:a16="http://schemas.microsoft.com/office/drawing/2014/main" val="861538457"/>
                    </a:ext>
                  </a:extLst>
                </a:gridCol>
                <a:gridCol w="2570486">
                  <a:extLst>
                    <a:ext uri="{9D8B030D-6E8A-4147-A177-3AD203B41FA5}">
                      <a16:colId xmlns="" xmlns:a16="http://schemas.microsoft.com/office/drawing/2014/main" val="1652968908"/>
                    </a:ext>
                  </a:extLst>
                </a:gridCol>
                <a:gridCol w="2571584">
                  <a:extLst>
                    <a:ext uri="{9D8B030D-6E8A-4147-A177-3AD203B41FA5}">
                      <a16:colId xmlns="" xmlns:a16="http://schemas.microsoft.com/office/drawing/2014/main" val="2637001903"/>
                    </a:ext>
                  </a:extLst>
                </a:gridCol>
              </a:tblGrid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X </a:t>
                      </a:r>
                      <a:r>
                        <a:rPr lang="ru-RU" sz="2400" dirty="0">
                          <a:effectLst/>
                          <a:sym typeface="Symbol" panose="05050102010706020507" pitchFamily="18" charset="2"/>
                        </a:rPr>
                        <a:t></a:t>
                      </a:r>
                      <a:r>
                        <a:rPr lang="ru-RU" sz="2400" dirty="0">
                          <a:effectLst/>
                        </a:rPr>
                        <a:t> {ε}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sym typeface="Symbol" panose="05050102010706020507" pitchFamily="18" charset="2"/>
                        </a:rPr>
                        <a:t>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57444210"/>
                  </a:ext>
                </a:extLst>
              </a:tr>
              <a:tr h="5889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ε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{(q, E+T), (q, T)}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71417243"/>
                  </a:ext>
                </a:extLst>
              </a:tr>
              <a:tr h="681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{(q, T*F), (q, F)}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00327676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F</a:t>
                      </a:r>
                      <a:endParaRPr lang="ru-RU" sz="24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{(q, E), (q,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r</a:t>
                      </a:r>
                      <a:r>
                        <a:rPr lang="en-US" sz="2400" dirty="0">
                          <a:effectLst/>
                        </a:rPr>
                        <a:t>)}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37154021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endParaRPr lang="ru-R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endParaRPr lang="ru-R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(q, 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</a:rPr>
                        <a:t>ε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ru-R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78953536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(q, </a:t>
                      </a:r>
                      <a:r>
                        <a:rPr lang="ru-RU" sz="2400" dirty="0">
                          <a:effectLst/>
                        </a:rPr>
                        <a:t>ε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86738599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*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*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(q, </a:t>
                      </a:r>
                      <a:r>
                        <a:rPr lang="ru-RU" sz="2400" dirty="0">
                          <a:effectLst/>
                        </a:rPr>
                        <a:t>ε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98637547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(q, </a:t>
                      </a:r>
                      <a:r>
                        <a:rPr lang="ru-RU" sz="2400" dirty="0">
                          <a:effectLst/>
                        </a:rPr>
                        <a:t>ε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90314070"/>
                  </a:ext>
                </a:extLst>
              </a:tr>
              <a:tr h="494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)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)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(q, </a:t>
                      </a:r>
                      <a:r>
                        <a:rPr lang="ru-RU" sz="2400" dirty="0">
                          <a:effectLst/>
                        </a:rPr>
                        <a:t>ε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3318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МП-автоматы и КС-грамматики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800" dirty="0"/>
              <a:t>Приведенная последовательность соответствует </a:t>
            </a:r>
            <a:r>
              <a:rPr lang="ru-RU" sz="2800" b="1" dirty="0">
                <a:solidFill>
                  <a:srgbClr val="0070C0"/>
                </a:solidFill>
              </a:rPr>
              <a:t>левому выводу </a:t>
            </a:r>
            <a:r>
              <a:rPr lang="ru-RU" sz="2800" dirty="0"/>
              <a:t>слова </a:t>
            </a:r>
            <a:r>
              <a:rPr lang="en-US" sz="2800" dirty="0"/>
              <a:t>r</a:t>
            </a:r>
            <a:r>
              <a:rPr lang="ru-RU" sz="2800" dirty="0"/>
              <a:t>*(</a:t>
            </a:r>
            <a:r>
              <a:rPr lang="en-US" sz="2800" dirty="0"/>
              <a:t>r</a:t>
            </a:r>
            <a:r>
              <a:rPr lang="ru-RU" sz="2800" dirty="0"/>
              <a:t>+</a:t>
            </a:r>
            <a:r>
              <a:rPr lang="en-US" sz="2800" dirty="0"/>
              <a:t>r</a:t>
            </a:r>
            <a:r>
              <a:rPr lang="ru-RU" sz="2800" dirty="0"/>
              <a:t>) в КС-грамматике </a:t>
            </a:r>
            <a:r>
              <a:rPr lang="en-US" sz="2800" dirty="0"/>
              <a:t>G</a:t>
            </a:r>
            <a:r>
              <a:rPr lang="ru-RU" sz="2800" dirty="0"/>
              <a:t>. E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T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T *F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F *F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en-US" sz="2800" dirty="0"/>
              <a:t>r</a:t>
            </a:r>
            <a:r>
              <a:rPr lang="ru-RU" sz="2800" dirty="0"/>
              <a:t>*F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r*(E)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r*(E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T)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r*(T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T)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 r*(F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T)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r*(r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T)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r*(r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 F) </a:t>
            </a:r>
            <a:r>
              <a:rPr lang="ru-RU" sz="2800" dirty="0">
                <a:sym typeface="Symbol" panose="05050102010706020507" pitchFamily="18" charset="2"/>
              </a:rPr>
              <a:t></a:t>
            </a:r>
            <a:r>
              <a:rPr lang="ru-RU" sz="2800" dirty="0"/>
              <a:t>r*(</a:t>
            </a:r>
            <a:r>
              <a:rPr lang="en-US" sz="2800" dirty="0"/>
              <a:t>r </a:t>
            </a:r>
            <a:r>
              <a:rPr lang="ru-RU" sz="2800" dirty="0">
                <a:sym typeface="Symbol" panose="05050102010706020507" pitchFamily="18" charset="2"/>
              </a:rPr>
              <a:t></a:t>
            </a:r>
            <a:r>
              <a:rPr lang="ru-RU" sz="2800" dirty="0"/>
              <a:t> r)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L(G).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6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285" y="1046676"/>
            <a:ext cx="10456233" cy="5577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/>
              <a:t> </a:t>
            </a:r>
            <a:r>
              <a:rPr lang="ru-RU" sz="2400" i="1" dirty="0"/>
              <a:t>Длиной цепочки</a:t>
            </a:r>
            <a:r>
              <a:rPr lang="ru-RU" sz="2400" dirty="0"/>
              <a:t> </a:t>
            </a:r>
            <a:r>
              <a:rPr lang="ru-RU" sz="2800" b="1" i="1" dirty="0"/>
              <a:t>w</a:t>
            </a:r>
            <a:r>
              <a:rPr lang="ru-RU" sz="2400" i="1" dirty="0"/>
              <a:t> </a:t>
            </a:r>
            <a:r>
              <a:rPr lang="ru-RU" sz="2400" dirty="0"/>
              <a:t>называется число составляющих ее символов (обозначается |</a:t>
            </a:r>
            <a:r>
              <a:rPr lang="ru-RU" sz="2400" i="1" dirty="0"/>
              <a:t>w</a:t>
            </a:r>
            <a:r>
              <a:rPr lang="ru-RU" sz="2400" b="1" i="1" dirty="0"/>
              <a:t>|</a:t>
            </a:r>
            <a:r>
              <a:rPr lang="ru-RU" sz="2400" dirty="0"/>
              <a:t>), причём каждый символ считается столько раз, сколько раз он встречается в </a:t>
            </a:r>
            <a:r>
              <a:rPr lang="ru-RU" sz="2400" i="1" dirty="0"/>
              <a:t>w.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/>
              <a:t> </a:t>
            </a:r>
            <a:r>
              <a:rPr lang="ru-RU" sz="2400" b="1" dirty="0" smtClean="0"/>
              <a:t>   </a:t>
            </a:r>
            <a:r>
              <a:rPr lang="ru-RU" sz="2400" dirty="0" smtClean="0"/>
              <a:t>Например</a:t>
            </a:r>
            <a:r>
              <a:rPr lang="ru-RU" sz="2400" dirty="0"/>
              <a:t>, |</a:t>
            </a:r>
            <a:r>
              <a:rPr lang="ru-RU" sz="2400" dirty="0" err="1"/>
              <a:t>baaa</a:t>
            </a:r>
            <a:r>
              <a:rPr lang="ru-RU" sz="2400" dirty="0"/>
              <a:t>| = 4 и </a:t>
            </a:r>
            <a:r>
              <a:rPr lang="ru-RU" sz="2400" i="1" dirty="0"/>
              <a:t>|</a:t>
            </a:r>
            <a:r>
              <a:rPr lang="ru-RU" sz="2400" b="1" dirty="0"/>
              <a:t>e</a:t>
            </a:r>
            <a:r>
              <a:rPr lang="ru-RU" sz="2400" i="1" dirty="0"/>
              <a:t>| </a:t>
            </a:r>
            <a:r>
              <a:rPr lang="ru-RU" sz="2400" dirty="0"/>
              <a:t>= 0.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Обозначим через </a:t>
            </a:r>
            <a:r>
              <a:rPr lang="ru-RU" sz="2400" b="1" i="1" dirty="0"/>
              <a:t>V* </a:t>
            </a:r>
            <a:r>
              <a:rPr lang="ru-RU" sz="2400" b="1" i="1" dirty="0" smtClean="0"/>
              <a:t>- </a:t>
            </a:r>
            <a:r>
              <a:rPr lang="ru-RU" sz="2400" dirty="0" smtClean="0"/>
              <a:t>множество</a:t>
            </a:r>
            <a:r>
              <a:rPr lang="ru-RU" sz="2400" dirty="0"/>
              <a:t>, содержащее все цепочки в алфавите V</a:t>
            </a:r>
            <a:r>
              <a:rPr lang="ru-RU" sz="2400" i="1" dirty="0"/>
              <a:t>, </a:t>
            </a:r>
            <a:r>
              <a:rPr lang="ru-RU" sz="2400" b="1" dirty="0"/>
              <a:t>включая пустую цепочку </a:t>
            </a:r>
            <a:r>
              <a:rPr lang="ru-RU" sz="2400" b="1" dirty="0" smtClean="0"/>
              <a:t>e</a:t>
            </a:r>
            <a:r>
              <a:rPr lang="ru-RU" sz="2400" i="1" dirty="0"/>
              <a:t>.</a:t>
            </a:r>
            <a:r>
              <a:rPr lang="ru-RU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Обозначим </a:t>
            </a:r>
            <a:r>
              <a:rPr lang="ru-RU" sz="2400" dirty="0" smtClean="0"/>
              <a:t>через </a:t>
            </a:r>
            <a:r>
              <a:rPr lang="ru-RU" sz="2400" dirty="0"/>
              <a:t>V</a:t>
            </a:r>
            <a:r>
              <a:rPr lang="ru-RU" sz="2400" b="1" dirty="0"/>
              <a:t>+</a:t>
            </a:r>
            <a:r>
              <a:rPr lang="ru-RU" sz="2400" b="1" i="1" dirty="0"/>
              <a:t> </a:t>
            </a:r>
            <a:r>
              <a:rPr lang="ru-RU" sz="2400" dirty="0"/>
              <a:t> </a:t>
            </a:r>
            <a:r>
              <a:rPr lang="ru-RU" sz="2400" dirty="0" smtClean="0"/>
              <a:t>- множество</a:t>
            </a:r>
            <a:r>
              <a:rPr lang="ru-RU" sz="2400" dirty="0"/>
              <a:t>, содержащее все цепочки в алфавите </a:t>
            </a:r>
            <a:r>
              <a:rPr lang="ru-RU" sz="2400" i="1" dirty="0"/>
              <a:t>V, </a:t>
            </a:r>
            <a:r>
              <a:rPr lang="ru-RU" sz="2400" b="1" dirty="0"/>
              <a:t>исключая пустую цепочку e</a:t>
            </a:r>
            <a:r>
              <a:rPr lang="ru-RU" sz="2400" i="1" dirty="0"/>
              <a:t>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пусть V</a:t>
            </a:r>
            <a:r>
              <a:rPr lang="ru-RU" sz="2400" b="1" dirty="0"/>
              <a:t> </a:t>
            </a:r>
            <a:r>
              <a:rPr lang="ru-RU" sz="2400" dirty="0"/>
              <a:t>= {1,0}, </a:t>
            </a:r>
            <a:r>
              <a:rPr lang="ru-RU" sz="2400" dirty="0" smtClean="0"/>
              <a:t>тогда: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i="1" dirty="0" smtClean="0"/>
              <a:t>V* =</a:t>
            </a:r>
            <a:r>
              <a:rPr lang="ru-RU" sz="2400" dirty="0" smtClean="0"/>
              <a:t>{e</a:t>
            </a:r>
            <a:r>
              <a:rPr lang="ru-RU" sz="2400" i="1" dirty="0" smtClean="0"/>
              <a:t>,</a:t>
            </a:r>
            <a:r>
              <a:rPr lang="ru-RU" sz="2400" dirty="0" smtClean="0"/>
              <a:t>0,00,01,10,11</a:t>
            </a:r>
            <a:r>
              <a:rPr lang="ru-RU" sz="2400" dirty="0"/>
              <a:t>, 000,…}, </a:t>
            </a:r>
            <a:r>
              <a:rPr lang="ru-RU" sz="24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i="1" dirty="0" smtClean="0"/>
              <a:t>V</a:t>
            </a:r>
            <a:r>
              <a:rPr lang="ru-RU" sz="2400" i="1" dirty="0"/>
              <a:t>+ </a:t>
            </a:r>
            <a:r>
              <a:rPr lang="ru-RU" sz="2400" dirty="0"/>
              <a:t>={0,1,00,01,10,11,000,...}.</a:t>
            </a:r>
          </a:p>
        </p:txBody>
      </p:sp>
    </p:spTree>
    <p:extLst>
      <p:ext uri="{BB962C8B-B14F-4D97-AF65-F5344CB8AC3E}">
        <p14:creationId xmlns:p14="http://schemas.microsoft.com/office/powerpoint/2010/main" val="294191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310836"/>
            <a:ext cx="10832155" cy="49274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 smtClean="0"/>
              <a:t> </a:t>
            </a:r>
            <a:r>
              <a:rPr lang="ru-RU" sz="2400" b="1" i="1" dirty="0">
                <a:solidFill>
                  <a:srgbClr val="FF0000"/>
                </a:solidFill>
              </a:rPr>
              <a:t>Формальный язык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– это множество </a:t>
            </a:r>
            <a:r>
              <a:rPr lang="ru-RU" sz="2400" dirty="0" smtClean="0"/>
              <a:t>слов </a:t>
            </a:r>
            <a:r>
              <a:rPr lang="ru-RU" sz="2400" dirty="0"/>
              <a:t>(строк, цепочек) над конечным алфавитом V. </a:t>
            </a:r>
            <a:endParaRPr lang="ru-RU" sz="24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Например</a:t>
            </a:r>
            <a:r>
              <a:rPr lang="ru-RU" sz="2400" dirty="0"/>
              <a:t>, множество {a, </a:t>
            </a:r>
            <a:r>
              <a:rPr lang="ru-RU" sz="2400" dirty="0" err="1"/>
              <a:t>abb</a:t>
            </a:r>
            <a:r>
              <a:rPr lang="ru-RU" sz="2400" dirty="0"/>
              <a:t>} является языком над алфавитом {</a:t>
            </a:r>
            <a:r>
              <a:rPr lang="ru-RU" sz="2400" dirty="0" err="1"/>
              <a:t>a,b</a:t>
            </a:r>
            <a:r>
              <a:rPr lang="ru-RU" sz="2400" dirty="0"/>
              <a:t>},</a:t>
            </a:r>
            <a:r>
              <a:rPr lang="ru-RU" sz="2400" b="1" dirty="0"/>
              <a:t> </a:t>
            </a:r>
            <a:r>
              <a:rPr lang="ru-RU" sz="2400" dirty="0"/>
              <a:t>множество {</a:t>
            </a:r>
            <a:r>
              <a:rPr lang="ru-RU" sz="2400" dirty="0" err="1"/>
              <a:t>a</a:t>
            </a:r>
            <a:r>
              <a:rPr lang="ru-RU" sz="2400" baseline="30000" dirty="0" err="1"/>
              <a:t>k</a:t>
            </a:r>
            <a:r>
              <a:rPr lang="ru-RU" sz="2400" dirty="0" err="1"/>
              <a:t>ba</a:t>
            </a:r>
            <a:r>
              <a:rPr lang="ru-RU" sz="2400" baseline="30000" dirty="0" err="1"/>
              <a:t>l</a:t>
            </a:r>
            <a:r>
              <a:rPr lang="ru-RU" sz="2400" dirty="0"/>
              <a:t> | k ≤ l} является языком над алфавитом {</a:t>
            </a:r>
            <a:r>
              <a:rPr lang="ru-RU" sz="2400" dirty="0" err="1"/>
              <a:t>a,b</a:t>
            </a:r>
            <a:r>
              <a:rPr lang="ru-RU" sz="2400" dirty="0" smtClean="0"/>
              <a:t>}.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 smtClean="0"/>
              <a:t>    Необходимо </a:t>
            </a:r>
            <a:r>
              <a:rPr lang="ru-RU" sz="2400" dirty="0"/>
              <a:t>различать </a:t>
            </a:r>
            <a:r>
              <a:rPr lang="ru-RU" sz="2400" i="1" dirty="0"/>
              <a:t>пустой язык</a:t>
            </a:r>
            <a:r>
              <a:rPr lang="ru-RU" sz="2400" dirty="0"/>
              <a:t> </a:t>
            </a:r>
            <a:r>
              <a:rPr lang="ru-RU" sz="2400" dirty="0" smtClean="0"/>
              <a:t>L=</a:t>
            </a:r>
            <a:r>
              <a:rPr lang="en-US" sz="2400" dirty="0" smtClean="0"/>
              <a:t>Ø</a:t>
            </a:r>
            <a:r>
              <a:rPr lang="ru-RU" sz="2400" dirty="0" smtClean="0"/>
              <a:t> </a:t>
            </a:r>
            <a:r>
              <a:rPr lang="ru-RU" sz="2400" dirty="0"/>
              <a:t>и язык, содержащий только пустую цепочку: L={</a:t>
            </a:r>
            <a:r>
              <a:rPr lang="ru-RU" sz="2400" b="1" dirty="0"/>
              <a:t>e</a:t>
            </a:r>
            <a:r>
              <a:rPr lang="ru-RU" sz="2400" dirty="0" smtClean="0"/>
              <a:t>}.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 smtClean="0"/>
              <a:t>  Поскольку </a:t>
            </a:r>
            <a:r>
              <a:rPr lang="ru-RU" sz="2400" dirty="0"/>
              <a:t>каждый язык является множеством, можно рассматривать операции объединения, </a:t>
            </a:r>
            <a:r>
              <a:rPr lang="ru-RU" sz="2400" dirty="0" smtClean="0"/>
              <a:t>пересечения и </a:t>
            </a:r>
            <a:r>
              <a:rPr lang="ru-RU" sz="2400" dirty="0"/>
              <a:t>разности </a:t>
            </a:r>
            <a:r>
              <a:rPr lang="ru-RU" sz="2400" dirty="0" smtClean="0"/>
              <a:t>языков</a:t>
            </a:r>
            <a:r>
              <a:rPr lang="ru-RU" sz="2400" dirty="0"/>
              <a:t>, заданных над одним и тем же алфавитом (обозначения L1 </a:t>
            </a:r>
            <a:r>
              <a:rPr lang="ru-RU" sz="2400" dirty="0" smtClean="0">
                <a:sym typeface="Symbol"/>
              </a:rPr>
              <a:t></a:t>
            </a:r>
            <a:r>
              <a:rPr lang="ru-RU" sz="2400" dirty="0" smtClean="0"/>
              <a:t> </a:t>
            </a:r>
            <a:r>
              <a:rPr lang="ru-RU" sz="2400" dirty="0"/>
              <a:t>L2, L1 </a:t>
            </a:r>
            <a:r>
              <a:rPr lang="ru-RU" sz="2400" dirty="0">
                <a:sym typeface="Symbol"/>
              </a:rPr>
              <a:t></a:t>
            </a:r>
            <a:r>
              <a:rPr lang="ru-RU" sz="2400" dirty="0" smtClean="0"/>
              <a:t> </a:t>
            </a:r>
            <a:r>
              <a:rPr lang="ru-RU" sz="2400" dirty="0"/>
              <a:t>L2, L1 — L2).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871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2712720"/>
            <a:ext cx="10212395" cy="352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ru-RU" sz="2400" b="1" i="1" dirty="0">
                <a:solidFill>
                  <a:srgbClr val="FF0000"/>
                </a:solidFill>
              </a:rPr>
              <a:t>Грамматика</a:t>
            </a:r>
            <a:r>
              <a:rPr lang="ru-RU" sz="2400" b="1" dirty="0"/>
              <a:t> </a:t>
            </a:r>
            <a:r>
              <a:rPr lang="ru-RU" sz="2400" dirty="0"/>
              <a:t>– система правил, предназначенная для задания множества цепочек и символов данного алфавита. </a:t>
            </a:r>
            <a:endParaRPr lang="ru-RU" sz="2400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G </a:t>
            </a:r>
            <a:r>
              <a:rPr lang="ru-RU" sz="2400" dirty="0"/>
              <a:t>– грамматика; L(G) – язык этой грамматики.</a:t>
            </a:r>
          </a:p>
        </p:txBody>
      </p:sp>
    </p:spTree>
    <p:extLst>
      <p:ext uri="{BB962C8B-B14F-4D97-AF65-F5344CB8AC3E}">
        <p14:creationId xmlns:p14="http://schemas.microsoft.com/office/powerpoint/2010/main" val="212331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по Хомскому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360" y="106680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i="1" dirty="0">
                <a:solidFill>
                  <a:srgbClr val="0070C0"/>
                </a:solidFill>
              </a:rPr>
              <a:t>Грамматики типа 2.</a:t>
            </a:r>
            <a:r>
              <a:rPr lang="ru-RU" sz="2400" b="1" dirty="0">
                <a:solidFill>
                  <a:srgbClr val="0070C0"/>
                </a:solidFill>
              </a:rPr>
              <a:t>  </a:t>
            </a:r>
            <a:r>
              <a:rPr lang="ru-RU" sz="2400" dirty="0"/>
              <a:t>К этому типу относятся контекстно-свободные грамматики (</a:t>
            </a:r>
            <a:r>
              <a:rPr lang="ru-RU" sz="2400" b="1" dirty="0">
                <a:solidFill>
                  <a:srgbClr val="FF0000"/>
                </a:solidFill>
              </a:rPr>
              <a:t>КС-грамматики</a:t>
            </a:r>
            <a:r>
              <a:rPr lang="ru-RU" sz="2400" dirty="0"/>
              <a:t>, бесконтекстные грамматики). Грамматика </a:t>
            </a:r>
            <a:r>
              <a:rPr lang="ru-RU" sz="2400" i="1" dirty="0"/>
              <a:t>G = (VT,VN,P,S) </a:t>
            </a:r>
            <a:r>
              <a:rPr lang="ru-RU" sz="2400" dirty="0"/>
              <a:t>называется </a:t>
            </a:r>
            <a:r>
              <a:rPr lang="ru-RU" sz="2400" i="1" dirty="0"/>
              <a:t>контекстно-свободной грамматикой</a:t>
            </a:r>
            <a:r>
              <a:rPr lang="ru-RU" sz="2400" dirty="0"/>
              <a:t> (КС-грамматикой), если ее правила вывода имеют вид: </a:t>
            </a:r>
            <a:r>
              <a:rPr lang="ru-RU" sz="2400" b="1" dirty="0">
                <a:solidFill>
                  <a:srgbClr val="0070C0"/>
                </a:solidFill>
              </a:rPr>
              <a:t>A→β</a:t>
            </a:r>
            <a:r>
              <a:rPr lang="ru-RU" sz="2400" dirty="0">
                <a:solidFill>
                  <a:srgbClr val="0070C0"/>
                </a:solidFill>
              </a:rPr>
              <a:t>, где A </a:t>
            </a:r>
            <a:r>
              <a:rPr lang="ru-RU" sz="2400" dirty="0">
                <a:solidFill>
                  <a:srgbClr val="0070C0"/>
                </a:solidFill>
                <a:sym typeface="Symbol"/>
              </a:rPr>
              <a:t></a:t>
            </a:r>
            <a:r>
              <a:rPr lang="ru-RU" sz="2400" dirty="0">
                <a:solidFill>
                  <a:srgbClr val="0070C0"/>
                </a:solidFill>
              </a:rPr>
              <a:t> V</a:t>
            </a:r>
            <a:r>
              <a:rPr lang="ru-RU" sz="2400" baseline="-25000" dirty="0">
                <a:solidFill>
                  <a:srgbClr val="0070C0"/>
                </a:solidFill>
              </a:rPr>
              <a:t>N</a:t>
            </a:r>
            <a:r>
              <a:rPr lang="ru-RU" sz="2400" dirty="0">
                <a:solidFill>
                  <a:srgbClr val="0070C0"/>
                </a:solidFill>
              </a:rPr>
              <a:t> ; β</a:t>
            </a:r>
            <a:r>
              <a:rPr lang="ru-RU" sz="2400" dirty="0">
                <a:solidFill>
                  <a:srgbClr val="0070C0"/>
                </a:solidFill>
                <a:sym typeface="Symbol"/>
              </a:rPr>
              <a:t></a:t>
            </a:r>
            <a:r>
              <a:rPr lang="ru-RU" sz="2400" dirty="0">
                <a:solidFill>
                  <a:srgbClr val="0070C0"/>
                </a:solidFill>
              </a:rPr>
              <a:t> V+ </a:t>
            </a:r>
            <a:r>
              <a:rPr lang="ru-RU" sz="2400" dirty="0"/>
              <a:t>для </a:t>
            </a:r>
            <a:r>
              <a:rPr lang="ru-RU" sz="2400" i="1" dirty="0" err="1"/>
              <a:t>неукорачивающих</a:t>
            </a:r>
            <a:r>
              <a:rPr lang="ru-RU" sz="2400" i="1" dirty="0"/>
              <a:t> КС-грамматик</a:t>
            </a:r>
            <a:r>
              <a:rPr lang="ru-RU" sz="2400" dirty="0"/>
              <a:t>, </a:t>
            </a:r>
            <a:r>
              <a:rPr lang="ru-RU" sz="2400" dirty="0">
                <a:solidFill>
                  <a:srgbClr val="0070C0"/>
                </a:solidFill>
              </a:rPr>
              <a:t>β</a:t>
            </a:r>
            <a:r>
              <a:rPr lang="ru-RU" sz="2400" dirty="0">
                <a:solidFill>
                  <a:srgbClr val="0070C0"/>
                </a:solidFill>
                <a:sym typeface="Symbol"/>
              </a:rPr>
              <a:t></a:t>
            </a:r>
            <a:r>
              <a:rPr lang="ru-RU" sz="2400" dirty="0">
                <a:solidFill>
                  <a:srgbClr val="0070C0"/>
                </a:solidFill>
              </a:rPr>
              <a:t> V* для </a:t>
            </a:r>
            <a:r>
              <a:rPr lang="ru-RU" sz="2400" i="1" dirty="0">
                <a:solidFill>
                  <a:srgbClr val="0070C0"/>
                </a:solidFill>
              </a:rPr>
              <a:t>укорачивающих</a:t>
            </a:r>
            <a:r>
              <a:rPr lang="ru-RU" sz="2400" dirty="0">
                <a:solidFill>
                  <a:srgbClr val="0070C0"/>
                </a:solidFill>
              </a:rPr>
              <a:t>. </a:t>
            </a:r>
            <a:endParaRPr lang="ru-RU" sz="2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ru-RU" sz="2400" dirty="0" smtClean="0"/>
              <a:t>То </a:t>
            </a:r>
            <a:r>
              <a:rPr lang="ru-RU" sz="2400" dirty="0"/>
              <a:t>есть грамматика допускает появление в левой части правила только нетерминального символа. КС-грамматики широко применяются для описания синтаксиса компьютерных языков (программирования).</a:t>
            </a:r>
          </a:p>
        </p:txBody>
      </p:sp>
    </p:spTree>
    <p:extLst>
      <p:ext uri="{BB962C8B-B14F-4D97-AF65-F5344CB8AC3E}">
        <p14:creationId xmlns:p14="http://schemas.microsoft.com/office/powerpoint/2010/main" val="291305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9411546" cy="74855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Иерархия: Грамматики – Языки - Автоматы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93800"/>
            <a:ext cx="9003455" cy="49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79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225" y="2105891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КС-грамматики и МП-автоматы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0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КС-грамматики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389" y="1800370"/>
            <a:ext cx="10295466" cy="4309485"/>
          </a:xfrm>
        </p:spPr>
        <p:txBody>
          <a:bodyPr>
            <a:noAutofit/>
          </a:bodyPr>
          <a:lstStyle/>
          <a:p>
            <a:r>
              <a:rPr lang="ru-RU" sz="2800" dirty="0"/>
              <a:t>Контекстно-свободной грамматикой (КС-грамматикой) называется система G = (V</a:t>
            </a:r>
            <a:r>
              <a:rPr lang="ru-RU" sz="2800" baseline="-25000" dirty="0"/>
              <a:t>T</a:t>
            </a:r>
            <a:r>
              <a:rPr lang="ru-RU" sz="2800" dirty="0"/>
              <a:t>,V</a:t>
            </a:r>
            <a:r>
              <a:rPr lang="ru-RU" sz="2800" baseline="-25000" dirty="0"/>
              <a:t>N</a:t>
            </a:r>
            <a:r>
              <a:rPr lang="ru-RU" sz="2800" dirty="0"/>
              <a:t>, </a:t>
            </a:r>
            <a:r>
              <a:rPr lang="en-US" sz="2800" dirty="0"/>
              <a:t>S</a:t>
            </a:r>
            <a:r>
              <a:rPr lang="ru-RU" sz="2800" dirty="0" smtClean="0"/>
              <a:t>, </a:t>
            </a:r>
            <a:r>
              <a:rPr lang="en-US" sz="2800" dirty="0"/>
              <a:t>P</a:t>
            </a:r>
            <a:r>
              <a:rPr lang="ru-RU" sz="2800" dirty="0" smtClean="0"/>
              <a:t>), </a:t>
            </a:r>
            <a:r>
              <a:rPr lang="ru-RU" sz="2800" dirty="0"/>
              <a:t>где V</a:t>
            </a:r>
            <a:r>
              <a:rPr lang="ru-RU" sz="2800" baseline="-25000" dirty="0"/>
              <a:t>T</a:t>
            </a:r>
            <a:r>
              <a:rPr lang="ru-RU" sz="2800" dirty="0"/>
              <a:t> и V</a:t>
            </a:r>
            <a:r>
              <a:rPr lang="ru-RU" sz="2800" baseline="-25000" dirty="0"/>
              <a:t>N</a:t>
            </a:r>
            <a:r>
              <a:rPr lang="ru-RU" sz="2800" dirty="0"/>
              <a:t> − непересекающиеся конечные множества </a:t>
            </a:r>
            <a:r>
              <a:rPr lang="ru-RU" sz="2800" dirty="0">
                <a:solidFill>
                  <a:srgbClr val="0070C0"/>
                </a:solidFill>
              </a:rPr>
              <a:t>терминальных</a:t>
            </a:r>
            <a:r>
              <a:rPr lang="ru-RU" sz="2800" dirty="0"/>
              <a:t> и </a:t>
            </a:r>
            <a:r>
              <a:rPr lang="ru-RU" sz="2800" dirty="0">
                <a:solidFill>
                  <a:srgbClr val="0070C0"/>
                </a:solidFill>
              </a:rPr>
              <a:t>нетерминальных</a:t>
            </a:r>
            <a:r>
              <a:rPr lang="ru-RU" sz="2800" dirty="0"/>
              <a:t> символов (терминалов и </a:t>
            </a:r>
            <a:r>
              <a:rPr lang="ru-RU" sz="2800" dirty="0" err="1"/>
              <a:t>нетерминалов</a:t>
            </a:r>
            <a:r>
              <a:rPr lang="ru-RU" sz="2800" dirty="0"/>
              <a:t>) соответственно; </a:t>
            </a:r>
            <a:endParaRPr lang="en-US" sz="2800" dirty="0" smtClean="0"/>
          </a:p>
          <a:p>
            <a:pPr>
              <a:spcBef>
                <a:spcPts val="1800"/>
              </a:spcBef>
            </a:pPr>
            <a:r>
              <a:rPr lang="ru-RU" sz="2800" dirty="0" smtClean="0"/>
              <a:t>S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V</a:t>
            </a:r>
            <a:r>
              <a:rPr lang="ru-RU" sz="2800" baseline="-25000" dirty="0"/>
              <a:t>N</a:t>
            </a:r>
            <a:r>
              <a:rPr lang="ru-RU" sz="2800" dirty="0"/>
              <a:t> – начальный символ, называемый аксиомой грамматики, P − конечное множество правил. Каждое </a:t>
            </a:r>
            <a:r>
              <a:rPr lang="ru-RU" sz="2800" dirty="0">
                <a:solidFill>
                  <a:srgbClr val="0070C0"/>
                </a:solidFill>
              </a:rPr>
              <a:t>правило в КС-грамматике имеет вид A</a:t>
            </a:r>
            <a:r>
              <a:rPr lang="ru-RU" sz="28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sz="2800" dirty="0">
                <a:solidFill>
                  <a:srgbClr val="0070C0"/>
                </a:solidFill>
              </a:rPr>
              <a:t>a</a:t>
            </a:r>
            <a:r>
              <a:rPr lang="ru-RU" sz="2800" dirty="0"/>
              <a:t> , где A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V</a:t>
            </a:r>
            <a:r>
              <a:rPr lang="ru-RU" sz="2800" baseline="-25000" dirty="0"/>
              <a:t>N</a:t>
            </a:r>
            <a:r>
              <a:rPr lang="ru-RU" sz="2800" dirty="0"/>
              <a:t> и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a </a:t>
            </a:r>
            <a:r>
              <a:rPr lang="ru-RU" sz="2800" dirty="0">
                <a:sym typeface="Symbol" panose="05050102010706020507" pitchFamily="18" charset="2"/>
              </a:rPr>
              <a:t></a:t>
            </a:r>
            <a:r>
              <a:rPr lang="ru-RU" sz="2800" dirty="0"/>
              <a:t> (V</a:t>
            </a:r>
            <a:r>
              <a:rPr lang="ru-RU" sz="2800" baseline="-250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</a:t>
            </a:r>
            <a:r>
              <a:rPr lang="ru-RU" sz="2800" dirty="0"/>
              <a:t>V</a:t>
            </a:r>
            <a:r>
              <a:rPr lang="ru-RU" sz="2800" baseline="-25000" dirty="0"/>
              <a:t>T</a:t>
            </a:r>
            <a:r>
              <a:rPr lang="ru-RU" sz="2800" dirty="0"/>
              <a:t>) * </a:t>
            </a:r>
          </a:p>
        </p:txBody>
      </p:sp>
    </p:spTree>
    <p:extLst>
      <p:ext uri="{BB962C8B-B14F-4D97-AF65-F5344CB8AC3E}">
        <p14:creationId xmlns:p14="http://schemas.microsoft.com/office/powerpoint/2010/main" val="24282133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1816</TotalTime>
  <Words>1853</Words>
  <Application>Microsoft Office PowerPoint</Application>
  <PresentationFormat>Произвольный</PresentationFormat>
  <Paragraphs>168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Аспект</vt:lpstr>
      <vt:lpstr>Теория автоматов и формальные грамматики   Регулярные грамматики и конечные автоматы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Классификация по Хомскому</vt:lpstr>
      <vt:lpstr>Иерархия: Грамматики – Языки - Автоматы</vt:lpstr>
      <vt:lpstr>КС-грамматики и МП-автоматы</vt:lpstr>
      <vt:lpstr>КС-грамматики</vt:lpstr>
      <vt:lpstr>КС-грамматики</vt:lpstr>
      <vt:lpstr>МП-автомат</vt:lpstr>
      <vt:lpstr>МП-автомат</vt:lpstr>
      <vt:lpstr>МП-автомат</vt:lpstr>
      <vt:lpstr>МП-автомат</vt:lpstr>
      <vt:lpstr>МП-автоматы и КС-грамматики</vt:lpstr>
      <vt:lpstr>МП-автоматы и КС-грамматики</vt:lpstr>
      <vt:lpstr>МП-автоматы и КС-грамматики</vt:lpstr>
      <vt:lpstr>МП-автоматы и КС-грамматики</vt:lpstr>
      <vt:lpstr>Функция переходов МП-автомата</vt:lpstr>
      <vt:lpstr>МП-автоматы и КС-грамматики</vt:lpstr>
      <vt:lpstr>МП-автоматы и КС-грамматики</vt:lpstr>
      <vt:lpstr>МП-автоматы и КС-грамматики</vt:lpstr>
      <vt:lpstr>Функция переходов МП-автомата SG</vt:lpstr>
      <vt:lpstr>МП-автоматы и КС-грамматики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Мельцов Василий Юрьевич</cp:lastModifiedBy>
  <cp:revision>80</cp:revision>
  <dcterms:created xsi:type="dcterms:W3CDTF">2020-05-25T07:41:24Z</dcterms:created>
  <dcterms:modified xsi:type="dcterms:W3CDTF">2022-05-03T12:27:39Z</dcterms:modified>
</cp:coreProperties>
</file>