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0"/>
  </p:notesMasterIdLst>
  <p:sldIdLst>
    <p:sldId id="256" r:id="rId2"/>
    <p:sldId id="380" r:id="rId3"/>
    <p:sldId id="326" r:id="rId4"/>
    <p:sldId id="366" r:id="rId5"/>
    <p:sldId id="367" r:id="rId6"/>
    <p:sldId id="368" r:id="rId7"/>
    <p:sldId id="369" r:id="rId8"/>
    <p:sldId id="370" r:id="rId9"/>
    <p:sldId id="371" r:id="rId10"/>
    <p:sldId id="382" r:id="rId11"/>
    <p:sldId id="372" r:id="rId12"/>
    <p:sldId id="376" r:id="rId13"/>
    <p:sldId id="378" r:id="rId14"/>
    <p:sldId id="377" r:id="rId15"/>
    <p:sldId id="379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2" y="-14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72A3A-F2BA-4465-9FA7-2D3DDA88C9DF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82E3C-C056-41AD-9CBC-794BC9557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6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55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3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753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943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72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2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03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41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5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8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74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22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14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0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3281" y="2034540"/>
            <a:ext cx="9093200" cy="2869736"/>
          </a:xfrm>
        </p:spPr>
        <p:txBody>
          <a:bodyPr/>
          <a:lstStyle/>
          <a:p>
            <a:pPr algn="l"/>
            <a:r>
              <a:rPr lang="ru-RU" sz="4800" dirty="0" smtClean="0">
                <a:solidFill>
                  <a:srgbClr val="7030A0"/>
                </a:solidFill>
              </a:rPr>
              <a:t>Теория автоматов и формальные грамматики</a:t>
            </a:r>
            <a:br>
              <a:rPr lang="ru-RU" sz="4800" dirty="0" smtClean="0">
                <a:solidFill>
                  <a:srgbClr val="7030A0"/>
                </a:solidFill>
              </a:rPr>
            </a:br>
            <a:r>
              <a:rPr lang="ru-RU" sz="4800" dirty="0" smtClean="0">
                <a:solidFill>
                  <a:srgbClr val="7030A0"/>
                </a:solidFill>
              </a:rPr>
              <a:t> </a:t>
            </a:r>
            <a:br>
              <a:rPr lang="ru-RU" sz="4800" dirty="0" smtClean="0">
                <a:solidFill>
                  <a:srgbClr val="7030A0"/>
                </a:solidFill>
              </a:rPr>
            </a:br>
            <a:r>
              <a:rPr lang="ru-RU" sz="4800" dirty="0" smtClean="0">
                <a:solidFill>
                  <a:srgbClr val="FF0000"/>
                </a:solidFill>
              </a:rPr>
              <a:t>Регулярные грамматики и</a:t>
            </a:r>
            <a:br>
              <a:rPr lang="ru-RU" sz="4800" dirty="0" smtClean="0">
                <a:solidFill>
                  <a:srgbClr val="FF0000"/>
                </a:solidFill>
              </a:rPr>
            </a:br>
            <a:r>
              <a:rPr lang="ru-RU" sz="4800" dirty="0" smtClean="0">
                <a:solidFill>
                  <a:srgbClr val="FF0000"/>
                </a:solidFill>
              </a:rPr>
              <a:t>конечные автоматы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85607"/>
            <a:ext cx="8596668" cy="1320800"/>
          </a:xfrm>
        </p:spPr>
        <p:txBody>
          <a:bodyPr/>
          <a:lstStyle/>
          <a:p>
            <a:r>
              <a:rPr lang="ru-RU" dirty="0"/>
              <a:t>МП-автоматы и КС-грамматики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805" y="2073729"/>
            <a:ext cx="10148509" cy="43849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МП-автомат допускает слово </a:t>
            </a:r>
            <a:r>
              <a:rPr lang="en-US" sz="2800" dirty="0"/>
              <a:t>w</a:t>
            </a:r>
            <a:r>
              <a:rPr lang="ru-RU" sz="2800" dirty="0"/>
              <a:t>, если </a:t>
            </a:r>
            <a:endParaRPr lang="en-US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/>
              <a:t>   </a:t>
            </a:r>
            <a:r>
              <a:rPr lang="ru-RU" sz="2800" dirty="0" smtClean="0"/>
              <a:t>(</a:t>
            </a:r>
            <a:r>
              <a:rPr lang="ru-RU" sz="2800" dirty="0"/>
              <a:t>q0, </a:t>
            </a:r>
            <a:r>
              <a:rPr lang="ru-RU" sz="2800" b="1" dirty="0">
                <a:solidFill>
                  <a:srgbClr val="7030A0"/>
                </a:solidFill>
              </a:rPr>
              <a:t>w</a:t>
            </a:r>
            <a:r>
              <a:rPr lang="ru-RU" sz="2800" dirty="0"/>
              <a:t>, Z</a:t>
            </a:r>
            <a:r>
              <a:rPr lang="ru-RU" sz="2800" baseline="-25000" dirty="0"/>
              <a:t>0</a:t>
            </a:r>
            <a:r>
              <a:rPr lang="ru-RU" sz="2800" dirty="0"/>
              <a:t>) ├─* (q, </a:t>
            </a:r>
            <a:r>
              <a:rPr lang="ru-RU" sz="2800" b="1" dirty="0">
                <a:solidFill>
                  <a:srgbClr val="0070C0"/>
                </a:solidFill>
              </a:rPr>
              <a:t>ε</a:t>
            </a:r>
            <a:r>
              <a:rPr lang="ru-RU" sz="2800" dirty="0"/>
              <a:t>, а) для некоторых </a:t>
            </a:r>
            <a:r>
              <a:rPr lang="ru-RU" sz="2800" b="1" dirty="0">
                <a:solidFill>
                  <a:srgbClr val="0070C0"/>
                </a:solidFill>
              </a:rPr>
              <a:t>q </a:t>
            </a:r>
            <a:r>
              <a:rPr lang="ru-RU" sz="2800" b="1" dirty="0">
                <a:solidFill>
                  <a:srgbClr val="0070C0"/>
                </a:solidFill>
                <a:sym typeface="Symbol" panose="05050102010706020507" pitchFamily="18" charset="2"/>
              </a:rPr>
              <a:t></a:t>
            </a:r>
            <a:r>
              <a:rPr lang="ru-RU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F</a:t>
            </a:r>
            <a:r>
              <a:rPr lang="ru-RU" sz="2800" b="1" dirty="0">
                <a:solidFill>
                  <a:srgbClr val="0070C0"/>
                </a:solidFill>
              </a:rPr>
              <a:t>, </a:t>
            </a:r>
            <a:r>
              <a:rPr lang="ru-RU" sz="2800" dirty="0"/>
              <a:t>а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/>
              <a:t>X</a:t>
            </a:r>
            <a:r>
              <a:rPr lang="ru-RU" sz="2800" dirty="0"/>
              <a:t>*. </a:t>
            </a: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ru-RU" sz="2800" dirty="0" smtClean="0"/>
              <a:t>Язык </a:t>
            </a:r>
            <a:r>
              <a:rPr lang="en-US" sz="2800" dirty="0"/>
              <a:t>L</a:t>
            </a:r>
            <a:r>
              <a:rPr lang="ru-RU" sz="2800" dirty="0"/>
              <a:t>(S) допускаемый МП-автоматом </a:t>
            </a:r>
            <a:r>
              <a:rPr lang="en-US" sz="2800" dirty="0"/>
              <a:t>S</a:t>
            </a:r>
            <a:r>
              <a:rPr lang="ru-RU" sz="2800" dirty="0"/>
              <a:t> – множество всех входных цепочек, допускаемых автоматом. </a:t>
            </a:r>
            <a:endParaRPr lang="en-US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L</a:t>
            </a:r>
            <a:r>
              <a:rPr lang="ru-RU" sz="2800" dirty="0"/>
              <a:t>(</a:t>
            </a:r>
            <a:r>
              <a:rPr lang="en-US" sz="2800" dirty="0"/>
              <a:t>S</a:t>
            </a:r>
            <a:r>
              <a:rPr lang="ru-RU" sz="2800" dirty="0"/>
              <a:t>) = {</a:t>
            </a:r>
            <a:r>
              <a:rPr lang="en-US" sz="2800" dirty="0"/>
              <a:t>w</a:t>
            </a:r>
            <a:r>
              <a:rPr lang="ru-RU" sz="2800" dirty="0"/>
              <a:t>| </a:t>
            </a:r>
            <a:r>
              <a:rPr lang="en-US" sz="2800" dirty="0"/>
              <a:t>w</a:t>
            </a:r>
            <a:r>
              <a:rPr lang="ru-RU" sz="2800" dirty="0" smtClean="0">
                <a:sym typeface="Symbol" panose="05050102010706020507" pitchFamily="18" charset="2"/>
              </a:rPr>
              <a:t></a:t>
            </a:r>
            <a:r>
              <a:rPr lang="en-US" sz="2800" dirty="0" smtClean="0"/>
              <a:t>X</a:t>
            </a:r>
            <a:r>
              <a:rPr lang="ru-RU" sz="2800" dirty="0" smtClean="0"/>
              <a:t>*, </a:t>
            </a:r>
            <a:r>
              <a:rPr lang="ru-RU" sz="2800" dirty="0"/>
              <a:t>(q0, w, Z0) ├─* (q, ε, а), q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/>
              <a:t>F</a:t>
            </a:r>
            <a:r>
              <a:rPr lang="ru-RU" sz="2800" dirty="0"/>
              <a:t>, а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 smtClean="0"/>
              <a:t>M</a:t>
            </a:r>
            <a:r>
              <a:rPr lang="ru-RU" sz="2800" dirty="0" smtClean="0"/>
              <a:t>*}.</a:t>
            </a:r>
            <a:endParaRPr lang="ru-RU" sz="2800" dirty="0"/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9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85607"/>
            <a:ext cx="8596668" cy="1320800"/>
          </a:xfrm>
        </p:spPr>
        <p:txBody>
          <a:bodyPr/>
          <a:lstStyle/>
          <a:p>
            <a:r>
              <a:rPr lang="ru-RU" dirty="0"/>
              <a:t>МП-автоматы и КС-грамматики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06407"/>
            <a:ext cx="9893684" cy="483595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По КС-грамматике </a:t>
            </a:r>
            <a:r>
              <a:rPr lang="en-US" sz="2800" dirty="0"/>
              <a:t>G </a:t>
            </a:r>
            <a:r>
              <a:rPr lang="ru-RU" sz="2800" dirty="0"/>
              <a:t>возможно построить МП-автомат </a:t>
            </a:r>
            <a:r>
              <a:rPr lang="en-US" sz="2800" dirty="0"/>
              <a:t>S</a:t>
            </a:r>
            <a:r>
              <a:rPr lang="en-US" sz="2800" baseline="-25000" dirty="0"/>
              <a:t>G</a:t>
            </a:r>
            <a:r>
              <a:rPr lang="ru-RU" sz="2800" dirty="0"/>
              <a:t> такой, что </a:t>
            </a:r>
            <a:r>
              <a:rPr lang="en-US" sz="2800" dirty="0"/>
              <a:t>L</a:t>
            </a:r>
            <a:r>
              <a:rPr lang="ru-RU" sz="2800" baseline="-25000" dirty="0"/>
              <a:t>ε</a:t>
            </a:r>
            <a:r>
              <a:rPr lang="ru-RU" sz="2800" dirty="0"/>
              <a:t>(</a:t>
            </a:r>
            <a:r>
              <a:rPr lang="en-US" sz="2800" dirty="0"/>
              <a:t>S</a:t>
            </a:r>
            <a:r>
              <a:rPr lang="en-US" sz="2800" baseline="-25000" dirty="0"/>
              <a:t>G</a:t>
            </a:r>
            <a:r>
              <a:rPr lang="ru-RU" sz="2800" dirty="0"/>
              <a:t>)= </a:t>
            </a:r>
            <a:r>
              <a:rPr lang="en-US" sz="2800" dirty="0"/>
              <a:t>L</a:t>
            </a:r>
            <a:r>
              <a:rPr lang="ru-RU" sz="2800" dirty="0"/>
              <a:t>(</a:t>
            </a:r>
            <a:r>
              <a:rPr lang="en-US" sz="2800" dirty="0"/>
              <a:t>G</a:t>
            </a:r>
            <a:r>
              <a:rPr lang="ru-RU" sz="2800" dirty="0"/>
              <a:t>). </a:t>
            </a:r>
            <a:endParaRPr lang="ru-RU" sz="2800" dirty="0" smtClean="0"/>
          </a:p>
          <a:p>
            <a:pPr>
              <a:lnSpc>
                <a:spcPct val="120000"/>
              </a:lnSpc>
            </a:pPr>
            <a:r>
              <a:rPr lang="ru-RU" sz="2800" dirty="0" smtClean="0"/>
              <a:t>Для </a:t>
            </a:r>
            <a:r>
              <a:rPr lang="ru-RU" sz="2800" dirty="0"/>
              <a:t>КС-грамматики </a:t>
            </a:r>
            <a:r>
              <a:rPr lang="en-US" sz="2800" dirty="0"/>
              <a:t>G</a:t>
            </a:r>
            <a:r>
              <a:rPr lang="ru-RU" sz="2800" dirty="0"/>
              <a:t>=(</a:t>
            </a:r>
            <a:r>
              <a:rPr lang="en-US" sz="2800" dirty="0"/>
              <a:t>V</a:t>
            </a:r>
            <a:r>
              <a:rPr lang="en-US" sz="2800" baseline="-25000" dirty="0"/>
              <a:t>T</a:t>
            </a:r>
            <a:r>
              <a:rPr lang="ru-RU" sz="2800" dirty="0"/>
              <a:t>, </a:t>
            </a:r>
            <a:r>
              <a:rPr lang="en-US" sz="2800" dirty="0"/>
              <a:t>V</a:t>
            </a:r>
            <a:r>
              <a:rPr lang="en-US" sz="2800" baseline="-25000" dirty="0"/>
              <a:t>N</a:t>
            </a:r>
            <a:r>
              <a:rPr lang="ru-RU" sz="2800" dirty="0"/>
              <a:t>, </a:t>
            </a:r>
            <a:r>
              <a:rPr lang="en-US" sz="2800" dirty="0"/>
              <a:t>P</a:t>
            </a:r>
            <a:r>
              <a:rPr lang="ru-RU" sz="2800" dirty="0"/>
              <a:t>, </a:t>
            </a:r>
            <a:r>
              <a:rPr lang="en-US" sz="2800" dirty="0"/>
              <a:t>S</a:t>
            </a:r>
            <a:r>
              <a:rPr lang="ru-RU" sz="2800" dirty="0"/>
              <a:t>) строится МП-автомат </a:t>
            </a:r>
            <a:r>
              <a:rPr lang="en-US" sz="2800" dirty="0"/>
              <a:t>S</a:t>
            </a:r>
            <a:r>
              <a:rPr lang="en-US" sz="2800" baseline="-25000" dirty="0"/>
              <a:t>G</a:t>
            </a:r>
            <a:r>
              <a:rPr lang="ru-RU" sz="2800" dirty="0"/>
              <a:t>=({</a:t>
            </a:r>
            <a:r>
              <a:rPr lang="en-US" sz="2800" dirty="0"/>
              <a:t>q</a:t>
            </a:r>
            <a:r>
              <a:rPr lang="ru-RU" sz="2800" dirty="0"/>
              <a:t>}, </a:t>
            </a:r>
            <a:r>
              <a:rPr lang="en-US" sz="2800" dirty="0"/>
              <a:t>V</a:t>
            </a:r>
            <a:r>
              <a:rPr lang="en-US" sz="2800" baseline="-25000" dirty="0"/>
              <a:t>T</a:t>
            </a:r>
            <a:r>
              <a:rPr lang="ru-RU" sz="2800" dirty="0"/>
              <a:t>, </a:t>
            </a:r>
            <a:r>
              <a:rPr lang="en-US" sz="2800" dirty="0"/>
              <a:t>V</a:t>
            </a:r>
            <a:r>
              <a:rPr lang="en-US" sz="2800" baseline="-25000" dirty="0"/>
              <a:t>T</a:t>
            </a:r>
            <a:r>
              <a:rPr lang="en-US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</a:t>
            </a:r>
            <a:r>
              <a:rPr lang="en-US" sz="2800" dirty="0"/>
              <a:t>V</a:t>
            </a:r>
            <a:r>
              <a:rPr lang="en-US" sz="2800" baseline="-25000" dirty="0"/>
              <a:t>N</a:t>
            </a:r>
            <a:r>
              <a:rPr lang="ru-RU" sz="2800" dirty="0"/>
              <a:t>, </a:t>
            </a:r>
            <a:r>
              <a:rPr lang="ru-RU" sz="2800" dirty="0">
                <a:sym typeface="Symbol" panose="05050102010706020507" pitchFamily="18" charset="2"/>
              </a:rPr>
              <a:t></a:t>
            </a:r>
            <a:r>
              <a:rPr lang="ru-RU" sz="2800" dirty="0"/>
              <a:t>, </a:t>
            </a:r>
            <a:r>
              <a:rPr lang="en-US" sz="2800" dirty="0"/>
              <a:t>q</a:t>
            </a:r>
            <a:r>
              <a:rPr lang="ru-RU" sz="2800" dirty="0"/>
              <a:t>, </a:t>
            </a:r>
            <a:r>
              <a:rPr lang="en-US" sz="2800" dirty="0" smtClean="0"/>
              <a:t>S`</a:t>
            </a:r>
            <a:r>
              <a:rPr lang="ru-RU" sz="2800" dirty="0" smtClean="0"/>
              <a:t>, </a:t>
            </a:r>
            <a:r>
              <a:rPr lang="ru-RU" sz="2800" dirty="0">
                <a:sym typeface="Symbol" panose="05050102010706020507" pitchFamily="18" charset="2"/>
              </a:rPr>
              <a:t></a:t>
            </a:r>
            <a:r>
              <a:rPr lang="ru-RU" sz="2800" dirty="0"/>
              <a:t>) который допускает язык с опустошением всего магазина</a:t>
            </a:r>
            <a:r>
              <a:rPr lang="ru-RU" sz="28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ru-RU" sz="2800" dirty="0" smtClean="0"/>
              <a:t> </a:t>
            </a:r>
            <a:r>
              <a:rPr lang="ru-RU" sz="2800" dirty="0"/>
              <a:t>Функция переходов </a:t>
            </a:r>
            <a:r>
              <a:rPr lang="ru-RU" sz="2800" dirty="0">
                <a:sym typeface="Symbol" panose="05050102010706020507" pitchFamily="18" charset="2"/>
              </a:rPr>
              <a:t></a:t>
            </a:r>
            <a:r>
              <a:rPr lang="ru-RU" sz="2800" dirty="0"/>
              <a:t> будет определяться следующим образом:  </a:t>
            </a:r>
            <a:endParaRPr lang="en-US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sz="2800" dirty="0" smtClean="0">
                <a:sym typeface="Symbol" panose="05050102010706020507" pitchFamily="18" charset="2"/>
              </a:rPr>
              <a:t></a:t>
            </a:r>
            <a:r>
              <a:rPr lang="ru-RU" sz="2800" dirty="0"/>
              <a:t>(</a:t>
            </a:r>
            <a:r>
              <a:rPr lang="en-US" sz="2800" dirty="0"/>
              <a:t>q</a:t>
            </a:r>
            <a:r>
              <a:rPr lang="ru-RU" sz="2800" dirty="0"/>
              <a:t>, ε, </a:t>
            </a:r>
            <a:r>
              <a:rPr lang="en-US" sz="2800" dirty="0" smtClean="0"/>
              <a:t>M</a:t>
            </a:r>
            <a:r>
              <a:rPr lang="ru-RU" sz="2800" dirty="0" smtClean="0"/>
              <a:t>) </a:t>
            </a:r>
            <a:r>
              <a:rPr lang="ru-RU" sz="2800" dirty="0"/>
              <a:t>= {(</a:t>
            </a:r>
            <a:r>
              <a:rPr lang="en-US" sz="2800" dirty="0"/>
              <a:t>q</a:t>
            </a:r>
            <a:r>
              <a:rPr lang="ru-RU" sz="2800" dirty="0"/>
              <a:t>, </a:t>
            </a:r>
            <a:r>
              <a:rPr lang="en-US" sz="2800" dirty="0"/>
              <a:t>a</a:t>
            </a:r>
            <a:r>
              <a:rPr lang="ru-RU" sz="2800" dirty="0"/>
              <a:t>) | </a:t>
            </a:r>
            <a:r>
              <a:rPr lang="en-US" sz="2800" dirty="0" smtClean="0"/>
              <a:t>M </a:t>
            </a:r>
            <a:r>
              <a:rPr lang="ru-RU" sz="2800" dirty="0">
                <a:sym typeface="Symbol" panose="05050102010706020507" pitchFamily="18" charset="2"/>
              </a:rPr>
              <a:t></a:t>
            </a:r>
            <a:r>
              <a:rPr lang="ru-RU" sz="2800" dirty="0"/>
              <a:t> </a:t>
            </a:r>
            <a:r>
              <a:rPr lang="en-US" sz="2800" dirty="0"/>
              <a:t>a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/>
              <a:t>P</a:t>
            </a:r>
            <a:r>
              <a:rPr lang="ru-RU" sz="2800" dirty="0"/>
              <a:t>} для всех </a:t>
            </a:r>
            <a:r>
              <a:rPr lang="en-US" sz="2800" dirty="0" smtClean="0"/>
              <a:t>M</a:t>
            </a:r>
            <a:r>
              <a:rPr lang="ru-RU" sz="2800" dirty="0" smtClean="0">
                <a:sym typeface="Symbol" panose="05050102010706020507" pitchFamily="18" charset="2"/>
              </a:rPr>
              <a:t></a:t>
            </a:r>
            <a:r>
              <a:rPr lang="en-US" sz="2800" dirty="0"/>
              <a:t>V</a:t>
            </a:r>
            <a:r>
              <a:rPr lang="en-US" sz="2800" baseline="-25000" dirty="0"/>
              <a:t>N</a:t>
            </a:r>
            <a:r>
              <a:rPr lang="ru-RU" sz="2800" dirty="0"/>
              <a:t>; </a:t>
            </a:r>
            <a:endParaRPr lang="en-US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sz="2800" dirty="0" smtClean="0">
                <a:sym typeface="Symbol" panose="05050102010706020507" pitchFamily="18" charset="2"/>
              </a:rPr>
              <a:t></a:t>
            </a:r>
            <a:r>
              <a:rPr lang="ru-RU" sz="2800" dirty="0"/>
              <a:t>(</a:t>
            </a:r>
            <a:r>
              <a:rPr lang="en-US" sz="2800" dirty="0"/>
              <a:t>q</a:t>
            </a:r>
            <a:r>
              <a:rPr lang="ru-RU" sz="2800" dirty="0"/>
              <a:t>, </a:t>
            </a:r>
            <a:r>
              <a:rPr lang="en-US" sz="2800" dirty="0"/>
              <a:t>r</a:t>
            </a:r>
            <a:r>
              <a:rPr lang="ru-RU" sz="2800" dirty="0"/>
              <a:t>, </a:t>
            </a:r>
            <a:r>
              <a:rPr lang="en-US" sz="2800" dirty="0"/>
              <a:t>r</a:t>
            </a:r>
            <a:r>
              <a:rPr lang="ru-RU" sz="2800" dirty="0"/>
              <a:t>) = {(</a:t>
            </a:r>
            <a:r>
              <a:rPr lang="en-US" sz="2800" dirty="0"/>
              <a:t>q</a:t>
            </a:r>
            <a:r>
              <a:rPr lang="ru-RU" sz="2800" dirty="0"/>
              <a:t>, ε)} для всех а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en-US" sz="2800" dirty="0"/>
              <a:t>V</a:t>
            </a:r>
            <a:r>
              <a:rPr lang="ru-RU" sz="2800" baseline="-25000" dirty="0"/>
              <a:t>Т</a:t>
            </a:r>
            <a:r>
              <a:rPr lang="ru-RU" sz="2800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1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МП-автоматы и КС-грамматики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828080"/>
            <a:ext cx="8596669" cy="4654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ru-RU" sz="2800" b="1" dirty="0" smtClean="0"/>
              <a:t>Пример</a:t>
            </a:r>
            <a:r>
              <a:rPr lang="en-US" sz="2800" b="1" dirty="0" smtClean="0"/>
              <a:t> 2</a:t>
            </a:r>
            <a:r>
              <a:rPr lang="ru-RU" sz="2800" b="1" dirty="0" smtClean="0"/>
              <a:t> </a:t>
            </a:r>
            <a:endParaRPr lang="en-US" sz="2800" b="1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 smtClean="0"/>
              <a:t>G</a:t>
            </a:r>
            <a:r>
              <a:rPr lang="ru-RU" sz="2800" dirty="0"/>
              <a:t>=({</a:t>
            </a:r>
            <a:r>
              <a:rPr lang="en-US" sz="2800" dirty="0"/>
              <a:t>r</a:t>
            </a:r>
            <a:r>
              <a:rPr lang="ru-RU" sz="2800" dirty="0"/>
              <a:t>, +, *, (, )}, {</a:t>
            </a:r>
            <a:r>
              <a:rPr lang="en-US" sz="2800" dirty="0"/>
              <a:t>E</a:t>
            </a:r>
            <a:r>
              <a:rPr lang="ru-RU" sz="2800" dirty="0"/>
              <a:t>, </a:t>
            </a:r>
            <a:r>
              <a:rPr lang="en-US" sz="2800" dirty="0"/>
              <a:t>T</a:t>
            </a:r>
            <a:r>
              <a:rPr lang="ru-RU" sz="2800" dirty="0"/>
              <a:t>, </a:t>
            </a:r>
            <a:r>
              <a:rPr lang="en-US" sz="2800" dirty="0"/>
              <a:t>F</a:t>
            </a:r>
            <a:r>
              <a:rPr lang="ru-RU" sz="2800" dirty="0"/>
              <a:t>}, </a:t>
            </a:r>
            <a:r>
              <a:rPr lang="en-US" sz="2800" dirty="0"/>
              <a:t>P</a:t>
            </a:r>
            <a:r>
              <a:rPr lang="ru-RU" sz="2800" dirty="0"/>
              <a:t>, </a:t>
            </a:r>
            <a:r>
              <a:rPr lang="en-US" sz="2800" dirty="0"/>
              <a:t>E</a:t>
            </a:r>
            <a:r>
              <a:rPr lang="ru-RU" sz="2800" dirty="0"/>
              <a:t>),  </a:t>
            </a:r>
            <a:endParaRPr lang="ru-RU" sz="2800" dirty="0" smtClean="0"/>
          </a:p>
          <a:p>
            <a:pPr>
              <a:lnSpc>
                <a:spcPct val="120000"/>
              </a:lnSpc>
            </a:pPr>
            <a:r>
              <a:rPr lang="ru-RU" sz="2800" dirty="0" smtClean="0"/>
              <a:t>правила </a:t>
            </a:r>
            <a:r>
              <a:rPr lang="ru-RU" sz="2800" dirty="0"/>
              <a:t>вывода </a:t>
            </a:r>
            <a:r>
              <a:rPr lang="ru-RU" sz="2800" dirty="0" smtClean="0"/>
              <a:t>(Р) имеют </a:t>
            </a:r>
            <a:r>
              <a:rPr lang="ru-RU" sz="2800" dirty="0"/>
              <a:t>вид: </a:t>
            </a:r>
            <a:r>
              <a:rPr lang="en-US" sz="2800" dirty="0"/>
              <a:t>E</a:t>
            </a:r>
            <a:r>
              <a:rPr lang="ru-RU" sz="2800" dirty="0">
                <a:sym typeface="Symbol" panose="05050102010706020507" pitchFamily="18" charset="2"/>
              </a:rPr>
              <a:t></a:t>
            </a:r>
            <a:r>
              <a:rPr lang="ru-RU" sz="2800" dirty="0"/>
              <a:t> </a:t>
            </a:r>
            <a:r>
              <a:rPr lang="en-US" sz="2800" dirty="0"/>
              <a:t>E</a:t>
            </a:r>
            <a:r>
              <a:rPr lang="ru-RU" sz="2800" dirty="0"/>
              <a:t>+</a:t>
            </a:r>
            <a:r>
              <a:rPr lang="en-US" sz="2800" dirty="0"/>
              <a:t>T</a:t>
            </a:r>
            <a:r>
              <a:rPr lang="ru-RU" sz="2800" dirty="0" smtClean="0"/>
              <a:t>,  </a:t>
            </a:r>
            <a:r>
              <a:rPr lang="en-US" sz="2800" dirty="0"/>
              <a:t>E</a:t>
            </a:r>
            <a:r>
              <a:rPr lang="ru-RU" sz="2800" dirty="0">
                <a:sym typeface="Symbol" panose="05050102010706020507" pitchFamily="18" charset="2"/>
              </a:rPr>
              <a:t></a:t>
            </a:r>
            <a:r>
              <a:rPr lang="ru-RU" sz="2800" dirty="0"/>
              <a:t> </a:t>
            </a:r>
            <a:r>
              <a:rPr lang="en-US" sz="2800" dirty="0"/>
              <a:t>T</a:t>
            </a:r>
            <a:r>
              <a:rPr lang="ru-RU" sz="2800" dirty="0"/>
              <a:t>, </a:t>
            </a:r>
            <a:r>
              <a:rPr lang="en-US" sz="2800" dirty="0"/>
              <a:t>T</a:t>
            </a:r>
            <a:r>
              <a:rPr lang="ru-RU" sz="2800" dirty="0">
                <a:sym typeface="Symbol" panose="05050102010706020507" pitchFamily="18" charset="2"/>
              </a:rPr>
              <a:t></a:t>
            </a:r>
            <a:r>
              <a:rPr lang="ru-RU" sz="2800" dirty="0"/>
              <a:t> </a:t>
            </a:r>
            <a:r>
              <a:rPr lang="en-US" sz="2800" dirty="0"/>
              <a:t>T</a:t>
            </a:r>
            <a:r>
              <a:rPr lang="ru-RU" sz="28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F</a:t>
            </a:r>
            <a:r>
              <a:rPr lang="ru-RU" sz="2800" dirty="0"/>
              <a:t>, </a:t>
            </a:r>
            <a:r>
              <a:rPr lang="ru-RU" sz="2800" dirty="0" smtClean="0"/>
              <a:t> </a:t>
            </a:r>
            <a:r>
              <a:rPr lang="en-US" sz="2800" dirty="0" smtClean="0"/>
              <a:t>T</a:t>
            </a:r>
            <a:r>
              <a:rPr lang="ru-RU" sz="2800" dirty="0">
                <a:sym typeface="Symbol" panose="05050102010706020507" pitchFamily="18" charset="2"/>
              </a:rPr>
              <a:t></a:t>
            </a:r>
            <a:r>
              <a:rPr lang="ru-RU" sz="2800" dirty="0"/>
              <a:t> </a:t>
            </a:r>
            <a:r>
              <a:rPr lang="en-US" sz="2800" dirty="0"/>
              <a:t>F</a:t>
            </a:r>
            <a:r>
              <a:rPr lang="ru-RU" sz="2800" dirty="0"/>
              <a:t>, </a:t>
            </a:r>
            <a:r>
              <a:rPr lang="ru-RU" sz="2800" dirty="0" smtClean="0"/>
              <a:t> </a:t>
            </a:r>
            <a:r>
              <a:rPr lang="en-US" sz="2800" dirty="0" smtClean="0"/>
              <a:t>F</a:t>
            </a:r>
            <a:r>
              <a:rPr lang="ru-RU" sz="2800" dirty="0">
                <a:sym typeface="Symbol" panose="05050102010706020507" pitchFamily="18" charset="2"/>
              </a:rPr>
              <a:t>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FF0000"/>
                </a:solidFill>
              </a:rPr>
              <a:t>(</a:t>
            </a:r>
            <a:r>
              <a:rPr lang="en-US" sz="2800" dirty="0"/>
              <a:t>E</a:t>
            </a:r>
            <a:r>
              <a:rPr lang="ru-RU" sz="2800" dirty="0">
                <a:solidFill>
                  <a:srgbClr val="FF0000"/>
                </a:solidFill>
              </a:rPr>
              <a:t>)</a:t>
            </a:r>
            <a:r>
              <a:rPr lang="ru-RU" sz="2800" dirty="0"/>
              <a:t>, </a:t>
            </a:r>
            <a:r>
              <a:rPr lang="ru-RU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F</a:t>
            </a:r>
            <a:r>
              <a:rPr lang="ru-RU" sz="2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ru-RU" sz="2800" dirty="0">
                <a:solidFill>
                  <a:srgbClr val="FF0000"/>
                </a:solidFill>
              </a:rPr>
              <a:t> r</a:t>
            </a:r>
            <a:r>
              <a:rPr lang="ru-RU" sz="2800" dirty="0"/>
              <a:t>. </a:t>
            </a:r>
            <a:endParaRPr lang="ru-RU" sz="2800" dirty="0" smtClean="0"/>
          </a:p>
          <a:p>
            <a:pPr>
              <a:lnSpc>
                <a:spcPct val="150000"/>
              </a:lnSpc>
            </a:pPr>
            <a:r>
              <a:rPr lang="ru-RU" sz="2800" dirty="0" smtClean="0"/>
              <a:t>Необходимо </a:t>
            </a:r>
            <a:r>
              <a:rPr lang="ru-RU" sz="2800" dirty="0"/>
              <a:t>построить автомат </a:t>
            </a:r>
            <a:r>
              <a:rPr lang="en-US" sz="2800" dirty="0"/>
              <a:t>S</a:t>
            </a:r>
            <a:r>
              <a:rPr lang="en-US" sz="2800" baseline="-25000" dirty="0"/>
              <a:t>G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ru-RU" sz="2800" dirty="0" smtClean="0"/>
              <a:t>   </a:t>
            </a:r>
            <a:r>
              <a:rPr lang="en-US" sz="2800" dirty="0" smtClean="0"/>
              <a:t>S</a:t>
            </a:r>
            <a:r>
              <a:rPr lang="en-US" sz="2800" baseline="-25000" dirty="0" smtClean="0"/>
              <a:t>G</a:t>
            </a:r>
            <a:r>
              <a:rPr lang="ru-RU" sz="2800" dirty="0"/>
              <a:t>=({</a:t>
            </a:r>
            <a:r>
              <a:rPr lang="en-US" sz="2800" dirty="0"/>
              <a:t>q</a:t>
            </a:r>
            <a:r>
              <a:rPr lang="ru-RU" sz="2800" dirty="0"/>
              <a:t>}, Х</a:t>
            </a:r>
            <a:r>
              <a:rPr lang="ru-RU" sz="2800" dirty="0" smtClean="0"/>
              <a:t>, М, </a:t>
            </a:r>
            <a:r>
              <a:rPr lang="ru-RU" sz="2800" dirty="0">
                <a:sym typeface="Symbol" panose="05050102010706020507" pitchFamily="18" charset="2"/>
              </a:rPr>
              <a:t></a:t>
            </a:r>
            <a:r>
              <a:rPr lang="ru-RU" sz="2800" dirty="0"/>
              <a:t>, </a:t>
            </a:r>
            <a:r>
              <a:rPr lang="en-US" sz="2800" dirty="0"/>
              <a:t>q</a:t>
            </a:r>
            <a:r>
              <a:rPr lang="ru-RU" sz="2800" dirty="0"/>
              <a:t>, Е, </a:t>
            </a:r>
            <a:r>
              <a:rPr lang="ru-RU" sz="2800" dirty="0">
                <a:sym typeface="Symbol" panose="05050102010706020507" pitchFamily="18" charset="2"/>
              </a:rPr>
              <a:t></a:t>
            </a:r>
            <a:r>
              <a:rPr lang="ru-RU" sz="2800" dirty="0"/>
              <a:t>), где Х</a:t>
            </a:r>
            <a:r>
              <a:rPr lang="ru-RU" sz="2800" dirty="0" smtClean="0"/>
              <a:t>={</a:t>
            </a:r>
            <a:r>
              <a:rPr lang="en-US" sz="2800" dirty="0"/>
              <a:t>r</a:t>
            </a:r>
            <a:r>
              <a:rPr lang="ru-RU" sz="2800" dirty="0"/>
              <a:t>, +, *, (, )}.</a:t>
            </a:r>
          </a:p>
        </p:txBody>
      </p:sp>
    </p:spTree>
    <p:extLst>
      <p:ext uri="{BB962C8B-B14F-4D97-AF65-F5344CB8AC3E}">
        <p14:creationId xmlns:p14="http://schemas.microsoft.com/office/powerpoint/2010/main" val="27484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50372"/>
            <a:ext cx="8596668" cy="1320800"/>
          </a:xfrm>
        </p:spPr>
        <p:txBody>
          <a:bodyPr/>
          <a:lstStyle/>
          <a:p>
            <a:r>
              <a:rPr lang="ru-RU" dirty="0"/>
              <a:t>МП-автоматы и КС-грамматики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586" y="1426299"/>
            <a:ext cx="9878785" cy="5268415"/>
          </a:xfrm>
        </p:spPr>
        <p:txBody>
          <a:bodyPr>
            <a:normAutofit fontScale="25000" lnSpcReduction="20000"/>
          </a:bodyPr>
          <a:lstStyle/>
          <a:p>
            <a:r>
              <a:rPr lang="ru-RU" sz="11200" dirty="0"/>
              <a:t>При входе </a:t>
            </a:r>
            <a:r>
              <a:rPr lang="en-US" sz="11200" dirty="0">
                <a:solidFill>
                  <a:srgbClr val="0070C0"/>
                </a:solidFill>
              </a:rPr>
              <a:t>r</a:t>
            </a:r>
            <a:r>
              <a:rPr lang="ru-RU" sz="11200" dirty="0">
                <a:solidFill>
                  <a:srgbClr val="0070C0"/>
                </a:solidFill>
              </a:rPr>
              <a:t>*(</a:t>
            </a:r>
            <a:r>
              <a:rPr lang="en-US" sz="11200" dirty="0">
                <a:solidFill>
                  <a:srgbClr val="0070C0"/>
                </a:solidFill>
              </a:rPr>
              <a:t>r</a:t>
            </a:r>
            <a:r>
              <a:rPr lang="ru-RU" sz="11200" dirty="0">
                <a:solidFill>
                  <a:srgbClr val="0070C0"/>
                </a:solidFill>
              </a:rPr>
              <a:t>+</a:t>
            </a:r>
            <a:r>
              <a:rPr lang="en-US" sz="11200" dirty="0">
                <a:solidFill>
                  <a:srgbClr val="0070C0"/>
                </a:solidFill>
              </a:rPr>
              <a:t>r</a:t>
            </a:r>
            <a:r>
              <a:rPr lang="ru-RU" sz="11200" dirty="0">
                <a:solidFill>
                  <a:srgbClr val="0070C0"/>
                </a:solidFill>
              </a:rPr>
              <a:t>) </a:t>
            </a:r>
            <a:r>
              <a:rPr lang="ru-RU" sz="11200" dirty="0"/>
              <a:t>для </a:t>
            </a:r>
            <a:r>
              <a:rPr lang="en-US" sz="11200" dirty="0"/>
              <a:t>S</a:t>
            </a:r>
            <a:r>
              <a:rPr lang="en-US" sz="11200" baseline="-25000" dirty="0"/>
              <a:t>G</a:t>
            </a:r>
            <a:r>
              <a:rPr lang="en-US" sz="11200" dirty="0"/>
              <a:t> </a:t>
            </a:r>
            <a:r>
              <a:rPr lang="ru-RU" sz="11200" dirty="0"/>
              <a:t>возможна последовательность конфигураций </a:t>
            </a:r>
            <a:endParaRPr lang="ru-RU" sz="11200" dirty="0" smtClean="0"/>
          </a:p>
          <a:p>
            <a:r>
              <a:rPr lang="ru-RU" sz="11200" dirty="0" smtClean="0"/>
              <a:t>(</a:t>
            </a:r>
            <a:r>
              <a:rPr lang="en-US" sz="11200" dirty="0"/>
              <a:t>q</a:t>
            </a:r>
            <a:r>
              <a:rPr lang="ru-RU" sz="11200" dirty="0"/>
              <a:t>, </a:t>
            </a:r>
            <a:r>
              <a:rPr lang="en-US" sz="11200" dirty="0"/>
              <a:t>r</a:t>
            </a:r>
            <a:r>
              <a:rPr lang="ru-RU" sz="11200" dirty="0"/>
              <a:t>*(</a:t>
            </a:r>
            <a:r>
              <a:rPr lang="en-US" sz="11200" dirty="0"/>
              <a:t>r</a:t>
            </a:r>
            <a:r>
              <a:rPr lang="ru-RU" sz="11200" dirty="0"/>
              <a:t>+</a:t>
            </a:r>
            <a:r>
              <a:rPr lang="en-US" sz="11200" dirty="0"/>
              <a:t>r</a:t>
            </a:r>
            <a:r>
              <a:rPr lang="ru-RU" sz="11200" dirty="0"/>
              <a:t>), </a:t>
            </a:r>
            <a:r>
              <a:rPr lang="en-US" sz="11200" dirty="0"/>
              <a:t>E</a:t>
            </a:r>
            <a:r>
              <a:rPr lang="ru-RU" sz="11200" dirty="0"/>
              <a:t>) ├─  </a:t>
            </a:r>
            <a:r>
              <a:rPr lang="ru-RU" sz="11200" dirty="0" smtClean="0"/>
              <a:t>(</a:t>
            </a:r>
            <a:r>
              <a:rPr lang="en-US" sz="11200" dirty="0"/>
              <a:t>q</a:t>
            </a:r>
            <a:r>
              <a:rPr lang="ru-RU" sz="11200" dirty="0"/>
              <a:t>, </a:t>
            </a:r>
            <a:r>
              <a:rPr lang="en-US" sz="11200" dirty="0"/>
              <a:t>r</a:t>
            </a:r>
            <a:r>
              <a:rPr lang="ru-RU" sz="11200" dirty="0"/>
              <a:t>*(</a:t>
            </a:r>
            <a:r>
              <a:rPr lang="en-US" sz="11200" dirty="0"/>
              <a:t>r</a:t>
            </a:r>
            <a:r>
              <a:rPr lang="ru-RU" sz="11200" dirty="0"/>
              <a:t>+</a:t>
            </a:r>
            <a:r>
              <a:rPr lang="en-US" sz="11200" dirty="0"/>
              <a:t>r</a:t>
            </a:r>
            <a:r>
              <a:rPr lang="ru-RU" sz="11200" dirty="0"/>
              <a:t>), </a:t>
            </a:r>
            <a:r>
              <a:rPr lang="en-US" sz="11200" dirty="0"/>
              <a:t>T</a:t>
            </a:r>
            <a:r>
              <a:rPr lang="ru-RU" sz="11200" dirty="0"/>
              <a:t>) ├─  </a:t>
            </a:r>
            <a:endParaRPr lang="ru-RU" sz="11200" dirty="0" smtClean="0"/>
          </a:p>
          <a:p>
            <a:r>
              <a:rPr lang="ru-RU" sz="11200" dirty="0" smtClean="0"/>
              <a:t>(</a:t>
            </a:r>
            <a:r>
              <a:rPr lang="en-US" sz="11200" dirty="0"/>
              <a:t>q</a:t>
            </a:r>
            <a:r>
              <a:rPr lang="ru-RU" sz="11200" dirty="0"/>
              <a:t>, </a:t>
            </a:r>
            <a:r>
              <a:rPr lang="en-US" sz="11200" dirty="0"/>
              <a:t>r</a:t>
            </a:r>
            <a:r>
              <a:rPr lang="ru-RU" sz="11200" dirty="0"/>
              <a:t>*(</a:t>
            </a:r>
            <a:r>
              <a:rPr lang="en-US" sz="11200" dirty="0"/>
              <a:t>r</a:t>
            </a:r>
            <a:r>
              <a:rPr lang="ru-RU" sz="11200" dirty="0"/>
              <a:t>+</a:t>
            </a:r>
            <a:r>
              <a:rPr lang="en-US" sz="11200" dirty="0"/>
              <a:t>r</a:t>
            </a:r>
            <a:r>
              <a:rPr lang="ru-RU" sz="11200" dirty="0"/>
              <a:t>), </a:t>
            </a:r>
            <a:r>
              <a:rPr lang="en-US" sz="11200" dirty="0"/>
              <a:t>T</a:t>
            </a:r>
            <a:r>
              <a:rPr lang="ru-RU" sz="11200" dirty="0"/>
              <a:t>*</a:t>
            </a:r>
            <a:r>
              <a:rPr lang="en-US" sz="11200" dirty="0"/>
              <a:t>F</a:t>
            </a:r>
            <a:r>
              <a:rPr lang="ru-RU" sz="11200" dirty="0"/>
              <a:t>) ├─ </a:t>
            </a:r>
            <a:r>
              <a:rPr lang="ru-RU" sz="11200" dirty="0" smtClean="0"/>
              <a:t>(</a:t>
            </a:r>
            <a:r>
              <a:rPr lang="en-US" sz="11200" dirty="0"/>
              <a:t>q</a:t>
            </a:r>
            <a:r>
              <a:rPr lang="ru-RU" sz="11200" dirty="0"/>
              <a:t>, </a:t>
            </a:r>
            <a:r>
              <a:rPr lang="en-US" sz="11200" dirty="0"/>
              <a:t>r</a:t>
            </a:r>
            <a:r>
              <a:rPr lang="ru-RU" sz="11200" dirty="0"/>
              <a:t>*(</a:t>
            </a:r>
            <a:r>
              <a:rPr lang="en-US" sz="11200" dirty="0"/>
              <a:t>r</a:t>
            </a:r>
            <a:r>
              <a:rPr lang="ru-RU" sz="11200" dirty="0"/>
              <a:t>+</a:t>
            </a:r>
            <a:r>
              <a:rPr lang="en-US" sz="11200" dirty="0"/>
              <a:t>r</a:t>
            </a:r>
            <a:r>
              <a:rPr lang="ru-RU" sz="11200" dirty="0"/>
              <a:t>), </a:t>
            </a:r>
            <a:r>
              <a:rPr lang="en-US" sz="11200" dirty="0"/>
              <a:t>F</a:t>
            </a:r>
            <a:r>
              <a:rPr lang="ru-RU" sz="11200" dirty="0"/>
              <a:t>*</a:t>
            </a:r>
            <a:r>
              <a:rPr lang="en-US" sz="11200" dirty="0"/>
              <a:t>F</a:t>
            </a:r>
            <a:r>
              <a:rPr lang="ru-RU" sz="11200" dirty="0"/>
              <a:t>) ├─  </a:t>
            </a:r>
            <a:endParaRPr lang="ru-RU" sz="11200" dirty="0" smtClean="0"/>
          </a:p>
          <a:p>
            <a:r>
              <a:rPr lang="ru-RU" sz="11200" dirty="0" smtClean="0">
                <a:solidFill>
                  <a:schemeClr val="tx1"/>
                </a:solidFill>
              </a:rPr>
              <a:t>(</a:t>
            </a:r>
            <a:r>
              <a:rPr lang="en-US" sz="11200" dirty="0">
                <a:solidFill>
                  <a:schemeClr val="tx1"/>
                </a:solidFill>
              </a:rPr>
              <a:t>q</a:t>
            </a:r>
            <a:r>
              <a:rPr lang="ru-RU" sz="11200" dirty="0">
                <a:solidFill>
                  <a:schemeClr val="tx1"/>
                </a:solidFill>
              </a:rPr>
              <a:t>, </a:t>
            </a:r>
            <a:r>
              <a:rPr lang="en-US" sz="11200" dirty="0">
                <a:solidFill>
                  <a:schemeClr val="tx1"/>
                </a:solidFill>
              </a:rPr>
              <a:t>r</a:t>
            </a:r>
            <a:r>
              <a:rPr lang="ru-RU" sz="11200" dirty="0">
                <a:solidFill>
                  <a:schemeClr val="tx1"/>
                </a:solidFill>
              </a:rPr>
              <a:t>*(</a:t>
            </a:r>
            <a:r>
              <a:rPr lang="en-US" sz="11200" dirty="0">
                <a:solidFill>
                  <a:schemeClr val="tx1"/>
                </a:solidFill>
              </a:rPr>
              <a:t>r</a:t>
            </a:r>
            <a:r>
              <a:rPr lang="ru-RU" sz="11200" dirty="0">
                <a:solidFill>
                  <a:schemeClr val="tx1"/>
                </a:solidFill>
              </a:rPr>
              <a:t>+</a:t>
            </a:r>
            <a:r>
              <a:rPr lang="en-US" sz="11200" dirty="0">
                <a:solidFill>
                  <a:schemeClr val="tx1"/>
                </a:solidFill>
              </a:rPr>
              <a:t>r</a:t>
            </a:r>
            <a:r>
              <a:rPr lang="ru-RU" sz="11200" dirty="0">
                <a:solidFill>
                  <a:schemeClr val="tx1"/>
                </a:solidFill>
              </a:rPr>
              <a:t>), </a:t>
            </a:r>
            <a:r>
              <a:rPr lang="en-US" sz="11200" dirty="0">
                <a:solidFill>
                  <a:srgbClr val="FF0000"/>
                </a:solidFill>
              </a:rPr>
              <a:t>r</a:t>
            </a:r>
            <a:r>
              <a:rPr lang="ru-RU" sz="11200" dirty="0">
                <a:solidFill>
                  <a:schemeClr val="tx1"/>
                </a:solidFill>
              </a:rPr>
              <a:t>*</a:t>
            </a:r>
            <a:r>
              <a:rPr lang="en-US" sz="11200" dirty="0">
                <a:solidFill>
                  <a:schemeClr val="tx1"/>
                </a:solidFill>
              </a:rPr>
              <a:t>F</a:t>
            </a:r>
            <a:r>
              <a:rPr lang="ru-RU" sz="11200" dirty="0">
                <a:solidFill>
                  <a:schemeClr val="tx1"/>
                </a:solidFill>
              </a:rPr>
              <a:t>) ├─  </a:t>
            </a:r>
            <a:r>
              <a:rPr lang="ru-RU" sz="11200" dirty="0" smtClean="0">
                <a:solidFill>
                  <a:schemeClr val="tx1"/>
                </a:solidFill>
              </a:rPr>
              <a:t>(</a:t>
            </a:r>
            <a:r>
              <a:rPr lang="en-US" sz="11200" dirty="0" smtClean="0">
                <a:solidFill>
                  <a:schemeClr val="tx1"/>
                </a:solidFill>
              </a:rPr>
              <a:t>q</a:t>
            </a:r>
            <a:r>
              <a:rPr lang="ru-RU" sz="11200" dirty="0">
                <a:solidFill>
                  <a:schemeClr val="tx1"/>
                </a:solidFill>
              </a:rPr>
              <a:t>, *(</a:t>
            </a:r>
            <a:r>
              <a:rPr lang="en-US" sz="11200" dirty="0">
                <a:solidFill>
                  <a:schemeClr val="tx1"/>
                </a:solidFill>
              </a:rPr>
              <a:t>r</a:t>
            </a:r>
            <a:r>
              <a:rPr lang="ru-RU" sz="11200" dirty="0">
                <a:solidFill>
                  <a:schemeClr val="tx1"/>
                </a:solidFill>
              </a:rPr>
              <a:t>+</a:t>
            </a:r>
            <a:r>
              <a:rPr lang="en-US" sz="11200" dirty="0">
                <a:solidFill>
                  <a:schemeClr val="tx1"/>
                </a:solidFill>
              </a:rPr>
              <a:t>r</a:t>
            </a:r>
            <a:r>
              <a:rPr lang="ru-RU" sz="11200" dirty="0">
                <a:solidFill>
                  <a:schemeClr val="tx1"/>
                </a:solidFill>
              </a:rPr>
              <a:t>), </a:t>
            </a:r>
            <a:r>
              <a:rPr lang="ru-RU" sz="11200" dirty="0">
                <a:solidFill>
                  <a:srgbClr val="FF0000"/>
                </a:solidFill>
              </a:rPr>
              <a:t>*</a:t>
            </a:r>
            <a:r>
              <a:rPr lang="en-US" sz="11200" dirty="0">
                <a:solidFill>
                  <a:schemeClr val="tx1"/>
                </a:solidFill>
              </a:rPr>
              <a:t>F</a:t>
            </a:r>
            <a:r>
              <a:rPr lang="ru-RU" sz="11200" dirty="0">
                <a:solidFill>
                  <a:schemeClr val="tx1"/>
                </a:solidFill>
              </a:rPr>
              <a:t>) ├─  </a:t>
            </a:r>
            <a:endParaRPr lang="ru-RU" sz="11200" dirty="0" smtClean="0">
              <a:solidFill>
                <a:schemeClr val="tx1"/>
              </a:solidFill>
            </a:endParaRPr>
          </a:p>
          <a:p>
            <a:r>
              <a:rPr lang="ru-RU" sz="11200" dirty="0" smtClean="0">
                <a:solidFill>
                  <a:schemeClr val="tx1"/>
                </a:solidFill>
              </a:rPr>
              <a:t>(</a:t>
            </a:r>
            <a:r>
              <a:rPr lang="en-US" sz="11200" dirty="0">
                <a:solidFill>
                  <a:schemeClr val="tx1"/>
                </a:solidFill>
              </a:rPr>
              <a:t>q</a:t>
            </a:r>
            <a:r>
              <a:rPr lang="ru-RU" sz="11200" dirty="0">
                <a:solidFill>
                  <a:schemeClr val="tx1"/>
                </a:solidFill>
              </a:rPr>
              <a:t>, (</a:t>
            </a:r>
            <a:r>
              <a:rPr lang="en-US" sz="11200" dirty="0">
                <a:solidFill>
                  <a:schemeClr val="tx1"/>
                </a:solidFill>
              </a:rPr>
              <a:t>r</a:t>
            </a:r>
            <a:r>
              <a:rPr lang="ru-RU" sz="11200" dirty="0">
                <a:solidFill>
                  <a:schemeClr val="tx1"/>
                </a:solidFill>
              </a:rPr>
              <a:t>+</a:t>
            </a:r>
            <a:r>
              <a:rPr lang="en-US" sz="11200" dirty="0">
                <a:solidFill>
                  <a:schemeClr val="tx1"/>
                </a:solidFill>
              </a:rPr>
              <a:t>r</a:t>
            </a:r>
            <a:r>
              <a:rPr lang="ru-RU" sz="11200" dirty="0">
                <a:solidFill>
                  <a:schemeClr val="tx1"/>
                </a:solidFill>
              </a:rPr>
              <a:t>), </a:t>
            </a:r>
            <a:r>
              <a:rPr lang="en-US" sz="11200" dirty="0">
                <a:solidFill>
                  <a:schemeClr val="tx1"/>
                </a:solidFill>
              </a:rPr>
              <a:t>F</a:t>
            </a:r>
            <a:r>
              <a:rPr lang="ru-RU" sz="11200" dirty="0">
                <a:solidFill>
                  <a:schemeClr val="tx1"/>
                </a:solidFill>
              </a:rPr>
              <a:t>) ├─  </a:t>
            </a:r>
            <a:r>
              <a:rPr lang="ru-RU" sz="11200" dirty="0" smtClean="0"/>
              <a:t>(</a:t>
            </a:r>
            <a:r>
              <a:rPr lang="en-US" sz="11200" dirty="0"/>
              <a:t>q</a:t>
            </a:r>
            <a:r>
              <a:rPr lang="ru-RU" sz="11200" dirty="0"/>
              <a:t>, (</a:t>
            </a:r>
            <a:r>
              <a:rPr lang="en-US" sz="11200" dirty="0"/>
              <a:t>r</a:t>
            </a:r>
            <a:r>
              <a:rPr lang="ru-RU" sz="11200" dirty="0"/>
              <a:t>+</a:t>
            </a:r>
            <a:r>
              <a:rPr lang="en-US" sz="11200" dirty="0"/>
              <a:t>r</a:t>
            </a:r>
            <a:r>
              <a:rPr lang="ru-RU" sz="11200" dirty="0"/>
              <a:t>), </a:t>
            </a:r>
            <a:r>
              <a:rPr lang="ru-RU" sz="11200" b="1" dirty="0">
                <a:solidFill>
                  <a:srgbClr val="FF0000"/>
                </a:solidFill>
              </a:rPr>
              <a:t>(</a:t>
            </a:r>
            <a:r>
              <a:rPr lang="en-US" sz="11200" dirty="0"/>
              <a:t>E</a:t>
            </a:r>
            <a:r>
              <a:rPr lang="ru-RU" sz="11200" dirty="0"/>
              <a:t>)) ├─  </a:t>
            </a:r>
            <a:endParaRPr lang="ru-RU" sz="11200" dirty="0" smtClean="0"/>
          </a:p>
          <a:p>
            <a:r>
              <a:rPr lang="ru-RU" sz="11200" dirty="0" smtClean="0"/>
              <a:t>(</a:t>
            </a:r>
            <a:r>
              <a:rPr lang="en-US" sz="11200" dirty="0"/>
              <a:t>q</a:t>
            </a:r>
            <a:r>
              <a:rPr lang="ru-RU" sz="11200" dirty="0"/>
              <a:t>, </a:t>
            </a:r>
            <a:r>
              <a:rPr lang="en-US" sz="11200" dirty="0"/>
              <a:t>r</a:t>
            </a:r>
            <a:r>
              <a:rPr lang="ru-RU" sz="11200" dirty="0"/>
              <a:t>+</a:t>
            </a:r>
            <a:r>
              <a:rPr lang="en-US" sz="11200" dirty="0"/>
              <a:t>r</a:t>
            </a:r>
            <a:r>
              <a:rPr lang="ru-RU" sz="11200" dirty="0"/>
              <a:t>), </a:t>
            </a:r>
            <a:r>
              <a:rPr lang="en-US" sz="11200" dirty="0" smtClean="0"/>
              <a:t>E</a:t>
            </a:r>
            <a:r>
              <a:rPr lang="ru-RU" sz="11200" dirty="0"/>
              <a:t>+</a:t>
            </a:r>
            <a:r>
              <a:rPr lang="en-US" sz="11200" dirty="0"/>
              <a:t>T</a:t>
            </a:r>
            <a:r>
              <a:rPr lang="ru-RU" sz="11200" dirty="0"/>
              <a:t>)) ├─  </a:t>
            </a:r>
            <a:r>
              <a:rPr lang="ru-RU" sz="11200" dirty="0" smtClean="0"/>
              <a:t>(</a:t>
            </a:r>
            <a:r>
              <a:rPr lang="en-US" sz="11200" dirty="0"/>
              <a:t>q</a:t>
            </a:r>
            <a:r>
              <a:rPr lang="ru-RU" sz="11200" dirty="0"/>
              <a:t>, </a:t>
            </a:r>
            <a:r>
              <a:rPr lang="en-US" sz="11200" dirty="0"/>
              <a:t>r</a:t>
            </a:r>
            <a:r>
              <a:rPr lang="ru-RU" sz="11200" dirty="0"/>
              <a:t>+</a:t>
            </a:r>
            <a:r>
              <a:rPr lang="en-US" sz="11200" dirty="0"/>
              <a:t>r</a:t>
            </a:r>
            <a:r>
              <a:rPr lang="ru-RU" sz="11200" dirty="0"/>
              <a:t>), </a:t>
            </a:r>
            <a:r>
              <a:rPr lang="en-US" sz="11200" dirty="0"/>
              <a:t>T</a:t>
            </a:r>
            <a:r>
              <a:rPr lang="ru-RU" sz="11200" dirty="0"/>
              <a:t>+</a:t>
            </a:r>
            <a:r>
              <a:rPr lang="en-US" sz="11200" dirty="0"/>
              <a:t>T</a:t>
            </a:r>
            <a:r>
              <a:rPr lang="ru-RU" sz="11200" dirty="0"/>
              <a:t>)) ├─  </a:t>
            </a:r>
            <a:endParaRPr lang="ru-RU" sz="11200" dirty="0" smtClean="0"/>
          </a:p>
          <a:p>
            <a:r>
              <a:rPr lang="ru-RU" sz="11200" dirty="0" smtClean="0"/>
              <a:t>(</a:t>
            </a:r>
            <a:r>
              <a:rPr lang="en-US" sz="11200" dirty="0"/>
              <a:t>q</a:t>
            </a:r>
            <a:r>
              <a:rPr lang="ru-RU" sz="11200" dirty="0"/>
              <a:t>, </a:t>
            </a:r>
            <a:r>
              <a:rPr lang="en-US" sz="11200" dirty="0"/>
              <a:t>r</a:t>
            </a:r>
            <a:r>
              <a:rPr lang="ru-RU" sz="11200" dirty="0"/>
              <a:t>+</a:t>
            </a:r>
            <a:r>
              <a:rPr lang="en-US" sz="11200" dirty="0"/>
              <a:t>r</a:t>
            </a:r>
            <a:r>
              <a:rPr lang="ru-RU" sz="11200" dirty="0"/>
              <a:t>), </a:t>
            </a:r>
            <a:r>
              <a:rPr lang="en-US" sz="11200" dirty="0"/>
              <a:t>F</a:t>
            </a:r>
            <a:r>
              <a:rPr lang="ru-RU" sz="11200" dirty="0"/>
              <a:t>+</a:t>
            </a:r>
            <a:r>
              <a:rPr lang="en-US" sz="11200" dirty="0"/>
              <a:t>T</a:t>
            </a:r>
            <a:r>
              <a:rPr lang="ru-RU" sz="11200" dirty="0"/>
              <a:t>)) ├─ </a:t>
            </a:r>
            <a:r>
              <a:rPr lang="ru-RU" sz="11200" dirty="0" smtClean="0"/>
              <a:t> </a:t>
            </a:r>
            <a:r>
              <a:rPr lang="ru-RU" sz="11200" dirty="0">
                <a:solidFill>
                  <a:srgbClr val="00B050"/>
                </a:solidFill>
              </a:rPr>
              <a:t>(</a:t>
            </a:r>
            <a:r>
              <a:rPr lang="en-US" sz="11200" dirty="0">
                <a:solidFill>
                  <a:srgbClr val="00B050"/>
                </a:solidFill>
              </a:rPr>
              <a:t>q</a:t>
            </a:r>
            <a:r>
              <a:rPr lang="ru-RU" sz="11200" dirty="0">
                <a:solidFill>
                  <a:srgbClr val="00B050"/>
                </a:solidFill>
              </a:rPr>
              <a:t>, </a:t>
            </a:r>
            <a:r>
              <a:rPr lang="en-US" sz="11200" dirty="0">
                <a:solidFill>
                  <a:srgbClr val="00B050"/>
                </a:solidFill>
              </a:rPr>
              <a:t>r</a:t>
            </a:r>
            <a:r>
              <a:rPr lang="ru-RU" sz="11200" dirty="0">
                <a:solidFill>
                  <a:srgbClr val="00B050"/>
                </a:solidFill>
              </a:rPr>
              <a:t>+</a:t>
            </a:r>
            <a:r>
              <a:rPr lang="en-US" sz="11200" dirty="0">
                <a:solidFill>
                  <a:srgbClr val="00B050"/>
                </a:solidFill>
              </a:rPr>
              <a:t>r</a:t>
            </a:r>
            <a:r>
              <a:rPr lang="ru-RU" sz="11200" dirty="0">
                <a:solidFill>
                  <a:srgbClr val="00B050"/>
                </a:solidFill>
              </a:rPr>
              <a:t>), </a:t>
            </a:r>
            <a:r>
              <a:rPr lang="en-US" sz="11200" dirty="0">
                <a:solidFill>
                  <a:srgbClr val="FF0000"/>
                </a:solidFill>
              </a:rPr>
              <a:t>r</a:t>
            </a:r>
            <a:r>
              <a:rPr lang="ru-RU" sz="11200" dirty="0">
                <a:solidFill>
                  <a:srgbClr val="00B050"/>
                </a:solidFill>
              </a:rPr>
              <a:t>+</a:t>
            </a:r>
            <a:r>
              <a:rPr lang="en-US" sz="11200" dirty="0">
                <a:solidFill>
                  <a:srgbClr val="00B050"/>
                </a:solidFill>
              </a:rPr>
              <a:t>T</a:t>
            </a:r>
            <a:r>
              <a:rPr lang="ru-RU" sz="11200" dirty="0">
                <a:solidFill>
                  <a:srgbClr val="00B050"/>
                </a:solidFill>
              </a:rPr>
              <a:t>)) ├─  </a:t>
            </a:r>
            <a:endParaRPr lang="ru-RU" sz="11200" dirty="0" smtClean="0">
              <a:solidFill>
                <a:srgbClr val="00B050"/>
              </a:solidFill>
            </a:endParaRPr>
          </a:p>
          <a:p>
            <a:r>
              <a:rPr lang="ru-RU" sz="11200" dirty="0" smtClean="0">
                <a:solidFill>
                  <a:srgbClr val="00B050"/>
                </a:solidFill>
              </a:rPr>
              <a:t>(</a:t>
            </a:r>
            <a:r>
              <a:rPr lang="en-US" sz="11200" dirty="0">
                <a:solidFill>
                  <a:srgbClr val="00B050"/>
                </a:solidFill>
              </a:rPr>
              <a:t>q</a:t>
            </a:r>
            <a:r>
              <a:rPr lang="ru-RU" sz="11200" dirty="0">
                <a:solidFill>
                  <a:srgbClr val="00B050"/>
                </a:solidFill>
              </a:rPr>
              <a:t>, +</a:t>
            </a:r>
            <a:r>
              <a:rPr lang="en-US" sz="11200" dirty="0">
                <a:solidFill>
                  <a:srgbClr val="00B050"/>
                </a:solidFill>
              </a:rPr>
              <a:t>r</a:t>
            </a:r>
            <a:r>
              <a:rPr lang="ru-RU" sz="11200" dirty="0">
                <a:solidFill>
                  <a:srgbClr val="00B050"/>
                </a:solidFill>
              </a:rPr>
              <a:t>), </a:t>
            </a:r>
            <a:r>
              <a:rPr lang="ru-RU" sz="11200" dirty="0">
                <a:solidFill>
                  <a:srgbClr val="FF0000"/>
                </a:solidFill>
              </a:rPr>
              <a:t>+</a:t>
            </a:r>
            <a:r>
              <a:rPr lang="en-US" sz="11200" dirty="0">
                <a:solidFill>
                  <a:srgbClr val="00B050"/>
                </a:solidFill>
              </a:rPr>
              <a:t>T</a:t>
            </a:r>
            <a:r>
              <a:rPr lang="ru-RU" sz="11200" dirty="0">
                <a:solidFill>
                  <a:srgbClr val="00B050"/>
                </a:solidFill>
              </a:rPr>
              <a:t>)) ├─ </a:t>
            </a:r>
            <a:r>
              <a:rPr lang="ru-RU" sz="11200" dirty="0" smtClean="0">
                <a:solidFill>
                  <a:srgbClr val="00B050"/>
                </a:solidFill>
              </a:rPr>
              <a:t> (</a:t>
            </a:r>
            <a:r>
              <a:rPr lang="en-US" sz="11200" dirty="0" smtClean="0">
                <a:solidFill>
                  <a:srgbClr val="00B050"/>
                </a:solidFill>
              </a:rPr>
              <a:t>q</a:t>
            </a:r>
            <a:r>
              <a:rPr lang="ru-RU" sz="11200" dirty="0" smtClean="0">
                <a:solidFill>
                  <a:srgbClr val="00B050"/>
                </a:solidFill>
              </a:rPr>
              <a:t>, </a:t>
            </a:r>
            <a:r>
              <a:rPr lang="en-US" sz="11200" dirty="0" smtClean="0">
                <a:solidFill>
                  <a:srgbClr val="00B050"/>
                </a:solidFill>
              </a:rPr>
              <a:t>r</a:t>
            </a:r>
            <a:r>
              <a:rPr lang="ru-RU" sz="11200" dirty="0" smtClean="0">
                <a:solidFill>
                  <a:srgbClr val="00B050"/>
                </a:solidFill>
              </a:rPr>
              <a:t>), </a:t>
            </a:r>
            <a:r>
              <a:rPr lang="en-US" sz="11200" dirty="0" smtClean="0">
                <a:solidFill>
                  <a:srgbClr val="00B050"/>
                </a:solidFill>
              </a:rPr>
              <a:t>T</a:t>
            </a:r>
            <a:r>
              <a:rPr lang="ru-RU" sz="11200" dirty="0" smtClean="0">
                <a:solidFill>
                  <a:srgbClr val="00B050"/>
                </a:solidFill>
              </a:rPr>
              <a:t>)) ├─ </a:t>
            </a:r>
          </a:p>
          <a:p>
            <a:r>
              <a:rPr lang="ru-RU" sz="11200" dirty="0" smtClean="0"/>
              <a:t> (</a:t>
            </a:r>
            <a:r>
              <a:rPr lang="en-US" sz="11200" dirty="0" smtClean="0"/>
              <a:t>q</a:t>
            </a:r>
            <a:r>
              <a:rPr lang="ru-RU" sz="11200" dirty="0" smtClean="0"/>
              <a:t>, </a:t>
            </a:r>
            <a:r>
              <a:rPr lang="en-US" sz="11200" dirty="0" smtClean="0"/>
              <a:t>r</a:t>
            </a:r>
            <a:r>
              <a:rPr lang="ru-RU" sz="11200" dirty="0" smtClean="0"/>
              <a:t>), </a:t>
            </a:r>
            <a:r>
              <a:rPr lang="en-US" sz="11200" dirty="0" smtClean="0"/>
              <a:t>F</a:t>
            </a:r>
            <a:r>
              <a:rPr lang="ru-RU" sz="11200" dirty="0" smtClean="0"/>
              <a:t>)) ├─  </a:t>
            </a:r>
            <a:r>
              <a:rPr lang="ru-RU" sz="11200" dirty="0"/>
              <a:t>(</a:t>
            </a:r>
            <a:r>
              <a:rPr lang="en-US" sz="11200" dirty="0"/>
              <a:t>q</a:t>
            </a:r>
            <a:r>
              <a:rPr lang="ru-RU" sz="11200" dirty="0"/>
              <a:t>, </a:t>
            </a:r>
            <a:r>
              <a:rPr lang="en-US" sz="11200" dirty="0"/>
              <a:t>r</a:t>
            </a:r>
            <a:r>
              <a:rPr lang="ru-RU" sz="11200" dirty="0"/>
              <a:t>), </a:t>
            </a:r>
            <a:r>
              <a:rPr lang="en-US" sz="11200" dirty="0">
                <a:solidFill>
                  <a:srgbClr val="FF0000"/>
                </a:solidFill>
              </a:rPr>
              <a:t>r</a:t>
            </a:r>
            <a:r>
              <a:rPr lang="ru-RU" sz="11200" dirty="0"/>
              <a:t>)) ├─ </a:t>
            </a:r>
            <a:endParaRPr lang="ru-RU" sz="11200" dirty="0" smtClean="0"/>
          </a:p>
          <a:p>
            <a:r>
              <a:rPr lang="ru-RU" sz="11200" dirty="0" smtClean="0"/>
              <a:t> </a:t>
            </a:r>
            <a:r>
              <a:rPr lang="ru-RU" sz="11200" dirty="0"/>
              <a:t>(</a:t>
            </a:r>
            <a:r>
              <a:rPr lang="en-US" sz="11200" dirty="0"/>
              <a:t>q</a:t>
            </a:r>
            <a:r>
              <a:rPr lang="ru-RU" sz="11200" dirty="0"/>
              <a:t>, ), </a:t>
            </a:r>
            <a:r>
              <a:rPr lang="ru-RU" sz="11200" dirty="0">
                <a:solidFill>
                  <a:srgbClr val="FF0000"/>
                </a:solidFill>
              </a:rPr>
              <a:t>)</a:t>
            </a:r>
            <a:r>
              <a:rPr lang="ru-RU" sz="11200" dirty="0"/>
              <a:t>) ├─  (</a:t>
            </a:r>
            <a:r>
              <a:rPr lang="en-US" sz="11200" dirty="0"/>
              <a:t>q</a:t>
            </a:r>
            <a:r>
              <a:rPr lang="ru-RU" sz="11200" dirty="0"/>
              <a:t>, ε, ε).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6320" y="152400"/>
            <a:ext cx="8596668" cy="13208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Функция переходов </a:t>
            </a:r>
            <a:r>
              <a:rPr lang="ru-RU" dirty="0" smtClean="0">
                <a:solidFill>
                  <a:schemeClr val="tx1"/>
                </a:solidFill>
              </a:rPr>
              <a:t>МП-автомата 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G</a:t>
            </a:r>
            <a:endParaRPr lang="ru-RU" baseline="-250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56705"/>
              </p:ext>
            </p:extLst>
          </p:nvPr>
        </p:nvGraphicFramePr>
        <p:xfrm>
          <a:off x="428500" y="1246417"/>
          <a:ext cx="10283042" cy="5111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0486">
                  <a:extLst>
                    <a:ext uri="{9D8B030D-6E8A-4147-A177-3AD203B41FA5}">
                      <a16:colId xmlns:a16="http://schemas.microsoft.com/office/drawing/2014/main" xmlns="" val="859864186"/>
                    </a:ext>
                  </a:extLst>
                </a:gridCol>
                <a:gridCol w="2570486">
                  <a:extLst>
                    <a:ext uri="{9D8B030D-6E8A-4147-A177-3AD203B41FA5}">
                      <a16:colId xmlns:a16="http://schemas.microsoft.com/office/drawing/2014/main" xmlns="" val="861538457"/>
                    </a:ext>
                  </a:extLst>
                </a:gridCol>
                <a:gridCol w="2570486">
                  <a:extLst>
                    <a:ext uri="{9D8B030D-6E8A-4147-A177-3AD203B41FA5}">
                      <a16:colId xmlns:a16="http://schemas.microsoft.com/office/drawing/2014/main" xmlns="" val="1652968908"/>
                    </a:ext>
                  </a:extLst>
                </a:gridCol>
                <a:gridCol w="2571584">
                  <a:extLst>
                    <a:ext uri="{9D8B030D-6E8A-4147-A177-3AD203B41FA5}">
                      <a16:colId xmlns:a16="http://schemas.microsoft.com/office/drawing/2014/main" xmlns="" val="2637001903"/>
                    </a:ext>
                  </a:extLst>
                </a:gridCol>
              </a:tblGrid>
              <a:tr h="494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Q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X </a:t>
                      </a:r>
                      <a:r>
                        <a:rPr lang="ru-RU" sz="2400" dirty="0">
                          <a:effectLst/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2400" dirty="0">
                          <a:effectLst/>
                        </a:rPr>
                        <a:t> {ε}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sym typeface="Symbol" panose="05050102010706020507" pitchFamily="18" charset="2"/>
                        </a:rPr>
                        <a:t>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57444210"/>
                  </a:ext>
                </a:extLst>
              </a:tr>
              <a:tr h="5889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ε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{(q, E+T), (q, T)}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71417243"/>
                  </a:ext>
                </a:extLst>
              </a:tr>
              <a:tr h="681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ε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{(q, T*F), (q, F)}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00327676"/>
                  </a:ext>
                </a:extLst>
              </a:tr>
              <a:tr h="494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ε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</a:rPr>
                        <a:t>F</a:t>
                      </a:r>
                      <a:endParaRPr lang="ru-RU" sz="24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{(q, E), (q,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</a:rPr>
                        <a:t>r</a:t>
                      </a:r>
                      <a:r>
                        <a:rPr lang="en-US" sz="2400" dirty="0">
                          <a:effectLst/>
                        </a:rPr>
                        <a:t>)}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37154021"/>
                  </a:ext>
                </a:extLst>
              </a:tr>
              <a:tr h="494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r</a:t>
                      </a:r>
                      <a:endParaRPr lang="ru-R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r</a:t>
                      </a:r>
                      <a:endParaRPr lang="ru-R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(q, </a:t>
                      </a:r>
                      <a:r>
                        <a:rPr lang="ru-RU" sz="2400" dirty="0">
                          <a:solidFill>
                            <a:srgbClr val="FF0000"/>
                          </a:solidFill>
                          <a:effectLst/>
                        </a:rPr>
                        <a:t>ε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ru-R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78953536"/>
                  </a:ext>
                </a:extLst>
              </a:tr>
              <a:tr h="494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(q, </a:t>
                      </a:r>
                      <a:r>
                        <a:rPr lang="ru-RU" sz="2400" dirty="0">
                          <a:effectLst/>
                        </a:rPr>
                        <a:t>ε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86738599"/>
                  </a:ext>
                </a:extLst>
              </a:tr>
              <a:tr h="494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*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*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(q, </a:t>
                      </a:r>
                      <a:r>
                        <a:rPr lang="ru-RU" sz="2400" dirty="0">
                          <a:effectLst/>
                        </a:rPr>
                        <a:t>ε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98637547"/>
                  </a:ext>
                </a:extLst>
              </a:tr>
              <a:tr h="494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(q, </a:t>
                      </a:r>
                      <a:r>
                        <a:rPr lang="ru-RU" sz="2400" dirty="0">
                          <a:effectLst/>
                        </a:rPr>
                        <a:t>ε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90314070"/>
                  </a:ext>
                </a:extLst>
              </a:tr>
              <a:tr h="494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)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)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(q, </a:t>
                      </a:r>
                      <a:r>
                        <a:rPr lang="ru-RU" sz="2400" dirty="0">
                          <a:effectLst/>
                        </a:rPr>
                        <a:t>ε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3318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МП-автоматы и КС-грамматики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9"/>
            <a:ext cx="8702193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800" dirty="0"/>
              <a:t>Приведенная последовательность соответствует </a:t>
            </a:r>
            <a:r>
              <a:rPr lang="ru-RU" sz="2800" b="1" dirty="0">
                <a:solidFill>
                  <a:srgbClr val="0070C0"/>
                </a:solidFill>
              </a:rPr>
              <a:t>левому выводу </a:t>
            </a:r>
            <a:r>
              <a:rPr lang="ru-RU" sz="2800" dirty="0"/>
              <a:t>слова </a:t>
            </a:r>
            <a:r>
              <a:rPr lang="en-US" sz="2800" dirty="0"/>
              <a:t>r</a:t>
            </a:r>
            <a:r>
              <a:rPr lang="ru-RU" sz="2800" dirty="0"/>
              <a:t>*(</a:t>
            </a:r>
            <a:r>
              <a:rPr lang="en-US" sz="2800" dirty="0"/>
              <a:t>r</a:t>
            </a:r>
            <a:r>
              <a:rPr lang="ru-RU" sz="2800" dirty="0"/>
              <a:t>+</a:t>
            </a:r>
            <a:r>
              <a:rPr lang="en-US" sz="2800" dirty="0"/>
              <a:t>r</a:t>
            </a:r>
            <a:r>
              <a:rPr lang="ru-RU" sz="2800" dirty="0"/>
              <a:t>) в КС-грамматике </a:t>
            </a:r>
            <a:r>
              <a:rPr lang="en-US" sz="2800" dirty="0"/>
              <a:t>G</a:t>
            </a:r>
            <a:r>
              <a:rPr lang="ru-RU" sz="2800" dirty="0"/>
              <a:t>. E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T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T *F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F *F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en-US" sz="2800" dirty="0"/>
              <a:t>r</a:t>
            </a:r>
            <a:r>
              <a:rPr lang="ru-RU" sz="2800" dirty="0"/>
              <a:t>*F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r*(E)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r*(E </a:t>
            </a:r>
            <a:r>
              <a:rPr lang="ru-RU" sz="2800" dirty="0">
                <a:sym typeface="Symbol" panose="05050102010706020507" pitchFamily="18" charset="2"/>
              </a:rPr>
              <a:t></a:t>
            </a:r>
            <a:r>
              <a:rPr lang="ru-RU" sz="2800" dirty="0"/>
              <a:t>T)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r*(T </a:t>
            </a:r>
            <a:r>
              <a:rPr lang="ru-RU" sz="2800" dirty="0">
                <a:sym typeface="Symbol" panose="05050102010706020507" pitchFamily="18" charset="2"/>
              </a:rPr>
              <a:t></a:t>
            </a:r>
            <a:r>
              <a:rPr lang="ru-RU" sz="2800" dirty="0"/>
              <a:t>T)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r*(F </a:t>
            </a:r>
            <a:r>
              <a:rPr lang="ru-RU" sz="2800" dirty="0">
                <a:sym typeface="Symbol" panose="05050102010706020507" pitchFamily="18" charset="2"/>
              </a:rPr>
              <a:t></a:t>
            </a:r>
            <a:r>
              <a:rPr lang="ru-RU" sz="2800" dirty="0"/>
              <a:t>T)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r*(r </a:t>
            </a:r>
            <a:r>
              <a:rPr lang="ru-RU" sz="2800" dirty="0">
                <a:sym typeface="Symbol" panose="05050102010706020507" pitchFamily="18" charset="2"/>
              </a:rPr>
              <a:t></a:t>
            </a:r>
            <a:r>
              <a:rPr lang="ru-RU" sz="2800" dirty="0"/>
              <a:t>T)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r*(r </a:t>
            </a:r>
            <a:r>
              <a:rPr lang="ru-RU" sz="2800" dirty="0">
                <a:sym typeface="Symbol" panose="05050102010706020507" pitchFamily="18" charset="2"/>
              </a:rPr>
              <a:t></a:t>
            </a:r>
            <a:r>
              <a:rPr lang="ru-RU" sz="2800" dirty="0"/>
              <a:t> F)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r*(</a:t>
            </a:r>
            <a:r>
              <a:rPr lang="en-US" sz="2800" dirty="0"/>
              <a:t>r </a:t>
            </a:r>
            <a:r>
              <a:rPr lang="ru-RU" sz="2800" dirty="0">
                <a:sym typeface="Symbol" panose="05050102010706020507" pitchFamily="18" charset="2"/>
              </a:rPr>
              <a:t></a:t>
            </a:r>
            <a:r>
              <a:rPr lang="ru-RU" sz="2800" dirty="0"/>
              <a:t> r)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L(G).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6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715491"/>
            <a:ext cx="9478047" cy="132080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Деревья вывода и КС-грамматики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205" y="457200"/>
            <a:ext cx="8596668" cy="734291"/>
          </a:xfrm>
        </p:spPr>
        <p:txBody>
          <a:bodyPr/>
          <a:lstStyle/>
          <a:p>
            <a:r>
              <a:rPr lang="ru-RU" b="1" dirty="0" smtClean="0"/>
              <a:t>Пример 3.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4291" y="1593273"/>
            <a:ext cx="9227128" cy="3422853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800" dirty="0" smtClean="0"/>
              <a:t>Задан язык программирования </a:t>
            </a:r>
            <a:r>
              <a:rPr lang="en-US" sz="2800" dirty="0" smtClean="0"/>
              <a:t>Q</a:t>
            </a:r>
            <a:r>
              <a:rPr lang="ru-RU" sz="2800" dirty="0" smtClean="0"/>
              <a:t>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 smtClean="0"/>
              <a:t>Выражения состоят </a:t>
            </a:r>
            <a:r>
              <a:rPr lang="ru-RU" sz="2800" dirty="0"/>
              <a:t>из </a:t>
            </a:r>
            <a:r>
              <a:rPr lang="ru-RU" sz="2800" dirty="0" smtClean="0"/>
              <a:t>идентификаторов: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 smtClean="0"/>
              <a:t>  - начинаются </a:t>
            </a:r>
            <a:r>
              <a:rPr lang="ru-RU" sz="2800" dirty="0"/>
              <a:t>с буквы </a:t>
            </a:r>
            <a:r>
              <a:rPr lang="en-US" sz="2800" dirty="0">
                <a:solidFill>
                  <a:srgbClr val="7030A0"/>
                </a:solidFill>
              </a:rPr>
              <a:t>a</a:t>
            </a:r>
            <a:r>
              <a:rPr lang="ru-RU" sz="2800" dirty="0"/>
              <a:t> или </a:t>
            </a:r>
            <a:r>
              <a:rPr lang="en-US" sz="2800" dirty="0" smtClean="0">
                <a:solidFill>
                  <a:srgbClr val="7030A0"/>
                </a:solidFill>
              </a:rPr>
              <a:t>b</a:t>
            </a:r>
            <a:r>
              <a:rPr lang="ru-RU" sz="2800" dirty="0" smtClean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- далее </a:t>
            </a:r>
            <a:r>
              <a:rPr lang="ru-RU" sz="2800" dirty="0"/>
              <a:t>следует цепочка </a:t>
            </a:r>
            <a:r>
              <a:rPr lang="ru-RU" sz="2800" dirty="0" smtClean="0"/>
              <a:t>из { </a:t>
            </a:r>
            <a:r>
              <a:rPr lang="en-US" sz="2800" dirty="0" smtClean="0">
                <a:solidFill>
                  <a:srgbClr val="7030A0"/>
                </a:solidFill>
              </a:rPr>
              <a:t>a</a:t>
            </a:r>
            <a:r>
              <a:rPr lang="ru-RU" sz="2800" dirty="0" smtClean="0">
                <a:solidFill>
                  <a:srgbClr val="7030A0"/>
                </a:solidFill>
              </a:rPr>
              <a:t>, </a:t>
            </a:r>
            <a:r>
              <a:rPr lang="en-US" sz="2800" dirty="0" smtClean="0">
                <a:solidFill>
                  <a:srgbClr val="7030A0"/>
                </a:solidFill>
              </a:rPr>
              <a:t>b</a:t>
            </a:r>
            <a:r>
              <a:rPr lang="ru-RU" sz="2800" dirty="0" smtClean="0">
                <a:solidFill>
                  <a:srgbClr val="7030A0"/>
                </a:solidFill>
              </a:rPr>
              <a:t>, 0, 1, (, ) </a:t>
            </a:r>
            <a:r>
              <a:rPr lang="ru-RU" sz="2800" dirty="0" smtClean="0"/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- имеются арифметические операторы </a:t>
            </a:r>
            <a:r>
              <a:rPr lang="ru-RU" sz="2800" b="1" dirty="0">
                <a:solidFill>
                  <a:srgbClr val="7030A0"/>
                </a:solidFill>
              </a:rPr>
              <a:t>+</a:t>
            </a:r>
            <a:r>
              <a:rPr lang="ru-RU" sz="2800" dirty="0"/>
              <a:t> и </a:t>
            </a:r>
            <a:r>
              <a:rPr lang="ru-RU" sz="2800" b="1" dirty="0" smtClean="0">
                <a:solidFill>
                  <a:srgbClr val="7030A0"/>
                </a:solidFill>
              </a:rPr>
              <a:t>*</a:t>
            </a:r>
            <a:r>
              <a:rPr lang="ru-RU" sz="2800" b="1" dirty="0" smtClean="0"/>
              <a:t> .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ru-RU" sz="2800" dirty="0" smtClean="0"/>
              <a:t> </a:t>
            </a:r>
            <a:r>
              <a:rPr lang="el-GR" sz="2800" b="1" dirty="0" smtClean="0">
                <a:solidFill>
                  <a:srgbClr val="7030A0"/>
                </a:solidFill>
              </a:rPr>
              <a:t>ω</a:t>
            </a:r>
            <a:r>
              <a:rPr lang="ru-RU" sz="2800" b="1" dirty="0" smtClean="0">
                <a:solidFill>
                  <a:srgbClr val="7030A0"/>
                </a:solidFill>
              </a:rPr>
              <a:t> = </a:t>
            </a:r>
            <a:r>
              <a:rPr lang="ru-RU" sz="2800" b="1" i="1" dirty="0" smtClean="0">
                <a:solidFill>
                  <a:srgbClr val="7030A0"/>
                </a:solidFill>
              </a:rPr>
              <a:t>(</a:t>
            </a:r>
            <a:r>
              <a:rPr lang="en-US" sz="2800" b="1" i="1" dirty="0" smtClean="0">
                <a:solidFill>
                  <a:srgbClr val="7030A0"/>
                </a:solidFill>
              </a:rPr>
              <a:t>a</a:t>
            </a:r>
            <a:r>
              <a:rPr lang="ru-RU" sz="2800" b="1" i="1" dirty="0" smtClean="0">
                <a:solidFill>
                  <a:srgbClr val="7030A0"/>
                </a:solidFill>
              </a:rPr>
              <a:t> + </a:t>
            </a:r>
            <a:r>
              <a:rPr lang="en-US" sz="2800" b="1" i="1" dirty="0" smtClean="0">
                <a:solidFill>
                  <a:srgbClr val="7030A0"/>
                </a:solidFill>
              </a:rPr>
              <a:t>b</a:t>
            </a:r>
            <a:r>
              <a:rPr lang="ru-RU" sz="2800" b="1" i="1" dirty="0" smtClean="0">
                <a:solidFill>
                  <a:srgbClr val="7030A0"/>
                </a:solidFill>
              </a:rPr>
              <a:t>) * (</a:t>
            </a:r>
            <a:r>
              <a:rPr lang="en-US" sz="2800" b="1" i="1" dirty="0" smtClean="0">
                <a:solidFill>
                  <a:srgbClr val="7030A0"/>
                </a:solidFill>
              </a:rPr>
              <a:t>a</a:t>
            </a:r>
            <a:r>
              <a:rPr lang="ru-RU" sz="2800" b="1" i="1" dirty="0" smtClean="0">
                <a:solidFill>
                  <a:srgbClr val="7030A0"/>
                </a:solidFill>
              </a:rPr>
              <a:t> + </a:t>
            </a:r>
            <a:r>
              <a:rPr lang="en-US" sz="2800" b="1" i="1" dirty="0" smtClean="0">
                <a:solidFill>
                  <a:srgbClr val="7030A0"/>
                </a:solidFill>
              </a:rPr>
              <a:t>b</a:t>
            </a:r>
            <a:r>
              <a:rPr lang="ru-RU" sz="2800" b="1" i="1" dirty="0" smtClean="0">
                <a:solidFill>
                  <a:srgbClr val="7030A0"/>
                </a:solidFill>
              </a:rPr>
              <a:t> + </a:t>
            </a:r>
            <a:r>
              <a:rPr lang="en-US" sz="2800" b="1" i="1" dirty="0" smtClean="0">
                <a:solidFill>
                  <a:srgbClr val="7030A0"/>
                </a:solidFill>
              </a:rPr>
              <a:t>a</a:t>
            </a:r>
            <a:r>
              <a:rPr lang="ru-RU" sz="2800" b="1" i="1" dirty="0" smtClean="0">
                <a:solidFill>
                  <a:srgbClr val="7030A0"/>
                </a:solidFill>
              </a:rPr>
              <a:t>0 + </a:t>
            </a:r>
            <a:r>
              <a:rPr lang="en-US" sz="2800" b="1" i="1" dirty="0" smtClean="0">
                <a:solidFill>
                  <a:srgbClr val="7030A0"/>
                </a:solidFill>
              </a:rPr>
              <a:t>a</a:t>
            </a:r>
            <a:r>
              <a:rPr lang="ru-RU" sz="2800" b="1" i="1" dirty="0">
                <a:solidFill>
                  <a:srgbClr val="7030A0"/>
                </a:solidFill>
              </a:rPr>
              <a:t>1</a:t>
            </a:r>
            <a:r>
              <a:rPr lang="ru-RU" sz="2800" b="1" i="1" dirty="0" smtClean="0">
                <a:solidFill>
                  <a:srgbClr val="7030A0"/>
                </a:solidFill>
              </a:rPr>
              <a:t>)</a:t>
            </a:r>
            <a:endParaRPr lang="ru-RU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205" y="457200"/>
            <a:ext cx="8596668" cy="734291"/>
          </a:xfrm>
        </p:spPr>
        <p:txBody>
          <a:bodyPr/>
          <a:lstStyle/>
          <a:p>
            <a:r>
              <a:rPr lang="ru-RU" b="1" dirty="0" smtClean="0"/>
              <a:t>Пример 3.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853" y="1939636"/>
            <a:ext cx="6165274" cy="17872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400" dirty="0" smtClean="0"/>
              <a:t>Введём два нетерминальных символа: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400" dirty="0"/>
              <a:t> </a:t>
            </a:r>
            <a:r>
              <a:rPr lang="en-US" sz="2400" dirty="0" smtClean="0"/>
              <a:t> </a:t>
            </a:r>
            <a:r>
              <a:rPr lang="ru-RU" sz="2400" dirty="0" smtClean="0"/>
              <a:t>- </a:t>
            </a:r>
            <a:r>
              <a:rPr lang="en-US" sz="2400" b="1" dirty="0" smtClean="0"/>
              <a:t>E</a:t>
            </a:r>
            <a:r>
              <a:rPr lang="ru-RU" sz="2400" dirty="0" smtClean="0"/>
              <a:t> – стартовый символ;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- </a:t>
            </a:r>
            <a:r>
              <a:rPr lang="en-US" sz="2400" b="1" dirty="0" smtClean="0"/>
              <a:t>I</a:t>
            </a:r>
            <a:r>
              <a:rPr lang="ru-RU" sz="2400" dirty="0" smtClean="0"/>
              <a:t>  - идентификатор</a:t>
            </a:r>
          </a:p>
          <a:p>
            <a:pPr marL="0" indent="0">
              <a:spcBef>
                <a:spcPts val="600"/>
              </a:spcBef>
              <a:buNone/>
            </a:pPr>
            <a:endParaRPr lang="ru-RU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62" y="1066801"/>
            <a:ext cx="2436811" cy="51121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8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205" y="263236"/>
            <a:ext cx="8596668" cy="734291"/>
          </a:xfrm>
        </p:spPr>
        <p:txBody>
          <a:bodyPr/>
          <a:lstStyle/>
          <a:p>
            <a:r>
              <a:rPr lang="ru-RU" b="1" dirty="0" smtClean="0"/>
              <a:t>Пример 3.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4205" y="1219200"/>
            <a:ext cx="11099031" cy="523701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ru-RU" sz="2800" dirty="0" smtClean="0"/>
              <a:t>Грамматика арифметических выражений:</a:t>
            </a:r>
          </a:p>
          <a:p>
            <a:pPr marL="0" indent="0" algn="ctr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2800" dirty="0" smtClean="0"/>
              <a:t>G</a:t>
            </a:r>
            <a:r>
              <a:rPr lang="ru-RU" sz="2800" baseline="-25000" dirty="0" err="1"/>
              <a:t>выр</a:t>
            </a:r>
            <a:r>
              <a:rPr lang="ru-RU" sz="2800" dirty="0"/>
              <a:t>= ({Е, </a:t>
            </a:r>
            <a:r>
              <a:rPr lang="en-US" sz="2800" dirty="0"/>
              <a:t>I</a:t>
            </a:r>
            <a:r>
              <a:rPr lang="ru-RU" sz="2800" dirty="0"/>
              <a:t>},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0, 1</a:t>
            </a:r>
            <a:r>
              <a:rPr lang="ru-RU" sz="2800" dirty="0" smtClean="0"/>
              <a:t>, </a:t>
            </a:r>
            <a:r>
              <a:rPr lang="en-US" sz="2800" dirty="0" smtClean="0"/>
              <a:t>( </a:t>
            </a:r>
            <a:r>
              <a:rPr lang="ru-RU" sz="2800" dirty="0" smtClean="0"/>
              <a:t>,</a:t>
            </a:r>
            <a:r>
              <a:rPr lang="en-US" sz="2800" dirty="0" smtClean="0"/>
              <a:t> )</a:t>
            </a:r>
            <a:r>
              <a:rPr lang="ru-RU" sz="2800" dirty="0" smtClean="0"/>
              <a:t> , +, </a:t>
            </a:r>
            <a:r>
              <a:rPr lang="ru-RU" sz="2800" dirty="0"/>
              <a:t>*}, </a:t>
            </a:r>
            <a:r>
              <a:rPr lang="en-US" sz="2800" dirty="0"/>
              <a:t>P</a:t>
            </a:r>
            <a:r>
              <a:rPr lang="ru-RU" sz="2800" dirty="0" smtClean="0"/>
              <a:t>, </a:t>
            </a:r>
            <a:r>
              <a:rPr lang="en-US" sz="2800" dirty="0"/>
              <a:t>E</a:t>
            </a:r>
            <a:r>
              <a:rPr lang="ru-RU" sz="2800" dirty="0" smtClean="0"/>
              <a:t>)</a:t>
            </a:r>
          </a:p>
          <a:p>
            <a:pPr marL="0" indent="0" algn="ctr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2400" dirty="0" smtClean="0"/>
              <a:t>P</a:t>
            </a:r>
            <a:r>
              <a:rPr lang="ru-RU" sz="2400" dirty="0" smtClean="0"/>
              <a:t> = </a:t>
            </a:r>
            <a:r>
              <a:rPr lang="ru-RU" sz="2400" dirty="0"/>
              <a:t>( </a:t>
            </a:r>
            <a:r>
              <a:rPr lang="en-US" sz="2400" dirty="0"/>
              <a:t>E</a:t>
            </a:r>
            <a:r>
              <a:rPr lang="ru-RU" sz="2400" dirty="0"/>
              <a:t> → </a:t>
            </a:r>
            <a:r>
              <a:rPr lang="en-US" sz="2400" dirty="0"/>
              <a:t>I</a:t>
            </a:r>
            <a:r>
              <a:rPr lang="ru-RU" sz="2400" dirty="0"/>
              <a:t> | </a:t>
            </a:r>
            <a:r>
              <a:rPr lang="en-US" sz="2400" dirty="0"/>
              <a:t>E</a:t>
            </a:r>
            <a:r>
              <a:rPr lang="ru-RU" sz="2400" dirty="0"/>
              <a:t>+</a:t>
            </a:r>
            <a:r>
              <a:rPr lang="en-US" sz="2400" dirty="0"/>
              <a:t>E</a:t>
            </a:r>
            <a:r>
              <a:rPr lang="ru-RU" sz="2400" dirty="0"/>
              <a:t> | </a:t>
            </a:r>
            <a:r>
              <a:rPr lang="en-US" sz="2400" dirty="0"/>
              <a:t>E</a:t>
            </a:r>
            <a:r>
              <a:rPr lang="ru-RU" sz="2400" dirty="0"/>
              <a:t>*</a:t>
            </a:r>
            <a:r>
              <a:rPr lang="en-US" sz="2400" dirty="0"/>
              <a:t>E</a:t>
            </a:r>
            <a:r>
              <a:rPr lang="ru-RU" sz="2400" dirty="0"/>
              <a:t> | (</a:t>
            </a:r>
            <a:r>
              <a:rPr lang="en-US" sz="2400" dirty="0"/>
              <a:t>E</a:t>
            </a:r>
            <a:r>
              <a:rPr lang="ru-RU" sz="2400" dirty="0"/>
              <a:t>),  </a:t>
            </a:r>
            <a:r>
              <a:rPr lang="en-US" sz="2400" dirty="0"/>
              <a:t>I</a:t>
            </a:r>
            <a:r>
              <a:rPr lang="ru-RU" sz="2400" dirty="0"/>
              <a:t> → </a:t>
            </a:r>
            <a:r>
              <a:rPr lang="en-US" sz="2400" dirty="0"/>
              <a:t>a</a:t>
            </a:r>
            <a:r>
              <a:rPr lang="ru-RU" sz="2400" dirty="0"/>
              <a:t> | </a:t>
            </a:r>
            <a:r>
              <a:rPr lang="en-US" sz="2400" dirty="0"/>
              <a:t>b</a:t>
            </a:r>
            <a:r>
              <a:rPr lang="ru-RU" sz="2400" dirty="0"/>
              <a:t> | </a:t>
            </a:r>
            <a:r>
              <a:rPr lang="en-US" sz="2400" dirty="0" err="1"/>
              <a:t>Ia</a:t>
            </a:r>
            <a:r>
              <a:rPr lang="ru-RU" sz="2400" dirty="0"/>
              <a:t> | </a:t>
            </a:r>
            <a:r>
              <a:rPr lang="en-US" sz="2400" dirty="0" err="1"/>
              <a:t>Ib</a:t>
            </a:r>
            <a:r>
              <a:rPr lang="ru-RU" sz="2400" dirty="0"/>
              <a:t> | </a:t>
            </a:r>
            <a:r>
              <a:rPr lang="en-US" sz="2400" dirty="0"/>
              <a:t>I</a:t>
            </a:r>
            <a:r>
              <a:rPr lang="ru-RU" sz="2400" dirty="0"/>
              <a:t>0 | </a:t>
            </a:r>
            <a:r>
              <a:rPr lang="en-US" sz="2400" dirty="0"/>
              <a:t>I</a:t>
            </a:r>
            <a:r>
              <a:rPr lang="ru-RU" sz="2400" dirty="0"/>
              <a:t>1 )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ru-RU" sz="2800" dirty="0" smtClean="0"/>
              <a:t>Вывод:</a:t>
            </a:r>
          </a:p>
          <a:p>
            <a:pPr marL="0" indent="0">
              <a:buNone/>
            </a:pPr>
            <a:r>
              <a:rPr lang="ru-RU" sz="2400" dirty="0" smtClean="0"/>
              <a:t>   </a:t>
            </a:r>
            <a:r>
              <a:rPr lang="de-DE" sz="2400" dirty="0" smtClean="0"/>
              <a:t>E </a:t>
            </a:r>
            <a:r>
              <a:rPr lang="de-DE" sz="2400" dirty="0"/>
              <a:t>→ E*E → (E)*(E) → (E+E)*(E+E) → (I+I)*(E+E+E+E) → (</a:t>
            </a:r>
            <a:r>
              <a:rPr lang="de-DE" sz="2400" dirty="0" err="1"/>
              <a:t>a+b</a:t>
            </a:r>
            <a:r>
              <a:rPr lang="de-DE" sz="2400" dirty="0"/>
              <a:t>)*(I+I+I+I) →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→ (</a:t>
            </a:r>
            <a:r>
              <a:rPr lang="en-US" sz="2400" dirty="0" err="1"/>
              <a:t>a+b</a:t>
            </a:r>
            <a:r>
              <a:rPr lang="en-US" sz="2400" dirty="0"/>
              <a:t>)*(a+b+I0+I1) → (</a:t>
            </a:r>
            <a:r>
              <a:rPr lang="en-US" sz="2400" dirty="0" err="1"/>
              <a:t>a+b</a:t>
            </a:r>
            <a:r>
              <a:rPr lang="en-US" sz="2400" dirty="0"/>
              <a:t>)*(a+b+a0+a1).</a:t>
            </a:r>
            <a:r>
              <a:rPr lang="ru-RU" sz="2400" dirty="0" smtClean="0"/>
              <a:t>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sz="2800" dirty="0" smtClean="0"/>
              <a:t>   Вывод </a:t>
            </a:r>
            <a:r>
              <a:rPr lang="ru-RU" sz="2800" dirty="0"/>
              <a:t>цепочек в КС-грамматике удобно представлять </a:t>
            </a:r>
            <a:endParaRPr lang="ru-RU" sz="2800" dirty="0" smtClean="0"/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sz="2800" dirty="0" smtClean="0"/>
              <a:t>с </a:t>
            </a:r>
            <a:r>
              <a:rPr lang="ru-RU" sz="2800" dirty="0"/>
              <a:t>помощью </a:t>
            </a:r>
            <a:r>
              <a:rPr lang="ru-RU" sz="2800" i="1" dirty="0">
                <a:solidFill>
                  <a:srgbClr val="0070C0"/>
                </a:solidFill>
              </a:rPr>
              <a:t>дерева вывода</a:t>
            </a:r>
            <a:r>
              <a:rPr lang="ru-RU" sz="2800" dirty="0">
                <a:solidFill>
                  <a:srgbClr val="0070C0"/>
                </a:solidFill>
              </a:rPr>
              <a:t>.</a:t>
            </a:r>
            <a:endParaRPr lang="ru-RU" sz="2800" dirty="0" smtClean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0995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225" y="2105891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КС-грамматики и МП-автоматы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0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205" y="263236"/>
            <a:ext cx="8596668" cy="734291"/>
          </a:xfrm>
        </p:spPr>
        <p:txBody>
          <a:bodyPr/>
          <a:lstStyle/>
          <a:p>
            <a:r>
              <a:rPr lang="ru-RU" b="1" dirty="0" smtClean="0"/>
              <a:t>Дерево вывода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1696" y="1565563"/>
            <a:ext cx="11099031" cy="436418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ru-RU" sz="2800" i="1" dirty="0" smtClean="0"/>
              <a:t> </a:t>
            </a:r>
            <a:r>
              <a:rPr lang="ru-RU" sz="2800" i="1" dirty="0" smtClean="0">
                <a:solidFill>
                  <a:srgbClr val="7030A0"/>
                </a:solidFill>
              </a:rPr>
              <a:t>Деревом </a:t>
            </a:r>
            <a:r>
              <a:rPr lang="ru-RU" sz="2800" i="1" dirty="0">
                <a:solidFill>
                  <a:srgbClr val="7030A0"/>
                </a:solidFill>
              </a:rPr>
              <a:t>вывода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/>
              <a:t>цепочки </a:t>
            </a:r>
            <a:r>
              <a:rPr lang="en-US" sz="2800" i="1" dirty="0"/>
              <a:t>w</a:t>
            </a:r>
            <a:r>
              <a:rPr lang="ru-RU" sz="2800" dirty="0" smtClean="0">
                <a:sym typeface="Symbol" panose="05050102010706020507" pitchFamily="18" charset="2"/>
              </a:rPr>
              <a:t></a:t>
            </a:r>
            <a:r>
              <a:rPr lang="ru-RU" sz="2800" dirty="0" smtClean="0"/>
              <a:t>Т </a:t>
            </a:r>
            <a:r>
              <a:rPr lang="ru-RU" sz="2800" dirty="0"/>
              <a:t>в грамматике </a:t>
            </a:r>
            <a:r>
              <a:rPr lang="en-US" sz="2800" dirty="0"/>
              <a:t>G</a:t>
            </a:r>
            <a:r>
              <a:rPr lang="ru-RU" sz="2800" dirty="0"/>
              <a:t> = (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T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N</a:t>
            </a:r>
            <a:r>
              <a:rPr lang="ru-RU" sz="2800" dirty="0" smtClean="0"/>
              <a:t>, </a:t>
            </a:r>
            <a:r>
              <a:rPr lang="en-US" sz="2800" dirty="0"/>
              <a:t>P</a:t>
            </a:r>
            <a:r>
              <a:rPr lang="ru-RU" sz="2800" dirty="0"/>
              <a:t>, </a:t>
            </a:r>
            <a:r>
              <a:rPr lang="en-US" sz="2800" dirty="0"/>
              <a:t>S</a:t>
            </a:r>
            <a:r>
              <a:rPr lang="ru-RU" sz="2800" dirty="0"/>
              <a:t>) называется упорядоченное дерево (связный ациклический граф), узлы которого помечены символами из множеств 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T</a:t>
            </a:r>
            <a:r>
              <a:rPr lang="en-US" sz="2800" dirty="0" smtClean="0"/>
              <a:t> </a:t>
            </a:r>
            <a:r>
              <a:rPr lang="ru-RU" sz="2800" dirty="0"/>
              <a:t>и</a:t>
            </a:r>
            <a:r>
              <a:rPr lang="ru-RU" sz="2800" dirty="0" smtClean="0"/>
              <a:t> </a:t>
            </a:r>
            <a:r>
              <a:rPr lang="en-US" sz="2800" dirty="0"/>
              <a:t>V</a:t>
            </a:r>
            <a:r>
              <a:rPr lang="en-US" sz="2800" baseline="-25000" dirty="0"/>
              <a:t>N </a:t>
            </a:r>
            <a:r>
              <a:rPr lang="ru-RU" sz="2800" dirty="0" smtClean="0"/>
              <a:t>так</a:t>
            </a:r>
            <a:r>
              <a:rPr lang="ru-RU" sz="2800" dirty="0"/>
              <a:t>, что </a:t>
            </a:r>
            <a:r>
              <a:rPr lang="ru-RU" sz="2800" i="1" dirty="0">
                <a:solidFill>
                  <a:srgbClr val="00B050"/>
                </a:solidFill>
              </a:rPr>
              <a:t>корень дерева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r>
              <a:rPr lang="ru-RU" sz="2800" dirty="0"/>
              <a:t>помечен стартовым символом, </a:t>
            </a:r>
            <a:r>
              <a:rPr lang="ru-RU" sz="2800" i="1" dirty="0">
                <a:solidFill>
                  <a:srgbClr val="00B050"/>
                </a:solidFill>
              </a:rPr>
              <a:t>внутренние узлы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r>
              <a:rPr lang="ru-RU" sz="2800" dirty="0"/>
              <a:t>– </a:t>
            </a:r>
            <a:r>
              <a:rPr lang="ru-RU" sz="2800" dirty="0" err="1"/>
              <a:t>нетерминалами</a:t>
            </a:r>
            <a:r>
              <a:rPr lang="ru-RU" sz="2800" dirty="0"/>
              <a:t>, а </a:t>
            </a:r>
            <a:r>
              <a:rPr lang="ru-RU" sz="2800" i="1" dirty="0">
                <a:solidFill>
                  <a:srgbClr val="00B050"/>
                </a:solidFill>
              </a:rPr>
              <a:t>листья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r>
              <a:rPr lang="ru-RU" sz="2800" dirty="0"/>
              <a:t>– терминалами</a:t>
            </a:r>
          </a:p>
        </p:txBody>
      </p:sp>
    </p:spTree>
    <p:extLst>
      <p:ext uri="{BB962C8B-B14F-4D97-AF65-F5344CB8AC3E}">
        <p14:creationId xmlns:p14="http://schemas.microsoft.com/office/powerpoint/2010/main" val="28011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205" y="263236"/>
            <a:ext cx="8596668" cy="734291"/>
          </a:xfrm>
        </p:spPr>
        <p:txBody>
          <a:bodyPr/>
          <a:lstStyle/>
          <a:p>
            <a:r>
              <a:rPr lang="ru-RU" b="1" dirty="0" smtClean="0"/>
              <a:t>Дерево вывода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260" y="997527"/>
            <a:ext cx="11099031" cy="2382982"/>
          </a:xfrm>
        </p:spPr>
        <p:txBody>
          <a:bodyPr>
            <a:normAutofit/>
          </a:bodyPr>
          <a:lstStyle/>
          <a:p>
            <a:r>
              <a:rPr lang="ru-RU" sz="2800" i="1" dirty="0" smtClean="0"/>
              <a:t> </a:t>
            </a:r>
            <a:r>
              <a:rPr lang="ru-RU" sz="2400" b="1" dirty="0" smtClean="0"/>
              <a:t>Пример 1</a:t>
            </a:r>
            <a:r>
              <a:rPr lang="ru-RU" sz="2400" dirty="0" smtClean="0"/>
              <a:t>. Построим дерево вывода цепочки </a:t>
            </a:r>
            <a:r>
              <a:rPr lang="ru-RU" sz="2400" b="1" dirty="0" smtClean="0">
                <a:solidFill>
                  <a:srgbClr val="FF0000"/>
                </a:solidFill>
              </a:rPr>
              <a:t>10101</a:t>
            </a:r>
            <a:r>
              <a:rPr lang="ru-RU" sz="2400" dirty="0" smtClean="0"/>
              <a:t> по грамматике палиндромов </a:t>
            </a:r>
            <a:r>
              <a:rPr lang="ru-RU" sz="2400" dirty="0" err="1" smtClean="0"/>
              <a:t>G</a:t>
            </a:r>
            <a:r>
              <a:rPr lang="ru-RU" sz="2400" baseline="-25000" dirty="0" err="1" smtClean="0"/>
              <a:t>pal</a:t>
            </a:r>
            <a:r>
              <a:rPr lang="ru-RU" sz="2400" dirty="0" smtClean="0"/>
              <a:t> = ( Р </a:t>
            </a:r>
            <a:r>
              <a:rPr lang="ru-RU" sz="2400" dirty="0" smtClean="0">
                <a:sym typeface="Symbol" panose="05050102010706020507" pitchFamily="18" charset="2"/>
              </a:rPr>
              <a:t></a:t>
            </a:r>
            <a:r>
              <a:rPr lang="ru-RU" sz="2400" dirty="0" smtClean="0"/>
              <a:t> </a:t>
            </a:r>
            <a:r>
              <a:rPr lang="ru-RU" sz="2400" dirty="0" smtClean="0">
                <a:sym typeface="Symbol" panose="05050102010706020507" pitchFamily="18" charset="2"/>
              </a:rPr>
              <a:t></a:t>
            </a:r>
            <a:r>
              <a:rPr lang="ru-RU" sz="2400" dirty="0" smtClean="0"/>
              <a:t> | 0 | 1 | 0Р0 | 1Р1 ). </a:t>
            </a:r>
          </a:p>
          <a:p>
            <a:pPr marL="0" indent="0">
              <a:buNone/>
            </a:pPr>
            <a:r>
              <a:rPr lang="ru-RU" sz="2400" dirty="0" smtClean="0"/>
              <a:t>     Корень дерева и внутренние узлы – Р, листья – заданная цепочка. </a:t>
            </a:r>
            <a:endParaRPr lang="ru-RU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03260" y="5555671"/>
            <a:ext cx="11099031" cy="997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Вывод цепочки идет от крайних единиц к середине. Если обойти все листья дерева слева направо, то получим в точности выводимую цепочку.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883" y="2348779"/>
            <a:ext cx="4935532" cy="304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4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205" y="263236"/>
            <a:ext cx="8596668" cy="734291"/>
          </a:xfrm>
        </p:spPr>
        <p:txBody>
          <a:bodyPr/>
          <a:lstStyle/>
          <a:p>
            <a:r>
              <a:rPr lang="ru-RU" dirty="0" smtClean="0"/>
              <a:t>Дерево вывода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840" y="997527"/>
            <a:ext cx="11196013" cy="2382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 </a:t>
            </a:r>
            <a:r>
              <a:rPr lang="ru-RU" sz="2400" b="1" dirty="0" smtClean="0"/>
              <a:t>Пример 2.</a:t>
            </a:r>
            <a:r>
              <a:rPr lang="ru-RU" sz="2400" dirty="0" smtClean="0"/>
              <a:t> Построим </a:t>
            </a:r>
            <a:r>
              <a:rPr lang="ru-RU" sz="2400" dirty="0"/>
              <a:t>дерево вывода цепочки  </a:t>
            </a:r>
            <a:r>
              <a:rPr lang="ru-RU" sz="2400" b="1" dirty="0">
                <a:solidFill>
                  <a:srgbClr val="FF0000"/>
                </a:solidFill>
              </a:rPr>
              <a:t>(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ru-RU" sz="2400" b="1" dirty="0">
                <a:solidFill>
                  <a:srgbClr val="FF0000"/>
                </a:solidFill>
              </a:rPr>
              <a:t> + 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ru-RU" sz="2400" b="1" dirty="0">
                <a:solidFill>
                  <a:srgbClr val="FF0000"/>
                </a:solidFill>
              </a:rPr>
              <a:t> ) * (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ru-RU" sz="2400" b="1" dirty="0">
                <a:solidFill>
                  <a:srgbClr val="FF0000"/>
                </a:solidFill>
              </a:rPr>
              <a:t> + 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ru-RU" sz="2400" b="1" dirty="0">
                <a:solidFill>
                  <a:srgbClr val="FF0000"/>
                </a:solidFill>
              </a:rPr>
              <a:t> +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ru-RU" sz="2400" b="1" dirty="0">
                <a:solidFill>
                  <a:srgbClr val="FF0000"/>
                </a:solidFill>
              </a:rPr>
              <a:t>0 +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ru-RU" sz="2400" b="1" dirty="0">
                <a:solidFill>
                  <a:srgbClr val="FF0000"/>
                </a:solidFill>
              </a:rPr>
              <a:t>1 ) </a:t>
            </a:r>
            <a:r>
              <a:rPr lang="ru-RU" sz="2400" b="1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по </a:t>
            </a:r>
            <a:r>
              <a:rPr lang="ru-RU" sz="2400" dirty="0"/>
              <a:t>грамматике </a:t>
            </a:r>
            <a:r>
              <a:rPr lang="en-US" sz="2400" dirty="0" smtClean="0"/>
              <a:t>G</a:t>
            </a:r>
            <a:r>
              <a:rPr lang="ru-RU" sz="2400" baseline="-25000" dirty="0" err="1"/>
              <a:t>выр</a:t>
            </a:r>
            <a:r>
              <a:rPr lang="ru-RU" sz="2400" baseline="-25000" dirty="0"/>
              <a:t> </a:t>
            </a:r>
            <a:r>
              <a:rPr lang="ru-RU" sz="2400" dirty="0"/>
              <a:t>= ( </a:t>
            </a:r>
            <a:r>
              <a:rPr lang="en-US" sz="2400" dirty="0">
                <a:solidFill>
                  <a:srgbClr val="00B050"/>
                </a:solidFill>
              </a:rPr>
              <a:t>E</a:t>
            </a:r>
            <a:r>
              <a:rPr lang="ru-RU" sz="2400" dirty="0">
                <a:solidFill>
                  <a:srgbClr val="00B050"/>
                </a:solidFill>
              </a:rPr>
              <a:t> → </a:t>
            </a:r>
            <a:r>
              <a:rPr lang="en-US" sz="2400" dirty="0">
                <a:solidFill>
                  <a:srgbClr val="00B050"/>
                </a:solidFill>
              </a:rPr>
              <a:t>I</a:t>
            </a:r>
            <a:r>
              <a:rPr lang="ru-RU" sz="2400" dirty="0">
                <a:solidFill>
                  <a:srgbClr val="00B050"/>
                </a:solidFill>
              </a:rPr>
              <a:t> | </a:t>
            </a:r>
            <a:r>
              <a:rPr lang="en-US" sz="2400" dirty="0">
                <a:solidFill>
                  <a:srgbClr val="00B050"/>
                </a:solidFill>
              </a:rPr>
              <a:t>E</a:t>
            </a:r>
            <a:r>
              <a:rPr lang="ru-RU" sz="2400" dirty="0">
                <a:solidFill>
                  <a:srgbClr val="00B050"/>
                </a:solidFill>
              </a:rPr>
              <a:t>+</a:t>
            </a:r>
            <a:r>
              <a:rPr lang="en-US" sz="2400" dirty="0">
                <a:solidFill>
                  <a:srgbClr val="00B050"/>
                </a:solidFill>
              </a:rPr>
              <a:t>E</a:t>
            </a:r>
            <a:r>
              <a:rPr lang="ru-RU" sz="2400" dirty="0">
                <a:solidFill>
                  <a:srgbClr val="00B050"/>
                </a:solidFill>
              </a:rPr>
              <a:t> | </a:t>
            </a:r>
            <a:r>
              <a:rPr lang="en-US" sz="2400" dirty="0">
                <a:solidFill>
                  <a:srgbClr val="00B050"/>
                </a:solidFill>
              </a:rPr>
              <a:t>E</a:t>
            </a:r>
            <a:r>
              <a:rPr lang="ru-RU" sz="2400" dirty="0">
                <a:solidFill>
                  <a:srgbClr val="00B050"/>
                </a:solidFill>
              </a:rPr>
              <a:t>*</a:t>
            </a:r>
            <a:r>
              <a:rPr lang="en-US" sz="2400" dirty="0">
                <a:solidFill>
                  <a:srgbClr val="00B050"/>
                </a:solidFill>
              </a:rPr>
              <a:t>E</a:t>
            </a:r>
            <a:r>
              <a:rPr lang="ru-RU" sz="2400" dirty="0">
                <a:solidFill>
                  <a:srgbClr val="00B050"/>
                </a:solidFill>
              </a:rPr>
              <a:t> | (</a:t>
            </a:r>
            <a:r>
              <a:rPr lang="en-US" sz="2400" dirty="0">
                <a:solidFill>
                  <a:srgbClr val="00B050"/>
                </a:solidFill>
              </a:rPr>
              <a:t>E</a:t>
            </a:r>
            <a:r>
              <a:rPr lang="ru-RU" sz="2400" dirty="0">
                <a:solidFill>
                  <a:srgbClr val="00B050"/>
                </a:solidFill>
              </a:rPr>
              <a:t>)</a:t>
            </a:r>
            <a:r>
              <a:rPr lang="ru-RU" sz="2400" dirty="0"/>
              <a:t>,  </a:t>
            </a:r>
            <a:r>
              <a:rPr lang="en-US" sz="2400" dirty="0"/>
              <a:t>I</a:t>
            </a:r>
            <a:r>
              <a:rPr lang="ru-RU" sz="2400" dirty="0"/>
              <a:t> → </a:t>
            </a:r>
            <a:r>
              <a:rPr lang="en-US" sz="2400" dirty="0"/>
              <a:t>a</a:t>
            </a:r>
            <a:r>
              <a:rPr lang="ru-RU" sz="2400" dirty="0"/>
              <a:t> | </a:t>
            </a:r>
            <a:r>
              <a:rPr lang="en-US" sz="2400" dirty="0"/>
              <a:t>b</a:t>
            </a:r>
            <a:r>
              <a:rPr lang="ru-RU" sz="2400" dirty="0"/>
              <a:t> | </a:t>
            </a:r>
            <a:r>
              <a:rPr lang="en-US" sz="2400" dirty="0" err="1"/>
              <a:t>Ia</a:t>
            </a:r>
            <a:r>
              <a:rPr lang="ru-RU" sz="2400" dirty="0"/>
              <a:t> | </a:t>
            </a:r>
            <a:r>
              <a:rPr lang="en-US" sz="2400" dirty="0" err="1"/>
              <a:t>Ib</a:t>
            </a:r>
            <a:r>
              <a:rPr lang="ru-RU" sz="2400" dirty="0"/>
              <a:t> | </a:t>
            </a:r>
            <a:r>
              <a:rPr lang="en-US" sz="2400" dirty="0"/>
              <a:t>I</a:t>
            </a:r>
            <a:r>
              <a:rPr lang="ru-RU" sz="2400" dirty="0"/>
              <a:t>0 | </a:t>
            </a:r>
            <a:r>
              <a:rPr lang="en-US" sz="2400" dirty="0"/>
              <a:t>I</a:t>
            </a:r>
            <a:r>
              <a:rPr lang="ru-RU" sz="2400" dirty="0"/>
              <a:t>1 ).  Корень дерева Е, внутренние узлы </a:t>
            </a:r>
            <a:r>
              <a:rPr lang="en-US" sz="2400" dirty="0"/>
              <a:t>E</a:t>
            </a:r>
            <a:r>
              <a:rPr lang="ru-RU" sz="2400" dirty="0"/>
              <a:t> и </a:t>
            </a:r>
            <a:r>
              <a:rPr lang="en-US" sz="2400" dirty="0"/>
              <a:t>I</a:t>
            </a:r>
            <a:r>
              <a:rPr lang="ru-RU" sz="2400" dirty="0"/>
              <a:t>, листья – заданная цепочка. </a:t>
            </a:r>
            <a:endParaRPr lang="ru-R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/>
              <a:t>Начнем </a:t>
            </a:r>
            <a:r>
              <a:rPr lang="ru-RU" sz="2400" dirty="0"/>
              <a:t>с умножения </a:t>
            </a:r>
            <a:r>
              <a:rPr lang="ru-RU" sz="2400" dirty="0">
                <a:solidFill>
                  <a:srgbClr val="7030A0"/>
                </a:solidFill>
              </a:rPr>
              <a:t>выражений в </a:t>
            </a:r>
            <a:r>
              <a:rPr lang="ru-RU" sz="2400" dirty="0" smtClean="0">
                <a:solidFill>
                  <a:srgbClr val="7030A0"/>
                </a:solidFill>
              </a:rPr>
              <a:t>скобках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501" y="2745026"/>
            <a:ext cx="5134408" cy="41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205" y="263236"/>
            <a:ext cx="8596668" cy="734291"/>
          </a:xfrm>
        </p:spPr>
        <p:txBody>
          <a:bodyPr/>
          <a:lstStyle/>
          <a:p>
            <a:r>
              <a:rPr lang="ru-RU" b="1" dirty="0" smtClean="0"/>
              <a:t>Дерево вывода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4205" y="1607127"/>
            <a:ext cx="10988195" cy="404552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sz="2800" i="1" dirty="0" smtClean="0"/>
              <a:t>  Основная </a:t>
            </a:r>
            <a:r>
              <a:rPr lang="ru-RU" sz="2800" i="1" dirty="0"/>
              <a:t>роль</a:t>
            </a:r>
            <a:r>
              <a:rPr lang="ru-RU" sz="2800" dirty="0"/>
              <a:t> дерева вывода состоит в том, что оно </a:t>
            </a:r>
            <a:r>
              <a:rPr lang="ru-RU" sz="2800" dirty="0">
                <a:solidFill>
                  <a:srgbClr val="7030A0"/>
                </a:solidFill>
              </a:rPr>
              <a:t>связывает синтаксис и семантику </a:t>
            </a:r>
            <a:r>
              <a:rPr lang="ru-RU" sz="2800" dirty="0"/>
              <a:t>(смысл) выводимой </a:t>
            </a:r>
            <a:r>
              <a:rPr lang="ru-RU" sz="2800" dirty="0" smtClean="0"/>
              <a:t>цепочки.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ru-RU" sz="2800" dirty="0" smtClean="0"/>
              <a:t>  Например</a:t>
            </a:r>
            <a:r>
              <a:rPr lang="ru-RU" sz="2800" dirty="0"/>
              <a:t>, семантика естественного языка – смысл фразы, а для компьютерной программы – это </a:t>
            </a:r>
            <a:r>
              <a:rPr lang="ru-RU" sz="2800" dirty="0">
                <a:solidFill>
                  <a:srgbClr val="7030A0"/>
                </a:solidFill>
              </a:rPr>
              <a:t>алгоритм </a:t>
            </a:r>
            <a:r>
              <a:rPr lang="ru-RU" sz="2800" dirty="0"/>
              <a:t>решения задачи</a:t>
            </a:r>
            <a:r>
              <a:rPr lang="ru-RU" sz="2800" dirty="0" smtClean="0"/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ru-RU" sz="2800" dirty="0"/>
              <a:t> </a:t>
            </a:r>
            <a:r>
              <a:rPr lang="ru-RU" sz="2800" dirty="0" smtClean="0"/>
              <a:t> Чтобы </a:t>
            </a:r>
            <a:r>
              <a:rPr lang="ru-RU" sz="2800" dirty="0"/>
              <a:t>сохранить семантику языковой цепочки, грамматика и дерево вывода должны быть </a:t>
            </a:r>
            <a:r>
              <a:rPr lang="ru-RU" sz="2800" b="1" i="1" dirty="0">
                <a:solidFill>
                  <a:srgbClr val="FF0000"/>
                </a:solidFill>
              </a:rPr>
              <a:t>однозначны</a:t>
            </a:r>
            <a:r>
              <a:rPr lang="ru-RU" sz="28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7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205" y="263236"/>
            <a:ext cx="8596668" cy="734291"/>
          </a:xfrm>
        </p:spPr>
        <p:txBody>
          <a:bodyPr/>
          <a:lstStyle/>
          <a:p>
            <a:r>
              <a:rPr lang="ru-RU" b="1" dirty="0" smtClean="0"/>
              <a:t>Дерево вывода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242" y="1316182"/>
            <a:ext cx="11043613" cy="5001490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ru-RU" sz="2800" i="1" dirty="0" smtClean="0"/>
              <a:t> </a:t>
            </a:r>
            <a:r>
              <a:rPr lang="ru-RU" sz="2800" dirty="0"/>
              <a:t>Грамматика называется </a:t>
            </a:r>
            <a:r>
              <a:rPr lang="ru-RU" sz="2800" i="1" dirty="0">
                <a:solidFill>
                  <a:srgbClr val="7030A0"/>
                </a:solidFill>
              </a:rPr>
              <a:t>однозначной</a:t>
            </a:r>
            <a:r>
              <a:rPr lang="ru-RU" sz="2800" dirty="0"/>
              <a:t>, если каждая цепочка выводимого языка представляется единственным деревом </a:t>
            </a:r>
            <a:r>
              <a:rPr lang="ru-RU" sz="2800" dirty="0" smtClean="0"/>
              <a:t>вывода</a:t>
            </a:r>
            <a:r>
              <a:rPr lang="ru-RU" sz="2800" dirty="0"/>
              <a:t>.</a:t>
            </a:r>
            <a:r>
              <a:rPr lang="ru-RU" sz="2800" dirty="0" smtClean="0"/>
              <a:t> </a:t>
            </a:r>
            <a:endParaRPr lang="ru-RU" sz="2800" dirty="0" smtClean="0"/>
          </a:p>
          <a:p>
            <a:pPr marL="0" indent="0">
              <a:lnSpc>
                <a:spcPct val="114000"/>
              </a:lnSpc>
              <a:buNone/>
            </a:pPr>
            <a:r>
              <a:rPr lang="ru-RU" sz="2800" dirty="0" smtClean="0"/>
              <a:t> Грамматика </a:t>
            </a:r>
            <a:r>
              <a:rPr lang="ru-RU" sz="2800" dirty="0"/>
              <a:t>называется </a:t>
            </a:r>
            <a:r>
              <a:rPr lang="ru-RU" sz="2800" i="1" dirty="0" smtClean="0">
                <a:solidFill>
                  <a:srgbClr val="7030A0"/>
                </a:solidFill>
              </a:rPr>
              <a:t>неоднозначной</a:t>
            </a:r>
            <a:r>
              <a:rPr lang="ru-RU" sz="2800" dirty="0"/>
              <a:t>, если найдется цепочка, представленная двумя различными деревьями </a:t>
            </a:r>
            <a:r>
              <a:rPr lang="ru-RU" sz="2800" dirty="0" smtClean="0"/>
              <a:t>вывода.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>Неоднозначность </a:t>
            </a:r>
            <a:r>
              <a:rPr lang="ru-RU" sz="2800" dirty="0"/>
              <a:t>– отрицательное свойство грамматики. Если программа кодирует </a:t>
            </a:r>
            <a:r>
              <a:rPr lang="ru-RU" sz="2800" dirty="0" smtClean="0">
                <a:solidFill>
                  <a:srgbClr val="0070C0"/>
                </a:solidFill>
              </a:rPr>
              <a:t>две </a:t>
            </a:r>
            <a:r>
              <a:rPr lang="ru-RU" sz="2800" dirty="0">
                <a:solidFill>
                  <a:srgbClr val="0070C0"/>
                </a:solidFill>
              </a:rPr>
              <a:t>различные </a:t>
            </a:r>
            <a:r>
              <a:rPr lang="ru-RU" sz="2800" dirty="0"/>
              <a:t>последовательности машинных инструкций, то одна из них наверняка реализует </a:t>
            </a:r>
            <a:r>
              <a:rPr lang="ru-RU" sz="2800" dirty="0" smtClean="0">
                <a:solidFill>
                  <a:srgbClr val="0070C0"/>
                </a:solidFill>
              </a:rPr>
              <a:t>неправильный</a:t>
            </a:r>
            <a:r>
              <a:rPr lang="ru-RU" sz="2800" dirty="0" smtClean="0"/>
              <a:t> </a:t>
            </a:r>
            <a:r>
              <a:rPr lang="ru-RU" sz="2800" dirty="0">
                <a:solidFill>
                  <a:srgbClr val="0070C0"/>
                </a:solidFill>
              </a:rPr>
              <a:t>алгоритм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88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205" y="263236"/>
            <a:ext cx="8596668" cy="734291"/>
          </a:xfrm>
        </p:spPr>
        <p:txBody>
          <a:bodyPr/>
          <a:lstStyle/>
          <a:p>
            <a:r>
              <a:rPr lang="ru-RU" b="1" dirty="0" smtClean="0"/>
              <a:t>Дерево вывода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242" y="997527"/>
            <a:ext cx="11043613" cy="1551709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sz="2800" i="1" dirty="0" smtClean="0"/>
              <a:t> </a:t>
            </a:r>
            <a:r>
              <a:rPr lang="ru-RU" sz="2400" b="1" dirty="0"/>
              <a:t>Пример 1</a:t>
            </a:r>
            <a:r>
              <a:rPr lang="ru-RU" sz="2400" dirty="0"/>
              <a:t>. Грамматика </a:t>
            </a:r>
            <a:r>
              <a:rPr lang="en-US" sz="2400" dirty="0"/>
              <a:t>G</a:t>
            </a:r>
            <a:r>
              <a:rPr lang="ru-RU" sz="2400" dirty="0"/>
              <a:t> = {</a:t>
            </a:r>
            <a:r>
              <a:rPr lang="en-US" sz="2400" dirty="0"/>
              <a:t>E</a:t>
            </a:r>
            <a:r>
              <a:rPr lang="ru-RU" sz="2400" dirty="0"/>
              <a:t>→</a:t>
            </a:r>
            <a:r>
              <a:rPr lang="en-US" sz="2400" dirty="0"/>
              <a:t>E</a:t>
            </a:r>
            <a:r>
              <a:rPr lang="ru-RU" sz="2400" dirty="0"/>
              <a:t>+</a:t>
            </a:r>
            <a:r>
              <a:rPr lang="en-US" sz="2400" dirty="0"/>
              <a:t>E</a:t>
            </a:r>
            <a:r>
              <a:rPr lang="ru-RU" sz="2400" dirty="0"/>
              <a:t> | </a:t>
            </a:r>
            <a:r>
              <a:rPr lang="en-US" sz="2400" dirty="0"/>
              <a:t>E</a:t>
            </a:r>
            <a:r>
              <a:rPr lang="ru-RU" sz="2400" dirty="0"/>
              <a:t>*</a:t>
            </a:r>
            <a:r>
              <a:rPr lang="en-US" sz="2400" dirty="0"/>
              <a:t>E</a:t>
            </a:r>
            <a:r>
              <a:rPr lang="ru-RU" sz="2400" dirty="0"/>
              <a:t> | 0 | 1 | … | 9} является неоднозначной, т. к. цепочка </a:t>
            </a:r>
            <a:r>
              <a:rPr lang="ru-RU" sz="2400" b="1" dirty="0">
                <a:solidFill>
                  <a:srgbClr val="FF0000"/>
                </a:solidFill>
              </a:rPr>
              <a:t>4+2*3</a:t>
            </a:r>
            <a:r>
              <a:rPr lang="ru-RU" sz="2400" dirty="0"/>
              <a:t> имеет </a:t>
            </a:r>
            <a:r>
              <a:rPr lang="ru-RU" sz="2400" dirty="0" smtClean="0">
                <a:solidFill>
                  <a:srgbClr val="00B050"/>
                </a:solidFill>
              </a:rPr>
              <a:t>ДВА </a:t>
            </a:r>
            <a:r>
              <a:rPr lang="ru-RU" sz="2400" dirty="0">
                <a:solidFill>
                  <a:srgbClr val="00B050"/>
                </a:solidFill>
              </a:rPr>
              <a:t>дерева </a:t>
            </a:r>
            <a:r>
              <a:rPr lang="ru-RU" sz="2400" dirty="0" smtClean="0">
                <a:solidFill>
                  <a:srgbClr val="00B050"/>
                </a:solidFill>
              </a:rPr>
              <a:t>вывода: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148387" y="6068291"/>
            <a:ext cx="11043613" cy="77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sz="2400" dirty="0" smtClean="0"/>
              <a:t> Дерево </a:t>
            </a:r>
            <a:r>
              <a:rPr lang="ru-RU" sz="2400" dirty="0"/>
              <a:t>«а» </a:t>
            </a:r>
            <a:r>
              <a:rPr lang="ru-RU" sz="2400" dirty="0" smtClean="0">
                <a:sym typeface="Symbol" panose="05050102010706020507" pitchFamily="18" charset="2"/>
              </a:rPr>
              <a:t>  </a:t>
            </a:r>
            <a:r>
              <a:rPr lang="ru-RU" sz="2400" dirty="0" smtClean="0"/>
              <a:t>4 + (</a:t>
            </a:r>
            <a:r>
              <a:rPr lang="ru-RU" sz="2400" dirty="0"/>
              <a:t>2*3</a:t>
            </a:r>
            <a:r>
              <a:rPr lang="ru-RU" sz="2400" dirty="0" smtClean="0"/>
              <a:t>) = 10,  </a:t>
            </a:r>
            <a:r>
              <a:rPr lang="ru-RU" sz="2400" dirty="0"/>
              <a:t>дерево «б» </a:t>
            </a:r>
            <a:r>
              <a:rPr lang="ru-RU" sz="2400" dirty="0" smtClean="0">
                <a:sym typeface="Symbol" panose="05050102010706020507" pitchFamily="18" charset="2"/>
              </a:rPr>
              <a:t>  </a:t>
            </a:r>
            <a:r>
              <a:rPr lang="ru-RU" sz="2400" dirty="0" smtClean="0"/>
              <a:t>(4+2) * 3 = 18</a:t>
            </a:r>
            <a:r>
              <a:rPr lang="ru-RU" sz="24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9"/>
          <a:stretch>
            <a:fillRect/>
          </a:stretch>
        </p:blipFill>
        <p:spPr bwMode="auto">
          <a:xfrm>
            <a:off x="2001405" y="2190171"/>
            <a:ext cx="6174254" cy="35456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2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205" y="263236"/>
            <a:ext cx="8596668" cy="734291"/>
          </a:xfrm>
        </p:spPr>
        <p:txBody>
          <a:bodyPr/>
          <a:lstStyle/>
          <a:p>
            <a:r>
              <a:rPr lang="ru-RU" b="1" dirty="0" smtClean="0"/>
              <a:t>Дерево вывода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242" y="1427018"/>
            <a:ext cx="11043613" cy="5070764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ru-RU" sz="2400" dirty="0" smtClean="0"/>
              <a:t>Неоднозначность </a:t>
            </a:r>
            <a:r>
              <a:rPr lang="ru-RU" sz="2400" dirty="0"/>
              <a:t>данной грамматики приводит к невозможности однозначно определить значение выражения, и следовательно, к непригодности данной грамматики для порождения арифметических выражений.</a:t>
            </a:r>
          </a:p>
          <a:p>
            <a:pPr>
              <a:lnSpc>
                <a:spcPct val="114000"/>
              </a:lnSpc>
            </a:pPr>
            <a:r>
              <a:rPr lang="ru-RU" sz="2400" dirty="0"/>
              <a:t>Аналогичная грамматика </a:t>
            </a:r>
            <a:r>
              <a:rPr lang="en-US" sz="2400" dirty="0"/>
              <a:t>GA</a:t>
            </a:r>
            <a:r>
              <a:rPr lang="ru-RU" sz="2400" baseline="-25000" dirty="0"/>
              <a:t>1</a:t>
            </a:r>
            <a:r>
              <a:rPr lang="ru-RU" sz="2400" dirty="0"/>
              <a:t> = {</a:t>
            </a:r>
            <a:r>
              <a:rPr lang="en-US" sz="2400" dirty="0"/>
              <a:t>E</a:t>
            </a:r>
            <a:r>
              <a:rPr lang="ru-RU" sz="2400" dirty="0"/>
              <a:t>→</a:t>
            </a:r>
            <a:r>
              <a:rPr lang="en-US" sz="2400" dirty="0"/>
              <a:t>E</a:t>
            </a:r>
            <a:r>
              <a:rPr lang="ru-RU" sz="2400" dirty="0"/>
              <a:t>+</a:t>
            </a:r>
            <a:r>
              <a:rPr lang="en-US" sz="2400" dirty="0"/>
              <a:t>E</a:t>
            </a:r>
            <a:r>
              <a:rPr lang="ru-RU" sz="2400" dirty="0"/>
              <a:t> | </a:t>
            </a:r>
            <a:r>
              <a:rPr lang="en-US" sz="2400" dirty="0"/>
              <a:t>E</a:t>
            </a:r>
            <a:r>
              <a:rPr lang="ru-RU" sz="2400" dirty="0"/>
              <a:t>*</a:t>
            </a:r>
            <a:r>
              <a:rPr lang="en-US" sz="2400" dirty="0"/>
              <a:t>E</a:t>
            </a:r>
            <a:r>
              <a:rPr lang="ru-RU" sz="2400" dirty="0"/>
              <a:t> | (</a:t>
            </a:r>
            <a:r>
              <a:rPr lang="en-US" sz="2400" dirty="0"/>
              <a:t>E</a:t>
            </a:r>
            <a:r>
              <a:rPr lang="ru-RU" sz="2400" dirty="0"/>
              <a:t>) | </a:t>
            </a:r>
            <a:r>
              <a:rPr lang="en-US" sz="2400" dirty="0"/>
              <a:t>x</a:t>
            </a:r>
            <a:r>
              <a:rPr lang="ru-RU" sz="2400" dirty="0"/>
              <a:t>} также является неоднозначной, т. к. отсутствует порядок (приоритет) выполнения операций. Эта грамматика  порождает  и  правильную  и  неправильную  цепочки  арифметических    выражений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r>
              <a:rPr lang="ru-RU" sz="2400" dirty="0" smtClean="0"/>
              <a:t>           Е </a:t>
            </a:r>
            <a:r>
              <a:rPr lang="ru-RU" sz="2400" dirty="0"/>
              <a:t>→ </a:t>
            </a:r>
            <a:r>
              <a:rPr lang="en-US" sz="2400" dirty="0"/>
              <a:t>E</a:t>
            </a:r>
            <a:r>
              <a:rPr lang="ru-RU" sz="2400" dirty="0"/>
              <a:t>*</a:t>
            </a:r>
            <a:r>
              <a:rPr lang="en-US" sz="2400" dirty="0"/>
              <a:t>E</a:t>
            </a:r>
            <a:r>
              <a:rPr lang="ru-RU" sz="2400" dirty="0"/>
              <a:t> → (</a:t>
            </a:r>
            <a:r>
              <a:rPr lang="en-US" sz="2400" dirty="0"/>
              <a:t>E</a:t>
            </a:r>
            <a:r>
              <a:rPr lang="ru-RU" sz="2400" dirty="0"/>
              <a:t>+</a:t>
            </a:r>
            <a:r>
              <a:rPr lang="en-US" sz="2400" dirty="0"/>
              <a:t>E</a:t>
            </a:r>
            <a:r>
              <a:rPr lang="ru-RU" sz="2400" dirty="0"/>
              <a:t>)*х → (</a:t>
            </a:r>
            <a:r>
              <a:rPr lang="ru-RU" sz="2400" dirty="0" err="1"/>
              <a:t>х+х</a:t>
            </a:r>
            <a:r>
              <a:rPr lang="ru-RU" sz="2400" dirty="0"/>
              <a:t>)*х</a:t>
            </a:r>
          </a:p>
          <a:p>
            <a:pPr marL="0" indent="0">
              <a:buNone/>
            </a:pPr>
            <a:r>
              <a:rPr lang="ru-RU" sz="2400" dirty="0" smtClean="0"/>
              <a:t>           Е </a:t>
            </a:r>
            <a:r>
              <a:rPr lang="ru-RU" sz="2400" dirty="0"/>
              <a:t>→ </a:t>
            </a:r>
            <a:r>
              <a:rPr lang="en-US" sz="2400" dirty="0"/>
              <a:t>E</a:t>
            </a:r>
            <a:r>
              <a:rPr lang="ru-RU" sz="2400" dirty="0"/>
              <a:t>+</a:t>
            </a:r>
            <a:r>
              <a:rPr lang="en-US" sz="2400" dirty="0"/>
              <a:t>E</a:t>
            </a:r>
            <a:r>
              <a:rPr lang="ru-RU" sz="2400" dirty="0"/>
              <a:t> → х+(Е) → х+(Е*Е) → х+(х*х)</a:t>
            </a:r>
          </a:p>
        </p:txBody>
      </p:sp>
    </p:spTree>
    <p:extLst>
      <p:ext uri="{BB962C8B-B14F-4D97-AF65-F5344CB8AC3E}">
        <p14:creationId xmlns:p14="http://schemas.microsoft.com/office/powerpoint/2010/main" val="26965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205" y="263236"/>
            <a:ext cx="8596668" cy="734291"/>
          </a:xfrm>
        </p:spPr>
        <p:txBody>
          <a:bodyPr/>
          <a:lstStyle/>
          <a:p>
            <a:r>
              <a:rPr lang="ru-RU" b="1" dirty="0" smtClean="0"/>
              <a:t>Дерево вывода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242" y="997527"/>
            <a:ext cx="11043613" cy="5500255"/>
          </a:xfrm>
        </p:spPr>
        <p:txBody>
          <a:bodyPr>
            <a:normAutofit/>
          </a:bodyPr>
          <a:lstStyle/>
          <a:p>
            <a:r>
              <a:rPr lang="ru-RU" sz="2400" dirty="0"/>
              <a:t>Для устранения неоднозначности уточним грамматику </a:t>
            </a:r>
            <a:r>
              <a:rPr lang="ru-RU" sz="2400" dirty="0" smtClean="0"/>
              <a:t>: </a:t>
            </a:r>
            <a:r>
              <a:rPr lang="ru-RU" sz="2400" i="1" dirty="0"/>
              <a:t>арифметическое выражение</a:t>
            </a:r>
            <a:r>
              <a:rPr lang="ru-RU" sz="2400" dirty="0"/>
              <a:t> – это сумма одного или более слагаемых, каждое из которых – произведение одного или более множителей, каждый из которых есть буква «х» или арифметическое выражение в скобках.</a:t>
            </a:r>
          </a:p>
          <a:p>
            <a:r>
              <a:rPr lang="ru-RU" sz="2400" dirty="0">
                <a:solidFill>
                  <a:schemeClr val="tx1"/>
                </a:solidFill>
              </a:rPr>
              <a:t>Введем дополнительно </a:t>
            </a:r>
            <a:r>
              <a:rPr lang="ru-RU" sz="2400" dirty="0" err="1">
                <a:solidFill>
                  <a:srgbClr val="7030A0"/>
                </a:solidFill>
              </a:rPr>
              <a:t>нетерминал</a:t>
            </a:r>
            <a:r>
              <a:rPr lang="ru-RU" sz="2400" dirty="0">
                <a:solidFill>
                  <a:srgbClr val="7030A0"/>
                </a:solidFill>
              </a:rPr>
              <a:t> «Т» для слагаемых </a:t>
            </a:r>
            <a:endParaRPr lang="ru-RU" sz="2400" dirty="0" smtClean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                              и </a:t>
            </a:r>
            <a:r>
              <a:rPr lang="ru-RU" sz="2400" dirty="0" err="1">
                <a:solidFill>
                  <a:srgbClr val="7030A0"/>
                </a:solidFill>
              </a:rPr>
              <a:t>нетерминал</a:t>
            </a:r>
            <a:r>
              <a:rPr lang="ru-RU" sz="2400" dirty="0">
                <a:solidFill>
                  <a:srgbClr val="7030A0"/>
                </a:solidFill>
              </a:rPr>
              <a:t> «</a:t>
            </a:r>
            <a:r>
              <a:rPr lang="en-US" sz="2400" dirty="0">
                <a:solidFill>
                  <a:srgbClr val="7030A0"/>
                </a:solidFill>
              </a:rPr>
              <a:t>F</a:t>
            </a:r>
            <a:r>
              <a:rPr lang="ru-RU" sz="2400" dirty="0">
                <a:solidFill>
                  <a:srgbClr val="7030A0"/>
                </a:solidFill>
              </a:rPr>
              <a:t>» для множителей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400" dirty="0" smtClean="0"/>
              <a:t>              </a:t>
            </a:r>
            <a:r>
              <a:rPr lang="de-DE" sz="2400" dirty="0" smtClean="0"/>
              <a:t>GA</a:t>
            </a:r>
            <a:r>
              <a:rPr lang="de-DE" sz="2400" baseline="-25000" dirty="0" smtClean="0"/>
              <a:t>2</a:t>
            </a:r>
            <a:r>
              <a:rPr lang="de-DE" sz="2400" dirty="0" smtClean="0"/>
              <a:t> </a:t>
            </a:r>
            <a:r>
              <a:rPr lang="de-DE" sz="2400" dirty="0"/>
              <a:t>= { E→ E+T | T,  T→ T*F | F,  F→ (E</a:t>
            </a:r>
            <a:r>
              <a:rPr lang="ru-RU" sz="2400" dirty="0"/>
              <a:t>+Т</a:t>
            </a:r>
            <a:r>
              <a:rPr lang="de-DE" sz="2400" dirty="0"/>
              <a:t>) | x }</a:t>
            </a:r>
            <a:endParaRPr lang="ru-RU" sz="2400" dirty="0"/>
          </a:p>
          <a:p>
            <a:pPr marL="0" indent="0">
              <a:spcBef>
                <a:spcPts val="1800"/>
              </a:spcBef>
              <a:buNone/>
            </a:pPr>
            <a:r>
              <a:rPr lang="ru-RU" sz="2400" dirty="0" smtClean="0"/>
              <a:t>   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  Попробуем </a:t>
            </a:r>
            <a:r>
              <a:rPr lang="ru-RU" sz="2400" dirty="0"/>
              <a:t>вывести </a:t>
            </a:r>
            <a:r>
              <a:rPr lang="ru-RU" sz="2400" dirty="0" smtClean="0"/>
              <a:t>цепочку арифметического выражения:</a:t>
            </a:r>
            <a:endParaRPr lang="ru-RU" sz="2400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/>
              <a:t>  Е</a:t>
            </a:r>
            <a:r>
              <a:rPr lang="de-DE" sz="2400" dirty="0" smtClean="0"/>
              <a:t> </a:t>
            </a:r>
            <a:r>
              <a:rPr lang="de-DE" sz="2400" dirty="0"/>
              <a:t>→ </a:t>
            </a:r>
            <a:r>
              <a:rPr lang="ru-RU" sz="2400" dirty="0"/>
              <a:t>Т</a:t>
            </a:r>
            <a:r>
              <a:rPr lang="de-DE" sz="2400" dirty="0"/>
              <a:t> → T*F → F*x → (E)*x → (E+T)*x → (T+F)*x → (</a:t>
            </a:r>
            <a:r>
              <a:rPr lang="de-DE" sz="2400" dirty="0" err="1"/>
              <a:t>F+x</a:t>
            </a:r>
            <a:r>
              <a:rPr lang="de-DE" sz="2400" dirty="0"/>
              <a:t>)*x → (</a:t>
            </a:r>
            <a:r>
              <a:rPr lang="de-DE" sz="2400" dirty="0" err="1"/>
              <a:t>x+x</a:t>
            </a:r>
            <a:r>
              <a:rPr lang="de-DE" sz="2400" dirty="0"/>
              <a:t>)*x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293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205" y="263236"/>
            <a:ext cx="8596668" cy="734291"/>
          </a:xfrm>
        </p:spPr>
        <p:txBody>
          <a:bodyPr/>
          <a:lstStyle/>
          <a:p>
            <a:r>
              <a:rPr lang="ru-RU" b="1" dirty="0" smtClean="0"/>
              <a:t>Дерево вывода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242" y="997527"/>
            <a:ext cx="11043613" cy="5500255"/>
          </a:xfrm>
        </p:spPr>
        <p:txBody>
          <a:bodyPr>
            <a:normAutofit/>
          </a:bodyPr>
          <a:lstStyle/>
          <a:p>
            <a:r>
              <a:rPr lang="ru-RU" sz="2400" b="1" dirty="0"/>
              <a:t>Пример 2</a:t>
            </a:r>
            <a:r>
              <a:rPr lang="ru-RU" sz="2400" dirty="0"/>
              <a:t>. </a:t>
            </a:r>
            <a:r>
              <a:rPr lang="ru-RU" sz="2400" b="1" dirty="0"/>
              <a:t>Язык двоичных чисел </a:t>
            </a:r>
            <a:r>
              <a:rPr lang="ru-RU" sz="2400" dirty="0"/>
              <a:t>порождается грамматикой</a:t>
            </a:r>
          </a:p>
          <a:p>
            <a:pPr marL="0" indent="0">
              <a:buNone/>
            </a:pPr>
            <a:r>
              <a:rPr lang="ru-RU" sz="2400" dirty="0" smtClean="0"/>
              <a:t>        </a:t>
            </a:r>
            <a:r>
              <a:rPr lang="en-US" sz="2400" dirty="0" smtClean="0"/>
              <a:t>GN</a:t>
            </a:r>
            <a:r>
              <a:rPr lang="ru-RU" sz="2400" baseline="-25000" dirty="0"/>
              <a:t>1</a:t>
            </a:r>
            <a:r>
              <a:rPr lang="ru-RU" sz="2400" dirty="0"/>
              <a:t> = { </a:t>
            </a:r>
            <a:r>
              <a:rPr lang="en-US" sz="2400" dirty="0"/>
              <a:t>S</a:t>
            </a:r>
            <a:r>
              <a:rPr lang="ru-RU" sz="2400" dirty="0"/>
              <a:t>→ </a:t>
            </a:r>
            <a:r>
              <a:rPr lang="en-US" sz="2400" dirty="0"/>
              <a:t>L</a:t>
            </a:r>
            <a:r>
              <a:rPr lang="ru-RU" sz="2400" dirty="0"/>
              <a:t> | .</a:t>
            </a:r>
            <a:r>
              <a:rPr lang="en-US" sz="2400" dirty="0"/>
              <a:t>L</a:t>
            </a:r>
            <a:r>
              <a:rPr lang="ru-RU" sz="2400" dirty="0"/>
              <a:t> | </a:t>
            </a:r>
            <a:r>
              <a:rPr lang="en-US" sz="2400" dirty="0"/>
              <a:t>L</a:t>
            </a:r>
            <a:r>
              <a:rPr lang="ru-RU" sz="2400" dirty="0"/>
              <a:t>.</a:t>
            </a:r>
            <a:r>
              <a:rPr lang="en-US" sz="2400" dirty="0"/>
              <a:t>L</a:t>
            </a:r>
            <a:r>
              <a:rPr lang="ru-RU" sz="2400" dirty="0"/>
              <a:t>,  </a:t>
            </a:r>
            <a:r>
              <a:rPr lang="en-US" sz="2400" dirty="0"/>
              <a:t>L</a:t>
            </a:r>
            <a:r>
              <a:rPr lang="ru-RU" sz="2400" dirty="0"/>
              <a:t>→ </a:t>
            </a:r>
            <a:r>
              <a:rPr lang="en-US" sz="2400" dirty="0"/>
              <a:t>LB</a:t>
            </a:r>
            <a:r>
              <a:rPr lang="ru-RU" sz="2400" dirty="0"/>
              <a:t> | </a:t>
            </a:r>
            <a:r>
              <a:rPr lang="en-US" sz="2400" dirty="0"/>
              <a:t>B</a:t>
            </a:r>
            <a:r>
              <a:rPr lang="ru-RU" sz="2400" dirty="0"/>
              <a:t>,  </a:t>
            </a:r>
            <a:r>
              <a:rPr lang="en-US" sz="2400" dirty="0"/>
              <a:t>B</a:t>
            </a:r>
            <a:r>
              <a:rPr lang="ru-RU" sz="2400" dirty="0"/>
              <a:t>→ 0 | 1 }.</a:t>
            </a:r>
          </a:p>
          <a:p>
            <a:r>
              <a:rPr lang="ru-RU" sz="2400" dirty="0"/>
              <a:t>Выведем число </a:t>
            </a:r>
            <a:r>
              <a:rPr lang="ru-RU" sz="2400" dirty="0" smtClean="0"/>
              <a:t>110.11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</a:t>
            </a:r>
            <a:r>
              <a:rPr lang="ru-RU" sz="2400" dirty="0"/>
              <a:t>(6,75).</a:t>
            </a:r>
          </a:p>
          <a:p>
            <a:pPr marL="0" indent="0">
              <a:buNone/>
            </a:pPr>
            <a:r>
              <a:rPr lang="ru-RU" sz="2400" dirty="0" smtClean="0"/>
              <a:t>     </a:t>
            </a:r>
            <a:r>
              <a:rPr lang="en-US" sz="2400" dirty="0" smtClean="0"/>
              <a:t>S</a:t>
            </a:r>
            <a:r>
              <a:rPr lang="ru-RU" sz="2400" dirty="0" smtClean="0"/>
              <a:t> </a:t>
            </a:r>
            <a:r>
              <a:rPr lang="ru-RU" sz="2400" dirty="0"/>
              <a:t>→ </a:t>
            </a:r>
            <a:r>
              <a:rPr lang="en-US" sz="2400" dirty="0"/>
              <a:t>L</a:t>
            </a:r>
            <a:r>
              <a:rPr lang="ru-RU" sz="2400" dirty="0"/>
              <a:t>.</a:t>
            </a:r>
            <a:r>
              <a:rPr lang="en-US" sz="2400" dirty="0"/>
              <a:t>L</a:t>
            </a:r>
            <a:r>
              <a:rPr lang="ru-RU" sz="2400" dirty="0"/>
              <a:t> → </a:t>
            </a:r>
            <a:r>
              <a:rPr lang="en-US" sz="2400" dirty="0"/>
              <a:t>LB</a:t>
            </a:r>
            <a:r>
              <a:rPr lang="ru-RU" sz="2400" dirty="0"/>
              <a:t>.</a:t>
            </a:r>
            <a:r>
              <a:rPr lang="en-US" sz="2400" dirty="0"/>
              <a:t>LB</a:t>
            </a:r>
            <a:r>
              <a:rPr lang="ru-RU" sz="2400" dirty="0"/>
              <a:t> → </a:t>
            </a:r>
            <a:r>
              <a:rPr lang="en-US" sz="2400" dirty="0"/>
              <a:t>LB</a:t>
            </a:r>
            <a:r>
              <a:rPr lang="ru-RU" sz="2400" dirty="0"/>
              <a:t>0.</a:t>
            </a:r>
            <a:r>
              <a:rPr lang="en-US" sz="2400" dirty="0"/>
              <a:t>LB</a:t>
            </a:r>
            <a:r>
              <a:rPr lang="ru-RU" sz="2400" dirty="0"/>
              <a:t>0 → </a:t>
            </a:r>
            <a:r>
              <a:rPr lang="en-US" sz="2400" dirty="0"/>
              <a:t>LB</a:t>
            </a:r>
            <a:r>
              <a:rPr lang="ru-RU" sz="2400" dirty="0"/>
              <a:t>10.</a:t>
            </a:r>
            <a:r>
              <a:rPr lang="en-US" sz="2400" dirty="0"/>
              <a:t>LB</a:t>
            </a:r>
            <a:r>
              <a:rPr lang="ru-RU" sz="2400" dirty="0"/>
              <a:t>00 → </a:t>
            </a:r>
            <a:r>
              <a:rPr lang="en-US" sz="2400" dirty="0"/>
              <a:t>B</a:t>
            </a:r>
            <a:r>
              <a:rPr lang="ru-RU" sz="2400" dirty="0"/>
              <a:t>110.</a:t>
            </a:r>
            <a:r>
              <a:rPr lang="en-US" sz="2400" dirty="0"/>
              <a:t>B</a:t>
            </a:r>
            <a:r>
              <a:rPr lang="ru-RU" sz="2400" dirty="0"/>
              <a:t>100 → 0110.1100</a:t>
            </a:r>
          </a:p>
          <a:p>
            <a:pPr marL="0" indent="0">
              <a:buNone/>
            </a:pPr>
            <a:r>
              <a:rPr lang="ru-RU" sz="2400" dirty="0" smtClean="0"/>
              <a:t>  Данная </a:t>
            </a:r>
            <a:r>
              <a:rPr lang="ru-RU" sz="2400" dirty="0"/>
              <a:t>грамматика порождает </a:t>
            </a:r>
            <a:r>
              <a:rPr lang="ru-RU" sz="2400" dirty="0" smtClean="0"/>
              <a:t>«</a:t>
            </a:r>
            <a:r>
              <a:rPr lang="ru-RU" sz="2400" i="1" dirty="0" smtClean="0"/>
              <a:t>неправильные</a:t>
            </a:r>
            <a:r>
              <a:rPr lang="ru-RU" sz="2400" dirty="0" smtClean="0"/>
              <a:t>» </a:t>
            </a:r>
            <a:r>
              <a:rPr lang="ru-RU" sz="2400" dirty="0"/>
              <a:t>цепочки, начинающиеся и </a:t>
            </a:r>
            <a:r>
              <a:rPr lang="ru-RU" sz="2400" dirty="0" smtClean="0"/>
              <a:t>заканчивающиеся </a:t>
            </a:r>
            <a:r>
              <a:rPr lang="ru-RU" sz="2400" dirty="0"/>
              <a:t>нулем</a:t>
            </a:r>
            <a:r>
              <a:rPr lang="ru-RU" sz="24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ru-RU" sz="2400" dirty="0" smtClean="0"/>
              <a:t>Вводим </a:t>
            </a:r>
            <a:r>
              <a:rPr lang="ru-RU" sz="2400" dirty="0" err="1"/>
              <a:t>нетерминал</a:t>
            </a:r>
            <a:r>
              <a:rPr lang="ru-RU" sz="2400" dirty="0"/>
              <a:t> «</a:t>
            </a:r>
            <a:r>
              <a:rPr lang="en-US" sz="2400" dirty="0"/>
              <a:t>R</a:t>
            </a:r>
            <a:r>
              <a:rPr lang="ru-RU" sz="2400" dirty="0"/>
              <a:t>», обозначающий правую часть числа и уточняем правила вывода левой и правой части:</a:t>
            </a:r>
          </a:p>
          <a:p>
            <a:pPr marL="0" indent="0">
              <a:buNone/>
            </a:pPr>
            <a:r>
              <a:rPr lang="ru-RU" sz="2400" dirty="0" smtClean="0"/>
              <a:t>       </a:t>
            </a:r>
            <a:r>
              <a:rPr lang="en-US" sz="2400" dirty="0" smtClean="0"/>
              <a:t>GN</a:t>
            </a:r>
            <a:r>
              <a:rPr lang="ru-RU" sz="2400" baseline="-25000" dirty="0"/>
              <a:t>2</a:t>
            </a:r>
            <a:r>
              <a:rPr lang="ru-RU" sz="2400" dirty="0"/>
              <a:t> = { </a:t>
            </a:r>
            <a:r>
              <a:rPr lang="en-US" sz="2400" dirty="0"/>
              <a:t>S</a:t>
            </a:r>
            <a:r>
              <a:rPr lang="ru-RU" sz="2400" dirty="0"/>
              <a:t>→ </a:t>
            </a:r>
            <a:r>
              <a:rPr lang="en-US" sz="2400" dirty="0"/>
              <a:t>L</a:t>
            </a:r>
            <a:r>
              <a:rPr lang="ru-RU" sz="2400" dirty="0"/>
              <a:t> | .</a:t>
            </a:r>
            <a:r>
              <a:rPr lang="en-US" sz="2400" dirty="0"/>
              <a:t>R</a:t>
            </a:r>
            <a:r>
              <a:rPr lang="ru-RU" sz="2400" dirty="0"/>
              <a:t> | </a:t>
            </a:r>
            <a:r>
              <a:rPr lang="en-US" sz="2400" dirty="0"/>
              <a:t>L</a:t>
            </a:r>
            <a:r>
              <a:rPr lang="ru-RU" sz="2400" dirty="0"/>
              <a:t>.</a:t>
            </a:r>
            <a:r>
              <a:rPr lang="en-US" sz="2400" dirty="0"/>
              <a:t>R</a:t>
            </a:r>
            <a:r>
              <a:rPr lang="ru-RU" sz="2400" dirty="0"/>
              <a:t>,  </a:t>
            </a:r>
            <a:r>
              <a:rPr lang="en-US" sz="2400" dirty="0"/>
              <a:t>L</a:t>
            </a:r>
            <a:r>
              <a:rPr lang="ru-RU" sz="2400" dirty="0"/>
              <a:t>→ </a:t>
            </a:r>
            <a:r>
              <a:rPr lang="en-US" sz="2400" dirty="0"/>
              <a:t>L</a:t>
            </a:r>
            <a:r>
              <a:rPr lang="ru-RU" sz="2400" dirty="0"/>
              <a:t>0 | </a:t>
            </a:r>
            <a:r>
              <a:rPr lang="en-US" sz="2400" dirty="0"/>
              <a:t>L</a:t>
            </a:r>
            <a:r>
              <a:rPr lang="ru-RU" sz="2400" dirty="0"/>
              <a:t>1 | 1,  </a:t>
            </a:r>
            <a:r>
              <a:rPr lang="en-US" sz="2400" dirty="0"/>
              <a:t>R</a:t>
            </a:r>
            <a:r>
              <a:rPr lang="ru-RU" sz="2400" dirty="0"/>
              <a:t>→ 0</a:t>
            </a:r>
            <a:r>
              <a:rPr lang="en-US" sz="2400" dirty="0"/>
              <a:t>R</a:t>
            </a:r>
            <a:r>
              <a:rPr lang="ru-RU" sz="2400" dirty="0"/>
              <a:t> | 1</a:t>
            </a:r>
            <a:r>
              <a:rPr lang="en-US" sz="2400" dirty="0"/>
              <a:t>R</a:t>
            </a:r>
            <a:r>
              <a:rPr lang="ru-RU" sz="2400" dirty="0"/>
              <a:t> | 1 }.</a:t>
            </a:r>
          </a:p>
          <a:p>
            <a:r>
              <a:rPr lang="ru-RU" sz="2400" dirty="0"/>
              <a:t>Теперь выводится только правильная цепочка:</a:t>
            </a:r>
          </a:p>
          <a:p>
            <a:pPr marL="0" indent="0">
              <a:buNone/>
            </a:pPr>
            <a:r>
              <a:rPr lang="ru-RU" sz="2400" dirty="0" smtClean="0"/>
              <a:t>        </a:t>
            </a:r>
            <a:r>
              <a:rPr lang="en-US" sz="2400" dirty="0" smtClean="0"/>
              <a:t>S</a:t>
            </a:r>
            <a:r>
              <a:rPr lang="ru-RU" sz="2400" dirty="0" smtClean="0"/>
              <a:t> </a:t>
            </a:r>
            <a:r>
              <a:rPr lang="ru-RU" sz="2400" dirty="0"/>
              <a:t>→ </a:t>
            </a:r>
            <a:r>
              <a:rPr lang="en-US" sz="2400" dirty="0"/>
              <a:t>L</a:t>
            </a:r>
            <a:r>
              <a:rPr lang="ru-RU" sz="2400" dirty="0"/>
              <a:t>.</a:t>
            </a:r>
            <a:r>
              <a:rPr lang="en-US" sz="2400" dirty="0"/>
              <a:t>R</a:t>
            </a:r>
            <a:r>
              <a:rPr lang="ru-RU" sz="2400" dirty="0"/>
              <a:t> → </a:t>
            </a:r>
            <a:r>
              <a:rPr lang="en-US" sz="2400" dirty="0"/>
              <a:t>L</a:t>
            </a:r>
            <a:r>
              <a:rPr lang="ru-RU" sz="2400" dirty="0"/>
              <a:t>0.1</a:t>
            </a:r>
            <a:r>
              <a:rPr lang="en-US" sz="2400" dirty="0"/>
              <a:t>R</a:t>
            </a:r>
            <a:r>
              <a:rPr lang="ru-RU" sz="2400" dirty="0"/>
              <a:t> → </a:t>
            </a:r>
            <a:r>
              <a:rPr lang="en-US" sz="2400" dirty="0"/>
              <a:t>L</a:t>
            </a:r>
            <a:r>
              <a:rPr lang="ru-RU" sz="2400" dirty="0"/>
              <a:t>10.11 → 110.11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866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9411546" cy="74855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Иерархия: Грамматики – Языки - Автоматы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193800"/>
            <a:ext cx="9003455" cy="49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79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КС-грамматики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389" y="1800370"/>
            <a:ext cx="10295466" cy="4309485"/>
          </a:xfrm>
        </p:spPr>
        <p:txBody>
          <a:bodyPr>
            <a:noAutofit/>
          </a:bodyPr>
          <a:lstStyle/>
          <a:p>
            <a:r>
              <a:rPr lang="ru-RU" sz="2800" dirty="0"/>
              <a:t>Контекстно-свободной грамматикой (КС-грамматикой) называется система G = (</a:t>
            </a:r>
            <a:r>
              <a:rPr lang="ru-RU" sz="2800" dirty="0" smtClean="0">
                <a:solidFill>
                  <a:srgbClr val="7030A0"/>
                </a:solidFill>
              </a:rPr>
              <a:t>V</a:t>
            </a:r>
            <a:r>
              <a:rPr lang="ru-RU" sz="2800" baseline="-25000" dirty="0" smtClean="0">
                <a:solidFill>
                  <a:srgbClr val="7030A0"/>
                </a:solidFill>
              </a:rPr>
              <a:t>T</a:t>
            </a:r>
            <a:r>
              <a:rPr lang="ru-RU" sz="2800" dirty="0" smtClean="0">
                <a:solidFill>
                  <a:srgbClr val="7030A0"/>
                </a:solidFill>
              </a:rPr>
              <a:t>,V</a:t>
            </a:r>
            <a:r>
              <a:rPr lang="ru-RU" sz="2800" baseline="-25000" dirty="0" smtClean="0">
                <a:solidFill>
                  <a:srgbClr val="7030A0"/>
                </a:solidFill>
              </a:rPr>
              <a:t>N</a:t>
            </a:r>
            <a:r>
              <a:rPr lang="ru-RU" sz="2800" dirty="0" smtClean="0">
                <a:solidFill>
                  <a:srgbClr val="7030A0"/>
                </a:solidFill>
              </a:rPr>
              <a:t>,</a:t>
            </a:r>
            <a:r>
              <a:rPr lang="en-US" sz="2800" dirty="0" smtClean="0">
                <a:solidFill>
                  <a:srgbClr val="7030A0"/>
                </a:solidFill>
              </a:rPr>
              <a:t>P</a:t>
            </a:r>
            <a:r>
              <a:rPr lang="ru-RU" sz="2800" dirty="0" smtClean="0">
                <a:solidFill>
                  <a:srgbClr val="7030A0"/>
                </a:solidFill>
              </a:rPr>
              <a:t>,</a:t>
            </a:r>
            <a:r>
              <a:rPr lang="en-US" sz="2800" dirty="0">
                <a:solidFill>
                  <a:srgbClr val="7030A0"/>
                </a:solidFill>
              </a:rPr>
              <a:t> S</a:t>
            </a:r>
            <a:r>
              <a:rPr lang="ru-RU" sz="2800" dirty="0" smtClean="0"/>
              <a:t>), </a:t>
            </a:r>
            <a:r>
              <a:rPr lang="ru-RU" sz="2800" dirty="0"/>
              <a:t>где V</a:t>
            </a:r>
            <a:r>
              <a:rPr lang="ru-RU" sz="2800" baseline="-25000" dirty="0"/>
              <a:t>T</a:t>
            </a:r>
            <a:r>
              <a:rPr lang="ru-RU" sz="2800" dirty="0"/>
              <a:t> и V</a:t>
            </a:r>
            <a:r>
              <a:rPr lang="ru-RU" sz="2800" baseline="-25000" dirty="0"/>
              <a:t>N</a:t>
            </a:r>
            <a:r>
              <a:rPr lang="ru-RU" sz="2800" dirty="0"/>
              <a:t> − непересекающиеся конечные множества </a:t>
            </a:r>
            <a:r>
              <a:rPr lang="ru-RU" sz="2800" dirty="0">
                <a:solidFill>
                  <a:srgbClr val="0070C0"/>
                </a:solidFill>
              </a:rPr>
              <a:t>терминальных</a:t>
            </a:r>
            <a:r>
              <a:rPr lang="ru-RU" sz="2800" dirty="0"/>
              <a:t> и </a:t>
            </a:r>
            <a:r>
              <a:rPr lang="ru-RU" sz="2800" dirty="0">
                <a:solidFill>
                  <a:srgbClr val="0070C0"/>
                </a:solidFill>
              </a:rPr>
              <a:t>нетерминальных</a:t>
            </a:r>
            <a:r>
              <a:rPr lang="ru-RU" sz="2800" dirty="0"/>
              <a:t> символов (терминалов и </a:t>
            </a:r>
            <a:r>
              <a:rPr lang="ru-RU" sz="2800" dirty="0" err="1"/>
              <a:t>нетерминалов</a:t>
            </a:r>
            <a:r>
              <a:rPr lang="ru-RU" sz="2800" dirty="0"/>
              <a:t>) соответственно; </a:t>
            </a:r>
            <a:endParaRPr lang="en-US" sz="2800" dirty="0" smtClean="0"/>
          </a:p>
          <a:p>
            <a:pPr>
              <a:spcBef>
                <a:spcPts val="1800"/>
              </a:spcBef>
            </a:pPr>
            <a:r>
              <a:rPr lang="ru-RU" sz="2800" dirty="0" smtClean="0"/>
              <a:t>S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V</a:t>
            </a:r>
            <a:r>
              <a:rPr lang="ru-RU" sz="2800" baseline="-25000" dirty="0"/>
              <a:t>N</a:t>
            </a:r>
            <a:r>
              <a:rPr lang="ru-RU" sz="2800" dirty="0"/>
              <a:t> – начальный символ, называемый аксиомой грамматики, P − конечное множество правил. Каждое </a:t>
            </a:r>
            <a:r>
              <a:rPr lang="ru-RU" sz="2800" dirty="0">
                <a:solidFill>
                  <a:srgbClr val="0070C0"/>
                </a:solidFill>
              </a:rPr>
              <a:t>правило в КС-грамматике имеет вид A</a:t>
            </a:r>
            <a:r>
              <a:rPr lang="ru-RU" sz="2800" dirty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r>
              <a:rPr lang="en-US" sz="2800" dirty="0">
                <a:solidFill>
                  <a:srgbClr val="0070C0"/>
                </a:solidFill>
              </a:rPr>
              <a:t>a</a:t>
            </a:r>
            <a:r>
              <a:rPr lang="ru-RU" sz="2800" dirty="0"/>
              <a:t> , где A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V</a:t>
            </a:r>
            <a:r>
              <a:rPr lang="ru-RU" sz="2800" baseline="-25000" dirty="0"/>
              <a:t>N</a:t>
            </a:r>
            <a:r>
              <a:rPr lang="ru-RU" sz="2800" dirty="0"/>
              <a:t> и 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a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(V</a:t>
            </a:r>
            <a:r>
              <a:rPr lang="ru-RU" sz="2800" baseline="-250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</a:t>
            </a:r>
            <a:r>
              <a:rPr lang="ru-RU" sz="2800" dirty="0"/>
              <a:t>V</a:t>
            </a:r>
            <a:r>
              <a:rPr lang="ru-RU" sz="2800" baseline="-25000" dirty="0"/>
              <a:t>T</a:t>
            </a:r>
            <a:r>
              <a:rPr lang="ru-RU" sz="2800" dirty="0"/>
              <a:t>) * </a:t>
            </a:r>
          </a:p>
        </p:txBody>
      </p:sp>
    </p:spTree>
    <p:extLst>
      <p:ext uri="{BB962C8B-B14F-4D97-AF65-F5344CB8AC3E}">
        <p14:creationId xmlns:p14="http://schemas.microsoft.com/office/powerpoint/2010/main" val="242821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71054"/>
            <a:ext cx="8596668" cy="1320800"/>
          </a:xfrm>
        </p:spPr>
        <p:txBody>
          <a:bodyPr/>
          <a:lstStyle/>
          <a:p>
            <a:r>
              <a:rPr lang="ru-RU" dirty="0"/>
              <a:t>КС-грамматики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241" y="3014022"/>
            <a:ext cx="10683393" cy="30668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ru-RU" sz="2800" dirty="0" smtClean="0"/>
              <a:t>Грамматика  </a:t>
            </a:r>
            <a:r>
              <a:rPr lang="ru-RU" sz="2800" dirty="0"/>
              <a:t>порождает множество всех слов в алфавите {</a:t>
            </a:r>
            <a:r>
              <a:rPr lang="en-US" sz="2800" dirty="0"/>
              <a:t>r</a:t>
            </a:r>
            <a:r>
              <a:rPr lang="ru-RU" sz="2800" dirty="0"/>
              <a:t>,t}, содержащих одинаковое число букв r и t. </a:t>
            </a:r>
            <a:endParaRPr lang="en-US" sz="2800" dirty="0" smtClean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 smtClean="0"/>
              <a:t>C</a:t>
            </a:r>
            <a:r>
              <a:rPr lang="ru-RU" sz="2800" dirty="0" err="1"/>
              <a:t>лово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FF0000"/>
                </a:solidFill>
              </a:rPr>
              <a:t>a </a:t>
            </a:r>
            <a:r>
              <a:rPr lang="ru-RU" sz="2800" dirty="0">
                <a:solidFill>
                  <a:srgbClr val="FF0000"/>
                </a:solidFill>
                <a:sym typeface="Symbol" panose="05050102010706020507" pitchFamily="18" charset="2"/>
              </a:rPr>
              <a:t>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 err="1">
                <a:solidFill>
                  <a:srgbClr val="FF0000"/>
                </a:solidFill>
              </a:rPr>
              <a:t>trttrr</a:t>
            </a:r>
            <a:r>
              <a:rPr lang="ru-RU" sz="2800" dirty="0"/>
              <a:t>. Процесс его вывода из аксиомы S : </a:t>
            </a:r>
            <a:endParaRPr lang="ru-RU" sz="2800" dirty="0" smtClean="0"/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ru-RU" sz="2800" dirty="0" smtClean="0"/>
              <a:t>S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</a:t>
            </a:r>
            <a:r>
              <a:rPr lang="ru-RU" sz="2800" dirty="0" err="1"/>
              <a:t>t</a:t>
            </a:r>
            <a:r>
              <a:rPr lang="ru-RU" sz="2800" dirty="0" err="1">
                <a:solidFill>
                  <a:srgbClr val="00B050"/>
                </a:solidFill>
              </a:rPr>
              <a:t>S</a:t>
            </a:r>
            <a:r>
              <a:rPr lang="ru-RU" sz="2800" dirty="0" err="1"/>
              <a:t>r</a:t>
            </a:r>
            <a:r>
              <a:rPr lang="ru-RU" sz="2800" dirty="0" err="1">
                <a:solidFill>
                  <a:schemeClr val="tx1"/>
                </a:solidFill>
              </a:rPr>
              <a:t>S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</a:t>
            </a:r>
            <a:r>
              <a:rPr lang="ru-RU" sz="2800" dirty="0" err="1"/>
              <a:t>t</a:t>
            </a:r>
            <a:r>
              <a:rPr lang="ru-RU" sz="2800" dirty="0" err="1">
                <a:solidFill>
                  <a:srgbClr val="00B050"/>
                </a:solidFill>
              </a:rPr>
              <a:t>rStS</a:t>
            </a:r>
            <a:r>
              <a:rPr lang="ru-RU" sz="2800" dirty="0" err="1"/>
              <a:t>rS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</a:t>
            </a:r>
            <a:r>
              <a:rPr lang="ru-RU" sz="2800" dirty="0" err="1"/>
              <a:t>trtSrS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</a:t>
            </a:r>
            <a:r>
              <a:rPr lang="ru-RU" sz="2800" dirty="0" err="1"/>
              <a:t>trt</a:t>
            </a:r>
            <a:r>
              <a:rPr lang="ru-RU" sz="2800" dirty="0" err="1">
                <a:solidFill>
                  <a:srgbClr val="0070C0"/>
                </a:solidFill>
              </a:rPr>
              <a:t>S</a:t>
            </a:r>
            <a:r>
              <a:rPr lang="ru-RU" sz="2800" dirty="0" err="1"/>
              <a:t>r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</a:t>
            </a:r>
            <a:r>
              <a:rPr lang="ru-RU" sz="2800" dirty="0" err="1"/>
              <a:t>trt</a:t>
            </a:r>
            <a:r>
              <a:rPr lang="ru-RU" sz="2800" dirty="0" err="1">
                <a:solidFill>
                  <a:srgbClr val="0070C0"/>
                </a:solidFill>
              </a:rPr>
              <a:t>tSrS</a:t>
            </a:r>
            <a:r>
              <a:rPr lang="ru-RU" sz="2800" dirty="0" err="1"/>
              <a:t>r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</a:t>
            </a:r>
            <a:r>
              <a:rPr lang="ru-RU" sz="2800" dirty="0" err="1">
                <a:solidFill>
                  <a:srgbClr val="FF0000"/>
                </a:solidFill>
              </a:rPr>
              <a:t>trttrr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ru-RU" sz="2800" dirty="0">
                <a:solidFill>
                  <a:srgbClr val="FF0000"/>
                </a:solidFill>
              </a:rPr>
              <a:t>L.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00241" y="1768763"/>
            <a:ext cx="10683393" cy="1245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ru-RU" sz="2800" b="1" dirty="0" smtClean="0"/>
              <a:t>Пример:</a:t>
            </a:r>
            <a:r>
              <a:rPr lang="ru-RU" sz="2800" dirty="0" smtClean="0"/>
              <a:t>  </a:t>
            </a:r>
            <a:r>
              <a:rPr lang="en-US" sz="2800" dirty="0" smtClean="0"/>
              <a:t>G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 = ({</a:t>
            </a:r>
            <a:r>
              <a:rPr lang="en-US" sz="2800" dirty="0" smtClean="0"/>
              <a:t>r</a:t>
            </a:r>
            <a:r>
              <a:rPr lang="ru-RU" sz="2800" dirty="0" smtClean="0"/>
              <a:t>,</a:t>
            </a:r>
            <a:r>
              <a:rPr lang="en-US" sz="2800" dirty="0" smtClean="0"/>
              <a:t>t</a:t>
            </a:r>
            <a:r>
              <a:rPr lang="ru-RU" sz="2800" dirty="0" smtClean="0"/>
              <a:t>}, {</a:t>
            </a:r>
            <a:r>
              <a:rPr lang="en-US" sz="2800" dirty="0" smtClean="0"/>
              <a:t>S</a:t>
            </a:r>
            <a:r>
              <a:rPr lang="ru-RU" sz="2800" dirty="0" smtClean="0"/>
              <a:t>}, </a:t>
            </a:r>
            <a:r>
              <a:rPr lang="en-US" sz="2800" dirty="0" smtClean="0"/>
              <a:t>P</a:t>
            </a:r>
            <a:r>
              <a:rPr lang="ru-RU" sz="2800" dirty="0" smtClean="0"/>
              <a:t>,</a:t>
            </a:r>
            <a:r>
              <a:rPr lang="en-US" sz="2800" dirty="0" smtClean="0"/>
              <a:t> S</a:t>
            </a:r>
            <a:r>
              <a:rPr lang="ru-RU" sz="2800" dirty="0" smtClean="0"/>
              <a:t>) (КС-грамматика), </a:t>
            </a:r>
            <a:r>
              <a:rPr lang="en-US" sz="2800" dirty="0" smtClean="0"/>
              <a:t>P</a:t>
            </a:r>
            <a:r>
              <a:rPr lang="ru-RU" sz="2800" dirty="0" smtClean="0"/>
              <a:t> состоит из правил вида </a:t>
            </a:r>
            <a:r>
              <a:rPr lang="en-US" sz="2800" dirty="0" smtClean="0"/>
              <a:t>S </a:t>
            </a:r>
            <a:r>
              <a:rPr lang="ru-RU" sz="2800" dirty="0" smtClean="0">
                <a:sym typeface="Symbol" panose="05050102010706020507" pitchFamily="18" charset="2"/>
              </a:rPr>
              <a:t></a:t>
            </a:r>
            <a:r>
              <a:rPr lang="ru-RU" sz="2800" dirty="0" smtClean="0"/>
              <a:t> </a:t>
            </a:r>
            <a:r>
              <a:rPr lang="en-US" sz="2800" dirty="0" err="1" smtClean="0"/>
              <a:t>rStS</a:t>
            </a:r>
            <a:r>
              <a:rPr lang="ru-RU" sz="2800" dirty="0" smtClean="0"/>
              <a:t>| </a:t>
            </a:r>
            <a:r>
              <a:rPr lang="en-US" sz="2800" dirty="0" err="1" smtClean="0"/>
              <a:t>tSrS</a:t>
            </a:r>
            <a:r>
              <a:rPr lang="ru-RU" sz="2800" dirty="0" smtClean="0"/>
              <a:t>| ε. </a:t>
            </a:r>
            <a:endParaRPr lang="en-US" sz="2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8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680" y="235528"/>
            <a:ext cx="8596668" cy="13208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МП-автомат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701" y="1108635"/>
            <a:ext cx="10627975" cy="38807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Автомат с магазинной памятью (МП-автомат)– это НКА, имеющий дополнительную потенциально неограниченную ленту памяти (магазин). </a:t>
            </a:r>
            <a:r>
              <a:rPr lang="ru-RU" sz="2800" dirty="0" smtClean="0"/>
              <a:t>В начальный момент времени магазин </a:t>
            </a:r>
            <a:r>
              <a:rPr lang="ru-RU" sz="2800" dirty="0"/>
              <a:t>содержит начальный символ Z</a:t>
            </a:r>
            <a:r>
              <a:rPr lang="ru-RU" sz="2800" baseline="-25000" dirty="0"/>
              <a:t>0</a:t>
            </a:r>
            <a:r>
              <a:rPr lang="ru-RU" sz="2800" dirty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99407" y="3049022"/>
            <a:ext cx="7325937" cy="349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2643" y="512618"/>
            <a:ext cx="8596668" cy="1320800"/>
          </a:xfrm>
        </p:spPr>
        <p:txBody>
          <a:bodyPr/>
          <a:lstStyle/>
          <a:p>
            <a:r>
              <a:rPr lang="ru-RU" dirty="0"/>
              <a:t>МП-автомат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008" y="1833418"/>
            <a:ext cx="11425606" cy="46490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2800" dirty="0">
                <a:solidFill>
                  <a:srgbClr val="FF0000"/>
                </a:solidFill>
              </a:rPr>
              <a:t>МП-автоматом </a:t>
            </a:r>
            <a:r>
              <a:rPr lang="ru-RU" sz="2800" dirty="0"/>
              <a:t>называется система S </a:t>
            </a:r>
            <a:r>
              <a:rPr lang="ru-RU" sz="2800" dirty="0">
                <a:sym typeface="Symbol" panose="05050102010706020507" pitchFamily="18" charset="2"/>
              </a:rPr>
              <a:t></a:t>
            </a:r>
            <a:r>
              <a:rPr lang="ru-RU" sz="2800" dirty="0"/>
              <a:t> (Q, </a:t>
            </a:r>
            <a:r>
              <a:rPr lang="en-US" sz="2800" dirty="0"/>
              <a:t>X</a:t>
            </a:r>
            <a:r>
              <a:rPr lang="ru-RU" sz="2800" dirty="0" smtClean="0"/>
              <a:t>, </a:t>
            </a:r>
            <a:r>
              <a:rPr lang="en-US" sz="2800" dirty="0" smtClean="0"/>
              <a:t>M</a:t>
            </a:r>
            <a:r>
              <a:rPr lang="ru-RU" sz="2800" dirty="0" smtClean="0"/>
              <a:t>, </a:t>
            </a:r>
            <a:r>
              <a:rPr lang="ru-RU" sz="2800" dirty="0">
                <a:sym typeface="Symbol" panose="05050102010706020507" pitchFamily="18" charset="2"/>
              </a:rPr>
              <a:t></a:t>
            </a:r>
            <a:r>
              <a:rPr lang="ru-RU" sz="2800" dirty="0"/>
              <a:t>, q0, Z</a:t>
            </a:r>
            <a:r>
              <a:rPr lang="ru-RU" sz="2800" baseline="-25000" dirty="0"/>
              <a:t>0</a:t>
            </a:r>
            <a:r>
              <a:rPr lang="ru-RU" sz="2800" dirty="0"/>
              <a:t>, F</a:t>
            </a:r>
            <a:r>
              <a:rPr lang="ru-RU" sz="2800" dirty="0" smtClean="0"/>
              <a:t>),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800" dirty="0" smtClean="0"/>
              <a:t>  Q </a:t>
            </a:r>
            <a:r>
              <a:rPr lang="ru-RU" sz="2800" dirty="0"/>
              <a:t>− конечное множество состояний, </a:t>
            </a:r>
            <a:endParaRPr lang="ru-RU" sz="2800" dirty="0" smtClean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800" dirty="0" smtClean="0"/>
              <a:t>  </a:t>
            </a:r>
            <a:r>
              <a:rPr lang="en-US" sz="2800" dirty="0" smtClean="0"/>
              <a:t>X</a:t>
            </a:r>
            <a:r>
              <a:rPr lang="ru-RU" sz="2800" dirty="0" smtClean="0"/>
              <a:t> </a:t>
            </a:r>
            <a:r>
              <a:rPr lang="ru-RU" sz="2800" dirty="0"/>
              <a:t>− конечный входной алфавит, </a:t>
            </a:r>
            <a:endParaRPr lang="ru-RU" sz="2800" dirty="0" smtClean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800" dirty="0" smtClean="0"/>
              <a:t>  </a:t>
            </a:r>
            <a:r>
              <a:rPr lang="en-US" sz="2800" dirty="0" smtClean="0"/>
              <a:t>M</a:t>
            </a:r>
            <a:r>
              <a:rPr lang="ru-RU" sz="2800" dirty="0" smtClean="0"/>
              <a:t> </a:t>
            </a:r>
            <a:r>
              <a:rPr lang="ru-RU" sz="2800" dirty="0"/>
              <a:t>− конечный алфавит магазинных символов,   </a:t>
            </a:r>
            <a:endParaRPr lang="ru-RU" sz="2800" dirty="0" smtClean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800" dirty="0" smtClean="0">
                <a:sym typeface="Symbol" panose="05050102010706020507" pitchFamily="18" charset="2"/>
              </a:rPr>
              <a:t>  </a:t>
            </a:r>
            <a:r>
              <a:rPr lang="ru-RU" sz="2800" dirty="0"/>
              <a:t>: Q х </a:t>
            </a:r>
            <a:r>
              <a:rPr lang="en-US" sz="2800" dirty="0"/>
              <a:t>X </a:t>
            </a:r>
            <a:r>
              <a:rPr lang="ru-RU" sz="2800" dirty="0"/>
              <a:t>х (</a:t>
            </a:r>
            <a:r>
              <a:rPr lang="en-US" sz="2800" dirty="0" smtClean="0"/>
              <a:t>M </a:t>
            </a:r>
            <a:r>
              <a:rPr lang="ru-RU" sz="2800" dirty="0">
                <a:sym typeface="Symbol" panose="05050102010706020507" pitchFamily="18" charset="2"/>
              </a:rPr>
              <a:t></a:t>
            </a:r>
            <a:r>
              <a:rPr lang="ru-RU" sz="2800" dirty="0"/>
              <a:t> {ε}) </a:t>
            </a:r>
            <a:r>
              <a:rPr lang="ru-RU" sz="2800" dirty="0" smtClean="0">
                <a:sym typeface="Symbol" panose="05050102010706020507" pitchFamily="18" charset="2"/>
              </a:rPr>
              <a:t></a:t>
            </a:r>
            <a:r>
              <a:rPr lang="ru-RU" sz="2800" dirty="0" smtClean="0"/>
              <a:t> </a:t>
            </a:r>
            <a:r>
              <a:rPr lang="ru-RU" sz="2800" b="1" dirty="0">
                <a:solidFill>
                  <a:srgbClr val="7030A0"/>
                </a:solidFill>
              </a:rPr>
              <a:t>2</a:t>
            </a:r>
            <a:r>
              <a:rPr lang="en-US" sz="2800" b="1" baseline="30000" dirty="0" err="1">
                <a:solidFill>
                  <a:srgbClr val="7030A0"/>
                </a:solidFill>
              </a:rPr>
              <a:t>Qx</a:t>
            </a:r>
            <a:r>
              <a:rPr lang="ru-RU" sz="2800" b="1" baseline="30000" dirty="0">
                <a:solidFill>
                  <a:srgbClr val="7030A0"/>
                </a:solidFill>
              </a:rPr>
              <a:t>Х* </a:t>
            </a:r>
            <a:r>
              <a:rPr lang="ru-RU" sz="2800" dirty="0"/>
              <a:t>- функция переходов, </a:t>
            </a:r>
            <a:endParaRPr lang="ru-RU" sz="2800" dirty="0" smtClean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800" dirty="0" smtClean="0"/>
              <a:t>  q0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Q − начальное состояние, </a:t>
            </a:r>
            <a:endParaRPr lang="ru-RU" sz="2800" dirty="0" smtClean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800" dirty="0" smtClean="0"/>
              <a:t>  Z</a:t>
            </a:r>
            <a:r>
              <a:rPr lang="ru-RU" sz="2800" baseline="-25000" dirty="0" smtClean="0"/>
              <a:t>0</a:t>
            </a:r>
            <a:r>
              <a:rPr lang="ru-RU" sz="2800" dirty="0" smtClean="0"/>
              <a:t> </a:t>
            </a:r>
            <a:r>
              <a:rPr lang="ru-RU" sz="2800" dirty="0"/>
              <a:t>− начальный магазинный символ, так называемый маркер дна, </a:t>
            </a:r>
            <a:endParaRPr lang="ru-RU" sz="2800" dirty="0" smtClean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800" dirty="0" smtClean="0"/>
              <a:t>  F </a:t>
            </a:r>
            <a:r>
              <a:rPr lang="ru-RU" sz="2800" dirty="0">
                <a:sym typeface="Symbol" panose="05050102010706020507" pitchFamily="18" charset="2"/>
              </a:rPr>
              <a:t></a:t>
            </a:r>
            <a:r>
              <a:rPr lang="ru-RU" sz="2800" dirty="0"/>
              <a:t> Q − множество заключительных состояний. 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9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МП-автомат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860" y="1550989"/>
            <a:ext cx="11597795" cy="439706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sz="2800" b="1" dirty="0">
                <a:solidFill>
                  <a:srgbClr val="7030A0"/>
                </a:solidFill>
              </a:rPr>
              <a:t>Конфигурация </a:t>
            </a:r>
            <a:r>
              <a:rPr lang="ru-RU" sz="2800" b="1" dirty="0" smtClean="0">
                <a:solidFill>
                  <a:srgbClr val="7030A0"/>
                </a:solidFill>
              </a:rPr>
              <a:t>МП-автомата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S`</a:t>
            </a:r>
            <a:r>
              <a:rPr lang="ru-RU" sz="2800" dirty="0" smtClean="0"/>
              <a:t> </a:t>
            </a:r>
            <a:r>
              <a:rPr lang="ru-RU" sz="2800" dirty="0"/>
              <a:t>− </a:t>
            </a:r>
            <a:r>
              <a:rPr lang="ru-RU" sz="2800" dirty="0" smtClean="0"/>
              <a:t>тройка </a:t>
            </a:r>
            <a:r>
              <a:rPr lang="ru-RU" sz="2800" dirty="0"/>
              <a:t>(</a:t>
            </a:r>
            <a:r>
              <a:rPr lang="en-US" sz="2800" dirty="0"/>
              <a:t>q</a:t>
            </a:r>
            <a:r>
              <a:rPr lang="ru-RU" sz="2800" dirty="0"/>
              <a:t>,</a:t>
            </a:r>
            <a:r>
              <a:rPr lang="en-US" sz="2800" dirty="0"/>
              <a:t>w</a:t>
            </a:r>
            <a:r>
              <a:rPr lang="ru-RU" sz="2800" dirty="0"/>
              <a:t>,</a:t>
            </a:r>
            <a:r>
              <a:rPr lang="en-US" sz="2800" dirty="0"/>
              <a:t>a</a:t>
            </a:r>
            <a:r>
              <a:rPr lang="ru-RU" sz="2800" dirty="0"/>
              <a:t>)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 smtClean="0"/>
              <a:t>{</a:t>
            </a:r>
            <a:r>
              <a:rPr lang="ru-RU" sz="2800" dirty="0" smtClean="0"/>
              <a:t>Q </a:t>
            </a:r>
            <a:r>
              <a:rPr lang="ru-RU" sz="2800" dirty="0"/>
              <a:t>х </a:t>
            </a:r>
            <a:r>
              <a:rPr lang="en-US" sz="2800" dirty="0" smtClean="0"/>
              <a:t>X</a:t>
            </a:r>
            <a:r>
              <a:rPr lang="ru-RU" sz="2800" dirty="0" smtClean="0"/>
              <a:t>* </a:t>
            </a:r>
            <a:r>
              <a:rPr lang="ru-RU" sz="2800" dirty="0"/>
              <a:t>х </a:t>
            </a:r>
            <a:r>
              <a:rPr lang="en-US" sz="2800" dirty="0" smtClean="0"/>
              <a:t>M</a:t>
            </a:r>
            <a:r>
              <a:rPr lang="ru-RU" sz="2800" dirty="0" smtClean="0"/>
              <a:t>*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endParaRPr lang="en-US" sz="2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sz="2800" b="1" dirty="0" smtClean="0"/>
              <a:t>q</a:t>
            </a:r>
            <a:r>
              <a:rPr lang="ru-RU" sz="2800" dirty="0" smtClean="0"/>
              <a:t> </a:t>
            </a:r>
            <a:r>
              <a:rPr lang="ru-RU" sz="2800" dirty="0"/>
              <a:t>– текущее состояние, </a:t>
            </a:r>
            <a:endParaRPr lang="en-US" sz="2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sz="2800" b="1" dirty="0" smtClean="0"/>
              <a:t>w</a:t>
            </a:r>
            <a:r>
              <a:rPr lang="ru-RU" sz="2800" b="1" dirty="0" smtClean="0"/>
              <a:t> </a:t>
            </a:r>
            <a:r>
              <a:rPr lang="ru-RU" sz="2800" dirty="0"/>
              <a:t>– оставшаяся часть входного слова, при  </a:t>
            </a:r>
            <a:r>
              <a:rPr lang="en-US" sz="2800" dirty="0">
                <a:solidFill>
                  <a:srgbClr val="7030A0"/>
                </a:solidFill>
              </a:rPr>
              <a:t>w</a:t>
            </a:r>
            <a:r>
              <a:rPr lang="ru-RU" sz="2800" dirty="0">
                <a:solidFill>
                  <a:srgbClr val="7030A0"/>
                </a:solidFill>
              </a:rPr>
              <a:t>= ε </a:t>
            </a:r>
            <a:r>
              <a:rPr lang="ru-RU" sz="2800" dirty="0"/>
              <a:t>– слово прочитано, </a:t>
            </a:r>
            <a:r>
              <a:rPr lang="ru-RU" sz="2800" b="1" dirty="0"/>
              <a:t>а</a:t>
            </a:r>
            <a:r>
              <a:rPr lang="ru-RU" sz="2800" dirty="0"/>
              <a:t> – содержимое магазина, при  </a:t>
            </a:r>
            <a:r>
              <a:rPr lang="ru-RU" sz="2800" dirty="0">
                <a:solidFill>
                  <a:srgbClr val="7030A0"/>
                </a:solidFill>
              </a:rPr>
              <a:t>а= ε </a:t>
            </a:r>
            <a:r>
              <a:rPr lang="ru-RU" sz="2800" dirty="0"/>
              <a:t>магазин </a:t>
            </a:r>
            <a:r>
              <a:rPr lang="ru-RU" sz="2800" dirty="0" smtClean="0"/>
              <a:t>пуст (</a:t>
            </a:r>
            <a:r>
              <a:rPr lang="ru-RU" sz="2800" i="1" dirty="0" smtClean="0"/>
              <a:t>не </a:t>
            </a:r>
            <a:r>
              <a:rPr lang="ru-RU" sz="2800" i="1" dirty="0" err="1" smtClean="0"/>
              <a:t>обяз</a:t>
            </a:r>
            <a:r>
              <a:rPr lang="ru-RU" sz="2800" i="1" dirty="0" smtClean="0"/>
              <a:t>. в конце</a:t>
            </a:r>
            <a:r>
              <a:rPr lang="ru-RU" sz="2800" dirty="0" smtClean="0"/>
              <a:t>) </a:t>
            </a:r>
            <a:endParaRPr lang="en-US" sz="2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ru-RU" sz="2800" dirty="0" smtClean="0">
                <a:solidFill>
                  <a:srgbClr val="0070C0"/>
                </a:solidFill>
              </a:rPr>
              <a:t>Начальная </a:t>
            </a:r>
            <a:r>
              <a:rPr lang="ru-RU" sz="2800" dirty="0">
                <a:solidFill>
                  <a:srgbClr val="0070C0"/>
                </a:solidFill>
              </a:rPr>
              <a:t>конфигурация </a:t>
            </a:r>
            <a:r>
              <a:rPr lang="ru-RU" sz="2800" dirty="0" smtClean="0">
                <a:solidFill>
                  <a:srgbClr val="0070C0"/>
                </a:solidFill>
              </a:rPr>
              <a:t>    -   </a:t>
            </a:r>
            <a:r>
              <a:rPr lang="ru-RU" sz="2800" dirty="0" smtClean="0"/>
              <a:t>вида </a:t>
            </a:r>
            <a:r>
              <a:rPr lang="ru-RU" sz="2800" dirty="0"/>
              <a:t>(q0, w, Z</a:t>
            </a:r>
            <a:r>
              <a:rPr lang="ru-RU" sz="2800" baseline="-25000" dirty="0"/>
              <a:t>0</a:t>
            </a:r>
            <a:r>
              <a:rPr lang="ru-RU" sz="2800" dirty="0" smtClean="0"/>
              <a:t>), где w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 smtClean="0"/>
              <a:t>X</a:t>
            </a:r>
            <a:r>
              <a:rPr lang="ru-RU" sz="2800" baseline="30000" dirty="0" smtClean="0">
                <a:sym typeface="Symbol" panose="05050102010706020507" pitchFamily="18" charset="2"/>
              </a:rPr>
              <a:t></a:t>
            </a:r>
            <a:r>
              <a:rPr lang="ru-RU" sz="2800" dirty="0"/>
              <a:t>. </a:t>
            </a:r>
            <a:endParaRPr lang="en-US" sz="2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ru-RU" sz="2800" dirty="0" smtClean="0">
                <a:solidFill>
                  <a:srgbClr val="0070C0"/>
                </a:solidFill>
              </a:rPr>
              <a:t>Заключительная </a:t>
            </a:r>
            <a:r>
              <a:rPr lang="ru-RU" sz="2800" dirty="0">
                <a:solidFill>
                  <a:srgbClr val="0070C0"/>
                </a:solidFill>
              </a:rPr>
              <a:t>конфигурация </a:t>
            </a:r>
            <a:r>
              <a:rPr lang="ru-RU" sz="2800" dirty="0"/>
              <a:t>вида (q, </a:t>
            </a:r>
            <a:r>
              <a:rPr lang="ru-RU" sz="2800" dirty="0" smtClean="0"/>
              <a:t> ε</a:t>
            </a:r>
            <a:r>
              <a:rPr lang="ru-RU" sz="2800" dirty="0"/>
              <a:t>, </a:t>
            </a:r>
            <a:r>
              <a:rPr lang="ru-RU" sz="2800" dirty="0" smtClean="0"/>
              <a:t> а</a:t>
            </a:r>
            <a:r>
              <a:rPr lang="ru-RU" sz="2800" dirty="0"/>
              <a:t>), </a:t>
            </a:r>
            <a:r>
              <a:rPr lang="en-US" sz="2800" dirty="0" smtClean="0"/>
              <a:t>q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F и а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 smtClean="0"/>
              <a:t>M</a:t>
            </a:r>
            <a:r>
              <a:rPr lang="ru-RU" sz="2800" dirty="0" smtClean="0"/>
              <a:t>*. 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4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0352" y="457200"/>
            <a:ext cx="8596668" cy="1320800"/>
          </a:xfrm>
        </p:spPr>
        <p:txBody>
          <a:bodyPr/>
          <a:lstStyle/>
          <a:p>
            <a:r>
              <a:rPr lang="ru-RU" dirty="0"/>
              <a:t>МП-автомат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2160589"/>
            <a:ext cx="9927771" cy="3880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ru-RU" sz="2800" dirty="0"/>
              <a:t>Отношение ├─ называется </a:t>
            </a:r>
            <a:r>
              <a:rPr lang="ru-RU" sz="2800" dirty="0">
                <a:solidFill>
                  <a:srgbClr val="0070C0"/>
                </a:solidFill>
              </a:rPr>
              <a:t>тактом работы</a:t>
            </a:r>
            <a:r>
              <a:rPr lang="ru-RU" sz="2800" dirty="0"/>
              <a:t> МП-автомата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ru-RU" sz="2800" dirty="0" smtClean="0"/>
              <a:t> </a:t>
            </a:r>
            <a:r>
              <a:rPr lang="ru-RU" sz="2800" dirty="0"/>
              <a:t>Определяется такт следующим образом: </a:t>
            </a:r>
            <a:endParaRPr lang="en-US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ru-RU" sz="2800" dirty="0" smtClean="0"/>
              <a:t>(</a:t>
            </a:r>
            <a:r>
              <a:rPr lang="en-US" sz="2800" dirty="0"/>
              <a:t>q</a:t>
            </a:r>
            <a:r>
              <a:rPr lang="ru-RU" sz="2800" dirty="0"/>
              <a:t>, </a:t>
            </a:r>
            <a:r>
              <a:rPr lang="en-US" sz="2800" b="1" dirty="0" err="1">
                <a:solidFill>
                  <a:srgbClr val="0070C0"/>
                </a:solidFill>
              </a:rPr>
              <a:t>r</a:t>
            </a:r>
            <a:r>
              <a:rPr lang="en-US" sz="2800" dirty="0" err="1"/>
              <a:t>w</a:t>
            </a:r>
            <a:r>
              <a:rPr lang="ru-RU" sz="2800" dirty="0"/>
              <a:t>, </a:t>
            </a:r>
            <a:r>
              <a:rPr lang="en-US" sz="2800" dirty="0" err="1"/>
              <a:t>Za</a:t>
            </a:r>
            <a:r>
              <a:rPr lang="ru-RU" sz="2800" dirty="0"/>
              <a:t>) ├─ (</a:t>
            </a:r>
            <a:r>
              <a:rPr lang="en-US" sz="2800" dirty="0"/>
              <a:t>q</a:t>
            </a:r>
            <a:r>
              <a:rPr lang="ru-RU" sz="2800" dirty="0"/>
              <a:t>’, </a:t>
            </a:r>
            <a:r>
              <a:rPr lang="en-US" sz="2800" dirty="0"/>
              <a:t>w</a:t>
            </a:r>
            <a:r>
              <a:rPr lang="ru-RU" sz="2800" dirty="0"/>
              <a:t>, </a:t>
            </a:r>
            <a:r>
              <a:rPr lang="en-US" sz="2800" b="1" dirty="0" err="1">
                <a:solidFill>
                  <a:srgbClr val="0070C0"/>
                </a:solidFill>
              </a:rPr>
              <a:t>y</a:t>
            </a:r>
            <a:r>
              <a:rPr lang="en-US" sz="2800" dirty="0" err="1"/>
              <a:t>a</a:t>
            </a:r>
            <a:r>
              <a:rPr lang="ru-RU" sz="2800" dirty="0"/>
              <a:t>), если множество </a:t>
            </a:r>
            <a:r>
              <a:rPr lang="ru-RU" sz="2800" dirty="0">
                <a:sym typeface="Symbol" panose="05050102010706020507" pitchFamily="18" charset="2"/>
              </a:rPr>
              <a:t></a:t>
            </a:r>
            <a:r>
              <a:rPr lang="ru-RU" sz="2800" dirty="0"/>
              <a:t> (</a:t>
            </a:r>
            <a:r>
              <a:rPr lang="en-US" sz="2800" dirty="0"/>
              <a:t>q</a:t>
            </a:r>
            <a:r>
              <a:rPr lang="ru-RU" sz="2800" dirty="0"/>
              <a:t>, </a:t>
            </a:r>
            <a:r>
              <a:rPr lang="en-US" sz="2800" dirty="0"/>
              <a:t>r</a:t>
            </a:r>
            <a:r>
              <a:rPr lang="ru-RU" sz="2800" dirty="0"/>
              <a:t>, </a:t>
            </a:r>
            <a:r>
              <a:rPr lang="en-US" sz="2800" dirty="0"/>
              <a:t>Z</a:t>
            </a:r>
            <a:r>
              <a:rPr lang="ru-RU" sz="2800" dirty="0"/>
              <a:t>) содержит (</a:t>
            </a:r>
            <a:r>
              <a:rPr lang="en-US" sz="2800" dirty="0"/>
              <a:t>q</a:t>
            </a:r>
            <a:r>
              <a:rPr lang="ru-RU" sz="2800" dirty="0"/>
              <a:t>’, </a:t>
            </a:r>
            <a:r>
              <a:rPr lang="en-US" sz="2800" dirty="0"/>
              <a:t>y</a:t>
            </a:r>
            <a:r>
              <a:rPr lang="ru-RU" sz="2800" dirty="0"/>
              <a:t>), где </a:t>
            </a:r>
            <a:r>
              <a:rPr lang="en-US" sz="2800" dirty="0"/>
              <a:t>q</a:t>
            </a:r>
            <a:r>
              <a:rPr lang="ru-RU" sz="2800" dirty="0"/>
              <a:t>, </a:t>
            </a:r>
            <a:r>
              <a:rPr lang="en-US" sz="2800" dirty="0"/>
              <a:t>q</a:t>
            </a:r>
            <a:r>
              <a:rPr lang="ru-RU" sz="2800" dirty="0"/>
              <a:t>’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/>
              <a:t>Q</a:t>
            </a:r>
            <a:r>
              <a:rPr lang="ru-RU" sz="2800" dirty="0"/>
              <a:t>, </a:t>
            </a:r>
            <a:r>
              <a:rPr lang="en-US" sz="2800" dirty="0"/>
              <a:t>r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 smtClean="0"/>
              <a:t>X</a:t>
            </a:r>
            <a:r>
              <a:rPr lang="ru-RU" sz="2800" dirty="0" smtClean="0">
                <a:sym typeface="Symbol" panose="05050102010706020507" pitchFamily="18" charset="2"/>
              </a:rPr>
              <a:t></a:t>
            </a:r>
            <a:r>
              <a:rPr lang="ru-RU" sz="2800" dirty="0" smtClean="0"/>
              <a:t> </a:t>
            </a:r>
            <a:r>
              <a:rPr lang="ru-RU" sz="2800" dirty="0"/>
              <a:t>{ε}, </a:t>
            </a:r>
            <a:r>
              <a:rPr lang="en-US" sz="2800" dirty="0"/>
              <a:t>w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 smtClean="0"/>
              <a:t>X</a:t>
            </a:r>
            <a:r>
              <a:rPr lang="ru-RU" sz="2800" dirty="0" smtClean="0"/>
              <a:t>*, </a:t>
            </a:r>
            <a:r>
              <a:rPr lang="en-US" sz="2800" dirty="0"/>
              <a:t>Z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 smtClean="0"/>
              <a:t>M </a:t>
            </a:r>
            <a:r>
              <a:rPr lang="ru-RU" sz="2800" dirty="0"/>
              <a:t>и а,</a:t>
            </a:r>
            <a:r>
              <a:rPr lang="en-US" sz="2800" dirty="0"/>
              <a:t>y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 smtClean="0"/>
              <a:t>M</a:t>
            </a:r>
            <a:r>
              <a:rPr lang="ru-RU" sz="2800" dirty="0" smtClean="0"/>
              <a:t>*. </a:t>
            </a:r>
            <a:endParaRPr lang="en-US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ru-RU" sz="2800" dirty="0" smtClean="0"/>
              <a:t>Если </a:t>
            </a:r>
            <a:r>
              <a:rPr lang="ru-RU" sz="2800" dirty="0"/>
              <a:t>магазин пуст, то следующий такт невозможен.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6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2096</TotalTime>
  <Words>2177</Words>
  <Application>Microsoft Office PowerPoint</Application>
  <PresentationFormat>Произвольный</PresentationFormat>
  <Paragraphs>167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Аспект</vt:lpstr>
      <vt:lpstr>Теория автоматов и формальные грамматики   Регулярные грамматики и конечные автоматы</vt:lpstr>
      <vt:lpstr>КС-грамматики и МП-автоматы</vt:lpstr>
      <vt:lpstr>Иерархия: Грамматики – Языки - Автоматы</vt:lpstr>
      <vt:lpstr>КС-грамматики</vt:lpstr>
      <vt:lpstr>КС-грамматики</vt:lpstr>
      <vt:lpstr>МП-автомат</vt:lpstr>
      <vt:lpstr>МП-автомат</vt:lpstr>
      <vt:lpstr>МП-автомат</vt:lpstr>
      <vt:lpstr>МП-автомат</vt:lpstr>
      <vt:lpstr>МП-автоматы и КС-грамматики</vt:lpstr>
      <vt:lpstr>МП-автоматы и КС-грамматики</vt:lpstr>
      <vt:lpstr>МП-автоматы и КС-грамматики</vt:lpstr>
      <vt:lpstr>МП-автоматы и КС-грамматики</vt:lpstr>
      <vt:lpstr>Функция переходов МП-автомата SG</vt:lpstr>
      <vt:lpstr>МП-автоматы и КС-грамматики</vt:lpstr>
      <vt:lpstr>Деревья вывода и КС-грамматики</vt:lpstr>
      <vt:lpstr>Пример 3.</vt:lpstr>
      <vt:lpstr>Пример 3.</vt:lpstr>
      <vt:lpstr>Пример 3.</vt:lpstr>
      <vt:lpstr>Дерево вывода</vt:lpstr>
      <vt:lpstr>Дерево вывода</vt:lpstr>
      <vt:lpstr>Дерево вывода</vt:lpstr>
      <vt:lpstr>Дерево вывода</vt:lpstr>
      <vt:lpstr>Дерево вывода</vt:lpstr>
      <vt:lpstr>Дерево вывода</vt:lpstr>
      <vt:lpstr>Дерево вывода</vt:lpstr>
      <vt:lpstr>Дерево вывода</vt:lpstr>
      <vt:lpstr>Дерево вывода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Мельцов Василий Юрьевич</cp:lastModifiedBy>
  <cp:revision>99</cp:revision>
  <dcterms:created xsi:type="dcterms:W3CDTF">2020-05-25T07:41:24Z</dcterms:created>
  <dcterms:modified xsi:type="dcterms:W3CDTF">2022-05-03T12:35:59Z</dcterms:modified>
</cp:coreProperties>
</file>