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1" r:id="rId1"/>
  </p:sldMasterIdLst>
  <p:sldIdLst>
    <p:sldId id="265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rsh Pandey" userId="c74d5a10532e3565" providerId="LiveId" clId="{B8744A2B-9DEB-4EE6-AE24-B50F2192E232}"/>
    <pc:docChg chg="undo redo custSel addSld delSld modSld sldOrd">
      <pc:chgData name="Adarsh Pandey" userId="c74d5a10532e3565" providerId="LiveId" clId="{B8744A2B-9DEB-4EE6-AE24-B50F2192E232}" dt="2025-03-29T15:25:47.017" v="783" actId="20577"/>
      <pc:docMkLst>
        <pc:docMk/>
      </pc:docMkLst>
      <pc:sldChg chg="modSp mod">
        <pc:chgData name="Adarsh Pandey" userId="c74d5a10532e3565" providerId="LiveId" clId="{B8744A2B-9DEB-4EE6-AE24-B50F2192E232}" dt="2025-03-29T15:24:21.432" v="772" actId="14100"/>
        <pc:sldMkLst>
          <pc:docMk/>
          <pc:sldMk cId="0" sldId="256"/>
        </pc:sldMkLst>
        <pc:spChg chg="mod">
          <ac:chgData name="Adarsh Pandey" userId="c74d5a10532e3565" providerId="LiveId" clId="{B8744A2B-9DEB-4EE6-AE24-B50F2192E232}" dt="2025-03-29T15:07:19.594" v="639" actId="207"/>
          <ac:spMkLst>
            <pc:docMk/>
            <pc:sldMk cId="0" sldId="256"/>
            <ac:spMk id="2" creationId="{00000000-0000-0000-0000-000000000000}"/>
          </ac:spMkLst>
        </pc:spChg>
        <pc:spChg chg="mod">
          <ac:chgData name="Adarsh Pandey" userId="c74d5a10532e3565" providerId="LiveId" clId="{B8744A2B-9DEB-4EE6-AE24-B50F2192E232}" dt="2025-03-29T15:24:21.432" v="772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Adarsh Pandey" userId="c74d5a10532e3565" providerId="LiveId" clId="{B8744A2B-9DEB-4EE6-AE24-B50F2192E232}" dt="2025-03-29T15:24:36.375" v="774" actId="14100"/>
        <pc:sldMkLst>
          <pc:docMk/>
          <pc:sldMk cId="0" sldId="257"/>
        </pc:sldMkLst>
        <pc:spChg chg="mod">
          <ac:chgData name="Adarsh Pandey" userId="c74d5a10532e3565" providerId="LiveId" clId="{B8744A2B-9DEB-4EE6-AE24-B50F2192E232}" dt="2025-03-29T15:01:35.941" v="538" actId="207"/>
          <ac:spMkLst>
            <pc:docMk/>
            <pc:sldMk cId="0" sldId="257"/>
            <ac:spMk id="2" creationId="{00000000-0000-0000-0000-000000000000}"/>
          </ac:spMkLst>
        </pc:spChg>
        <pc:spChg chg="mod">
          <ac:chgData name="Adarsh Pandey" userId="c74d5a10532e3565" providerId="LiveId" clId="{B8744A2B-9DEB-4EE6-AE24-B50F2192E232}" dt="2025-03-29T15:24:36.375" v="774" actId="14100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Adarsh Pandey" userId="c74d5a10532e3565" providerId="LiveId" clId="{B8744A2B-9DEB-4EE6-AE24-B50F2192E232}" dt="2025-03-29T15:25:00.219" v="776" actId="14100"/>
        <pc:sldMkLst>
          <pc:docMk/>
          <pc:sldMk cId="0" sldId="258"/>
        </pc:sldMkLst>
        <pc:spChg chg="mod">
          <ac:chgData name="Adarsh Pandey" userId="c74d5a10532e3565" providerId="LiveId" clId="{B8744A2B-9DEB-4EE6-AE24-B50F2192E232}" dt="2025-03-29T15:01:48.062" v="539" actId="207"/>
          <ac:spMkLst>
            <pc:docMk/>
            <pc:sldMk cId="0" sldId="258"/>
            <ac:spMk id="2" creationId="{00000000-0000-0000-0000-000000000000}"/>
          </ac:spMkLst>
        </pc:spChg>
        <pc:spChg chg="mod">
          <ac:chgData name="Adarsh Pandey" userId="c74d5a10532e3565" providerId="LiveId" clId="{B8744A2B-9DEB-4EE6-AE24-B50F2192E232}" dt="2025-03-29T15:25:00.219" v="776" actId="14100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Adarsh Pandey" userId="c74d5a10532e3565" providerId="LiveId" clId="{B8744A2B-9DEB-4EE6-AE24-B50F2192E232}" dt="2025-03-29T15:25:47.017" v="783" actId="20577"/>
        <pc:sldMkLst>
          <pc:docMk/>
          <pc:sldMk cId="0" sldId="259"/>
        </pc:sldMkLst>
        <pc:spChg chg="mod">
          <ac:chgData name="Adarsh Pandey" userId="c74d5a10532e3565" providerId="LiveId" clId="{B8744A2B-9DEB-4EE6-AE24-B50F2192E232}" dt="2025-03-29T15:01:55.637" v="540" actId="207"/>
          <ac:spMkLst>
            <pc:docMk/>
            <pc:sldMk cId="0" sldId="259"/>
            <ac:spMk id="2" creationId="{00000000-0000-0000-0000-000000000000}"/>
          </ac:spMkLst>
        </pc:spChg>
        <pc:spChg chg="mod">
          <ac:chgData name="Adarsh Pandey" userId="c74d5a10532e3565" providerId="LiveId" clId="{B8744A2B-9DEB-4EE6-AE24-B50F2192E232}" dt="2025-03-29T15:25:47.017" v="783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Adarsh Pandey" userId="c74d5a10532e3565" providerId="LiveId" clId="{B8744A2B-9DEB-4EE6-AE24-B50F2192E232}" dt="2025-03-29T15:03:24.701" v="549" actId="207"/>
        <pc:sldMkLst>
          <pc:docMk/>
          <pc:sldMk cId="0" sldId="260"/>
        </pc:sldMkLst>
        <pc:spChg chg="mod">
          <ac:chgData name="Adarsh Pandey" userId="c74d5a10532e3565" providerId="LiveId" clId="{B8744A2B-9DEB-4EE6-AE24-B50F2192E232}" dt="2025-03-29T15:03:24.701" v="549" actId="207"/>
          <ac:spMkLst>
            <pc:docMk/>
            <pc:sldMk cId="0" sldId="260"/>
            <ac:spMk id="2" creationId="{00000000-0000-0000-0000-000000000000}"/>
          </ac:spMkLst>
        </pc:spChg>
        <pc:spChg chg="mod">
          <ac:chgData name="Adarsh Pandey" userId="c74d5a10532e3565" providerId="LiveId" clId="{B8744A2B-9DEB-4EE6-AE24-B50F2192E232}" dt="2025-03-29T15:03:20.351" v="547" actId="403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Adarsh Pandey" userId="c74d5a10532e3565" providerId="LiveId" clId="{B8744A2B-9DEB-4EE6-AE24-B50F2192E232}" dt="2025-03-29T15:08:26.065" v="663" actId="207"/>
        <pc:sldMkLst>
          <pc:docMk/>
          <pc:sldMk cId="0" sldId="261"/>
        </pc:sldMkLst>
        <pc:spChg chg="mod">
          <ac:chgData name="Adarsh Pandey" userId="c74d5a10532e3565" providerId="LiveId" clId="{B8744A2B-9DEB-4EE6-AE24-B50F2192E232}" dt="2025-03-29T15:07:59.582" v="661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Adarsh Pandey" userId="c74d5a10532e3565" providerId="LiveId" clId="{B8744A2B-9DEB-4EE6-AE24-B50F2192E232}" dt="2025-03-29T15:08:26.065" v="663" actId="20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Adarsh Pandey" userId="c74d5a10532e3565" providerId="LiveId" clId="{B8744A2B-9DEB-4EE6-AE24-B50F2192E232}" dt="2025-03-29T15:04:37.086" v="588" actId="207"/>
        <pc:sldMkLst>
          <pc:docMk/>
          <pc:sldMk cId="0" sldId="262"/>
        </pc:sldMkLst>
        <pc:spChg chg="mod">
          <ac:chgData name="Adarsh Pandey" userId="c74d5a10532e3565" providerId="LiveId" clId="{B8744A2B-9DEB-4EE6-AE24-B50F2192E232}" dt="2025-03-29T15:04:37.086" v="588" actId="207"/>
          <ac:spMkLst>
            <pc:docMk/>
            <pc:sldMk cId="0" sldId="262"/>
            <ac:spMk id="2" creationId="{00000000-0000-0000-0000-000000000000}"/>
          </ac:spMkLst>
        </pc:spChg>
        <pc:spChg chg="mod">
          <ac:chgData name="Adarsh Pandey" userId="c74d5a10532e3565" providerId="LiveId" clId="{B8744A2B-9DEB-4EE6-AE24-B50F2192E232}" dt="2025-03-29T14:44:40.611" v="361" actId="27636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Adarsh Pandey" userId="c74d5a10532e3565" providerId="LiveId" clId="{B8744A2B-9DEB-4EE6-AE24-B50F2192E232}" dt="2025-03-29T15:04:51.676" v="589" actId="207"/>
        <pc:sldMkLst>
          <pc:docMk/>
          <pc:sldMk cId="0" sldId="263"/>
        </pc:sldMkLst>
        <pc:spChg chg="mod">
          <ac:chgData name="Adarsh Pandey" userId="c74d5a10532e3565" providerId="LiveId" clId="{B8744A2B-9DEB-4EE6-AE24-B50F2192E232}" dt="2025-03-29T15:04:51.676" v="589" actId="207"/>
          <ac:spMkLst>
            <pc:docMk/>
            <pc:sldMk cId="0" sldId="263"/>
            <ac:spMk id="2" creationId="{00000000-0000-0000-0000-000000000000}"/>
          </ac:spMkLst>
        </pc:spChg>
        <pc:spChg chg="mod">
          <ac:chgData name="Adarsh Pandey" userId="c74d5a10532e3565" providerId="LiveId" clId="{B8744A2B-9DEB-4EE6-AE24-B50F2192E232}" dt="2025-03-29T14:44:40.614" v="363" actId="27636"/>
          <ac:spMkLst>
            <pc:docMk/>
            <pc:sldMk cId="0" sldId="263"/>
            <ac:spMk id="3" creationId="{00000000-0000-0000-0000-000000000000}"/>
          </ac:spMkLst>
        </pc:spChg>
      </pc:sldChg>
      <pc:sldChg chg="addSp delSp modSp del mod ord">
        <pc:chgData name="Adarsh Pandey" userId="c74d5a10532e3565" providerId="LiveId" clId="{B8744A2B-9DEB-4EE6-AE24-B50F2192E232}" dt="2025-03-29T14:47:41.275" v="403" actId="2696"/>
        <pc:sldMkLst>
          <pc:docMk/>
          <pc:sldMk cId="0" sldId="264"/>
        </pc:sldMkLst>
        <pc:spChg chg="mod">
          <ac:chgData name="Adarsh Pandey" userId="c74d5a10532e3565" providerId="LiveId" clId="{B8744A2B-9DEB-4EE6-AE24-B50F2192E232}" dt="2025-03-29T14:46:49.582" v="396" actId="6549"/>
          <ac:spMkLst>
            <pc:docMk/>
            <pc:sldMk cId="0" sldId="264"/>
            <ac:spMk id="2" creationId="{00000000-0000-0000-0000-000000000000}"/>
          </ac:spMkLst>
        </pc:spChg>
        <pc:picChg chg="del mod">
          <ac:chgData name="Adarsh Pandey" userId="c74d5a10532e3565" providerId="LiveId" clId="{B8744A2B-9DEB-4EE6-AE24-B50F2192E232}" dt="2025-03-29T14:31:00.159" v="200" actId="478"/>
          <ac:picMkLst>
            <pc:docMk/>
            <pc:sldMk cId="0" sldId="264"/>
            <ac:picMk id="3" creationId="{00000000-0000-0000-0000-000000000000}"/>
          </ac:picMkLst>
        </pc:picChg>
        <pc:picChg chg="add del mod">
          <ac:chgData name="Adarsh Pandey" userId="c74d5a10532e3565" providerId="LiveId" clId="{B8744A2B-9DEB-4EE6-AE24-B50F2192E232}" dt="2025-03-29T14:47:09.849" v="399" actId="21"/>
          <ac:picMkLst>
            <pc:docMk/>
            <pc:sldMk cId="0" sldId="264"/>
            <ac:picMk id="5" creationId="{5B2883EC-17C5-EC12-97B0-1325B7C737A2}"/>
          </ac:picMkLst>
        </pc:picChg>
      </pc:sldChg>
      <pc:sldChg chg="new del">
        <pc:chgData name="Adarsh Pandey" userId="c74d5a10532e3565" providerId="LiveId" clId="{B8744A2B-9DEB-4EE6-AE24-B50F2192E232}" dt="2025-03-29T14:47:18.111" v="401" actId="680"/>
        <pc:sldMkLst>
          <pc:docMk/>
          <pc:sldMk cId="1401632765" sldId="265"/>
        </pc:sldMkLst>
      </pc:sldChg>
      <pc:sldChg chg="addSp modSp new mod modClrScheme chgLayout">
        <pc:chgData name="Adarsh Pandey" userId="c74d5a10532e3565" providerId="LiveId" clId="{B8744A2B-9DEB-4EE6-AE24-B50F2192E232}" dt="2025-03-29T15:06:56.881" v="638" actId="14100"/>
        <pc:sldMkLst>
          <pc:docMk/>
          <pc:sldMk cId="2810530592" sldId="265"/>
        </pc:sldMkLst>
        <pc:spChg chg="add mod ord">
          <ac:chgData name="Adarsh Pandey" userId="c74d5a10532e3565" providerId="LiveId" clId="{B8744A2B-9DEB-4EE6-AE24-B50F2192E232}" dt="2025-03-29T15:06:56.881" v="638" actId="14100"/>
          <ac:spMkLst>
            <pc:docMk/>
            <pc:sldMk cId="2810530592" sldId="265"/>
            <ac:spMk id="2" creationId="{4D4FB1C0-A566-41F7-B43F-35D7AD414C93}"/>
          </ac:spMkLst>
        </pc:spChg>
        <pc:picChg chg="add mod">
          <ac:chgData name="Adarsh Pandey" userId="c74d5a10532e3565" providerId="LiveId" clId="{B8744A2B-9DEB-4EE6-AE24-B50F2192E232}" dt="2025-03-29T15:05:36.219" v="591" actId="14100"/>
          <ac:picMkLst>
            <pc:docMk/>
            <pc:sldMk cId="2810530592" sldId="265"/>
            <ac:picMk id="5" creationId="{5B2883EC-17C5-EC12-97B0-1325B7C737A2}"/>
          </ac:picMkLst>
        </pc:picChg>
      </pc:sldChg>
      <pc:sldChg chg="addSp modSp new mod">
        <pc:chgData name="Adarsh Pandey" userId="c74d5a10532e3565" providerId="LiveId" clId="{B8744A2B-9DEB-4EE6-AE24-B50F2192E232}" dt="2025-03-29T14:59:57.952" v="536" actId="403"/>
        <pc:sldMkLst>
          <pc:docMk/>
          <pc:sldMk cId="64136584" sldId="266"/>
        </pc:sldMkLst>
        <pc:spChg chg="mod">
          <ac:chgData name="Adarsh Pandey" userId="c74d5a10532e3565" providerId="LiveId" clId="{B8744A2B-9DEB-4EE6-AE24-B50F2192E232}" dt="2025-03-29T14:59:57.952" v="536" actId="403"/>
          <ac:spMkLst>
            <pc:docMk/>
            <pc:sldMk cId="64136584" sldId="266"/>
            <ac:spMk id="2" creationId="{CED934E6-288C-A848-417D-5B4A8CA85948}"/>
          </ac:spMkLst>
        </pc:spChg>
        <pc:spChg chg="add mod">
          <ac:chgData name="Adarsh Pandey" userId="c74d5a10532e3565" providerId="LiveId" clId="{B8744A2B-9DEB-4EE6-AE24-B50F2192E232}" dt="2025-03-29T14:51:42.795" v="484" actId="33987"/>
          <ac:spMkLst>
            <pc:docMk/>
            <pc:sldMk cId="64136584" sldId="266"/>
            <ac:spMk id="3" creationId="{5770A2EE-579B-976B-DE82-DABFA258D712}"/>
          </ac:spMkLst>
        </pc:spChg>
      </pc:sldChg>
      <pc:sldChg chg="new del">
        <pc:chgData name="Adarsh Pandey" userId="c74d5a10532e3565" providerId="LiveId" clId="{B8744A2B-9DEB-4EE6-AE24-B50F2192E232}" dt="2025-03-29T14:49:40.564" v="421" actId="680"/>
        <pc:sldMkLst>
          <pc:docMk/>
          <pc:sldMk cId="3710697861" sldId="266"/>
        </pc:sldMkLst>
      </pc:sldChg>
      <pc:sldChg chg="new del">
        <pc:chgData name="Adarsh Pandey" userId="c74d5a10532e3565" providerId="LiveId" clId="{B8744A2B-9DEB-4EE6-AE24-B50F2192E232}" dt="2025-03-29T15:16:30.719" v="665" actId="680"/>
        <pc:sldMkLst>
          <pc:docMk/>
          <pc:sldMk cId="1295506128" sldId="267"/>
        </pc:sldMkLst>
      </pc:sldChg>
      <pc:sldChg chg="modSp new mod">
        <pc:chgData name="Adarsh Pandey" userId="c74d5a10532e3565" providerId="LiveId" clId="{B8744A2B-9DEB-4EE6-AE24-B50F2192E232}" dt="2025-03-29T15:22:55.354" v="771" actId="14100"/>
        <pc:sldMkLst>
          <pc:docMk/>
          <pc:sldMk cId="1335446113" sldId="267"/>
        </pc:sldMkLst>
        <pc:spChg chg="mod">
          <ac:chgData name="Adarsh Pandey" userId="c74d5a10532e3565" providerId="LiveId" clId="{B8744A2B-9DEB-4EE6-AE24-B50F2192E232}" dt="2025-03-29T15:22:55.354" v="771" actId="14100"/>
          <ac:spMkLst>
            <pc:docMk/>
            <pc:sldMk cId="1335446113" sldId="267"/>
            <ac:spMk id="2" creationId="{417B8BDA-6807-215B-1BD9-684287A9D6AE}"/>
          </ac:spMkLst>
        </pc:spChg>
        <pc:spChg chg="mod">
          <ac:chgData name="Adarsh Pandey" userId="c74d5a10532e3565" providerId="LiveId" clId="{B8744A2B-9DEB-4EE6-AE24-B50F2192E232}" dt="2025-03-29T15:21:42.431" v="762" actId="27636"/>
          <ac:spMkLst>
            <pc:docMk/>
            <pc:sldMk cId="1335446113" sldId="267"/>
            <ac:spMk id="3" creationId="{308A8BC6-AC5A-DE86-EA29-369C712A8A6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9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3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1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45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82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5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02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22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0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8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9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0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3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45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2883EC-17C5-EC12-97B0-1325B7C73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8668"/>
            <a:ext cx="9144000" cy="5849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4FB1C0-A566-41F7-B43F-35D7AD41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469983" cy="82955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Dashboard Overview</a:t>
            </a:r>
            <a:endParaRPr lang="en-IN" sz="44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3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8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938" y="2809188"/>
            <a:ext cx="8436990" cy="3439218"/>
          </a:xfrm>
        </p:spPr>
        <p:txBody>
          <a:bodyPr>
            <a:normAutofit/>
          </a:bodyPr>
          <a:lstStyle/>
          <a:p>
            <a:r>
              <a:rPr sz="3600" dirty="0">
                <a:latin typeface="Arial Rounded MT Bold" panose="020F0704030504030204" pitchFamily="34" charset="0"/>
              </a:rPr>
              <a:t>This HR Analytics Dashboard offers a comprehensive view of employee attrition patterns, helping organizations optimize workforce strategies and reduce turnover.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34E6-288C-A848-417D-5B4A8CA8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US" sz="17900" dirty="0">
                <a:ln w="3175" cmpd="sng">
                  <a:solidFill>
                    <a:srgbClr val="FFC000"/>
                  </a:solidFill>
                </a:ln>
                <a:solidFill>
                  <a:srgbClr val="FF0000"/>
                </a:solidFill>
                <a:latin typeface="Arial Rounded MT Bold" panose="020F0704030504030204" pitchFamily="34" charset="0"/>
              </a:rPr>
              <a:t>Thank  You</a:t>
            </a:r>
            <a:br>
              <a:rPr lang="en-US" sz="2400" dirty="0">
                <a:ln w="3175" cmpd="sng">
                  <a:solidFill>
                    <a:srgbClr val="FFC000"/>
                  </a:solidFill>
                </a:ln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sz="2400" dirty="0">
                <a:ln w="3175" cmpd="sng">
                  <a:solidFill>
                    <a:srgbClr val="FFC000"/>
                  </a:solidFill>
                </a:ln>
                <a:solidFill>
                  <a:srgbClr val="FF0000"/>
                </a:solidFill>
                <a:latin typeface="Arial Rounded MT Bold" panose="020F0704030504030204" pitchFamily="34" charset="0"/>
              </a:rPr>
              <a:t>For Your Attention!</a:t>
            </a:r>
            <a:endParaRPr lang="en-IN" sz="14900" dirty="0">
              <a:ln w="3175" cmpd="sng">
                <a:solidFill>
                  <a:srgbClr val="FFC000"/>
                </a:solidFill>
              </a:ln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3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8BDA-6807-215B-1BD9-684287A9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60" y="678730"/>
            <a:ext cx="7786540" cy="1112364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Objective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8BC6-AC5A-DE86-EA29-369C712A8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5" y="1791093"/>
            <a:ext cx="8710366" cy="5066907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6200" dirty="0">
                <a:latin typeface="Arial Rounded MT Bold" panose="020F0704030504030204" pitchFamily="34" charset="0"/>
              </a:rPr>
              <a:t>To analyze employee attrition trends and identify key influencing factors.</a:t>
            </a:r>
          </a:p>
          <a:p>
            <a:pPr>
              <a:lnSpc>
                <a:spcPct val="150000"/>
              </a:lnSpc>
            </a:pPr>
            <a:r>
              <a:rPr lang="en-US" sz="6200" dirty="0">
                <a:latin typeface="Arial Rounded MT Bold" panose="020F0704030504030204" pitchFamily="34" charset="0"/>
              </a:rPr>
              <a:t>To provide insights into department-wise, education-wise, and age-wise attrition rates.</a:t>
            </a:r>
          </a:p>
          <a:p>
            <a:pPr>
              <a:lnSpc>
                <a:spcPct val="150000"/>
              </a:lnSpc>
            </a:pPr>
            <a:r>
              <a:rPr lang="en-US" sz="6200" dirty="0">
                <a:latin typeface="Arial Rounded MT Bold" panose="020F0704030504030204" pitchFamily="34" charset="0"/>
              </a:rPr>
              <a:t>To evaluate job satisfaction levels and their impact on attrition.</a:t>
            </a:r>
          </a:p>
          <a:p>
            <a:pPr>
              <a:lnSpc>
                <a:spcPct val="150000"/>
              </a:lnSpc>
            </a:pPr>
            <a:r>
              <a:rPr lang="en-US" sz="6200" dirty="0">
                <a:latin typeface="Arial Rounded MT Bold" panose="020F0704030504030204" pitchFamily="34" charset="0"/>
              </a:rPr>
              <a:t>To help HR teams make data-driven decisions for employee retention strategies.</a:t>
            </a:r>
          </a:p>
          <a:p>
            <a:pPr>
              <a:lnSpc>
                <a:spcPct val="150000"/>
              </a:lnSpc>
            </a:pPr>
            <a:r>
              <a:rPr lang="en-US" sz="6200" dirty="0">
                <a:latin typeface="Arial Rounded MT Bold" panose="020F0704030504030204" pitchFamily="34" charset="0"/>
              </a:rPr>
              <a:t>To enhance workforce planning through interactive visualizations and KPIs.</a:t>
            </a:r>
            <a:br>
              <a:rPr lang="en-US" sz="2000" dirty="0">
                <a:latin typeface="Arial Rounded MT Bold" panose="020F0704030504030204" pitchFamily="34" charset="0"/>
              </a:rPr>
            </a:br>
            <a:endParaRPr lang="en-US" sz="2000" dirty="0">
              <a:latin typeface="Arial Rounded MT Bold" panose="020F07040305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sz="2000" dirty="0">
                <a:latin typeface="Arial Rounded MT Bold" panose="020F0704030504030204" pitchFamily="34" charset="0"/>
              </a:rPr>
            </a:br>
            <a:r>
              <a:rPr lang="en-US" sz="2000" dirty="0">
                <a:latin typeface="Arial Rounded MT Bold" panose="020F0704030504030204" pitchFamily="34" charset="0"/>
              </a:rPr>
              <a:t> </a:t>
            </a:r>
            <a:br>
              <a:rPr lang="en-US" sz="2000" dirty="0">
                <a:latin typeface="Arial Rounded MT Bold" panose="020F0704030504030204" pitchFamily="34" charset="0"/>
              </a:rPr>
            </a:br>
            <a:br>
              <a:rPr lang="en-US" sz="2000" dirty="0">
                <a:latin typeface="Arial Rounded MT Bold" panose="020F070403050403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44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6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923068"/>
            <a:ext cx="8234312" cy="4325338"/>
          </a:xfrm>
        </p:spPr>
        <p:txBody>
          <a:bodyPr>
            <a:normAutofit/>
          </a:bodyPr>
          <a:lstStyle/>
          <a:p>
            <a:r>
              <a:rPr sz="2800" dirty="0">
                <a:latin typeface="Arial Rounded MT Bold" panose="020F0704030504030204" pitchFamily="34" charset="0"/>
                <a:cs typeface="Arial" panose="020B0604020202020204" pitchFamily="34" charset="0"/>
              </a:rPr>
              <a:t>This HR Analytics Dashboard provides insights into </a:t>
            </a:r>
            <a:r>
              <a:rPr lang="en-US" sz="2800" dirty="0">
                <a:latin typeface="Arial Rounded MT Bold" panose="020F0704030504030204" pitchFamily="34" charset="0"/>
                <a:cs typeface="Arial" panose="020B0604020202020204" pitchFamily="34" charset="0"/>
              </a:rPr>
              <a:t>E</a:t>
            </a:r>
            <a:r>
              <a:rPr sz="2800" dirty="0">
                <a:latin typeface="Arial Rounded MT Bold" panose="020F0704030504030204" pitchFamily="34" charset="0"/>
                <a:cs typeface="Arial" panose="020B0604020202020204" pitchFamily="34" charset="0"/>
              </a:rPr>
              <a:t>mployee attrition, </a:t>
            </a:r>
            <a:r>
              <a:rPr lang="en-US" sz="2800" dirty="0">
                <a:latin typeface="Arial Rounded MT Bold" panose="020F0704030504030204" pitchFamily="34" charset="0"/>
                <a:cs typeface="Arial" panose="020B0604020202020204" pitchFamily="34" charset="0"/>
              </a:rPr>
              <a:t>D</a:t>
            </a:r>
            <a:r>
              <a:rPr sz="2800" dirty="0">
                <a:latin typeface="Arial Rounded MT Bold" panose="020F0704030504030204" pitchFamily="34" charset="0"/>
                <a:cs typeface="Arial" panose="020B0604020202020204" pitchFamily="34" charset="0"/>
              </a:rPr>
              <a:t>epartment-wise trends, </a:t>
            </a:r>
            <a:r>
              <a:rPr lang="en-US" sz="2800" dirty="0">
                <a:latin typeface="Arial Rounded MT Bold" panose="020F0704030504030204" pitchFamily="34" charset="0"/>
                <a:cs typeface="Arial" panose="020B0604020202020204" pitchFamily="34" charset="0"/>
              </a:rPr>
              <a:t>E</a:t>
            </a:r>
            <a:r>
              <a:rPr sz="2800" dirty="0">
                <a:latin typeface="Arial Rounded MT Bold" panose="020F0704030504030204" pitchFamily="34" charset="0"/>
                <a:cs typeface="Arial" panose="020B0604020202020204" pitchFamily="34" charset="0"/>
              </a:rPr>
              <a:t>ducation-based attrition, </a:t>
            </a:r>
            <a:r>
              <a:rPr lang="en-US" sz="2800" dirty="0">
                <a:latin typeface="Arial Rounded MT Bold" panose="020F0704030504030204" pitchFamily="34" charset="0"/>
                <a:cs typeface="Arial" panose="020B0604020202020204" pitchFamily="34" charset="0"/>
              </a:rPr>
              <a:t>J</a:t>
            </a:r>
            <a:r>
              <a:rPr sz="2800" dirty="0">
                <a:latin typeface="Arial Rounded MT Bold" panose="020F0704030504030204" pitchFamily="34" charset="0"/>
                <a:cs typeface="Arial" panose="020B0604020202020204" pitchFamily="34" charset="0"/>
              </a:rPr>
              <a:t>ob satisfaction ratings, and more. It helps HR teams make data-driven decisions to improve </a:t>
            </a:r>
            <a:r>
              <a:rPr lang="en-US" sz="2800" dirty="0">
                <a:latin typeface="Arial Rounded MT Bold" panose="020F0704030504030204" pitchFamily="34" charset="0"/>
                <a:cs typeface="Arial" panose="020B0604020202020204" pitchFamily="34" charset="0"/>
              </a:rPr>
              <a:t>E</a:t>
            </a:r>
            <a:r>
              <a:rPr sz="2800" dirty="0">
                <a:latin typeface="Arial Rounded MT Bold" panose="020F0704030504030204" pitchFamily="34" charset="0"/>
                <a:cs typeface="Arial" panose="020B0604020202020204" pitchFamily="34" charset="0"/>
              </a:rPr>
              <a:t>mployee retention.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889" y="2177592"/>
            <a:ext cx="7772400" cy="4070814"/>
          </a:xfrm>
        </p:spPr>
        <p:txBody>
          <a:bodyPr>
            <a:normAutofit/>
          </a:bodyPr>
          <a:lstStyle/>
          <a:p>
            <a:r>
              <a:rPr sz="3200" dirty="0">
                <a:latin typeface="Arial Rounded MT Bold" panose="020F0704030504030204" pitchFamily="34" charset="0"/>
              </a:rPr>
              <a:t>The dataset includes employee details such as department, education field, age group, job satisfaction rating, gender-wise attrition, and total employee count.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526384"/>
            <a:ext cx="7137949" cy="3722022"/>
          </a:xfrm>
        </p:spPr>
        <p:txBody>
          <a:bodyPr>
            <a:normAutofit/>
          </a:bodyPr>
          <a:lstStyle/>
          <a:p>
            <a:r>
              <a:rPr sz="3200" dirty="0">
                <a:latin typeface="Arial Rounded MT Bold" panose="020F0704030504030204" pitchFamily="34" charset="0"/>
              </a:rPr>
              <a:t>This dashboard is designed for HR professionals, business managers, and decision-makers who aim to reduce attrition rates and improve workforce planning.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281287"/>
            <a:ext cx="7335912" cy="3967119"/>
          </a:xfrm>
        </p:spPr>
        <p:txBody>
          <a:bodyPr>
            <a:normAutofit/>
          </a:bodyPr>
          <a:lstStyle/>
          <a:p>
            <a:r>
              <a:rPr sz="2800" dirty="0">
                <a:latin typeface="Arial Rounded MT Bold" panose="020F0704030504030204" pitchFamily="34" charset="0"/>
              </a:rPr>
              <a:t>Employee count, attrition rate, and active employees</a:t>
            </a:r>
          </a:p>
          <a:p>
            <a:r>
              <a:rPr sz="2800" dirty="0">
                <a:latin typeface="Arial Rounded MT Bold" panose="020F0704030504030204" pitchFamily="34" charset="0"/>
              </a:rPr>
              <a:t>Department and education-wise attrition analysis</a:t>
            </a:r>
          </a:p>
          <a:p>
            <a:r>
              <a:rPr sz="2800" dirty="0">
                <a:latin typeface="Arial Rounded MT Bold" panose="020F0704030504030204" pitchFamily="34" charset="0"/>
              </a:rPr>
              <a:t>Age group-wise attrition trends</a:t>
            </a:r>
          </a:p>
          <a:p>
            <a:r>
              <a:rPr sz="2800" dirty="0">
                <a:latin typeface="Arial Rounded MT Bold" panose="020F0704030504030204" pitchFamily="34" charset="0"/>
              </a:rPr>
              <a:t>Job satisfaction ratings across roles</a:t>
            </a:r>
          </a:p>
          <a:p>
            <a:r>
              <a:rPr sz="2800" dirty="0">
                <a:latin typeface="Arial Rounded MT Bold" panose="020F0704030504030204" pitchFamily="34" charset="0"/>
              </a:rPr>
              <a:t>Gender-wise attrition breakdown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83" y="452718"/>
            <a:ext cx="8446416" cy="1400530"/>
          </a:xfrm>
        </p:spPr>
        <p:txBody>
          <a:bodyPr>
            <a:normAutofit fontScale="90000"/>
          </a:bodyPr>
          <a:lstStyle/>
          <a:p>
            <a:r>
              <a:rPr sz="5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Tools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15" y="1545996"/>
            <a:ext cx="8917756" cy="519416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endParaRPr lang="en-IN" sz="8000" b="1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70000"/>
              </a:lnSpc>
            </a:pPr>
            <a:r>
              <a:rPr lang="en-IN" sz="80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Filters &amp; Slicers</a:t>
            </a:r>
            <a:r>
              <a:rPr lang="en-IN" sz="80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</a:t>
            </a:r>
            <a:r>
              <a:rPr lang="en-IN" sz="8000" dirty="0">
                <a:latin typeface="Arial Rounded MT Bold" panose="020F0704030504030204" pitchFamily="34" charset="0"/>
              </a:rPr>
              <a:t>– Education, Gender-based attrition</a:t>
            </a:r>
          </a:p>
          <a:p>
            <a:pPr>
              <a:lnSpc>
                <a:spcPct val="170000"/>
              </a:lnSpc>
            </a:pPr>
            <a:r>
              <a:rPr lang="en-IN" sz="80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Charts &amp; Visuals</a:t>
            </a:r>
            <a:r>
              <a:rPr lang="en-IN" sz="80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</a:t>
            </a:r>
            <a:r>
              <a:rPr lang="en-IN" sz="8000" dirty="0">
                <a:latin typeface="Arial Rounded MT Bold" panose="020F0704030504030204" pitchFamily="34" charset="0"/>
              </a:rPr>
              <a:t>– Pie, Bar, Heatmap</a:t>
            </a:r>
          </a:p>
          <a:p>
            <a:pPr>
              <a:lnSpc>
                <a:spcPct val="170000"/>
              </a:lnSpc>
            </a:pPr>
            <a:r>
              <a:rPr lang="en-IN" sz="80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Conditional Formatting</a:t>
            </a:r>
            <a:r>
              <a:rPr lang="en-IN" sz="80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</a:t>
            </a:r>
            <a:r>
              <a:rPr lang="en-IN" sz="8000" dirty="0">
                <a:latin typeface="Arial Rounded MT Bold" panose="020F0704030504030204" pitchFamily="34" charset="0"/>
              </a:rPr>
              <a:t>– Color-coded job satisfaction levels</a:t>
            </a:r>
          </a:p>
          <a:p>
            <a:pPr>
              <a:lnSpc>
                <a:spcPct val="170000"/>
              </a:lnSpc>
            </a:pPr>
            <a:r>
              <a:rPr lang="en-IN" sz="80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Aggregation &amp; Grouping</a:t>
            </a:r>
            <a:r>
              <a:rPr lang="en-IN" sz="80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</a:t>
            </a:r>
            <a:r>
              <a:rPr lang="en-IN" sz="8000" dirty="0">
                <a:latin typeface="Arial Rounded MT Bold" panose="020F0704030504030204" pitchFamily="34" charset="0"/>
              </a:rPr>
              <a:t>– Age, Department, Education-wise attrition</a:t>
            </a:r>
          </a:p>
          <a:p>
            <a:pPr>
              <a:lnSpc>
                <a:spcPct val="170000"/>
              </a:lnSpc>
            </a:pPr>
            <a:r>
              <a:rPr lang="en-IN" sz="80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KPIs &amp; Metrics</a:t>
            </a:r>
            <a:r>
              <a:rPr lang="en-IN" sz="80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</a:t>
            </a:r>
            <a:r>
              <a:rPr lang="en-IN" sz="8000" dirty="0">
                <a:latin typeface="Arial Rounded MT Bold" panose="020F0704030504030204" pitchFamily="34" charset="0"/>
              </a:rPr>
              <a:t>– Employee count, Attrition rate, Active employees</a:t>
            </a:r>
          </a:p>
          <a:p>
            <a:pPr>
              <a:lnSpc>
                <a:spcPct val="170000"/>
              </a:lnSpc>
            </a:pPr>
            <a:r>
              <a:rPr lang="en-IN" sz="80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Interactivity</a:t>
            </a:r>
            <a:r>
              <a:rPr lang="en-IN" sz="8000" dirty="0">
                <a:latin typeface="Arial Rounded MT Bold" panose="020F0704030504030204" pitchFamily="34" charset="0"/>
              </a:rPr>
              <a:t> – Drill-down, dynamic data exploration</a:t>
            </a:r>
            <a:br>
              <a:rPr lang="en-IN" sz="8000" dirty="0">
                <a:latin typeface="Arial Rounded MT Bold" panose="020F0704030504030204" pitchFamily="34" charset="0"/>
              </a:rPr>
            </a:br>
            <a:br>
              <a:rPr lang="en-IN" sz="2400" dirty="0"/>
            </a:br>
            <a:r>
              <a:rPr lang="en-IN" sz="2400" dirty="0"/>
              <a:t> </a:t>
            </a:r>
            <a:br>
              <a:rPr lang="en-IN" sz="2400" dirty="0"/>
            </a:br>
            <a:endParaRPr sz="28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47" y="452718"/>
            <a:ext cx="8239028" cy="1706020"/>
          </a:xfrm>
        </p:spPr>
        <p:txBody>
          <a:bodyPr/>
          <a:lstStyle/>
          <a:p>
            <a:r>
              <a:rPr sz="48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Scope</a:t>
            </a:r>
            <a:r>
              <a:rPr lang="en-US" sz="48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 and </a:t>
            </a:r>
            <a:r>
              <a:rPr sz="48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792" y="1998483"/>
            <a:ext cx="8559538" cy="4637988"/>
          </a:xfrm>
        </p:spPr>
        <p:txBody>
          <a:bodyPr>
            <a:normAutofit fontScale="92500"/>
          </a:bodyPr>
          <a:lstStyle/>
          <a:p>
            <a:r>
              <a:rPr sz="35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Scope:</a:t>
            </a:r>
          </a:p>
          <a:p>
            <a:pPr marL="0" indent="0">
              <a:buNone/>
            </a:pPr>
            <a:r>
              <a:rPr lang="en-IN" sz="2800" dirty="0">
                <a:latin typeface="Arial Rounded MT Bold" panose="020F0704030504030204" pitchFamily="34" charset="0"/>
              </a:rPr>
              <a:t>• </a:t>
            </a:r>
            <a:r>
              <a:rPr sz="2800" dirty="0">
                <a:latin typeface="Arial Rounded MT Bold" panose="020F0704030504030204" pitchFamily="34" charset="0"/>
              </a:rPr>
              <a:t>Provides attrition insights and key HR metrics</a:t>
            </a:r>
          </a:p>
          <a:p>
            <a:pPr marL="0" indent="0">
              <a:buNone/>
            </a:pPr>
            <a:r>
              <a:rPr lang="en-IN" sz="2800" dirty="0">
                <a:latin typeface="Arial Rounded MT Bold" panose="020F0704030504030204" pitchFamily="34" charset="0"/>
              </a:rPr>
              <a:t>• </a:t>
            </a:r>
            <a:r>
              <a:rPr sz="2800" dirty="0">
                <a:latin typeface="Arial Rounded MT Bold" panose="020F0704030504030204" pitchFamily="34" charset="0"/>
              </a:rPr>
              <a:t>Helps in workforce planning</a:t>
            </a:r>
          </a:p>
          <a:p>
            <a:pPr marL="0" indent="0">
              <a:buNone/>
            </a:pPr>
            <a:r>
              <a:rPr lang="en-IN" sz="2800" dirty="0">
                <a:latin typeface="Arial Rounded MT Bold" panose="020F0704030504030204" pitchFamily="34" charset="0"/>
              </a:rPr>
              <a:t>• </a:t>
            </a:r>
            <a:r>
              <a:rPr sz="2800" dirty="0">
                <a:latin typeface="Arial Rounded MT Bold" panose="020F0704030504030204" pitchFamily="34" charset="0"/>
              </a:rPr>
              <a:t>Assists in improving employee retention strategies</a:t>
            </a:r>
          </a:p>
          <a:p>
            <a:endParaRPr sz="1300" dirty="0">
              <a:latin typeface="Arial Rounded MT Bold" panose="020F0704030504030204" pitchFamily="34" charset="0"/>
            </a:endParaRPr>
          </a:p>
          <a:p>
            <a:r>
              <a:rPr sz="35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Limitations:</a:t>
            </a:r>
          </a:p>
          <a:p>
            <a:pPr marL="0" indent="0">
              <a:buNone/>
            </a:pPr>
            <a:r>
              <a:rPr lang="en-IN" sz="2800" dirty="0">
                <a:latin typeface="Arial Rounded MT Bold" panose="020F0704030504030204" pitchFamily="34" charset="0"/>
              </a:rPr>
              <a:t>• </a:t>
            </a:r>
            <a:r>
              <a:rPr sz="2800" dirty="0">
                <a:latin typeface="Arial Rounded MT Bold" panose="020F0704030504030204" pitchFamily="34" charset="0"/>
              </a:rPr>
              <a:t>Limited to historical data</a:t>
            </a:r>
          </a:p>
          <a:p>
            <a:pPr marL="0" indent="0">
              <a:buNone/>
            </a:pPr>
            <a:r>
              <a:rPr lang="en-IN" sz="2800" dirty="0">
                <a:latin typeface="Arial Rounded MT Bold" panose="020F0704030504030204" pitchFamily="34" charset="0"/>
              </a:rPr>
              <a:t>• </a:t>
            </a:r>
            <a:r>
              <a:rPr sz="2800" dirty="0">
                <a:latin typeface="Arial Rounded MT Bold" panose="020F0704030504030204" pitchFamily="34" charset="0"/>
              </a:rPr>
              <a:t>Does not include predictive analytics for attrition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43" y="452717"/>
            <a:ext cx="8550112" cy="2092519"/>
          </a:xfrm>
        </p:spPr>
        <p:txBody>
          <a:bodyPr>
            <a:normAutofit/>
          </a:bodyPr>
          <a:lstStyle/>
          <a:p>
            <a:r>
              <a:rPr sz="8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Outcome</a:t>
            </a:r>
            <a:r>
              <a:rPr lang="en-US" sz="8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s</a:t>
            </a:r>
            <a:endParaRPr sz="80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81" y="3073138"/>
            <a:ext cx="7880810" cy="3175268"/>
          </a:xfrm>
        </p:spPr>
        <p:txBody>
          <a:bodyPr>
            <a:normAutofit/>
          </a:bodyPr>
          <a:lstStyle/>
          <a:p>
            <a:r>
              <a:rPr sz="2400" dirty="0">
                <a:latin typeface="Arial Rounded MT Bold" panose="020F0704030504030204" pitchFamily="34" charset="0"/>
              </a:rPr>
              <a:t>Identify high-attrition departments and education fields</a:t>
            </a:r>
          </a:p>
          <a:p>
            <a:r>
              <a:rPr sz="2400" dirty="0">
                <a:latin typeface="Arial Rounded MT Bold" panose="020F0704030504030204" pitchFamily="34" charset="0"/>
              </a:rPr>
              <a:t>Understand gender and age group-wise attrition trends</a:t>
            </a:r>
          </a:p>
          <a:p>
            <a:r>
              <a:rPr sz="2400" dirty="0">
                <a:latin typeface="Arial Rounded MT Bold" panose="020F0704030504030204" pitchFamily="34" charset="0"/>
              </a:rPr>
              <a:t>Improve job satisfaction strategies</a:t>
            </a:r>
          </a:p>
          <a:p>
            <a:r>
              <a:rPr sz="2400" dirty="0">
                <a:latin typeface="Arial Rounded MT Bold" panose="020F0704030504030204" pitchFamily="34" charset="0"/>
              </a:rPr>
              <a:t>Enhance employee retention through data-driven decisions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78</TotalTime>
  <Words>346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Celestial</vt:lpstr>
      <vt:lpstr>Dashboard Overview</vt:lpstr>
      <vt:lpstr>Objective </vt:lpstr>
      <vt:lpstr>Project Overview</vt:lpstr>
      <vt:lpstr>Data Description</vt:lpstr>
      <vt:lpstr>Target Audience</vt:lpstr>
      <vt:lpstr>Key Features</vt:lpstr>
      <vt:lpstr>Tools and Techniques</vt:lpstr>
      <vt:lpstr>Scope and Limitations</vt:lpstr>
      <vt:lpstr>Outcomes</vt:lpstr>
      <vt:lpstr>Conclusion</vt:lpstr>
      <vt:lpstr>Thank  You For Your Attention!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Adarsh Pandey</cp:lastModifiedBy>
  <cp:revision>1</cp:revision>
  <dcterms:created xsi:type="dcterms:W3CDTF">2013-01-27T09:14:16Z</dcterms:created>
  <dcterms:modified xsi:type="dcterms:W3CDTF">2025-03-29T15:32:39Z</dcterms:modified>
  <cp:category/>
</cp:coreProperties>
</file>