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8" r:id="rId3"/>
    <p:sldId id="262" r:id="rId4"/>
    <p:sldId id="257" r:id="rId5"/>
    <p:sldId id="264" r:id="rId6"/>
    <p:sldId id="261" r:id="rId7"/>
    <p:sldId id="259" r:id="rId8"/>
    <p:sldId id="260" r:id="rId9"/>
    <p:sldId id="263" r:id="rId10"/>
    <p:sldId id="271" r:id="rId11"/>
    <p:sldId id="270" r:id="rId12"/>
    <p:sldId id="267" r:id="rId13"/>
    <p:sldId id="266" r:id="rId14"/>
    <p:sldId id="268" r:id="rId15"/>
    <p:sldId id="269" r:id="rId16"/>
    <p:sldId id="265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4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8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11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58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229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1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68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54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8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9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6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38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86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B1A029-B449-4E6D-9947-5B0DA39FCB0A}" type="datetimeFigureOut">
              <a:rPr lang="pt-BR" smtClean="0"/>
              <a:t>13/04/2018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C926C9-B2AF-4297-BFCD-733BFA6A1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37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netscandigital/photos/pb.237132816334043.-2207520000.1437762214./764794580234528/?type=3&amp;theat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55644" y="-573270"/>
            <a:ext cx="9638931" cy="2421464"/>
          </a:xfrm>
        </p:spPr>
        <p:txBody>
          <a:bodyPr/>
          <a:lstStyle/>
          <a:p>
            <a:r>
              <a:rPr lang="pt-BR" b="1" dirty="0" smtClean="0"/>
              <a:t>Internet das coisas 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63821" y="3986487"/>
            <a:ext cx="7197726" cy="1405467"/>
          </a:xfrm>
        </p:spPr>
        <p:txBody>
          <a:bodyPr>
            <a:normAutofit/>
          </a:bodyPr>
          <a:lstStyle/>
          <a:p>
            <a:r>
              <a:rPr lang="pt-BR" b="1" dirty="0" smtClean="0"/>
              <a:t>Tiago Francisco da </a:t>
            </a:r>
            <a:r>
              <a:rPr lang="pt-BR" b="1" dirty="0" smtClean="0"/>
              <a:t>silva</a:t>
            </a:r>
            <a:endParaRPr lang="pt-BR" b="1" dirty="0" smtClean="0"/>
          </a:p>
          <a:p>
            <a:r>
              <a:rPr lang="pt-BR" b="1" dirty="0" smtClean="0"/>
              <a:t>Fé em </a:t>
            </a:r>
            <a:r>
              <a:rPr lang="pt-BR" b="1" dirty="0" smtClean="0"/>
              <a:t>deus!!</a:t>
            </a:r>
          </a:p>
          <a:p>
            <a:r>
              <a:rPr lang="pt-BR" b="1" dirty="0" smtClean="0"/>
              <a:t>mt3</a:t>
            </a:r>
            <a:r>
              <a:rPr lang="pt-BR" b="1" dirty="0" smtClean="0"/>
              <a:t> 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4135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mcu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223" y="925610"/>
            <a:ext cx="10131425" cy="3649133"/>
          </a:xfrm>
        </p:spPr>
        <p:txBody>
          <a:bodyPr/>
          <a:lstStyle/>
          <a:p>
            <a:r>
              <a:rPr lang="pt-BR" dirty="0"/>
              <a:t>O módulo Wifi ESP8266 NodeMCU é uma placa de desenvolvimento que combina o chip ESP8266, uma interface </a:t>
            </a:r>
            <a:r>
              <a:rPr lang="pt-BR" dirty="0" smtClean="0"/>
              <a:t>USB-serial </a:t>
            </a:r>
            <a:r>
              <a:rPr lang="pt-BR" dirty="0"/>
              <a:t>e um regulador de tensão 3.3V. A programação pode ser feita usando LUA ou a IDE do Arduino, utilizando a comunicação via cabo micro-usb</a:t>
            </a:r>
            <a:endParaRPr lang="pt-BR" dirty="0"/>
          </a:p>
        </p:txBody>
      </p:sp>
      <p:pic>
        <p:nvPicPr>
          <p:cNvPr id="1026" name="Picture 2" descr="https://www.filipeflop.com/wp-content/uploads/2016/05/INTER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75" y="3747483"/>
            <a:ext cx="5082908" cy="249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0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Formato de sensores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3264" y="1961763"/>
            <a:ext cx="10131425" cy="3649133"/>
          </a:xfrm>
        </p:spPr>
        <p:txBody>
          <a:bodyPr/>
          <a:lstStyle/>
          <a:p>
            <a:r>
              <a:rPr lang="pt-BR" dirty="0" smtClean="0"/>
              <a:t>Existem </a:t>
            </a:r>
            <a:r>
              <a:rPr lang="pt-BR" dirty="0"/>
              <a:t>dois formatos diferentes de sensores: Smart Sensor: é a combinação do elemento sensor, uma interface de circuitos analógicos, um conversor de sinal analógico para digital e uma interface de comunicação. Sensor Inteligente: é o sensor que possui uma ou várias funções inteligentes, como autoteste, autoidentificação, autovalidação, auto adaptação, etc. ‘Smart’ tem relação com os aspectos tecnológicos e ‘Inteligente’ com os aspectos intelectuais.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33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 de sensores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245098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sensores são dispositivos sofisticados que são frequentemente usados para detectar e responder a sinais elétricos ou ópticos. Um sensor converte o parâmetro físico (por exemplo: temperatura, pressão sanguínea, umidade, velocidade, etc.) </a:t>
            </a:r>
            <a:r>
              <a:rPr lang="pt-BR" dirty="0" smtClean="0"/>
              <a:t> </a:t>
            </a:r>
            <a:r>
              <a:rPr lang="pt-BR" dirty="0" smtClean="0"/>
              <a:t>6 </a:t>
            </a:r>
            <a:r>
              <a:rPr lang="pt-BR" dirty="0" smtClean="0"/>
              <a:t>tipos </a:t>
            </a:r>
            <a:r>
              <a:rPr lang="pt-BR" dirty="0" smtClean="0"/>
              <a:t>de sensores: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Sensores </a:t>
            </a:r>
            <a:r>
              <a:rPr lang="pt-BR" dirty="0"/>
              <a:t>de proximidade </a:t>
            </a:r>
          </a:p>
          <a:p>
            <a:r>
              <a:rPr lang="pt-BR" dirty="0"/>
              <a:t>Acelerômetro e giroscópio</a:t>
            </a:r>
          </a:p>
          <a:p>
            <a:r>
              <a:rPr lang="pt-BR" dirty="0"/>
              <a:t>Sensores de temperatura</a:t>
            </a:r>
          </a:p>
          <a:p>
            <a:r>
              <a:rPr lang="pt-BR" dirty="0"/>
              <a:t>Sensor de umidade</a:t>
            </a:r>
          </a:p>
          <a:p>
            <a:r>
              <a:rPr lang="pt-BR" dirty="0"/>
              <a:t>Sensor de pressão </a:t>
            </a:r>
          </a:p>
          <a:p>
            <a:r>
              <a:rPr lang="pt-BR" dirty="0"/>
              <a:t>Sensores de nível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3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2166" y="847262"/>
            <a:ext cx="10131425" cy="1456267"/>
          </a:xfrm>
        </p:spPr>
        <p:txBody>
          <a:bodyPr/>
          <a:lstStyle/>
          <a:p>
            <a:r>
              <a:rPr lang="pt-BR" dirty="0" smtClean="0"/>
              <a:t> </a:t>
            </a:r>
            <a:r>
              <a:rPr lang="pt-BR" b="1" dirty="0" smtClean="0"/>
              <a:t>sensores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1711" y="2889042"/>
            <a:ext cx="10131425" cy="3649133"/>
          </a:xfrm>
        </p:spPr>
        <p:txBody>
          <a:bodyPr>
            <a:normAutofit/>
          </a:bodyPr>
          <a:lstStyle/>
          <a:p>
            <a:r>
              <a:rPr lang="pt-BR" b="1" dirty="0"/>
              <a:t>Sensores de proximidade</a:t>
            </a:r>
            <a:r>
              <a:rPr lang="pt-BR" dirty="0"/>
              <a:t>: Sensores de proximidade Esses sensores detectam movimento e são frequentemente usados em uma configuração de varejo. Um revendedor pode usar a proximidade de um cliente com um produto para enviar ofertas e cupons diretamente para o smartphone</a:t>
            </a:r>
            <a:r>
              <a:rPr lang="pt-BR" dirty="0" smtClean="0"/>
              <a:t>.</a:t>
            </a:r>
          </a:p>
          <a:p>
            <a:r>
              <a:rPr lang="pt-BR" b="1" dirty="0"/>
              <a:t>Acelerômetro e giroscópio: </a:t>
            </a:r>
            <a:r>
              <a:rPr lang="pt-BR" b="1" dirty="0" smtClean="0"/>
              <a:t> </a:t>
            </a:r>
            <a:r>
              <a:rPr lang="pt-BR" dirty="0"/>
              <a:t>O acelerômetro é um instrumento utilizado para detectar vibrações, inclinação e aceleração linear. É usado para a execução do podômetro, do nivelamento, do alerta da vibração, do antirroubo, entre outros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79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r>
              <a:rPr lang="pt-BR" b="1" dirty="0" smtClean="0"/>
              <a:t>sensores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Sensores de temperatura: </a:t>
            </a:r>
            <a:r>
              <a:rPr lang="pt-BR" dirty="0"/>
              <a:t>Esses dispositivos podem ser usados em quase todos os ambientes IoT, desde o chão de fábrica até os campos agrícolas. nas fábricas, esses sensores podem medir continuamente a temperatura de uma máquina para garantir que ela permaneça dentro de um limite seguro.</a:t>
            </a:r>
          </a:p>
          <a:p>
            <a:r>
              <a:rPr lang="pt-BR" b="1" dirty="0"/>
              <a:t>Sensor de umidade: </a:t>
            </a:r>
            <a:r>
              <a:rPr lang="pt-BR" dirty="0"/>
              <a:t>Sensor de umidade Semelhante ao sensor de temperatura, também é usado para controlar o desempenho de dispositivos. Ele também é definido por analógico e digital. Um sensor de umidade analógico marca a umidade relativa do ar utilizando um sistema capacitivo, que são os mais utilizados.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9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Sensores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6143" y="1832974"/>
            <a:ext cx="10131425" cy="3649133"/>
          </a:xfrm>
        </p:spPr>
        <p:txBody>
          <a:bodyPr/>
          <a:lstStyle/>
          <a:p>
            <a:r>
              <a:rPr lang="pt-BR" b="1" dirty="0"/>
              <a:t>Sensor de pressão: </a:t>
            </a:r>
            <a:r>
              <a:rPr lang="pt-BR" dirty="0"/>
              <a:t>Sensores de pressão podem ser usados para determinar o fluxo de água através de tubos e notificar uma pessoa ou equipe responsável quando algo precisa ser corrigido</a:t>
            </a:r>
            <a:r>
              <a:rPr lang="pt-BR" dirty="0" smtClean="0"/>
              <a:t>.</a:t>
            </a:r>
          </a:p>
          <a:p>
            <a:r>
              <a:rPr lang="pt-BR" b="1" dirty="0"/>
              <a:t>Sensores de </a:t>
            </a:r>
            <a:r>
              <a:rPr lang="pt-BR" b="1" dirty="0" smtClean="0"/>
              <a:t>nível</a:t>
            </a:r>
            <a:r>
              <a:rPr lang="pt-BR" b="1" dirty="0"/>
              <a:t>: </a:t>
            </a:r>
            <a:r>
              <a:rPr lang="pt-BR" dirty="0"/>
              <a:t>Os sensores de nível detectam o nível de líquidos e outros fluidos, incluindo suspensões, materiais granulares e pós que exibem uma superfície </a:t>
            </a:r>
            <a:r>
              <a:rPr lang="pt-BR" dirty="0" smtClean="0"/>
              <a:t>superior.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Topologia IOT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2065867"/>
            <a:ext cx="6659880" cy="37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Explicando a topologia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1068947" y="2374961"/>
            <a:ext cx="85644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Som:  </a:t>
            </a:r>
            <a:r>
              <a:rPr lang="pt-BR" dirty="0" smtClean="0"/>
              <a:t>Programar </a:t>
            </a:r>
            <a:r>
              <a:rPr lang="pt-BR" dirty="0"/>
              <a:t>o som para toda vez que eu for chegar do serviço tocar as musicas favoritas </a:t>
            </a:r>
            <a:r>
              <a:rPr lang="pt-BR" dirty="0" smtClean="0"/>
              <a:t>e </a:t>
            </a:r>
            <a:r>
              <a:rPr lang="pt-BR" dirty="0"/>
              <a:t>programar para desligar o som, a parti de uma certa quantidade de musicas.</a:t>
            </a:r>
          </a:p>
          <a:p>
            <a:r>
              <a:rPr lang="pt-BR" dirty="0"/>
              <a:t>exemplo: coloco na playlist 10 musicas, quero que toque 2 musicas assim que termina, </a:t>
            </a:r>
          </a:p>
          <a:p>
            <a:r>
              <a:rPr lang="pt-BR" dirty="0"/>
              <a:t>o som irá desligar</a:t>
            </a:r>
          </a:p>
          <a:p>
            <a:endParaRPr lang="pt-BR" dirty="0"/>
          </a:p>
          <a:p>
            <a:r>
              <a:rPr lang="pt-BR" b="1" dirty="0"/>
              <a:t>C</a:t>
            </a:r>
            <a:r>
              <a:rPr lang="pt-BR" b="1" dirty="0" smtClean="0"/>
              <a:t>afeteira</a:t>
            </a:r>
            <a:r>
              <a:rPr lang="pt-BR" dirty="0"/>
              <a:t>: P</a:t>
            </a:r>
            <a:r>
              <a:rPr lang="pt-BR" dirty="0" smtClean="0"/>
              <a:t>rogramar </a:t>
            </a:r>
            <a:r>
              <a:rPr lang="pt-BR" dirty="0"/>
              <a:t>para que toda manhã esteja fazendo o café e toda vez que eu for </a:t>
            </a:r>
          </a:p>
          <a:p>
            <a:r>
              <a:rPr lang="pt-BR" dirty="0"/>
              <a:t>sair do serviço programar para que o café já esteja fazendo para quando eu chegar em </a:t>
            </a:r>
            <a:r>
              <a:rPr lang="pt-BR" dirty="0" smtClean="0"/>
              <a:t>casa  o </a:t>
            </a:r>
            <a:r>
              <a:rPr lang="pt-BR" dirty="0"/>
              <a:t>café </a:t>
            </a:r>
            <a:r>
              <a:rPr lang="pt-BR" dirty="0" smtClean="0"/>
              <a:t>já </a:t>
            </a:r>
            <a:r>
              <a:rPr lang="pt-BR" dirty="0"/>
              <a:t>fique pronto</a:t>
            </a:r>
          </a:p>
          <a:p>
            <a:endParaRPr lang="pt-BR" dirty="0"/>
          </a:p>
          <a:p>
            <a:r>
              <a:rPr lang="pt-BR" b="1" dirty="0"/>
              <a:t>A</a:t>
            </a:r>
            <a:r>
              <a:rPr lang="pt-BR" b="1" dirty="0" smtClean="0"/>
              <a:t>r-condicionado</a:t>
            </a:r>
            <a:r>
              <a:rPr lang="pt-BR" b="1" dirty="0"/>
              <a:t>: </a:t>
            </a:r>
            <a:r>
              <a:rPr lang="pt-BR" dirty="0"/>
              <a:t>P</a:t>
            </a:r>
            <a:r>
              <a:rPr lang="pt-BR" dirty="0" smtClean="0"/>
              <a:t>rogramar </a:t>
            </a:r>
            <a:r>
              <a:rPr lang="pt-BR" dirty="0"/>
              <a:t>para que toda vez que o dia tiver calor o ar-condicionado fique </a:t>
            </a:r>
            <a:r>
              <a:rPr lang="pt-BR" dirty="0" smtClean="0"/>
              <a:t>frio, e </a:t>
            </a:r>
            <a:r>
              <a:rPr lang="pt-BR" dirty="0"/>
              <a:t>quando o dia tiver frio, ar-condicionado fique quente e programar para desligar </a:t>
            </a:r>
            <a:r>
              <a:rPr lang="pt-BR" dirty="0" smtClean="0"/>
              <a:t>automaticamente na </a:t>
            </a:r>
            <a:r>
              <a:rPr lang="pt-BR" dirty="0"/>
              <a:t>hora de ir dormi ou for sair de casa.</a:t>
            </a:r>
          </a:p>
        </p:txBody>
      </p:sp>
    </p:spTree>
    <p:extLst>
      <p:ext uri="{BB962C8B-B14F-4D97-AF65-F5344CB8AC3E}">
        <p14:creationId xmlns:p14="http://schemas.microsoft.com/office/powerpoint/2010/main" val="41071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83" y="566670"/>
            <a:ext cx="7830034" cy="569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É </a:t>
            </a:r>
            <a:r>
              <a:rPr lang="pt-BR" b="1" dirty="0" smtClean="0"/>
              <a:t>INTERNET?</a:t>
            </a:r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5751513" y="33649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0" i="0" dirty="0" smtClean="0">
                <a:effectLst/>
                <a:latin typeface="Open Sans"/>
              </a:rPr>
              <a:t>A internet é o conjunto de redes de computadores que, espalhados por todas as regiões do planeta, conseguem </a:t>
            </a:r>
            <a:r>
              <a:rPr lang="pt-BR" b="1" i="0" dirty="0" smtClean="0">
                <a:effectLst/>
                <a:latin typeface="Open Sans"/>
              </a:rPr>
              <a:t>trocar dados e mensagens utilizando um protocolo comum.</a:t>
            </a:r>
            <a:endParaRPr lang="pt-BR" dirty="0"/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2" y="2702944"/>
            <a:ext cx="4844793" cy="32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3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 onde surgiu a </a:t>
            </a:r>
            <a:r>
              <a:rPr lang="pt-BR" b="1" dirty="0" smtClean="0"/>
              <a:t>ideia iot?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Foi </a:t>
            </a:r>
            <a:r>
              <a:rPr lang="pt-BR" dirty="0"/>
              <a:t>em 1991 que começou a discussão sobre a conexão de objetos, quando a conexão de TCP/IP e a Internet que conhecemos começou a se tonar acessível. Bill Joy, cofundador da Sun Microsystems, foi a cabeça pensante por de trás da ideia de conectar várias redes e dispositivos.</a:t>
            </a:r>
          </a:p>
          <a:p>
            <a:pPr fontAlgn="base"/>
            <a:r>
              <a:rPr lang="pt-BR" dirty="0"/>
              <a:t>E foi em 1999 que Kevin Ashton, do MIT, propôs o termo “Internet das Coisas” após dez anos de estudo e projetos, escreveu o artigo “A Coisa da Internet das Coisas” para o RFID Journal, e a partir dai o termo se popularizou.</a:t>
            </a:r>
          </a:p>
          <a:p>
            <a:pPr fontAlgn="base"/>
            <a:r>
              <a:rPr lang="pt-BR" dirty="0"/>
              <a:t>Segundo Ashton, a falta de tempo na rotina das pessoas fará com que necessitem se conectar a internet de várias maneiras. Com a mobilidade e tecnologia avançando, será possível acumular dados e até o movimento dos corpos com precisão.</a:t>
            </a:r>
          </a:p>
          <a:p>
            <a:pPr fontAlgn="base"/>
            <a:r>
              <a:rPr lang="pt-BR" dirty="0"/>
              <a:t>Esses registros poderão servir para otimizar e economizar recursos naturais e energéticos, por exemplo, além de infinitas facilidades pessoais e de saúde.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2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9549" y="482405"/>
            <a:ext cx="10131425" cy="1456267"/>
          </a:xfrm>
        </p:spPr>
        <p:txBody>
          <a:bodyPr/>
          <a:lstStyle/>
          <a:p>
            <a:r>
              <a:rPr lang="pt-BR" b="1" dirty="0" smtClean="0"/>
              <a:t>iot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172" y="621367"/>
            <a:ext cx="10131425" cy="3649133"/>
          </a:xfrm>
        </p:spPr>
        <p:txBody>
          <a:bodyPr/>
          <a:lstStyle/>
          <a:p>
            <a:r>
              <a:rPr lang="pt-BR" dirty="0"/>
              <a:t>A “Internet das Coisas” se refere a uma revolução tecnológica que tem como objetivo conectar os itens usados do dia a dia à rede mundial de computadores. Cada vez mais surgem eletrodomésticos, meios de transporte e até mesmo tênis, roupas e maçanetas conectadas à Internet e a outros dispositivos, como computadores e smartphones.</a:t>
            </a:r>
          </a:p>
        </p:txBody>
      </p:sp>
      <p:pic>
        <p:nvPicPr>
          <p:cNvPr id="5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54" y="3351269"/>
            <a:ext cx="5741463" cy="322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</a:t>
            </a:r>
            <a:r>
              <a:rPr lang="pt-BR" b="1" dirty="0"/>
              <a:t>exemplos de internet das coisas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122" name="Picture 2" descr="8(23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" y="1738184"/>
            <a:ext cx="3174167" cy="212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sk4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9" y="4091940"/>
            <a:ext cx="3174167" cy="22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843744" y="2634541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dirty="0" smtClean="0">
                <a:effectLst/>
                <a:latin typeface="Arial" panose="020B0604020202020204" pitchFamily="34" charset="0"/>
              </a:rPr>
              <a:t>É uma pulseira conectada à internet que registra a atividade física do usuário, como: distância, velocidade, etc.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843744" y="5044916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0" i="0" dirty="0" smtClean="0">
                <a:effectLst/>
                <a:latin typeface="Arial" panose="020B0604020202020204" pitchFamily="34" charset="0"/>
              </a:rPr>
              <a:t>É uma máscara que monitora sono a partir de horários, </a:t>
            </a:r>
            <a:r>
              <a:rPr lang="pt-BR" dirty="0">
                <a:latin typeface="Arial" panose="020B0604020202020204" pitchFamily="34" charset="0"/>
              </a:rPr>
              <a:t>c</a:t>
            </a:r>
            <a:r>
              <a:rPr lang="pt-BR" b="0" i="0" dirty="0" smtClean="0">
                <a:effectLst/>
                <a:latin typeface="Arial" panose="020B0604020202020204" pitchFamily="34" charset="0"/>
              </a:rPr>
              <a:t>om alguns ajustes ele acha buracos de horários livres do usuário e o ajuda descansar durante o dia.</a:t>
            </a:r>
          </a:p>
          <a:p>
            <a:r>
              <a:rPr lang="pt-BR" b="0" i="0" u="none" strike="noStrike" dirty="0" smtClean="0">
                <a:solidFill>
                  <a:srgbClr val="4875C8"/>
                </a:solidFill>
                <a:effectLst/>
                <a:latin typeface="Arial" panose="020B0604020202020204" pitchFamily="34" charset="0"/>
                <a:hlinkClick r:id="rId4"/>
              </a:rPr>
              <a:t/>
            </a:r>
            <a:br>
              <a:rPr lang="pt-BR" b="0" i="0" u="none" strike="noStrike" dirty="0" smtClean="0">
                <a:solidFill>
                  <a:srgbClr val="4875C8"/>
                </a:solidFill>
                <a:effectLst/>
                <a:latin typeface="Arial" panose="020B0604020202020204" pitchFamily="34" charset="0"/>
                <a:hlinkClick r:id="rId4"/>
              </a:rPr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43744" y="437917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Lato"/>
              </a:rPr>
              <a:t>NeuroOn</a:t>
            </a:r>
            <a:endParaRPr lang="pt-BR" b="1" i="0" dirty="0">
              <a:effectLst/>
              <a:latin typeface="Lato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843744" y="1987803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Lato"/>
              </a:rPr>
              <a:t>Nike</a:t>
            </a:r>
            <a:r>
              <a:rPr lang="pt-BR" b="1" i="0" dirty="0" smtClean="0">
                <a:solidFill>
                  <a:srgbClr val="005F6F"/>
                </a:solidFill>
                <a:effectLst/>
                <a:latin typeface="Lato"/>
              </a:rPr>
              <a:t> </a:t>
            </a:r>
            <a:r>
              <a:rPr lang="pt-BR" b="1" i="0" dirty="0" smtClean="0">
                <a:effectLst/>
                <a:latin typeface="Lato"/>
              </a:rPr>
              <a:t>FuelBand SE</a:t>
            </a:r>
            <a:endParaRPr lang="pt-BR" b="1" i="0" dirty="0"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798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Dispositivos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3750" y="1337733"/>
            <a:ext cx="10090351" cy="3487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Os dispositivos você já </a:t>
            </a:r>
            <a:r>
              <a:rPr lang="pt-BR" dirty="0" smtClean="0"/>
              <a:t>conhece, como por exemplo, </a:t>
            </a:r>
            <a:r>
              <a:rPr lang="pt-BR" dirty="0"/>
              <a:t>geladeiras e carros, a objetos pequenos, como lâmpadas e relógios. O importante é que esses dispositivos sejam equipados com os itens certos para proporcionar a comunicação: chips, sensores, antenas, entre outros.</a:t>
            </a:r>
          </a:p>
          <a:p>
            <a:r>
              <a:rPr lang="pt-BR" dirty="0"/>
              <a:t>A indústria vem trabalhando intensamente para disponibilizar componentes específicos para IoT. Hoje, já contamos com chips e sensores minúsculos que, além de prover recursos de comunicação e monitoramento, consomem pouca energia elétrica, o que os torna ideais para dispositivos pequenos.</a:t>
            </a:r>
          </a:p>
          <a:p>
            <a:endParaRPr lang="pt-BR" dirty="0"/>
          </a:p>
        </p:txBody>
      </p:sp>
      <p:pic>
        <p:nvPicPr>
          <p:cNvPr id="4098" name="Picture 2" descr="Processador da Intel para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52" y="4188012"/>
            <a:ext cx="3863546" cy="25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7593267" y="528918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dirty="0" smtClean="0">
                <a:solidFill>
                  <a:srgbClr val="808080"/>
                </a:solidFill>
                <a:effectLst/>
                <a:latin typeface="Open Sans"/>
              </a:rPr>
              <a:t>Processador da Intel para IoT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Quais as principais aplicações para as empresas?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das Coisas é o novo impulso no setor industrial e está capacitando a engenharia industrial com sensores, softwares e análise de dados para criar máquinas brilhantes.</a:t>
            </a:r>
          </a:p>
          <a:p>
            <a:r>
              <a:rPr lang="pt-BR" dirty="0"/>
              <a:t>A filosofia de condução por trás da </a:t>
            </a:r>
            <a:r>
              <a:rPr lang="pt-BR" dirty="0" smtClean="0"/>
              <a:t>IOT </a:t>
            </a:r>
            <a:r>
              <a:rPr lang="pt-BR" dirty="0"/>
              <a:t>é que a transformação digital, com as máquinas inteligentes, é mais precisa e consistente do que os humanos na comunicação por meio de dados, e esses dados podem ajudar as empresas a detectarem ineficiências e problemas mais cedo.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a IOT é aplicável para as pessoas?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</a:t>
            </a:r>
            <a:r>
              <a:rPr lang="pt-BR" dirty="0" smtClean="0"/>
              <a:t>e </a:t>
            </a:r>
            <a:r>
              <a:rPr lang="pt-BR" dirty="0"/>
              <a:t>estendem de lares conectados inteligentes para cuidados de saúde. Na verdade, a IoT está se tornando cada vez mais parte de todos os aspectos de nossas vidas.</a:t>
            </a:r>
          </a:p>
          <a:p>
            <a:r>
              <a:rPr lang="pt-BR" dirty="0"/>
              <a:t>Não só as aplicações da Internet das Coisas melhoram o nosso conforto, mas também nos dão mais controle para simplificar as funções da vida profissional e as tarefas pessoais.</a:t>
            </a:r>
          </a:p>
          <a:p>
            <a:r>
              <a:rPr lang="pt-BR" b="1" dirty="0" smtClean="0"/>
              <a:t>Exemplos de aplicações de IoT na vida cotidiana:</a:t>
            </a:r>
          </a:p>
          <a:p>
            <a:r>
              <a:rPr lang="pt-BR" b="1" dirty="0"/>
              <a:t>Eletrodomésticos</a:t>
            </a:r>
          </a:p>
          <a:p>
            <a:r>
              <a:rPr lang="pt-BR" b="1" dirty="0"/>
              <a:t>Carros</a:t>
            </a:r>
          </a:p>
          <a:p>
            <a:r>
              <a:rPr lang="pt-BR" b="1" dirty="0"/>
              <a:t>Segurança</a:t>
            </a:r>
          </a:p>
          <a:p>
            <a:r>
              <a:rPr lang="pt-BR" b="1" dirty="0"/>
              <a:t>Saúde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522" y="625148"/>
            <a:ext cx="10131425" cy="1456267"/>
          </a:xfrm>
        </p:spPr>
        <p:txBody>
          <a:bodyPr/>
          <a:lstStyle/>
          <a:p>
            <a:r>
              <a:rPr lang="pt-BR" dirty="0"/>
              <a:t>protocolos de IoT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652151" y="2512814"/>
            <a:ext cx="1223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LoraWAN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670829" y="282880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Neul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670829" y="319813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Sigfox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70829" y="356747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NFC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670829" y="3949983"/>
            <a:ext cx="74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Wi-Fi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638768" y="43061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Thread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673339" y="4675466"/>
            <a:ext cx="124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6LowPAN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670829" y="5044798"/>
            <a:ext cx="96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Z-</a:t>
            </a:r>
            <a:r>
              <a:rPr lang="pt-BR" b="1" dirty="0" smtClean="0">
                <a:latin typeface="open sans"/>
              </a:rPr>
              <a:t>w</a:t>
            </a:r>
            <a:r>
              <a:rPr lang="pt-BR" b="1" i="0" dirty="0" smtClean="0">
                <a:effectLst/>
                <a:latin typeface="open sans"/>
              </a:rPr>
              <a:t>ave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79594" y="5427311"/>
            <a:ext cx="992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Zigbee</a:t>
            </a:r>
            <a:r>
              <a:rPr lang="pt-BR" b="1" i="0" dirty="0" smtClean="0">
                <a:solidFill>
                  <a:srgbClr val="333333"/>
                </a:solidFill>
                <a:effectLst/>
                <a:latin typeface="open sans"/>
              </a:rPr>
              <a:t> </a:t>
            </a:r>
            <a:endParaRPr lang="pt-BR" b="1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651625" y="578346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b="1" i="0" dirty="0" smtClean="0">
                <a:effectLst/>
                <a:latin typeface="open sans"/>
              </a:rPr>
              <a:t>Bluetooth</a:t>
            </a:r>
            <a:endParaRPr lang="pt-BR" b="1" i="0" dirty="0">
              <a:effectLst/>
              <a:latin typeface="open san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01040" y="222102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pt-BR" b="0" i="0" dirty="0" smtClean="0">
                <a:effectLst/>
                <a:latin typeface="open sans"/>
              </a:rPr>
              <a:t>Os protocolos de comunicação disponíveis para implementar sistemas de Internet das coisas são bem diversificados. Os projetistas de equipamentos eletrônicos e desenvolvedores possuem um leque interessante de opções para incorporar em seus projetos. </a:t>
            </a:r>
          </a:p>
          <a:p>
            <a:pPr fontAlgn="base"/>
            <a:r>
              <a:rPr lang="pt-BR" b="0" i="0" dirty="0" smtClean="0">
                <a:effectLst/>
                <a:latin typeface="open sans"/>
              </a:rPr>
              <a:t>Alguns protocolos clássicos como WiFi e Bluetooth são bastante conhecidos da comunidade de desenvolvedores e usuários. </a:t>
            </a:r>
            <a:endParaRPr lang="pt-BR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53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657</TotalTime>
  <Words>1074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Open Sans</vt:lpstr>
      <vt:lpstr>Open Sans</vt:lpstr>
      <vt:lpstr>Celestial</vt:lpstr>
      <vt:lpstr>Internet das coisas </vt:lpstr>
      <vt:lpstr>O QUE É INTERNET?</vt:lpstr>
      <vt:lpstr>De onde surgiu a ideia iot? </vt:lpstr>
      <vt:lpstr>iot </vt:lpstr>
      <vt:lpstr> exemplos de internet das coisas </vt:lpstr>
      <vt:lpstr>Dispositivos</vt:lpstr>
      <vt:lpstr>Quais as principais aplicações para as empresas?</vt:lpstr>
      <vt:lpstr>Como a IOT é aplicável para as pessoas?</vt:lpstr>
      <vt:lpstr>protocolos de IoT </vt:lpstr>
      <vt:lpstr>mcu</vt:lpstr>
      <vt:lpstr>Formato de sensores </vt:lpstr>
      <vt:lpstr>Definição de sensores </vt:lpstr>
      <vt:lpstr> sensores </vt:lpstr>
      <vt:lpstr> sensores </vt:lpstr>
      <vt:lpstr>Sensores</vt:lpstr>
      <vt:lpstr>Topologia IOT</vt:lpstr>
      <vt:lpstr>Explicando a topologia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</dc:title>
  <dc:creator>TIAGO FRANCISCO DA SILVA</dc:creator>
  <cp:lastModifiedBy>administrator</cp:lastModifiedBy>
  <cp:revision>34</cp:revision>
  <dcterms:created xsi:type="dcterms:W3CDTF">2018-04-09T10:46:20Z</dcterms:created>
  <dcterms:modified xsi:type="dcterms:W3CDTF">2018-04-13T23:20:20Z</dcterms:modified>
</cp:coreProperties>
</file>