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81" r:id="rId3"/>
    <p:sldId id="259" r:id="rId4"/>
    <p:sldId id="260" r:id="rId5"/>
    <p:sldId id="282" r:id="rId6"/>
    <p:sldId id="261" r:id="rId7"/>
    <p:sldId id="283" r:id="rId8"/>
    <p:sldId id="262" r:id="rId9"/>
    <p:sldId id="285" r:id="rId10"/>
    <p:sldId id="274" r:id="rId11"/>
    <p:sldId id="275" r:id="rId12"/>
    <p:sldId id="289" r:id="rId13"/>
    <p:sldId id="264" r:id="rId14"/>
    <p:sldId id="265" r:id="rId15"/>
    <p:sldId id="266" r:id="rId16"/>
    <p:sldId id="267" r:id="rId17"/>
    <p:sldId id="268" r:id="rId18"/>
    <p:sldId id="269" r:id="rId19"/>
    <p:sldId id="276" r:id="rId20"/>
    <p:sldId id="290" r:id="rId21"/>
    <p:sldId id="280" r:id="rId22"/>
    <p:sldId id="270" r:id="rId23"/>
    <p:sldId id="271" r:id="rId24"/>
    <p:sldId id="278" r:id="rId25"/>
    <p:sldId id="273" r:id="rId26"/>
    <p:sldId id="286" r:id="rId27"/>
    <p:sldId id="287" r:id="rId28"/>
    <p:sldId id="288" r:id="rId29"/>
    <p:sldId id="279" r:id="rId3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o Jovanovic" initials="MJ" lastIdx="13" clrIdx="0">
    <p:extLst>
      <p:ext uri="{19B8F6BF-5375-455C-9EA6-DF929625EA0E}">
        <p15:presenceInfo xmlns:p15="http://schemas.microsoft.com/office/powerpoint/2012/main" userId="Marko Jovan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0FF"/>
    <a:srgbClr val="A5A5FF"/>
    <a:srgbClr val="275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94280" autoAdjust="0"/>
  </p:normalViewPr>
  <p:slideViewPr>
    <p:cSldViewPr>
      <p:cViewPr>
        <p:scale>
          <a:sx n="75" d="100"/>
          <a:sy n="75" d="100"/>
        </p:scale>
        <p:origin x="105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a:gradFill rotWithShape="0">
          <a:gsLst>
            <a:gs pos="64000">
              <a:srgbClr val="B7C6FF"/>
            </a:gs>
            <a:gs pos="0">
              <a:schemeClr val="bg1"/>
            </a:gs>
            <a:gs pos="51000">
              <a:schemeClr val="accent1">
                <a:tint val="37000"/>
                <a:satMod val="300000"/>
              </a:schemeClr>
            </a:gs>
            <a:gs pos="95000">
              <a:schemeClr val="tx2">
                <a:lumMod val="20000"/>
                <a:lumOff val="80000"/>
              </a:schemeClr>
            </a:gs>
          </a:gsLst>
          <a:lin ang="5400000" scaled="0"/>
        </a:gradFill>
      </dgm:spPr>
      <dgm:t>
        <a:bodyPr/>
        <a:lstStyle/>
        <a:p>
          <a:r>
            <a:rPr lang="en-US" sz="1800" dirty="0">
              <a:solidFill>
                <a:schemeClr val="tx2">
                  <a:lumMod val="50000"/>
                </a:schemeClr>
              </a:solidFill>
            </a:rPr>
            <a:t>Motivation</a:t>
          </a:r>
          <a:endParaRPr lang="el-GR" sz="1800" dirty="0">
            <a:solidFill>
              <a:schemeClr val="tx2">
                <a:lumMod val="50000"/>
              </a:schemeClr>
            </a:solidFill>
          </a:endParaRPr>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a:noFill/>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9C5806-D6B9-4F69-A393-DC0D468076CE}" type="doc">
      <dgm:prSet loTypeId="urn:microsoft.com/office/officeart/2005/8/layout/hChevron3" loCatId="process" qsTypeId="urn:microsoft.com/office/officeart/2005/8/quickstyle/simple1" qsCatId="simple" csTypeId="urn:microsoft.com/office/officeart/2005/8/colors/accent0_2" csCatId="mainScheme" phldr="1"/>
      <dgm:spPr/>
    </dgm:pt>
    <dgm:pt modelId="{F45DC657-FAFA-4416-BA1B-029CE4906297}">
      <dgm:prSet phldrT="[Text]" custT="1"/>
      <dgm:spPr/>
      <dgm:t>
        <a:bodyPr/>
        <a:lstStyle/>
        <a:p>
          <a:r>
            <a:rPr lang="en-US" sz="1800" dirty="0"/>
            <a:t>Motivation</a:t>
          </a:r>
          <a:endParaRPr lang="el-GR" sz="1800" dirty="0"/>
        </a:p>
      </dgm:t>
    </dgm:pt>
    <dgm:pt modelId="{81C0ABAF-F554-4AC6-BD70-B7B258CC2900}" type="parTrans" cxnId="{475801D8-ABFD-47AD-A9FC-44B4D2F3BF09}">
      <dgm:prSet/>
      <dgm:spPr/>
      <dgm:t>
        <a:bodyPr/>
        <a:lstStyle/>
        <a:p>
          <a:endParaRPr lang="el-GR"/>
        </a:p>
      </dgm:t>
    </dgm:pt>
    <dgm:pt modelId="{E4C7DACD-B115-4E38-BD1C-ED3BD0ED1260}" type="sibTrans" cxnId="{475801D8-ABFD-47AD-A9FC-44B4D2F3BF09}">
      <dgm:prSet/>
      <dgm:spPr/>
      <dgm:t>
        <a:bodyPr/>
        <a:lstStyle/>
        <a:p>
          <a:endParaRPr lang="el-GR"/>
        </a:p>
      </dgm:t>
    </dgm:pt>
    <dgm:pt modelId="{3499B69E-22F3-4851-BC0F-8B96DE2DDC21}">
      <dgm:prSet phldrT="[Text]" custT="1"/>
      <dgm:spPr/>
      <dgm:t>
        <a:bodyPr/>
        <a:lstStyle/>
        <a:p>
          <a:r>
            <a:rPr lang="en-US" sz="1800" dirty="0"/>
            <a:t>State of the art</a:t>
          </a:r>
          <a:endParaRPr lang="el-GR" sz="1800" dirty="0"/>
        </a:p>
      </dgm:t>
    </dgm:pt>
    <dgm:pt modelId="{CBF593B0-ACC8-4965-9492-2DECBD0581FF}" type="parTrans" cxnId="{B2A72960-B5B9-49A0-8561-8E4BF84EF954}">
      <dgm:prSet/>
      <dgm:spPr/>
      <dgm:t>
        <a:bodyPr/>
        <a:lstStyle/>
        <a:p>
          <a:endParaRPr lang="el-GR"/>
        </a:p>
      </dgm:t>
    </dgm:pt>
    <dgm:pt modelId="{D3A82926-5BEB-46B2-896A-8FF72D2D4415}" type="sibTrans" cxnId="{B2A72960-B5B9-49A0-8561-8E4BF84EF954}">
      <dgm:prSet/>
      <dgm:spPr/>
      <dgm:t>
        <a:bodyPr/>
        <a:lstStyle/>
        <a:p>
          <a:endParaRPr lang="el-GR"/>
        </a:p>
      </dgm:t>
    </dgm:pt>
    <dgm:pt modelId="{F23C8145-83C4-446C-8A11-682AB7F5D432}">
      <dgm:prSet phldrT="[Text]" custT="1"/>
      <dgm:spPr/>
      <dgm:t>
        <a:bodyPr/>
        <a:lstStyle/>
        <a:p>
          <a:r>
            <a:rPr lang="en-US" sz="1800" dirty="0"/>
            <a:t>Data</a:t>
          </a:r>
          <a:endParaRPr lang="el-GR" sz="1800" dirty="0"/>
        </a:p>
      </dgm:t>
    </dgm:pt>
    <dgm:pt modelId="{C4185D44-668E-45A8-9761-168AFE542FA7}" type="parTrans" cxnId="{B853793B-E91A-46DE-8FBD-EBF7B901AA43}">
      <dgm:prSet/>
      <dgm:spPr/>
      <dgm:t>
        <a:bodyPr/>
        <a:lstStyle/>
        <a:p>
          <a:endParaRPr lang="el-GR"/>
        </a:p>
      </dgm:t>
    </dgm:pt>
    <dgm:pt modelId="{B2216AC2-E32B-4197-9753-D5459921FE9A}" type="sibTrans" cxnId="{B853793B-E91A-46DE-8FBD-EBF7B901AA43}">
      <dgm:prSet/>
      <dgm:spPr/>
      <dgm:t>
        <a:bodyPr/>
        <a:lstStyle/>
        <a:p>
          <a:endParaRPr lang="el-GR"/>
        </a:p>
      </dgm:t>
    </dgm:pt>
    <dgm:pt modelId="{73BE9851-EF09-459C-827A-00B6065700F7}">
      <dgm:prSet phldrT="[Text]" custT="1"/>
      <dgm:spPr/>
      <dgm:t>
        <a:bodyPr/>
        <a:lstStyle/>
        <a:p>
          <a:r>
            <a:rPr lang="en-US" sz="1800" dirty="0"/>
            <a:t>Pipeline</a:t>
          </a:r>
          <a:endParaRPr lang="el-GR" sz="1800" dirty="0"/>
        </a:p>
      </dgm:t>
    </dgm:pt>
    <dgm:pt modelId="{E4646B7A-3B09-4B14-AEA2-E9DD8EB81E12}" type="parTrans" cxnId="{960B4B16-6517-4140-A109-3B1A90542AE7}">
      <dgm:prSet/>
      <dgm:spPr/>
      <dgm:t>
        <a:bodyPr/>
        <a:lstStyle/>
        <a:p>
          <a:endParaRPr lang="el-GR"/>
        </a:p>
      </dgm:t>
    </dgm:pt>
    <dgm:pt modelId="{1086C4E0-8AB8-4436-91DC-A16E39636E50}" type="sibTrans" cxnId="{960B4B16-6517-4140-A109-3B1A90542AE7}">
      <dgm:prSet/>
      <dgm:spPr/>
      <dgm:t>
        <a:bodyPr/>
        <a:lstStyle/>
        <a:p>
          <a:endParaRPr lang="el-GR"/>
        </a:p>
      </dgm:t>
    </dgm:pt>
    <dgm:pt modelId="{8E74B8B5-956B-44A0-AB52-2BB3B2F32115}">
      <dgm:prSet phldrT="[Text]" custT="1"/>
      <dgm:spPr/>
      <dgm:t>
        <a:bodyPr/>
        <a:lstStyle/>
        <a:p>
          <a:r>
            <a:rPr lang="en-US" sz="1800" dirty="0"/>
            <a:t>Results</a:t>
          </a:r>
          <a:endParaRPr lang="el-GR" sz="1800" dirty="0"/>
        </a:p>
      </dgm:t>
    </dgm:pt>
    <dgm:pt modelId="{854E49FA-7CB0-47D5-930D-13705760127B}" type="parTrans" cxnId="{0D89E15C-87EE-4DD8-9298-78A20B3C8A25}">
      <dgm:prSet/>
      <dgm:spPr/>
      <dgm:t>
        <a:bodyPr/>
        <a:lstStyle/>
        <a:p>
          <a:endParaRPr lang="el-GR"/>
        </a:p>
      </dgm:t>
    </dgm:pt>
    <dgm:pt modelId="{C429E837-CB1B-48AB-9153-A99FA15AEF4C}" type="sibTrans" cxnId="{0D89E15C-87EE-4DD8-9298-78A20B3C8A25}">
      <dgm:prSet/>
      <dgm:spPr/>
      <dgm:t>
        <a:bodyPr/>
        <a:lstStyle/>
        <a:p>
          <a:endParaRPr lang="el-GR"/>
        </a:p>
      </dgm:t>
    </dgm:pt>
    <dgm:pt modelId="{2FC410CD-E6BC-4F68-9A89-0B7DA6319D7B}">
      <dgm:prSet phldrT="[Text]" custT="1"/>
      <dgm:spPr/>
      <dgm:t>
        <a:bodyPr/>
        <a:lstStyle/>
        <a:p>
          <a:r>
            <a:rPr lang="en-US" sz="1800" dirty="0"/>
            <a:t>Discussion</a:t>
          </a:r>
          <a:endParaRPr lang="el-GR" sz="1800" dirty="0"/>
        </a:p>
      </dgm:t>
    </dgm:pt>
    <dgm:pt modelId="{C308F16C-894A-4A3B-B70E-A2C0E931A0F6}" type="parTrans" cxnId="{BE705ED8-C41F-4787-9C2A-521C09D44BEE}">
      <dgm:prSet/>
      <dgm:spPr/>
      <dgm:t>
        <a:bodyPr/>
        <a:lstStyle/>
        <a:p>
          <a:endParaRPr lang="el-GR"/>
        </a:p>
      </dgm:t>
    </dgm:pt>
    <dgm:pt modelId="{875F571B-E76C-4B04-B514-4ACA2C3BC1A6}" type="sibTrans" cxnId="{BE705ED8-C41F-4787-9C2A-521C09D44BEE}">
      <dgm:prSet/>
      <dgm:spPr/>
      <dgm:t>
        <a:bodyPr/>
        <a:lstStyle/>
        <a:p>
          <a:endParaRPr lang="el-GR"/>
        </a:p>
      </dgm:t>
    </dgm:pt>
    <dgm:pt modelId="{A5A04504-2175-496B-99A1-8B5273A8646B}">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dirty="0"/>
            <a:t>Conclusion</a:t>
          </a:r>
          <a:endParaRPr lang="el-GR" sz="1800" dirty="0"/>
        </a:p>
      </dgm:t>
    </dgm:pt>
    <dgm:pt modelId="{7976CD49-4969-45BC-AF70-505A2E01D2D1}" type="parTrans" cxnId="{AFE8D537-0F2C-4BE4-B643-2CBDE74F3A64}">
      <dgm:prSet/>
      <dgm:spPr/>
      <dgm:t>
        <a:bodyPr/>
        <a:lstStyle/>
        <a:p>
          <a:endParaRPr lang="el-GR"/>
        </a:p>
      </dgm:t>
    </dgm:pt>
    <dgm:pt modelId="{18A97447-47E5-4B97-8A99-D6063E1040BC}" type="sibTrans" cxnId="{AFE8D537-0F2C-4BE4-B643-2CBDE74F3A64}">
      <dgm:prSet/>
      <dgm:spPr/>
      <dgm:t>
        <a:bodyPr/>
        <a:lstStyle/>
        <a:p>
          <a:endParaRPr lang="el-GR"/>
        </a:p>
      </dgm:t>
    </dgm:pt>
    <dgm:pt modelId="{1F259B8B-E8F7-4BD1-BEE4-52516C12C8E5}" type="pres">
      <dgm:prSet presAssocID="{DD9C5806-D6B9-4F69-A393-DC0D468076CE}" presName="Name0" presStyleCnt="0">
        <dgm:presLayoutVars>
          <dgm:dir/>
          <dgm:resizeHandles val="exact"/>
        </dgm:presLayoutVars>
      </dgm:prSet>
      <dgm:spPr/>
    </dgm:pt>
    <dgm:pt modelId="{5AD93C22-D9B5-4144-AF21-149E129F3F30}" type="pres">
      <dgm:prSet presAssocID="{F45DC657-FAFA-4416-BA1B-029CE4906297}" presName="parTxOnly" presStyleLbl="node1" presStyleIdx="0" presStyleCnt="7" custScaleX="99974">
        <dgm:presLayoutVars>
          <dgm:bulletEnabled val="1"/>
        </dgm:presLayoutVars>
      </dgm:prSet>
      <dgm:spPr/>
    </dgm:pt>
    <dgm:pt modelId="{4B9768C6-B6BE-47D5-B888-A05E30497A38}" type="pres">
      <dgm:prSet presAssocID="{E4C7DACD-B115-4E38-BD1C-ED3BD0ED1260}" presName="parSpace" presStyleCnt="0"/>
      <dgm:spPr/>
    </dgm:pt>
    <dgm:pt modelId="{E717EBCA-7431-4ECE-B748-180924B8B15A}" type="pres">
      <dgm:prSet presAssocID="{3499B69E-22F3-4851-BC0F-8B96DE2DDC21}" presName="parTxOnly" presStyleLbl="node1" presStyleIdx="1" presStyleCnt="7">
        <dgm:presLayoutVars>
          <dgm:bulletEnabled val="1"/>
        </dgm:presLayoutVars>
      </dgm:prSet>
      <dgm:spPr/>
    </dgm:pt>
    <dgm:pt modelId="{16C4643E-96DA-4661-94A8-E81DFA768DB3}" type="pres">
      <dgm:prSet presAssocID="{D3A82926-5BEB-46B2-896A-8FF72D2D4415}" presName="parSpace" presStyleCnt="0"/>
      <dgm:spPr/>
    </dgm:pt>
    <dgm:pt modelId="{86280549-7588-415B-8A65-98145C74AE02}" type="pres">
      <dgm:prSet presAssocID="{F23C8145-83C4-446C-8A11-682AB7F5D432}" presName="parTxOnly" presStyleLbl="node1" presStyleIdx="2" presStyleCnt="7" custScaleX="86652">
        <dgm:presLayoutVars>
          <dgm:bulletEnabled val="1"/>
        </dgm:presLayoutVars>
      </dgm:prSet>
      <dgm:spPr/>
    </dgm:pt>
    <dgm:pt modelId="{3155F7B7-0C70-44B8-9430-0C99CAECAD40}" type="pres">
      <dgm:prSet presAssocID="{B2216AC2-E32B-4197-9753-D5459921FE9A}" presName="parSpace" presStyleCnt="0"/>
      <dgm:spPr/>
    </dgm:pt>
    <dgm:pt modelId="{D2F92332-AB09-47D4-A377-3C9C1A01BB04}" type="pres">
      <dgm:prSet presAssocID="{73BE9851-EF09-459C-827A-00B6065700F7}" presName="parTxOnly" presStyleLbl="node1" presStyleIdx="3" presStyleCnt="7" custScaleX="119078">
        <dgm:presLayoutVars>
          <dgm:bulletEnabled val="1"/>
        </dgm:presLayoutVars>
      </dgm:prSet>
      <dgm:spPr/>
    </dgm:pt>
    <dgm:pt modelId="{2E4F9AF7-351B-4D43-84FA-834B6571B88A}" type="pres">
      <dgm:prSet presAssocID="{1086C4E0-8AB8-4436-91DC-A16E39636E50}" presName="parSpace" presStyleCnt="0"/>
      <dgm:spPr/>
    </dgm:pt>
    <dgm:pt modelId="{E18299C5-C414-4204-A10D-67B8B7A83584}" type="pres">
      <dgm:prSet presAssocID="{8E74B8B5-956B-44A0-AB52-2BB3B2F32115}" presName="parTxOnly" presStyleLbl="node1" presStyleIdx="4" presStyleCnt="7" custScaleX="103982">
        <dgm:presLayoutVars>
          <dgm:bulletEnabled val="1"/>
        </dgm:presLayoutVars>
      </dgm:prSet>
      <dgm:spPr/>
    </dgm:pt>
    <dgm:pt modelId="{9DC57AD3-222E-4164-BE1A-490573FCD718}" type="pres">
      <dgm:prSet presAssocID="{C429E837-CB1B-48AB-9153-A99FA15AEF4C}" presName="parSpace" presStyleCnt="0"/>
      <dgm:spPr/>
    </dgm:pt>
    <dgm:pt modelId="{7E6CC8C3-020D-4A94-A535-7B5D26C26D36}" type="pres">
      <dgm:prSet presAssocID="{2FC410CD-E6BC-4F68-9A89-0B7DA6319D7B}" presName="parTxOnly" presStyleLbl="node1" presStyleIdx="5" presStyleCnt="7" custScaleX="120118">
        <dgm:presLayoutVars>
          <dgm:bulletEnabled val="1"/>
        </dgm:presLayoutVars>
      </dgm:prSet>
      <dgm:spPr/>
    </dgm:pt>
    <dgm:pt modelId="{87F47C4E-8B40-49BE-A383-02F978A75AC8}" type="pres">
      <dgm:prSet presAssocID="{875F571B-E76C-4B04-B514-4ACA2C3BC1A6}" presName="parSpace" presStyleCnt="0"/>
      <dgm:spPr/>
    </dgm:pt>
    <dgm:pt modelId="{4A0EEEF7-D526-489A-96BD-47A8FF2C4736}" type="pres">
      <dgm:prSet presAssocID="{A5A04504-2175-496B-99A1-8B5273A8646B}" presName="parTxOnly" presStyleLbl="node1" presStyleIdx="6" presStyleCnt="7" custScaleX="121966">
        <dgm:presLayoutVars>
          <dgm:bulletEnabled val="1"/>
        </dgm:presLayoutVars>
      </dgm:prSet>
      <dgm:spPr/>
    </dgm:pt>
  </dgm:ptLst>
  <dgm:cxnLst>
    <dgm:cxn modelId="{7E4E9207-A5EB-4E5A-93DC-AF6EACAC204A}" type="presOf" srcId="{2FC410CD-E6BC-4F68-9A89-0B7DA6319D7B}" destId="{7E6CC8C3-020D-4A94-A535-7B5D26C26D36}" srcOrd="0" destOrd="0" presId="urn:microsoft.com/office/officeart/2005/8/layout/hChevron3"/>
    <dgm:cxn modelId="{A2BBDF09-32D9-458D-9046-78F997E08172}" type="presOf" srcId="{F23C8145-83C4-446C-8A11-682AB7F5D432}" destId="{86280549-7588-415B-8A65-98145C74AE02}" srcOrd="0" destOrd="0" presId="urn:microsoft.com/office/officeart/2005/8/layout/hChevron3"/>
    <dgm:cxn modelId="{960B4B16-6517-4140-A109-3B1A90542AE7}" srcId="{DD9C5806-D6B9-4F69-A393-DC0D468076CE}" destId="{73BE9851-EF09-459C-827A-00B6065700F7}" srcOrd="3" destOrd="0" parTransId="{E4646B7A-3B09-4B14-AEA2-E9DD8EB81E12}" sibTransId="{1086C4E0-8AB8-4436-91DC-A16E39636E50}"/>
    <dgm:cxn modelId="{ED2CA91F-35EB-4BA0-AEB3-66183A37391D}" type="presOf" srcId="{8E74B8B5-956B-44A0-AB52-2BB3B2F32115}" destId="{E18299C5-C414-4204-A10D-67B8B7A83584}" srcOrd="0" destOrd="0" presId="urn:microsoft.com/office/officeart/2005/8/layout/hChevron3"/>
    <dgm:cxn modelId="{CEB54D2B-1705-478B-A6D1-B8D39F539646}" type="presOf" srcId="{F45DC657-FAFA-4416-BA1B-029CE4906297}" destId="{5AD93C22-D9B5-4144-AF21-149E129F3F30}" srcOrd="0" destOrd="0" presId="urn:microsoft.com/office/officeart/2005/8/layout/hChevron3"/>
    <dgm:cxn modelId="{AFE8D537-0F2C-4BE4-B643-2CBDE74F3A64}" srcId="{DD9C5806-D6B9-4F69-A393-DC0D468076CE}" destId="{A5A04504-2175-496B-99A1-8B5273A8646B}" srcOrd="6" destOrd="0" parTransId="{7976CD49-4969-45BC-AF70-505A2E01D2D1}" sibTransId="{18A97447-47E5-4B97-8A99-D6063E1040BC}"/>
    <dgm:cxn modelId="{B853793B-E91A-46DE-8FBD-EBF7B901AA43}" srcId="{DD9C5806-D6B9-4F69-A393-DC0D468076CE}" destId="{F23C8145-83C4-446C-8A11-682AB7F5D432}" srcOrd="2" destOrd="0" parTransId="{C4185D44-668E-45A8-9761-168AFE542FA7}" sibTransId="{B2216AC2-E32B-4197-9753-D5459921FE9A}"/>
    <dgm:cxn modelId="{0D89E15C-87EE-4DD8-9298-78A20B3C8A25}" srcId="{DD9C5806-D6B9-4F69-A393-DC0D468076CE}" destId="{8E74B8B5-956B-44A0-AB52-2BB3B2F32115}" srcOrd="4" destOrd="0" parTransId="{854E49FA-7CB0-47D5-930D-13705760127B}" sibTransId="{C429E837-CB1B-48AB-9153-A99FA15AEF4C}"/>
    <dgm:cxn modelId="{B2A72960-B5B9-49A0-8561-8E4BF84EF954}" srcId="{DD9C5806-D6B9-4F69-A393-DC0D468076CE}" destId="{3499B69E-22F3-4851-BC0F-8B96DE2DDC21}" srcOrd="1" destOrd="0" parTransId="{CBF593B0-ACC8-4965-9492-2DECBD0581FF}" sibTransId="{D3A82926-5BEB-46B2-896A-8FF72D2D4415}"/>
    <dgm:cxn modelId="{A88E1D76-7822-45C8-A0F8-A223B467D7FE}" type="presOf" srcId="{3499B69E-22F3-4851-BC0F-8B96DE2DDC21}" destId="{E717EBCA-7431-4ECE-B748-180924B8B15A}" srcOrd="0" destOrd="0" presId="urn:microsoft.com/office/officeart/2005/8/layout/hChevron3"/>
    <dgm:cxn modelId="{016BC9B1-C71C-49A1-A3D3-C79E8EFC02E9}" type="presOf" srcId="{73BE9851-EF09-459C-827A-00B6065700F7}" destId="{D2F92332-AB09-47D4-A377-3C9C1A01BB04}" srcOrd="0" destOrd="0" presId="urn:microsoft.com/office/officeart/2005/8/layout/hChevron3"/>
    <dgm:cxn modelId="{475801D8-ABFD-47AD-A9FC-44B4D2F3BF09}" srcId="{DD9C5806-D6B9-4F69-A393-DC0D468076CE}" destId="{F45DC657-FAFA-4416-BA1B-029CE4906297}" srcOrd="0" destOrd="0" parTransId="{81C0ABAF-F554-4AC6-BD70-B7B258CC2900}" sibTransId="{E4C7DACD-B115-4E38-BD1C-ED3BD0ED1260}"/>
    <dgm:cxn modelId="{41CE35D8-4D8A-4037-BA9D-52D5A789329C}" type="presOf" srcId="{DD9C5806-D6B9-4F69-A393-DC0D468076CE}" destId="{1F259B8B-E8F7-4BD1-BEE4-52516C12C8E5}" srcOrd="0" destOrd="0" presId="urn:microsoft.com/office/officeart/2005/8/layout/hChevron3"/>
    <dgm:cxn modelId="{BE705ED8-C41F-4787-9C2A-521C09D44BEE}" srcId="{DD9C5806-D6B9-4F69-A393-DC0D468076CE}" destId="{2FC410CD-E6BC-4F68-9A89-0B7DA6319D7B}" srcOrd="5" destOrd="0" parTransId="{C308F16C-894A-4A3B-B70E-A2C0E931A0F6}" sibTransId="{875F571B-E76C-4B04-B514-4ACA2C3BC1A6}"/>
    <dgm:cxn modelId="{FB8DC8F5-54C6-44BB-9FDA-2339AC33939B}" type="presOf" srcId="{A5A04504-2175-496B-99A1-8B5273A8646B}" destId="{4A0EEEF7-D526-489A-96BD-47A8FF2C4736}" srcOrd="0" destOrd="0" presId="urn:microsoft.com/office/officeart/2005/8/layout/hChevron3"/>
    <dgm:cxn modelId="{89BD9147-0C85-438B-8865-6753EF773C99}" type="presParOf" srcId="{1F259B8B-E8F7-4BD1-BEE4-52516C12C8E5}" destId="{5AD93C22-D9B5-4144-AF21-149E129F3F30}" srcOrd="0" destOrd="0" presId="urn:microsoft.com/office/officeart/2005/8/layout/hChevron3"/>
    <dgm:cxn modelId="{B4F58816-D0E7-4499-91ED-E81B916C2E9E}" type="presParOf" srcId="{1F259B8B-E8F7-4BD1-BEE4-52516C12C8E5}" destId="{4B9768C6-B6BE-47D5-B888-A05E30497A38}" srcOrd="1" destOrd="0" presId="urn:microsoft.com/office/officeart/2005/8/layout/hChevron3"/>
    <dgm:cxn modelId="{4EC943D8-AAB8-4E8B-8F1E-DAC5919DAFED}" type="presParOf" srcId="{1F259B8B-E8F7-4BD1-BEE4-52516C12C8E5}" destId="{E717EBCA-7431-4ECE-B748-180924B8B15A}" srcOrd="2" destOrd="0" presId="urn:microsoft.com/office/officeart/2005/8/layout/hChevron3"/>
    <dgm:cxn modelId="{C1D3DA48-3AA6-43EE-9394-0463105A04DB}" type="presParOf" srcId="{1F259B8B-E8F7-4BD1-BEE4-52516C12C8E5}" destId="{16C4643E-96DA-4661-94A8-E81DFA768DB3}" srcOrd="3" destOrd="0" presId="urn:microsoft.com/office/officeart/2005/8/layout/hChevron3"/>
    <dgm:cxn modelId="{CE758BC0-9EED-405A-8D81-BD4D22CAC882}" type="presParOf" srcId="{1F259B8B-E8F7-4BD1-BEE4-52516C12C8E5}" destId="{86280549-7588-415B-8A65-98145C74AE02}" srcOrd="4" destOrd="0" presId="urn:microsoft.com/office/officeart/2005/8/layout/hChevron3"/>
    <dgm:cxn modelId="{03866F56-C388-444B-A74C-12EEA53A194D}" type="presParOf" srcId="{1F259B8B-E8F7-4BD1-BEE4-52516C12C8E5}" destId="{3155F7B7-0C70-44B8-9430-0C99CAECAD40}" srcOrd="5" destOrd="0" presId="urn:microsoft.com/office/officeart/2005/8/layout/hChevron3"/>
    <dgm:cxn modelId="{900DB6C6-E943-4730-ABD6-30D8F99A7C0C}" type="presParOf" srcId="{1F259B8B-E8F7-4BD1-BEE4-52516C12C8E5}" destId="{D2F92332-AB09-47D4-A377-3C9C1A01BB04}" srcOrd="6" destOrd="0" presId="urn:microsoft.com/office/officeart/2005/8/layout/hChevron3"/>
    <dgm:cxn modelId="{4836453B-7532-4DE9-9795-052EB83FD3F9}" type="presParOf" srcId="{1F259B8B-E8F7-4BD1-BEE4-52516C12C8E5}" destId="{2E4F9AF7-351B-4D43-84FA-834B6571B88A}" srcOrd="7" destOrd="0" presId="urn:microsoft.com/office/officeart/2005/8/layout/hChevron3"/>
    <dgm:cxn modelId="{143D51C0-3CBA-4446-9480-A034522B4D55}" type="presParOf" srcId="{1F259B8B-E8F7-4BD1-BEE4-52516C12C8E5}" destId="{E18299C5-C414-4204-A10D-67B8B7A83584}" srcOrd="8" destOrd="0" presId="urn:microsoft.com/office/officeart/2005/8/layout/hChevron3"/>
    <dgm:cxn modelId="{B0D0AE48-BB7D-426B-98FB-3F34914A6663}" type="presParOf" srcId="{1F259B8B-E8F7-4BD1-BEE4-52516C12C8E5}" destId="{9DC57AD3-222E-4164-BE1A-490573FCD718}" srcOrd="9" destOrd="0" presId="urn:microsoft.com/office/officeart/2005/8/layout/hChevron3"/>
    <dgm:cxn modelId="{42B887BB-A149-4CC4-8BCC-D2A984846ED8}" type="presParOf" srcId="{1F259B8B-E8F7-4BD1-BEE4-52516C12C8E5}" destId="{7E6CC8C3-020D-4A94-A535-7B5D26C26D36}" srcOrd="10" destOrd="0" presId="urn:microsoft.com/office/officeart/2005/8/layout/hChevron3"/>
    <dgm:cxn modelId="{585F2042-2542-4F57-974C-7A775274CE4F}" type="presParOf" srcId="{1F259B8B-E8F7-4BD1-BEE4-52516C12C8E5}" destId="{87F47C4E-8B40-49BE-A383-02F978A75AC8}" srcOrd="11" destOrd="0" presId="urn:microsoft.com/office/officeart/2005/8/layout/hChevron3"/>
    <dgm:cxn modelId="{1A4D6CF4-CE5B-42EF-84C6-6265EFC9670F}" type="presParOf" srcId="{1F259B8B-E8F7-4BD1-BEE4-52516C12C8E5}" destId="{4A0EEEF7-D526-489A-96BD-47A8FF2C473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gradFill rotWithShape="0">
          <a:gsLst>
            <a:gs pos="64000">
              <a:srgbClr val="B7C6FF"/>
            </a:gs>
            <a:gs pos="0">
              <a:schemeClr val="bg1"/>
            </a:gs>
            <a:gs pos="51000">
              <a:schemeClr val="accent1">
                <a:tint val="37000"/>
                <a:satMod val="300000"/>
              </a:schemeClr>
            </a:gs>
            <a:gs pos="95000">
              <a:schemeClr val="tx2">
                <a:lumMod val="20000"/>
                <a:lumOff val="80000"/>
              </a:schemeClr>
            </a:gs>
          </a:gsLst>
          <a:lin ang="5400000" scaled="0"/>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2">
                  <a:lumMod val="50000"/>
                </a:schemeClr>
              </a:solidFill>
            </a:rPr>
            <a:t>Motivation</a:t>
          </a:r>
          <a:endParaRPr lang="el-GR" sz="1800" kern="1200" dirty="0">
            <a:solidFill>
              <a:schemeClr val="tx2">
                <a:lumMod val="50000"/>
              </a:schemeClr>
            </a:solidFill>
          </a:endParaRPr>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no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3C22-D9B5-4144-AF21-149E129F3F30}">
      <dsp:nvSpPr>
        <dsp:cNvPr id="0" name=""/>
        <dsp:cNvSpPr/>
      </dsp:nvSpPr>
      <dsp:spPr>
        <a:xfrm>
          <a:off x="2254" y="1924709"/>
          <a:ext cx="1371138" cy="5485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endParaRPr lang="el-GR" sz="1800" kern="1200" dirty="0"/>
        </a:p>
      </dsp:txBody>
      <dsp:txXfrm>
        <a:off x="2254" y="1924709"/>
        <a:ext cx="1233989" cy="548598"/>
      </dsp:txXfrm>
    </dsp:sp>
    <dsp:sp modelId="{E717EBCA-7431-4ECE-B748-180924B8B15A}">
      <dsp:nvSpPr>
        <dsp:cNvPr id="0" name=""/>
        <dsp:cNvSpPr/>
      </dsp:nvSpPr>
      <dsp:spPr>
        <a:xfrm>
          <a:off x="1099093" y="1924709"/>
          <a:ext cx="1371495"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State of the art</a:t>
          </a:r>
          <a:endParaRPr lang="el-GR" sz="1800" kern="1200" dirty="0"/>
        </a:p>
      </dsp:txBody>
      <dsp:txXfrm>
        <a:off x="1373392" y="1924709"/>
        <a:ext cx="822897" cy="548598"/>
      </dsp:txXfrm>
    </dsp:sp>
    <dsp:sp modelId="{86280549-7588-415B-8A65-98145C74AE02}">
      <dsp:nvSpPr>
        <dsp:cNvPr id="0" name=""/>
        <dsp:cNvSpPr/>
      </dsp:nvSpPr>
      <dsp:spPr>
        <a:xfrm>
          <a:off x="2196289" y="1924709"/>
          <a:ext cx="118842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Data</a:t>
          </a:r>
          <a:endParaRPr lang="el-GR" sz="1800" kern="1200" dirty="0"/>
        </a:p>
      </dsp:txBody>
      <dsp:txXfrm>
        <a:off x="2470588" y="1924709"/>
        <a:ext cx="639829" cy="548598"/>
      </dsp:txXfrm>
    </dsp:sp>
    <dsp:sp modelId="{D2F92332-AB09-47D4-A377-3C9C1A01BB04}">
      <dsp:nvSpPr>
        <dsp:cNvPr id="0" name=""/>
        <dsp:cNvSpPr/>
      </dsp:nvSpPr>
      <dsp:spPr>
        <a:xfrm>
          <a:off x="3110418" y="1924709"/>
          <a:ext cx="1633148"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Pipeline</a:t>
          </a:r>
          <a:endParaRPr lang="el-GR" sz="1800" kern="1200" dirty="0"/>
        </a:p>
      </dsp:txBody>
      <dsp:txXfrm>
        <a:off x="3384717" y="1924709"/>
        <a:ext cx="1084550" cy="548598"/>
      </dsp:txXfrm>
    </dsp:sp>
    <dsp:sp modelId="{E18299C5-C414-4204-A10D-67B8B7A83584}">
      <dsp:nvSpPr>
        <dsp:cNvPr id="0" name=""/>
        <dsp:cNvSpPr/>
      </dsp:nvSpPr>
      <dsp:spPr>
        <a:xfrm>
          <a:off x="4469268" y="1924709"/>
          <a:ext cx="1426107"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Results</a:t>
          </a:r>
          <a:endParaRPr lang="el-GR" sz="1800" kern="1200" dirty="0"/>
        </a:p>
      </dsp:txBody>
      <dsp:txXfrm>
        <a:off x="4743567" y="1924709"/>
        <a:ext cx="877509" cy="548598"/>
      </dsp:txXfrm>
    </dsp:sp>
    <dsp:sp modelId="{7E6CC8C3-020D-4A94-A535-7B5D26C26D36}">
      <dsp:nvSpPr>
        <dsp:cNvPr id="0" name=""/>
        <dsp:cNvSpPr/>
      </dsp:nvSpPr>
      <dsp:spPr>
        <a:xfrm>
          <a:off x="5621077" y="1924709"/>
          <a:ext cx="1647412" cy="54859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Discussion</a:t>
          </a:r>
          <a:endParaRPr lang="el-GR" sz="1800" kern="1200" dirty="0"/>
        </a:p>
      </dsp:txBody>
      <dsp:txXfrm>
        <a:off x="5895376" y="1924709"/>
        <a:ext cx="1098814" cy="548598"/>
      </dsp:txXfrm>
    </dsp:sp>
    <dsp:sp modelId="{4A0EEEF7-D526-489A-96BD-47A8FF2C4736}">
      <dsp:nvSpPr>
        <dsp:cNvPr id="0" name=""/>
        <dsp:cNvSpPr/>
      </dsp:nvSpPr>
      <dsp:spPr>
        <a:xfrm>
          <a:off x="6994190" y="1924709"/>
          <a:ext cx="1672757" cy="548598"/>
        </a:xfrm>
        <a:prstGeom prst="chevron">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endParaRPr lang="el-GR" sz="1800" kern="1200" dirty="0"/>
        </a:p>
      </dsp:txBody>
      <dsp:txXfrm>
        <a:off x="7268489" y="1924709"/>
        <a:ext cx="1124159" cy="5485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1B6CCD-13F6-4F8B-86A6-915681FD5DE4}" type="datetimeFigureOut">
              <a:rPr lang="de-DE" smtClean="0"/>
              <a:t>09.04.2018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9822CF-11DC-46FD-BCA9-F8B8A337C787}" type="slidenum">
              <a:rPr lang="de-DE" smtClean="0"/>
              <a:t>‹#›</a:t>
            </a:fld>
            <a:endParaRPr lang="de-DE"/>
          </a:p>
        </p:txBody>
      </p:sp>
    </p:spTree>
    <p:extLst>
      <p:ext uri="{BB962C8B-B14F-4D97-AF65-F5344CB8AC3E}">
        <p14:creationId xmlns:p14="http://schemas.microsoft.com/office/powerpoint/2010/main" val="358545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40721-DC33-4C94-AD5F-03D90DD5E12A}" type="datetimeFigureOut">
              <a:rPr lang="de-DE" smtClean="0"/>
              <a:t>09.04.2018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4617E-0D46-408D-A5BF-4606A35876DC}" type="slidenum">
              <a:rPr lang="de-DE" smtClean="0"/>
              <a:t>‹#›</a:t>
            </a:fld>
            <a:endParaRPr lang="de-DE"/>
          </a:p>
        </p:txBody>
      </p:sp>
    </p:spTree>
    <p:extLst>
      <p:ext uri="{BB962C8B-B14F-4D97-AF65-F5344CB8AC3E}">
        <p14:creationId xmlns:p14="http://schemas.microsoft.com/office/powerpoint/2010/main" val="158789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CEF4617E-0D46-408D-A5BF-4606A35876DC}" type="slidenum">
              <a:rPr lang="de-DE" smtClean="0"/>
              <a:t>2</a:t>
            </a:fld>
            <a:endParaRPr lang="de-DE"/>
          </a:p>
        </p:txBody>
      </p:sp>
    </p:spTree>
    <p:extLst>
      <p:ext uri="{BB962C8B-B14F-4D97-AF65-F5344CB8AC3E}">
        <p14:creationId xmlns:p14="http://schemas.microsoft.com/office/powerpoint/2010/main" val="4243299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“Sequential” learning means that a given input pattern is forward propagated, the error is determined and back-propagated, and the weights are updated.</a:t>
            </a:r>
          </a:p>
          <a:p>
            <a:r>
              <a:rPr lang="en-US" sz="1200" b="0" i="0" u="none" strike="noStrike" kern="1200" baseline="0" dirty="0">
                <a:solidFill>
                  <a:schemeClr val="tx1"/>
                </a:solidFill>
                <a:latin typeface="+mn-lt"/>
                <a:ea typeface="+mn-ea"/>
                <a:cs typeface="+mn-cs"/>
              </a:rPr>
              <a:t>Then the same procedure is repeated for the next pattern.</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19</a:t>
            </a:fld>
            <a:endParaRPr lang="de-DE"/>
          </a:p>
        </p:txBody>
      </p:sp>
    </p:spTree>
    <p:extLst>
      <p:ext uri="{BB962C8B-B14F-4D97-AF65-F5344CB8AC3E}">
        <p14:creationId xmlns:p14="http://schemas.microsoft.com/office/powerpoint/2010/main" val="20403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de-DE" sz="2800" dirty="0" err="1">
                <a:solidFill>
                  <a:schemeClr val="tx2"/>
                </a:solidFill>
                <a:latin typeface="Gill Sans MT" panose="020B0502020104020203" pitchFamily="34" charset="0"/>
              </a:rPr>
              <a:t>Results</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from</a:t>
            </a:r>
            <a:r>
              <a:rPr lang="de-DE" sz="2800" dirty="0">
                <a:solidFill>
                  <a:schemeClr val="tx2"/>
                </a:solidFill>
                <a:latin typeface="Gill Sans MT" panose="020B0502020104020203" pitchFamily="34" charset="0"/>
              </a:rPr>
              <a:t> NN </a:t>
            </a:r>
            <a:r>
              <a:rPr lang="de-DE" sz="2800" dirty="0" err="1">
                <a:solidFill>
                  <a:schemeClr val="tx2"/>
                </a:solidFill>
                <a:latin typeface="Gill Sans MT" panose="020B0502020104020203" pitchFamily="34" charset="0"/>
              </a:rPr>
              <a:t>with</a:t>
            </a:r>
            <a:r>
              <a:rPr lang="de-DE" sz="2800" dirty="0">
                <a:solidFill>
                  <a:schemeClr val="tx2"/>
                </a:solidFill>
                <a:latin typeface="Gill Sans MT" panose="020B0502020104020203" pitchFamily="34" charset="0"/>
              </a:rPr>
              <a:t> HL=1 and HN=5 </a:t>
            </a:r>
          </a:p>
          <a:p>
            <a:pPr marL="914400" lvl="1" indent="-457200">
              <a:buFont typeface="Arial" panose="020B0604020202020204" pitchFamily="34" charset="0"/>
              <a:buChar char="•"/>
            </a:pPr>
            <a:r>
              <a:rPr lang="de-DE" sz="2800" dirty="0" err="1">
                <a:solidFill>
                  <a:schemeClr val="tx2"/>
                </a:solidFill>
                <a:latin typeface="Gill Sans MT" panose="020B0502020104020203" pitchFamily="34" charset="0"/>
              </a:rPr>
              <a:t>with</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step</a:t>
            </a:r>
            <a:r>
              <a:rPr lang="de-DE" sz="2800" dirty="0">
                <a:solidFill>
                  <a:schemeClr val="tx2"/>
                </a:solidFill>
                <a:latin typeface="Gill Sans MT" panose="020B0502020104020203" pitchFamily="34" charset="0"/>
              </a:rPr>
              <a:t> 1, </a:t>
            </a:r>
            <a:r>
              <a:rPr lang="de-DE" sz="2800" dirty="0" err="1">
                <a:solidFill>
                  <a:schemeClr val="tx2"/>
                </a:solidFill>
                <a:latin typeface="Gill Sans MT" panose="020B0502020104020203" pitchFamily="34" charset="0"/>
              </a:rPr>
              <a:t>step</a:t>
            </a:r>
            <a:r>
              <a:rPr lang="de-DE" sz="2800" dirty="0">
                <a:solidFill>
                  <a:schemeClr val="tx2"/>
                </a:solidFill>
                <a:latin typeface="Gill Sans MT" panose="020B0502020104020203" pitchFamily="34" charset="0"/>
              </a:rPr>
              <a:t> 64 and </a:t>
            </a:r>
            <a:r>
              <a:rPr lang="de-DE" sz="2800" dirty="0" err="1">
                <a:solidFill>
                  <a:schemeClr val="tx2"/>
                </a:solidFill>
                <a:latin typeface="Gill Sans MT" panose="020B0502020104020203" pitchFamily="34" charset="0"/>
              </a:rPr>
              <a:t>one</a:t>
            </a:r>
            <a:r>
              <a:rPr lang="de-DE" sz="2800" dirty="0">
                <a:solidFill>
                  <a:schemeClr val="tx2"/>
                </a:solidFill>
                <a:latin typeface="Gill Sans MT" panose="020B0502020104020203" pitchFamily="34" charset="0"/>
              </a:rPr>
              <a:t> feature per </a:t>
            </a:r>
            <a:r>
              <a:rPr lang="de-DE" sz="2800" dirty="0" err="1">
                <a:solidFill>
                  <a:schemeClr val="tx2"/>
                </a:solidFill>
                <a:latin typeface="Gill Sans MT" panose="020B0502020104020203" pitchFamily="34" charset="0"/>
              </a:rPr>
              <a:t>training</a:t>
            </a:r>
            <a:endParaRPr lang="de-DE" dirty="0"/>
          </a:p>
          <a:p>
            <a:r>
              <a:rPr lang="de-DE" dirty="0" err="1"/>
              <a:t>We</a:t>
            </a:r>
            <a:r>
              <a:rPr lang="de-DE" dirty="0"/>
              <a:t> started using a dataset which consisted of extensions and flexions of my thumb. We used a neural network with 1 hidden layer and 5 hidden neurons. During the windowing, the stage before the feature extraction we used a step of one. And we got these detection accuracies. Because of the big load of data the runtime was very considerably long. So we decided to increase the step of windowing from 1 to 64. So we saw that the detection accuracies increased while the runtime was decreased. </a:t>
            </a:r>
          </a:p>
        </p:txBody>
      </p:sp>
      <p:sp>
        <p:nvSpPr>
          <p:cNvPr id="4" name="Slide Number Placeholder 3"/>
          <p:cNvSpPr>
            <a:spLocks noGrp="1"/>
          </p:cNvSpPr>
          <p:nvPr>
            <p:ph type="sldNum" sz="quarter" idx="10"/>
          </p:nvPr>
        </p:nvSpPr>
        <p:spPr/>
        <p:txBody>
          <a:bodyPr/>
          <a:lstStyle/>
          <a:p>
            <a:fld id="{CEF4617E-0D46-408D-A5BF-4606A35876DC}" type="slidenum">
              <a:rPr lang="de-DE" smtClean="0"/>
              <a:t>21</a:t>
            </a:fld>
            <a:endParaRPr lang="de-DE"/>
          </a:p>
        </p:txBody>
      </p:sp>
    </p:spTree>
    <p:extLst>
      <p:ext uri="{BB962C8B-B14F-4D97-AF65-F5344CB8AC3E}">
        <p14:creationId xmlns:p14="http://schemas.microsoft.com/office/powerpoint/2010/main" val="298669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average detection accuracies </a:t>
            </a:r>
            <a:r>
              <a:rPr lang="de-DE" dirty="0" err="1"/>
              <a:t>of</a:t>
            </a:r>
            <a:r>
              <a:rPr lang="de-DE" dirty="0"/>
              <a:t> 5NNs</a:t>
            </a:r>
          </a:p>
          <a:p>
            <a:pPr marL="914400" lvl="1" indent="-457200">
              <a:buFont typeface="Arial" panose="020B0604020202020204" pitchFamily="34" charset="0"/>
              <a:buChar char="•"/>
            </a:pPr>
            <a:endParaRPr lang="de-DE" sz="2800" dirty="0">
              <a:solidFill>
                <a:schemeClr val="tx2"/>
              </a:solidFill>
              <a:latin typeface="Gill Sans MT" panose="020B0502020104020203" pitchFamily="34" charset="0"/>
            </a:endParaRPr>
          </a:p>
          <a:p>
            <a:pPr marL="914400" lvl="1" indent="-457200">
              <a:buFont typeface="Arial" panose="020B0604020202020204" pitchFamily="34" charset="0"/>
              <a:buChar char="•"/>
            </a:pPr>
            <a:r>
              <a:rPr lang="en-US" sz="2800" dirty="0">
                <a:solidFill>
                  <a:schemeClr val="tx2"/>
                </a:solidFill>
                <a:latin typeface="Gill Sans MT" panose="020B0502020104020203" pitchFamily="34" charset="0"/>
              </a:rPr>
              <a:t>with two features per training</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22</a:t>
            </a:fld>
            <a:endParaRPr lang="de-DE"/>
          </a:p>
        </p:txBody>
      </p:sp>
    </p:spTree>
    <p:extLst>
      <p:ext uri="{BB962C8B-B14F-4D97-AF65-F5344CB8AC3E}">
        <p14:creationId xmlns:p14="http://schemas.microsoft.com/office/powerpoint/2010/main" val="363366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a:buFont typeface="Arial" panose="020B0604020202020204" pitchFamily="34" charset="0"/>
              <a:buChar char="•"/>
            </a:pPr>
            <a:endParaRPr lang="en-US" sz="2800" dirty="0">
              <a:solidFill>
                <a:schemeClr val="tx2"/>
              </a:solidFill>
              <a:latin typeface="Gill Sans MT" panose="020B0502020104020203" pitchFamily="34" charset="0"/>
            </a:endParaRPr>
          </a:p>
          <a:p>
            <a:pPr marL="914400" lvl="1" indent="-457200">
              <a:buFont typeface="Arial" panose="020B0604020202020204" pitchFamily="34" charset="0"/>
              <a:buChar char="•"/>
            </a:pPr>
            <a:r>
              <a:rPr lang="en-US" sz="2800" dirty="0">
                <a:solidFill>
                  <a:schemeClr val="tx2"/>
                </a:solidFill>
                <a:latin typeface="Gill Sans MT" panose="020B0502020104020203" pitchFamily="34" charset="0"/>
              </a:rPr>
              <a:t>with three features per training</a:t>
            </a:r>
          </a:p>
          <a:p>
            <a:endParaRPr lang="el-GR" dirty="0"/>
          </a:p>
        </p:txBody>
      </p:sp>
      <p:sp>
        <p:nvSpPr>
          <p:cNvPr id="4" name="Slide Number Placeholder 3"/>
          <p:cNvSpPr>
            <a:spLocks noGrp="1"/>
          </p:cNvSpPr>
          <p:nvPr>
            <p:ph type="sldNum" sz="quarter" idx="10"/>
          </p:nvPr>
        </p:nvSpPr>
        <p:spPr/>
        <p:txBody>
          <a:bodyPr/>
          <a:lstStyle/>
          <a:p>
            <a:fld id="{CEF4617E-0D46-408D-A5BF-4606A35876DC}" type="slidenum">
              <a:rPr lang="de-DE" smtClean="0"/>
              <a:t>23</a:t>
            </a:fld>
            <a:endParaRPr lang="de-DE"/>
          </a:p>
        </p:txBody>
      </p:sp>
    </p:spTree>
    <p:extLst>
      <p:ext uri="{BB962C8B-B14F-4D97-AF65-F5344CB8AC3E}">
        <p14:creationId xmlns:p14="http://schemas.microsoft.com/office/powerpoint/2010/main" val="67072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Contribute to MediWeCo project in order to refine the detection of the little finger movements in order to give constructive feedback to teaching and learning of physiotherapeutic skills.</a:t>
            </a:r>
          </a:p>
          <a:p>
            <a:r>
              <a:rPr lang="de-DE" dirty="0"/>
              <a:t>- </a:t>
            </a:r>
            <a:r>
              <a:rPr lang="de-DE" sz="1200" dirty="0">
                <a:solidFill>
                  <a:schemeClr val="tx2"/>
                </a:solidFill>
                <a:latin typeface="Gill Sans MT" panose="020B0502020104020203" pitchFamily="34" charset="0"/>
              </a:rPr>
              <a:t>Classify finger movements from EMGs acquired with Myo with a neural network.</a:t>
            </a:r>
          </a:p>
          <a:p>
            <a:r>
              <a:rPr lang="de-DE" sz="1200" dirty="0">
                <a:solidFill>
                  <a:schemeClr val="tx2"/>
                </a:solidFill>
                <a:latin typeface="Gill Sans MT" panose="020B0502020104020203" pitchFamily="34" charset="0"/>
              </a:rPr>
              <a:t>- Practical not only for sign language communication but also for military communication where sound based communication is not appropriate.</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3</a:t>
            </a:fld>
            <a:endParaRPr lang="de-DE" dirty="0"/>
          </a:p>
        </p:txBody>
      </p:sp>
    </p:spTree>
    <p:extLst>
      <p:ext uri="{BB962C8B-B14F-4D97-AF65-F5344CB8AC3E}">
        <p14:creationId xmlns:p14="http://schemas.microsoft.com/office/powerpoint/2010/main" val="376465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Electromyography we can measure the electrical activity of the muscles:</a:t>
            </a:r>
          </a:p>
          <a:p>
            <a:r>
              <a:rPr lang="en-US" sz="1200" b="0" i="0" kern="1200" dirty="0">
                <a:solidFill>
                  <a:schemeClr val="tx1"/>
                </a:solidFill>
                <a:effectLst/>
                <a:latin typeface="+mn-lt"/>
                <a:ea typeface="+mn-ea"/>
                <a:cs typeface="+mn-cs"/>
              </a:rPr>
              <a:t>There are two kinds of EMG electrodes:</a:t>
            </a:r>
          </a:p>
          <a:p>
            <a:r>
              <a:rPr lang="en-US" sz="1200" b="0" i="0" kern="1200" dirty="0">
                <a:solidFill>
                  <a:schemeClr val="tx1"/>
                </a:solidFill>
                <a:effectLst/>
                <a:latin typeface="+mn-lt"/>
                <a:ea typeface="+mn-ea"/>
                <a:cs typeface="+mn-cs"/>
              </a:rPr>
              <a:t>Surface EMG electrodes where is </a:t>
            </a:r>
            <a:r>
              <a:rPr lang="en-US" dirty="0"/>
              <a:t>placed on the skin with adhesive, over the muscle of interest.</a:t>
            </a:r>
          </a:p>
          <a:p>
            <a:r>
              <a:rPr lang="en-US" dirty="0"/>
              <a:t>+</a:t>
            </a:r>
            <a:r>
              <a:rPr lang="en-US" sz="1200" b="0" i="0" kern="1200" dirty="0">
                <a:solidFill>
                  <a:schemeClr val="tx1"/>
                </a:solidFill>
                <a:effectLst/>
                <a:latin typeface="+mn-lt"/>
                <a:ea typeface="+mn-ea"/>
                <a:cs typeface="+mn-cs"/>
              </a:rPr>
              <a:t>Relatively cheap, noninvasive, and have a large pickup area</a:t>
            </a:r>
          </a:p>
          <a:p>
            <a:r>
              <a:rPr lang="en-US" sz="1200" b="0" i="0" kern="1200" dirty="0">
                <a:solidFill>
                  <a:schemeClr val="tx1"/>
                </a:solidFill>
                <a:effectLst/>
                <a:latin typeface="+mn-lt"/>
                <a:ea typeface="+mn-ea"/>
                <a:cs typeface="+mn-cs"/>
              </a:rPr>
              <a:t>-Lot of crosstalk</a:t>
            </a:r>
            <a:endParaRPr lang="en-US" dirty="0"/>
          </a:p>
          <a:p>
            <a:r>
              <a:rPr lang="en-US" sz="1200" b="0" i="0" kern="1200" dirty="0">
                <a:solidFill>
                  <a:schemeClr val="tx1"/>
                </a:solidFill>
                <a:effectLst/>
                <a:latin typeface="+mn-lt"/>
                <a:ea typeface="+mn-ea"/>
                <a:cs typeface="+mn-cs"/>
              </a:rPr>
              <a:t>Intramuscular EMG sensors </a:t>
            </a:r>
          </a:p>
          <a:p>
            <a:r>
              <a:rPr lang="en-US" sz="1200" b="0" i="0" kern="1200" dirty="0">
                <a:solidFill>
                  <a:schemeClr val="tx1"/>
                </a:solidFill>
                <a:effectLst/>
                <a:latin typeface="+mn-lt"/>
                <a:ea typeface="+mn-ea"/>
                <a:cs typeface="+mn-cs"/>
              </a:rPr>
              <a:t>+Record focally from deep muscles </a:t>
            </a:r>
            <a:r>
              <a:rPr lang="de-DE" sz="1200" b="0" i="0" kern="1200" dirty="0">
                <a:solidFill>
                  <a:schemeClr val="tx1"/>
                </a:solidFill>
                <a:effectLst/>
                <a:latin typeface="+mn-lt"/>
                <a:ea typeface="+mn-ea"/>
                <a:cs typeface="+mn-cs"/>
              </a:rPr>
              <a:t>+reduction of crosstalk</a:t>
            </a:r>
          </a:p>
          <a:p>
            <a:r>
              <a:rPr lang="de-DE" sz="1200" b="0" i="0" kern="1200" dirty="0">
                <a:solidFill>
                  <a:schemeClr val="tx1"/>
                </a:solidFill>
                <a:effectLst/>
                <a:latin typeface="+mn-lt"/>
                <a:ea typeface="+mn-ea"/>
                <a:cs typeface="+mn-cs"/>
              </a:rPr>
              <a:t>-Painful for patients and far from everyday applications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F4617E-0D46-408D-A5BF-4606A35876DC}" type="slidenum">
              <a:rPr lang="de-DE" smtClean="0"/>
              <a:t>4</a:t>
            </a:fld>
            <a:endParaRPr lang="de-DE"/>
          </a:p>
        </p:txBody>
      </p:sp>
    </p:spTree>
    <p:extLst>
      <p:ext uri="{BB962C8B-B14F-4D97-AF65-F5344CB8AC3E}">
        <p14:creationId xmlns:p14="http://schemas.microsoft.com/office/powerpoint/2010/main" val="411018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Myo has: 8 EMG electrodes and in each cubbie there is a small circuit board, and there are two batteries tucked in different cubbies. </a:t>
            </a:r>
            <a:r>
              <a:rPr lang="en-US" sz="1200" b="0" i="0" u="none" strike="noStrike" kern="1200" baseline="0" dirty="0">
                <a:solidFill>
                  <a:schemeClr val="tx1"/>
                </a:solidFill>
                <a:latin typeface="+mn-lt"/>
                <a:ea typeface="+mn-ea"/>
                <a:cs typeface="+mn-cs"/>
              </a:rPr>
              <a:t>The Myo is composed of 8 EMG surface dry sensors. These sensors measure the electrical activity of the muscles of the forearm at a sampling rate of 200 Hz with 8 bits of resolution for each sensor. The forearm muscles are responsible for the movements of the different parts of the hand. The Myo transmits its measurements to the computer via Bluetooth. Additionally, the Myo contains an inertial measurement unit (IMU) with 9 degrees of freedom (accelerometer, gyroscope, and orientation in the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z </a:t>
            </a:r>
            <a:r>
              <a:rPr lang="en-US" sz="1200" b="0" i="0" u="none" strike="noStrike" kern="1200" baseline="0" dirty="0">
                <a:solidFill>
                  <a:schemeClr val="tx1"/>
                </a:solidFill>
                <a:latin typeface="+mn-lt"/>
                <a:ea typeface="+mn-ea"/>
                <a:cs typeface="+mn-cs"/>
              </a:rPr>
              <a:t>axes). Finally, the Myo comes with a proprietary system for recognizing 5 gestures of the hand: pinch, fist, open, wave in, and wave out.</a:t>
            </a:r>
            <a:endParaRPr lang="de-DE" dirty="0"/>
          </a:p>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5</a:t>
            </a:fld>
            <a:endParaRPr lang="de-DE"/>
          </a:p>
        </p:txBody>
      </p:sp>
    </p:spTree>
    <p:extLst>
      <p:ext uri="{BB962C8B-B14F-4D97-AF65-F5344CB8AC3E}">
        <p14:creationId xmlns:p14="http://schemas.microsoft.com/office/powerpoint/2010/main" val="215010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Determine the best combination of features -&gt; best detection accuracy among the different finger gestures.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Due to the fact that for the experiments finger gestures will be examined, (</a:t>
            </a:r>
            <a:r>
              <a:rPr lang="de-DE" sz="1200" dirty="0">
                <a:solidFill>
                  <a:srgbClr val="FF0000"/>
                </a:solidFill>
                <a:latin typeface="Gill Sans MT" panose="020B0502020104020203" pitchFamily="34" charset="0"/>
              </a:rPr>
              <a:t>NO ARM MOTION</a:t>
            </a:r>
            <a:r>
              <a:rPr lang="de-DE" sz="1200" dirty="0">
                <a:solidFill>
                  <a:schemeClr val="tx2"/>
                </a:solidFill>
                <a:latin typeface="Gill Sans MT" panose="020B0502020104020203" pitchFamily="34" charset="0"/>
              </a:rPr>
              <a:t>) the arm of the subject will not be moved, will remain still, so no IMU data will be needed. So, I will focus only on acquiring EMG signals from Myo.</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6</a:t>
            </a:fld>
            <a:endParaRPr lang="de-DE"/>
          </a:p>
        </p:txBody>
      </p:sp>
    </p:spTree>
    <p:extLst>
      <p:ext uri="{BB962C8B-B14F-4D97-AF65-F5344CB8AC3E}">
        <p14:creationId xmlns:p14="http://schemas.microsoft.com/office/powerpoint/2010/main" val="281702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-There is a </a:t>
            </a:r>
            <a:r>
              <a:rPr lang="en-US" sz="1200" b="0" i="0" kern="1200" dirty="0">
                <a:solidFill>
                  <a:schemeClr val="tx1"/>
                </a:solidFill>
                <a:effectLst/>
                <a:latin typeface="+mn-lt"/>
                <a:ea typeface="+mn-ea"/>
                <a:cs typeface="+mn-cs"/>
              </a:rPr>
              <a:t>prosthetic arm attached directly to his skeleton, and uses two Myo armbands on his upper arm to detect the electrical activity of his muscles. When he thinks about moving his prosthetic hand, he is able to do it. To start using his robotic arms Baugh had to undergo surgery at Johns Hopkins Hospital known as targeted muscle reinnervation. Revolutionizing Prosthetics Program, is almost at decade long project to create a </a:t>
            </a:r>
            <a:r>
              <a:rPr lang="en-US" sz="1200" b="0" i="0" kern="1200" dirty="0" err="1">
                <a:solidFill>
                  <a:schemeClr val="tx1"/>
                </a:solidFill>
                <a:effectLst/>
                <a:latin typeface="+mn-lt"/>
                <a:ea typeface="+mn-ea"/>
                <a:cs typeface="+mn-cs"/>
              </a:rPr>
              <a:t>neurally</a:t>
            </a:r>
            <a:r>
              <a:rPr lang="en-US" sz="1200" b="0" i="0" kern="1200" dirty="0">
                <a:solidFill>
                  <a:schemeClr val="tx1"/>
                </a:solidFill>
                <a:effectLst/>
                <a:latin typeface="+mn-lt"/>
                <a:ea typeface="+mn-ea"/>
                <a:cs typeface="+mn-cs"/>
              </a:rPr>
              <a:t> controlled artificial limbs to amputee patients is funded by the Defense Advanced Research Projects Agency (DARPA).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-A medical imaging firm from Spain called  TedCas they used </a:t>
            </a:r>
            <a:r>
              <a:rPr lang="en-US" sz="1200" b="0" i="0" kern="1200" dirty="0">
                <a:solidFill>
                  <a:schemeClr val="tx1"/>
                </a:solidFill>
                <a:effectLst/>
                <a:latin typeface="+mn-lt"/>
                <a:ea typeface="+mn-ea"/>
                <a:cs typeface="+mn-cs"/>
              </a:rPr>
              <a:t>Myo armband, various cameras, and voice recognition software to give surgeons total control over the information they need during an operation: it’s a multi-sensor solution for operating rooms all connected to a device called the “</a:t>
            </a:r>
            <a:r>
              <a:rPr lang="en-US" sz="1200" b="0" i="0" kern="1200" dirty="0" err="1">
                <a:solidFill>
                  <a:schemeClr val="tx1"/>
                </a:solidFill>
                <a:effectLst/>
                <a:latin typeface="+mn-lt"/>
                <a:ea typeface="+mn-ea"/>
                <a:cs typeface="+mn-cs"/>
              </a:rPr>
              <a:t>TedCube</a:t>
            </a:r>
            <a:r>
              <a:rPr lang="en-US" sz="1200" b="0" i="0" kern="1200" dirty="0">
                <a:solidFill>
                  <a:schemeClr val="tx1"/>
                </a:solidFill>
                <a:effectLst/>
                <a:latin typeface="+mn-lt"/>
                <a:ea typeface="+mn-ea"/>
                <a:cs typeface="+mn-cs"/>
              </a:rPr>
              <a:t>”. So </a:t>
            </a:r>
            <a:r>
              <a:rPr lang="de-DE" sz="1200" dirty="0">
                <a:solidFill>
                  <a:schemeClr val="tx2"/>
                </a:solidFill>
                <a:latin typeface="Gill Sans MT" panose="020B0502020104020203" pitchFamily="34" charset="0"/>
              </a:rPr>
              <a:t>Myo can be used by </a:t>
            </a:r>
            <a:r>
              <a:rPr lang="en-US" sz="1200" b="0" i="0" kern="1200" dirty="0">
                <a:solidFill>
                  <a:schemeClr val="tx1"/>
                </a:solidFill>
                <a:effectLst/>
                <a:latin typeface="+mn-lt"/>
                <a:ea typeface="+mn-ea"/>
                <a:cs typeface="+mn-cs"/>
              </a:rPr>
              <a:t>surgeons in Spain to navigate through medical records while in the middle of surgery.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b="0" i="0" kern="1200" dirty="0">
                <a:solidFill>
                  <a:schemeClr val="tx1"/>
                </a:solidFill>
                <a:effectLst/>
                <a:latin typeface="+mn-lt"/>
                <a:ea typeface="+mn-ea"/>
                <a:cs typeface="+mn-cs"/>
              </a:rPr>
              <a:t>A group of students from the University of Texas at Dallas they achieved </a:t>
            </a:r>
            <a:r>
              <a:rPr lang="en-US" sz="1200" b="0" i="0" kern="1200" dirty="0">
                <a:solidFill>
                  <a:schemeClr val="tx1"/>
                </a:solidFill>
                <a:effectLst/>
                <a:latin typeface="+mn-lt"/>
                <a:ea typeface="+mn-ea"/>
                <a:cs typeface="+mn-cs"/>
              </a:rPr>
              <a:t>real-time American Sign Language Recognition using Wrist-worn Motion and Surface EMG sensors.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To do the recognition, we created an automatic adaptive segmentation technique to determine the period when a gesture is performed. 76 features from </a:t>
            </a:r>
            <a:r>
              <a:rPr lang="en-US" sz="1200" b="0" i="0" kern="1200" dirty="0" err="1">
                <a:solidFill>
                  <a:schemeClr val="tx1"/>
                </a:solidFill>
                <a:effectLst/>
                <a:latin typeface="+mn-lt"/>
                <a:ea typeface="+mn-ea"/>
                <a:cs typeface="+mn-cs"/>
              </a:rPr>
              <a:t>sEMG</a:t>
            </a:r>
            <a:r>
              <a:rPr lang="en-US" sz="1200" b="0" i="0" kern="1200" dirty="0">
                <a:solidFill>
                  <a:schemeClr val="tx1"/>
                </a:solidFill>
                <a:effectLst/>
                <a:latin typeface="+mn-lt"/>
                <a:ea typeface="+mn-ea"/>
                <a:cs typeface="+mn-cs"/>
              </a:rPr>
              <a:t> signal and 192 features from inertial sensors are studied and the best subset features are selected based on a feature ranking algorithm. Four different classification algorithms are evaluated, which are Decision Tree, Nearest Neighbor, Naïve Bayes and Support Vector Machine.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-Armin van Buuren controlled the stage effects during his performance such as </a:t>
            </a:r>
            <a:r>
              <a:rPr lang="en-US" sz="1200" b="0" i="0" kern="1200" dirty="0">
                <a:solidFill>
                  <a:schemeClr val="tx1"/>
                </a:solidFill>
                <a:effectLst/>
                <a:latin typeface="+mn-lt"/>
                <a:ea typeface="+mn-ea"/>
                <a:cs typeface="+mn-cs"/>
              </a:rPr>
              <a:t>control stage lights in real time with his hands</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8</a:t>
            </a:fld>
            <a:endParaRPr lang="de-DE"/>
          </a:p>
        </p:txBody>
      </p:sp>
    </p:spTree>
    <p:extLst>
      <p:ext uri="{BB962C8B-B14F-4D97-AF65-F5344CB8AC3E}">
        <p14:creationId xmlns:p14="http://schemas.microsoft.com/office/powerpoint/2010/main" val="361093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we see the different steps to preprocess the data through different methods and import them in the classifier for classification. </a:t>
            </a:r>
          </a:p>
        </p:txBody>
      </p:sp>
      <p:sp>
        <p:nvSpPr>
          <p:cNvPr id="4" name="Slide Number Placeholder 3"/>
          <p:cNvSpPr>
            <a:spLocks noGrp="1"/>
          </p:cNvSpPr>
          <p:nvPr>
            <p:ph type="sldNum" sz="quarter" idx="10"/>
          </p:nvPr>
        </p:nvSpPr>
        <p:spPr/>
        <p:txBody>
          <a:bodyPr/>
          <a:lstStyle/>
          <a:p>
            <a:fld id="{CEF4617E-0D46-408D-A5BF-4606A35876DC}" type="slidenum">
              <a:rPr lang="de-DE" smtClean="0"/>
              <a:t>13</a:t>
            </a:fld>
            <a:endParaRPr lang="de-DE"/>
          </a:p>
        </p:txBody>
      </p:sp>
    </p:spTree>
    <p:extLst>
      <p:ext uri="{BB962C8B-B14F-4D97-AF65-F5344CB8AC3E}">
        <p14:creationId xmlns:p14="http://schemas.microsoft.com/office/powerpoint/2010/main" val="337133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14</a:t>
            </a:fld>
            <a:endParaRPr lang="de-DE"/>
          </a:p>
        </p:txBody>
      </p:sp>
    </p:spTree>
    <p:extLst>
      <p:ext uri="{BB962C8B-B14F-4D97-AF65-F5344CB8AC3E}">
        <p14:creationId xmlns:p14="http://schemas.microsoft.com/office/powerpoint/2010/main" val="107723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15</a:t>
            </a:fld>
            <a:endParaRPr lang="de-DE"/>
          </a:p>
        </p:txBody>
      </p:sp>
    </p:spTree>
    <p:extLst>
      <p:ext uri="{BB962C8B-B14F-4D97-AF65-F5344CB8AC3E}">
        <p14:creationId xmlns:p14="http://schemas.microsoft.com/office/powerpoint/2010/main" val="4001423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39552" y="188640"/>
            <a:ext cx="8136904" cy="1152128"/>
          </a:xfrm>
        </p:spPr>
        <p:txBody>
          <a:bodyPr>
            <a:noAutofit/>
          </a:bodyPr>
          <a:lstStyle>
            <a:lvl1pPr>
              <a:defRPr sz="4400" baseline="0">
                <a:solidFill>
                  <a:srgbClr val="275D90"/>
                </a:solidFill>
                <a:latin typeface="Gill Sans MT" panose="020B0502020104020203" pitchFamily="34" charset="0"/>
              </a:defRPr>
            </a:lvl1pPr>
          </a:lstStyle>
          <a:p>
            <a:r>
              <a:rPr lang="de-DE" dirty="0"/>
              <a:t>Enter </a:t>
            </a:r>
            <a:r>
              <a:rPr lang="de-DE" dirty="0" err="1"/>
              <a:t>Your</a:t>
            </a:r>
            <a:r>
              <a:rPr lang="de-DE" dirty="0"/>
              <a:t> </a:t>
            </a:r>
            <a:r>
              <a:rPr lang="de-DE" dirty="0" err="1"/>
              <a:t>Presentation</a:t>
            </a:r>
            <a:r>
              <a:rPr lang="de-DE" dirty="0"/>
              <a:t> Title </a:t>
            </a:r>
            <a:r>
              <a:rPr lang="de-DE" dirty="0" err="1"/>
              <a:t>Here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a:t>
            </a:r>
          </a:p>
        </p:txBody>
      </p:sp>
      <p:pic>
        <p:nvPicPr>
          <p:cNvPr id="7" name="1205_1.png"/>
          <p:cNvPicPr/>
          <p:nvPr userDrawn="1"/>
        </p:nvPicPr>
        <p:blipFill>
          <a:blip r:embed="rId2">
            <a:extLst/>
          </a:blip>
          <a:stretch>
            <a:fillRect/>
          </a:stretch>
        </p:blipFill>
        <p:spPr>
          <a:xfrm>
            <a:off x="755576" y="1412776"/>
            <a:ext cx="7743200" cy="3312368"/>
          </a:xfrm>
          <a:prstGeom prst="rect">
            <a:avLst/>
          </a:prstGeom>
          <a:ln w="12700">
            <a:miter lim="400000"/>
          </a:ln>
        </p:spPr>
      </p:pic>
      <p:sp>
        <p:nvSpPr>
          <p:cNvPr id="3" name="Untertitel 2"/>
          <p:cNvSpPr>
            <a:spLocks noGrp="1"/>
          </p:cNvSpPr>
          <p:nvPr>
            <p:ph type="subTitle" idx="1" hasCustomPrompt="1"/>
          </p:nvPr>
        </p:nvSpPr>
        <p:spPr>
          <a:xfrm>
            <a:off x="755576" y="4929878"/>
            <a:ext cx="7743200" cy="875386"/>
          </a:xfrm>
        </p:spPr>
        <p:txBody>
          <a:bodyPr>
            <a:noAutofit/>
          </a:bodyPr>
          <a:lstStyle>
            <a:lvl1pPr marL="0" indent="0" algn="ctr">
              <a:buNone/>
              <a:defRPr sz="2600" baseline="0">
                <a:solidFill>
                  <a:srgbClr val="275D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Enter </a:t>
            </a:r>
            <a:r>
              <a:rPr lang="de-DE" dirty="0" err="1"/>
              <a:t>Author</a:t>
            </a:r>
            <a:r>
              <a:rPr lang="de-DE" dirty="0"/>
              <a:t> </a:t>
            </a:r>
            <a:r>
              <a:rPr lang="de-DE" dirty="0" err="1"/>
              <a:t>Names</a:t>
            </a:r>
            <a:r>
              <a:rPr lang="de-DE" dirty="0"/>
              <a:t>: First Name </a:t>
            </a:r>
            <a:r>
              <a:rPr lang="de-DE" dirty="0" err="1"/>
              <a:t>then</a:t>
            </a:r>
            <a:r>
              <a:rPr lang="de-DE" dirty="0"/>
              <a:t> Last Name</a:t>
            </a:r>
            <a:br>
              <a:rPr lang="de-DE" dirty="0"/>
            </a:br>
            <a:r>
              <a:rPr lang="de-DE" dirty="0"/>
              <a:t>e.g. John Smith</a:t>
            </a:r>
          </a:p>
        </p:txBody>
      </p:sp>
      <p:pic>
        <p:nvPicPr>
          <p:cNvPr id="8" name="uniklinik.png"/>
          <p:cNvPicPr/>
          <p:nvPr userDrawn="1"/>
        </p:nvPicPr>
        <p:blipFill>
          <a:blip r:embed="rId3">
            <a:extLst/>
          </a:blip>
          <a:stretch>
            <a:fillRect/>
          </a:stretch>
        </p:blipFill>
        <p:spPr>
          <a:xfrm>
            <a:off x="173207" y="6165304"/>
            <a:ext cx="1926974" cy="545976"/>
          </a:xfrm>
          <a:prstGeom prst="rect">
            <a:avLst/>
          </a:prstGeom>
          <a:ln w="12700">
            <a:miter lim="400000"/>
          </a:ln>
        </p:spPr>
      </p:pic>
      <p:sp>
        <p:nvSpPr>
          <p:cNvPr id="10"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136894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hasCustomPrompt="1"/>
          </p:nvPr>
        </p:nvSpPr>
        <p:spPr/>
        <p:txBody>
          <a:bodyPr vert="eaVert"/>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37441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6629400" y="274638"/>
            <a:ext cx="2057400" cy="5851525"/>
          </a:xfrm>
        </p:spPr>
        <p:txBody>
          <a:bodyPr vert="eaVert"/>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592322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5454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9603" y="116632"/>
            <a:ext cx="8229600" cy="864096"/>
          </a:xfrm>
        </p:spPr>
        <p:txBody>
          <a:bodyPr/>
          <a:lstStyle>
            <a:lvl1pPr>
              <a:defRPr sz="4000"/>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457200" y="1124744"/>
            <a:ext cx="8229600" cy="4824537"/>
          </a:xfrm>
        </p:spPr>
        <p:txBody>
          <a:bodyPr/>
          <a:lstStyle>
            <a:lvl1pPr>
              <a:defRPr baseline="0"/>
            </a:lvl1pPr>
            <a:lvl2pPr marL="742950" indent="-285750">
              <a:buFont typeface="Arial" panose="020B0604020202020204" pitchFamily="34" charset="0"/>
              <a:buChar char="•"/>
              <a:defRPr/>
            </a:lvl2pPr>
            <a:lvl3pP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
        <p:nvSpPr>
          <p:cNvPr id="7" name="Shape 2"/>
          <p:cNvSpPr/>
          <p:nvPr userDrawn="1"/>
        </p:nvSpPr>
        <p:spPr>
          <a:xfrm flipV="1">
            <a:off x="167390" y="1011491"/>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20362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3200" b="1" cap="all"/>
            </a:lvl1pPr>
          </a:lstStyle>
          <a:p>
            <a:r>
              <a:rPr lang="de-DE" dirty="0"/>
              <a:t>Enter Slide Title </a:t>
            </a: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Enter </a:t>
            </a:r>
            <a:r>
              <a:rPr lang="de-DE" dirty="0" err="1"/>
              <a:t>Subtitle</a:t>
            </a:r>
            <a:r>
              <a:rPr lang="de-DE" dirty="0"/>
              <a:t> </a:t>
            </a:r>
            <a:r>
              <a:rPr lang="de-DE" dirty="0" err="1"/>
              <a:t>Here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84893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79308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8" name="Fußzeilenplatzhalter 7"/>
          <p:cNvSpPr>
            <a:spLocks noGrp="1"/>
          </p:cNvSpPr>
          <p:nvPr>
            <p:ph type="ftr" sz="quarter" idx="11"/>
          </p:nvPr>
        </p:nvSpPr>
        <p:spPr/>
        <p:txBody>
          <a:bodyPr/>
          <a:lstStyle/>
          <a:p>
            <a:r>
              <a:rPr lang="en-US" dirty="0"/>
              <a:t>Author and Title</a:t>
            </a:r>
            <a:endParaRPr lang="de-DE" dirty="0"/>
          </a:p>
        </p:txBody>
      </p:sp>
      <p:sp>
        <p:nvSpPr>
          <p:cNvPr id="9" name="Foliennummernplatzhalter 8"/>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2924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4" name="Fußzeilenplatzhalter 3"/>
          <p:cNvSpPr>
            <a:spLocks noGrp="1"/>
          </p:cNvSpPr>
          <p:nvPr>
            <p:ph type="ftr" sz="quarter" idx="11"/>
          </p:nvPr>
        </p:nvSpPr>
        <p:spPr/>
        <p:txBody>
          <a:bodyPr/>
          <a:lstStyle/>
          <a:p>
            <a:r>
              <a:rPr lang="en-US" dirty="0"/>
              <a:t>Author and Title</a:t>
            </a:r>
            <a:endParaRPr lang="de-DE" dirty="0"/>
          </a:p>
        </p:txBody>
      </p:sp>
      <p:sp>
        <p:nvSpPr>
          <p:cNvPr id="5" name="Foliennummernplatzhalter 4"/>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42635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en-US" dirty="0"/>
              <a:t>Author and Title</a:t>
            </a:r>
            <a:endParaRPr lang="de-DE" dirty="0"/>
          </a:p>
        </p:txBody>
      </p:sp>
      <p:sp>
        <p:nvSpPr>
          <p:cNvPr id="4" name="Foliennummernplatzhalter 3"/>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1782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73050"/>
            <a:ext cx="3008313" cy="1162050"/>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Textplatzhalt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05791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Bildplatzhalt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Picture</a:t>
            </a:r>
            <a:endParaRPr lang="de-DE" dirty="0"/>
          </a:p>
        </p:txBody>
      </p:sp>
      <p:sp>
        <p:nvSpPr>
          <p:cNvPr id="4" name="Textplatzhalt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35938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4047" y="79129"/>
            <a:ext cx="8229600" cy="864096"/>
          </a:xfrm>
          <a:prstGeom prst="rect">
            <a:avLst/>
          </a:prstGeom>
        </p:spPr>
        <p:txBody>
          <a:bodyPr vert="horz" lIns="91440" tIns="45720" rIns="91440" bIns="45720" rtlCol="0" anchor="ctr">
            <a:noAutofit/>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3"/>
          </p:nvPr>
        </p:nvSpPr>
        <p:spPr>
          <a:xfrm>
            <a:off x="3121046" y="6255729"/>
            <a:ext cx="3971233" cy="365125"/>
          </a:xfrm>
          <a:prstGeom prst="rect">
            <a:avLst/>
          </a:prstGeom>
        </p:spPr>
        <p:txBody>
          <a:bodyPr vert="horz" lIns="91440" tIns="45720" rIns="91440" bIns="45720" rtlCol="0" anchor="ctr"/>
          <a:lstStyle>
            <a:lvl1pPr algn="ctr">
              <a:defRPr sz="1600">
                <a:solidFill>
                  <a:srgbClr val="275D90"/>
                </a:solidFill>
              </a:defRPr>
            </a:lvl1pPr>
          </a:lstStyle>
          <a:p>
            <a:r>
              <a:rPr lang="en-US" dirty="0"/>
              <a:t>Author and Title</a:t>
            </a:r>
            <a:endParaRPr lang="de-DE" dirty="0"/>
          </a:p>
        </p:txBody>
      </p:sp>
      <p:sp>
        <p:nvSpPr>
          <p:cNvPr id="6" name="Foliennummernplatzhalter 5"/>
          <p:cNvSpPr>
            <a:spLocks noGrp="1"/>
          </p:cNvSpPr>
          <p:nvPr>
            <p:ph type="sldNum" sz="quarter" idx="4"/>
          </p:nvPr>
        </p:nvSpPr>
        <p:spPr>
          <a:xfrm>
            <a:off x="899592" y="6255729"/>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0AF9543E-3456-41E5-AD03-67F3D1E34324}" type="slidenum">
              <a:rPr lang="de-DE" smtClean="0"/>
              <a:pPr/>
              <a:t>‹#›</a:t>
            </a:fld>
            <a:endParaRPr lang="de-DE" dirty="0"/>
          </a:p>
        </p:txBody>
      </p:sp>
      <p:pic>
        <p:nvPicPr>
          <p:cNvPr id="7" name="uniklinik.png"/>
          <p:cNvPicPr/>
          <p:nvPr userDrawn="1"/>
        </p:nvPicPr>
        <p:blipFill>
          <a:blip r:embed="rId14">
            <a:extLst/>
          </a:blip>
          <a:stretch>
            <a:fillRect/>
          </a:stretch>
        </p:blipFill>
        <p:spPr>
          <a:xfrm>
            <a:off x="173207" y="6165304"/>
            <a:ext cx="1926974" cy="545976"/>
          </a:xfrm>
          <a:prstGeom prst="rect">
            <a:avLst/>
          </a:prstGeom>
          <a:ln w="12700">
            <a:miter lim="400000"/>
          </a:ln>
        </p:spPr>
      </p:pic>
      <p:sp>
        <p:nvSpPr>
          <p:cNvPr id="9"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pic>
        <p:nvPicPr>
          <p:cNvPr id="13" name="Picture 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575642" y="6306961"/>
            <a:ext cx="1365424" cy="26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72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000" b="0" kern="1200" baseline="0">
          <a:solidFill>
            <a:srgbClr val="275D90"/>
          </a:solidFill>
          <a:latin typeface="Gill Sans MT" panose="020B0502020104020203"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275D90"/>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275D90"/>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75D90"/>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6.jpe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11.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jpeg"/><Relationship Id="rId3" Type="http://schemas.openxmlformats.org/officeDocument/2006/relationships/image" Target="../media/image32.jpeg"/><Relationship Id="rId7" Type="http://schemas.openxmlformats.org/officeDocument/2006/relationships/image" Target="../media/image36.jpeg"/><Relationship Id="rId12" Type="http://schemas.openxmlformats.org/officeDocument/2006/relationships/image" Target="../media/image41.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11" Type="http://schemas.openxmlformats.org/officeDocument/2006/relationships/image" Target="../media/image40.jpeg"/><Relationship Id="rId5" Type="http://schemas.openxmlformats.org/officeDocument/2006/relationships/image" Target="../media/image34.jpeg"/><Relationship Id="rId15" Type="http://schemas.openxmlformats.org/officeDocument/2006/relationships/image" Target="../media/image44.jpeg"/><Relationship Id="rId10" Type="http://schemas.openxmlformats.org/officeDocument/2006/relationships/image" Target="../media/image39.jpeg"/><Relationship Id="rId4" Type="http://schemas.openxmlformats.org/officeDocument/2006/relationships/image" Target="../media/image33.jpeg"/><Relationship Id="rId9" Type="http://schemas.openxmlformats.org/officeDocument/2006/relationships/image" Target="../media/image38.jpeg"/><Relationship Id="rId14" Type="http://schemas.openxmlformats.org/officeDocument/2006/relationships/image" Target="../media/image43.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2.gif"/><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sz="3200" dirty="0"/>
              <a:t>Final Talk: An EMG-based Method For Finger Gesture Recognition</a:t>
            </a:r>
            <a:br>
              <a:rPr lang="sr-Latn-RS" dirty="0"/>
            </a:br>
            <a:r>
              <a:rPr lang="en-US" sz="2800" dirty="0"/>
              <a:t>10</a:t>
            </a:r>
            <a:r>
              <a:rPr lang="sr-Latn-RS" sz="2800" dirty="0"/>
              <a:t>.</a:t>
            </a:r>
            <a:r>
              <a:rPr lang="en-US" sz="2800" dirty="0"/>
              <a:t>04</a:t>
            </a:r>
            <a:r>
              <a:rPr lang="sr-Latn-RS" sz="2800" dirty="0"/>
              <a:t>.201</a:t>
            </a:r>
            <a:r>
              <a:rPr lang="en-US" sz="2800" dirty="0"/>
              <a:t>8</a:t>
            </a:r>
            <a:endParaRPr lang="de-DE" dirty="0"/>
          </a:p>
        </p:txBody>
      </p:sp>
      <p:sp>
        <p:nvSpPr>
          <p:cNvPr id="3" name="Untertitel 2"/>
          <p:cNvSpPr>
            <a:spLocks noGrp="1"/>
          </p:cNvSpPr>
          <p:nvPr>
            <p:ph type="subTitle" idx="1"/>
          </p:nvPr>
        </p:nvSpPr>
        <p:spPr/>
        <p:txBody>
          <a:bodyPr/>
          <a:lstStyle/>
          <a:p>
            <a:r>
              <a:rPr lang="en-US" dirty="0"/>
              <a:t>Advisors:</a:t>
            </a:r>
            <a:r>
              <a:rPr lang="de-DE" dirty="0"/>
              <a:t> Marko Jovanovic, </a:t>
            </a:r>
            <a:r>
              <a:rPr lang="sr-Latn-RS" dirty="0"/>
              <a:t>Stephan Jonas</a:t>
            </a:r>
            <a:br>
              <a:rPr lang="en-US" dirty="0"/>
            </a:br>
            <a:r>
              <a:rPr lang="en-US" sz="2400" dirty="0"/>
              <a:t>Department of Medical Informatics, Uniklinik RWTH Aachen</a:t>
            </a:r>
            <a:endParaRPr lang="de-DE" dirty="0"/>
          </a:p>
          <a:p>
            <a:endParaRPr lang="en-US" dirty="0"/>
          </a:p>
        </p:txBody>
      </p:sp>
    </p:spTree>
    <p:extLst>
      <p:ext uri="{BB962C8B-B14F-4D97-AF65-F5344CB8AC3E}">
        <p14:creationId xmlns:p14="http://schemas.microsoft.com/office/powerpoint/2010/main" val="324868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37F6-092A-46BB-89F8-5EDB133F4C53}"/>
              </a:ext>
            </a:extLst>
          </p:cNvPr>
          <p:cNvSpPr>
            <a:spLocks noGrp="1"/>
          </p:cNvSpPr>
          <p:nvPr>
            <p:ph type="title"/>
          </p:nvPr>
        </p:nvSpPr>
        <p:spPr/>
        <p:txBody>
          <a:bodyPr/>
          <a:lstStyle/>
          <a:p>
            <a:r>
              <a:rPr lang="en-US" dirty="0"/>
              <a:t>Finger gestures</a:t>
            </a:r>
            <a:endParaRPr lang="de-DE" dirty="0"/>
          </a:p>
        </p:txBody>
      </p:sp>
      <p:sp>
        <p:nvSpPr>
          <p:cNvPr id="4" name="Footer Placeholder 3">
            <a:extLst>
              <a:ext uri="{FF2B5EF4-FFF2-40B4-BE49-F238E27FC236}">
                <a16:creationId xmlns:a16="http://schemas.microsoft.com/office/drawing/2014/main" id="{C9BC7586-0ACE-44F0-8E31-856C0EFB6119}"/>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22D8BE9D-5705-415E-852F-B06AAD1CA857}"/>
              </a:ext>
            </a:extLst>
          </p:cNvPr>
          <p:cNvSpPr>
            <a:spLocks noGrp="1"/>
          </p:cNvSpPr>
          <p:nvPr>
            <p:ph type="sldNum" sz="quarter" idx="12"/>
          </p:nvPr>
        </p:nvSpPr>
        <p:spPr/>
        <p:txBody>
          <a:bodyPr/>
          <a:lstStyle/>
          <a:p>
            <a:fld id="{0AF9543E-3456-41E5-AD03-67F3D1E34324}" type="slidenum">
              <a:rPr lang="de-DE" smtClean="0"/>
              <a:t>10</a:t>
            </a:fld>
            <a:endParaRPr lang="de-DE"/>
          </a:p>
        </p:txBody>
      </p:sp>
      <p:pic>
        <p:nvPicPr>
          <p:cNvPr id="7" name="Picture 6">
            <a:extLst>
              <a:ext uri="{FF2B5EF4-FFF2-40B4-BE49-F238E27FC236}">
                <a16:creationId xmlns:a16="http://schemas.microsoft.com/office/drawing/2014/main" id="{FB140A7B-2944-4F27-8689-15F6012A7D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2395" y="1443108"/>
            <a:ext cx="1307637" cy="980728"/>
          </a:xfrm>
          <a:prstGeom prst="rect">
            <a:avLst/>
          </a:prstGeom>
        </p:spPr>
      </p:pic>
      <p:pic>
        <p:nvPicPr>
          <p:cNvPr id="9" name="Picture 8">
            <a:extLst>
              <a:ext uri="{FF2B5EF4-FFF2-40B4-BE49-F238E27FC236}">
                <a16:creationId xmlns:a16="http://schemas.microsoft.com/office/drawing/2014/main" id="{23BBA092-FAB5-4119-8974-61B3DDE83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3006" y="1443108"/>
            <a:ext cx="1307637" cy="980728"/>
          </a:xfrm>
          <a:prstGeom prst="rect">
            <a:avLst/>
          </a:prstGeom>
        </p:spPr>
      </p:pic>
      <p:pic>
        <p:nvPicPr>
          <p:cNvPr id="11" name="Picture 10">
            <a:extLst>
              <a:ext uri="{FF2B5EF4-FFF2-40B4-BE49-F238E27FC236}">
                <a16:creationId xmlns:a16="http://schemas.microsoft.com/office/drawing/2014/main" id="{F6F0003B-0433-414A-823C-E12752B4B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2395" y="2620576"/>
            <a:ext cx="1304544" cy="978408"/>
          </a:xfrm>
          <a:prstGeom prst="rect">
            <a:avLst/>
          </a:prstGeom>
        </p:spPr>
      </p:pic>
      <p:pic>
        <p:nvPicPr>
          <p:cNvPr id="13" name="Picture 12">
            <a:extLst>
              <a:ext uri="{FF2B5EF4-FFF2-40B4-BE49-F238E27FC236}">
                <a16:creationId xmlns:a16="http://schemas.microsoft.com/office/drawing/2014/main" id="{5F9DBB3C-86B3-49E6-8E35-515674476C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3006" y="2620576"/>
            <a:ext cx="1304544" cy="978408"/>
          </a:xfrm>
          <a:prstGeom prst="rect">
            <a:avLst/>
          </a:prstGeom>
        </p:spPr>
      </p:pic>
      <p:pic>
        <p:nvPicPr>
          <p:cNvPr id="6" name="Picture 5" descr="A close up of a persons face&#10;&#10;Description generated with high confidence">
            <a:extLst>
              <a:ext uri="{FF2B5EF4-FFF2-40B4-BE49-F238E27FC236}">
                <a16:creationId xmlns:a16="http://schemas.microsoft.com/office/drawing/2014/main" id="{557E627D-D999-41A3-954C-99A0DCF845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2395" y="3795724"/>
            <a:ext cx="1304544" cy="978408"/>
          </a:xfrm>
          <a:prstGeom prst="rect">
            <a:avLst/>
          </a:prstGeom>
        </p:spPr>
      </p:pic>
      <p:pic>
        <p:nvPicPr>
          <p:cNvPr id="10" name="Picture 9">
            <a:extLst>
              <a:ext uri="{FF2B5EF4-FFF2-40B4-BE49-F238E27FC236}">
                <a16:creationId xmlns:a16="http://schemas.microsoft.com/office/drawing/2014/main" id="{24C0E69E-F5CF-4BDB-ADD4-31A3E4A5DF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3006" y="3795724"/>
            <a:ext cx="1304544" cy="978408"/>
          </a:xfrm>
          <a:prstGeom prst="rect">
            <a:avLst/>
          </a:prstGeom>
        </p:spPr>
      </p:pic>
      <p:pic>
        <p:nvPicPr>
          <p:cNvPr id="14" name="Picture 13">
            <a:extLst>
              <a:ext uri="{FF2B5EF4-FFF2-40B4-BE49-F238E27FC236}">
                <a16:creationId xmlns:a16="http://schemas.microsoft.com/office/drawing/2014/main" id="{B5B1AF01-B966-4778-8558-948463B290B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2395" y="4970872"/>
            <a:ext cx="1304544" cy="978408"/>
          </a:xfrm>
          <a:prstGeom prst="rect">
            <a:avLst/>
          </a:prstGeom>
        </p:spPr>
      </p:pic>
      <p:pic>
        <p:nvPicPr>
          <p:cNvPr id="16" name="Picture 15">
            <a:extLst>
              <a:ext uri="{FF2B5EF4-FFF2-40B4-BE49-F238E27FC236}">
                <a16:creationId xmlns:a16="http://schemas.microsoft.com/office/drawing/2014/main" id="{8304C897-CEE0-4457-8DA6-A2F8E43EA8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03006" y="4970872"/>
            <a:ext cx="1304544" cy="978408"/>
          </a:xfrm>
          <a:prstGeom prst="rect">
            <a:avLst/>
          </a:prstGeom>
        </p:spPr>
      </p:pic>
      <p:pic>
        <p:nvPicPr>
          <p:cNvPr id="18" name="Picture 17">
            <a:extLst>
              <a:ext uri="{FF2B5EF4-FFF2-40B4-BE49-F238E27FC236}">
                <a16:creationId xmlns:a16="http://schemas.microsoft.com/office/drawing/2014/main" id="{D570928B-D54A-44E5-B997-5C09EDE06D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82356" y="1452400"/>
            <a:ext cx="1304544" cy="978408"/>
          </a:xfrm>
          <a:prstGeom prst="rect">
            <a:avLst/>
          </a:prstGeom>
        </p:spPr>
      </p:pic>
      <p:pic>
        <p:nvPicPr>
          <p:cNvPr id="20" name="Picture 19">
            <a:extLst>
              <a:ext uri="{FF2B5EF4-FFF2-40B4-BE49-F238E27FC236}">
                <a16:creationId xmlns:a16="http://schemas.microsoft.com/office/drawing/2014/main" id="{3C31A821-B6C1-41AD-9A8D-40FEACABD0F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35855" y="1452400"/>
            <a:ext cx="1304544" cy="978408"/>
          </a:xfrm>
          <a:prstGeom prst="rect">
            <a:avLst/>
          </a:prstGeom>
        </p:spPr>
      </p:pic>
      <p:pic>
        <p:nvPicPr>
          <p:cNvPr id="22" name="Picture 21" descr="A close up of a persons face&#10;&#10;Description generated with high confidence">
            <a:extLst>
              <a:ext uri="{FF2B5EF4-FFF2-40B4-BE49-F238E27FC236}">
                <a16:creationId xmlns:a16="http://schemas.microsoft.com/office/drawing/2014/main" id="{0C755050-1102-4F4A-A804-A5D4832170A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82356" y="2629868"/>
            <a:ext cx="1304544" cy="978408"/>
          </a:xfrm>
          <a:prstGeom prst="rect">
            <a:avLst/>
          </a:prstGeom>
        </p:spPr>
      </p:pic>
      <p:pic>
        <p:nvPicPr>
          <p:cNvPr id="24" name="Picture 23" descr="A close up of a persons face&#10;&#10;Description generated with high confidence">
            <a:extLst>
              <a:ext uri="{FF2B5EF4-FFF2-40B4-BE49-F238E27FC236}">
                <a16:creationId xmlns:a16="http://schemas.microsoft.com/office/drawing/2014/main" id="{43E6E014-F75E-421D-8EB8-BBDD4E30504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632967" y="2629868"/>
            <a:ext cx="1304544" cy="978408"/>
          </a:xfrm>
          <a:prstGeom prst="rect">
            <a:avLst/>
          </a:prstGeom>
        </p:spPr>
      </p:pic>
      <p:sp>
        <p:nvSpPr>
          <p:cNvPr id="50" name="TextBox 49">
            <a:extLst>
              <a:ext uri="{FF2B5EF4-FFF2-40B4-BE49-F238E27FC236}">
                <a16:creationId xmlns:a16="http://schemas.microsoft.com/office/drawing/2014/main" id="{DBA2FE47-64B9-4B33-80A7-F7172408CABD}"/>
              </a:ext>
            </a:extLst>
          </p:cNvPr>
          <p:cNvSpPr txBox="1"/>
          <p:nvPr/>
        </p:nvSpPr>
        <p:spPr>
          <a:xfrm>
            <a:off x="3560940" y="1115452"/>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Extensions</a:t>
            </a:r>
          </a:p>
        </p:txBody>
      </p:sp>
      <p:sp>
        <p:nvSpPr>
          <p:cNvPr id="51" name="TextBox 50">
            <a:extLst>
              <a:ext uri="{FF2B5EF4-FFF2-40B4-BE49-F238E27FC236}">
                <a16:creationId xmlns:a16="http://schemas.microsoft.com/office/drawing/2014/main" id="{74FA4157-88A9-4681-8A37-B3BF19D28ED8}"/>
              </a:ext>
            </a:extLst>
          </p:cNvPr>
          <p:cNvSpPr txBox="1"/>
          <p:nvPr/>
        </p:nvSpPr>
        <p:spPr>
          <a:xfrm>
            <a:off x="7090756" y="1124744"/>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Extensions</a:t>
            </a:r>
          </a:p>
        </p:txBody>
      </p:sp>
      <p:sp>
        <p:nvSpPr>
          <p:cNvPr id="53" name="TextBox 52">
            <a:extLst>
              <a:ext uri="{FF2B5EF4-FFF2-40B4-BE49-F238E27FC236}">
                <a16:creationId xmlns:a16="http://schemas.microsoft.com/office/drawing/2014/main" id="{65E7646E-65B0-463A-A30B-25C278C61983}"/>
              </a:ext>
            </a:extLst>
          </p:cNvPr>
          <p:cNvSpPr txBox="1"/>
          <p:nvPr/>
        </p:nvSpPr>
        <p:spPr>
          <a:xfrm>
            <a:off x="2120780" y="1115452"/>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Flexions</a:t>
            </a:r>
          </a:p>
        </p:txBody>
      </p:sp>
      <p:sp>
        <p:nvSpPr>
          <p:cNvPr id="54" name="TextBox 53">
            <a:extLst>
              <a:ext uri="{FF2B5EF4-FFF2-40B4-BE49-F238E27FC236}">
                <a16:creationId xmlns:a16="http://schemas.microsoft.com/office/drawing/2014/main" id="{5027DBEF-60A6-4B48-A0FD-D432E783DDBA}"/>
              </a:ext>
            </a:extLst>
          </p:cNvPr>
          <p:cNvSpPr txBox="1"/>
          <p:nvPr/>
        </p:nvSpPr>
        <p:spPr>
          <a:xfrm>
            <a:off x="5664936" y="1124744"/>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Flexions</a:t>
            </a:r>
          </a:p>
        </p:txBody>
      </p:sp>
      <p:sp>
        <p:nvSpPr>
          <p:cNvPr id="57" name="TextBox 56">
            <a:extLst>
              <a:ext uri="{FF2B5EF4-FFF2-40B4-BE49-F238E27FC236}">
                <a16:creationId xmlns:a16="http://schemas.microsoft.com/office/drawing/2014/main" id="{51F0C7C8-E5BC-4CDB-8A4E-BE01030BB3FA}"/>
              </a:ext>
            </a:extLst>
          </p:cNvPr>
          <p:cNvSpPr txBox="1"/>
          <p:nvPr/>
        </p:nvSpPr>
        <p:spPr>
          <a:xfrm>
            <a:off x="3126139" y="1584287"/>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a:t>
            </a:r>
          </a:p>
        </p:txBody>
      </p:sp>
      <p:sp>
        <p:nvSpPr>
          <p:cNvPr id="58" name="TextBox 57">
            <a:extLst>
              <a:ext uri="{FF2B5EF4-FFF2-40B4-BE49-F238E27FC236}">
                <a16:creationId xmlns:a16="http://schemas.microsoft.com/office/drawing/2014/main" id="{0FF6E017-6A5B-44C3-A6D5-F5057A18146C}"/>
              </a:ext>
            </a:extLst>
          </p:cNvPr>
          <p:cNvSpPr txBox="1"/>
          <p:nvPr/>
        </p:nvSpPr>
        <p:spPr>
          <a:xfrm>
            <a:off x="3126139" y="2845207"/>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G2</a:t>
            </a:r>
          </a:p>
        </p:txBody>
      </p:sp>
      <p:sp>
        <p:nvSpPr>
          <p:cNvPr id="59" name="TextBox 58">
            <a:extLst>
              <a:ext uri="{FF2B5EF4-FFF2-40B4-BE49-F238E27FC236}">
                <a16:creationId xmlns:a16="http://schemas.microsoft.com/office/drawing/2014/main" id="{EC59E9A6-A905-41DD-8DB4-FB9FD954B076}"/>
              </a:ext>
            </a:extLst>
          </p:cNvPr>
          <p:cNvSpPr txBox="1"/>
          <p:nvPr/>
        </p:nvSpPr>
        <p:spPr>
          <a:xfrm>
            <a:off x="3126139" y="4032818"/>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G3</a:t>
            </a:r>
          </a:p>
        </p:txBody>
      </p:sp>
      <p:sp>
        <p:nvSpPr>
          <p:cNvPr id="60" name="TextBox 59">
            <a:extLst>
              <a:ext uri="{FF2B5EF4-FFF2-40B4-BE49-F238E27FC236}">
                <a16:creationId xmlns:a16="http://schemas.microsoft.com/office/drawing/2014/main" id="{431DFD0F-F831-4B9E-945A-B280EDEAA21C}"/>
              </a:ext>
            </a:extLst>
          </p:cNvPr>
          <p:cNvSpPr txBox="1"/>
          <p:nvPr/>
        </p:nvSpPr>
        <p:spPr>
          <a:xfrm>
            <a:off x="3134476" y="5105507"/>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G4</a:t>
            </a:r>
          </a:p>
        </p:txBody>
      </p:sp>
      <p:sp>
        <p:nvSpPr>
          <p:cNvPr id="61" name="TextBox 60">
            <a:extLst>
              <a:ext uri="{FF2B5EF4-FFF2-40B4-BE49-F238E27FC236}">
                <a16:creationId xmlns:a16="http://schemas.microsoft.com/office/drawing/2014/main" id="{39AAA4A2-F353-417F-9157-8A08868BB2AD}"/>
              </a:ext>
            </a:extLst>
          </p:cNvPr>
          <p:cNvSpPr txBox="1"/>
          <p:nvPr/>
        </p:nvSpPr>
        <p:spPr>
          <a:xfrm>
            <a:off x="6652487" y="1560122"/>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G5</a:t>
            </a:r>
          </a:p>
        </p:txBody>
      </p:sp>
      <p:sp>
        <p:nvSpPr>
          <p:cNvPr id="62" name="TextBox 61">
            <a:extLst>
              <a:ext uri="{FF2B5EF4-FFF2-40B4-BE49-F238E27FC236}">
                <a16:creationId xmlns:a16="http://schemas.microsoft.com/office/drawing/2014/main" id="{EAA2138A-7D81-40AC-8A11-A9E3C3E7C301}"/>
              </a:ext>
            </a:extLst>
          </p:cNvPr>
          <p:cNvSpPr txBox="1"/>
          <p:nvPr/>
        </p:nvSpPr>
        <p:spPr>
          <a:xfrm>
            <a:off x="6652487" y="2834381"/>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G6</a:t>
            </a:r>
          </a:p>
        </p:txBody>
      </p:sp>
      <p:pic>
        <p:nvPicPr>
          <p:cNvPr id="47" name="Picture 46" descr="A picture containing indoor&#10;&#10;Description generated with high confidence">
            <a:extLst>
              <a:ext uri="{FF2B5EF4-FFF2-40B4-BE49-F238E27FC236}">
                <a16:creationId xmlns:a16="http://schemas.microsoft.com/office/drawing/2014/main" id="{0151D45A-57E5-43E0-A34F-6A33AF0B10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80832" y="4005064"/>
            <a:ext cx="1307592" cy="1743456"/>
          </a:xfrm>
          <a:prstGeom prst="rect">
            <a:avLst/>
          </a:prstGeom>
        </p:spPr>
      </p:pic>
      <p:pic>
        <p:nvPicPr>
          <p:cNvPr id="49" name="Picture 48">
            <a:extLst>
              <a:ext uri="{FF2B5EF4-FFF2-40B4-BE49-F238E27FC236}">
                <a16:creationId xmlns:a16="http://schemas.microsoft.com/office/drawing/2014/main" id="{6AFD489A-B0D6-4C26-8A25-E821E4223D6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29919" y="4007045"/>
            <a:ext cx="1307592" cy="1743456"/>
          </a:xfrm>
          <a:prstGeom prst="rect">
            <a:avLst/>
          </a:prstGeom>
        </p:spPr>
      </p:pic>
      <p:sp>
        <p:nvSpPr>
          <p:cNvPr id="56" name="TextBox 55">
            <a:extLst>
              <a:ext uri="{FF2B5EF4-FFF2-40B4-BE49-F238E27FC236}">
                <a16:creationId xmlns:a16="http://schemas.microsoft.com/office/drawing/2014/main" id="{F71CD610-681C-4E15-8A5B-6402A270556D}"/>
              </a:ext>
            </a:extLst>
          </p:cNvPr>
          <p:cNvSpPr txBox="1"/>
          <p:nvPr/>
        </p:nvSpPr>
        <p:spPr>
          <a:xfrm>
            <a:off x="6582080" y="5161235"/>
            <a:ext cx="86871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G7</a:t>
            </a:r>
          </a:p>
        </p:txBody>
      </p:sp>
      <p:pic>
        <p:nvPicPr>
          <p:cNvPr id="8" name="Picture 7" descr="A group of people around each other&#10;&#10;Description generated with high confidence">
            <a:extLst>
              <a:ext uri="{FF2B5EF4-FFF2-40B4-BE49-F238E27FC236}">
                <a16:creationId xmlns:a16="http://schemas.microsoft.com/office/drawing/2014/main" id="{20D1FD13-03E2-4999-A5ED-985636B77F8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9572397">
            <a:off x="108672" y="583031"/>
            <a:ext cx="1751429" cy="1314919"/>
          </a:xfrm>
          <a:prstGeom prst="rect">
            <a:avLst/>
          </a:prstGeom>
        </p:spPr>
      </p:pic>
      <p:sp>
        <p:nvSpPr>
          <p:cNvPr id="12" name="TextBox 11">
            <a:extLst>
              <a:ext uri="{FF2B5EF4-FFF2-40B4-BE49-F238E27FC236}">
                <a16:creationId xmlns:a16="http://schemas.microsoft.com/office/drawing/2014/main" id="{BDCB39E6-2BCF-4080-BA9A-4FA79EBB8D19}"/>
              </a:ext>
            </a:extLst>
          </p:cNvPr>
          <p:cNvSpPr txBox="1"/>
          <p:nvPr/>
        </p:nvSpPr>
        <p:spPr>
          <a:xfrm rot="18462185">
            <a:off x="924787" y="981085"/>
            <a:ext cx="917158" cy="461665"/>
          </a:xfrm>
          <a:prstGeom prst="rect">
            <a:avLst/>
          </a:prstGeom>
          <a:noFill/>
        </p:spPr>
        <p:txBody>
          <a:bodyPr wrap="square" rtlCol="0">
            <a:spAutoFit/>
          </a:bodyPr>
          <a:lstStyle/>
          <a:p>
            <a:r>
              <a:rPr lang="de-DE" sz="2400" dirty="0">
                <a:solidFill>
                  <a:srgbClr val="2B30FF"/>
                </a:solidFill>
                <a:latin typeface="Gill Sans MT" panose="020B0502020104020203" pitchFamily="34" charset="0"/>
              </a:rPr>
              <a:t>N=21</a:t>
            </a:r>
          </a:p>
        </p:txBody>
      </p:sp>
    </p:spTree>
    <p:extLst>
      <p:ext uri="{BB962C8B-B14F-4D97-AF65-F5344CB8AC3E}">
        <p14:creationId xmlns:p14="http://schemas.microsoft.com/office/powerpoint/2010/main" val="25245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500"/>
                                        <p:tgtEl>
                                          <p:spTgt spid="6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3" grpId="0"/>
      <p:bldP spid="54" grpId="0"/>
      <p:bldP spid="57" grpId="0"/>
      <p:bldP spid="58" grpId="0"/>
      <p:bldP spid="59" grpId="0"/>
      <p:bldP spid="60" grpId="0"/>
      <p:bldP spid="61" grpId="0"/>
      <p:bldP spid="62" grpId="0"/>
      <p:bldP spid="56"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3521-0B8B-41E9-A0DE-9A2955F54F5A}"/>
              </a:ext>
            </a:extLst>
          </p:cNvPr>
          <p:cNvSpPr>
            <a:spLocks noGrp="1"/>
          </p:cNvSpPr>
          <p:nvPr>
            <p:ph type="title"/>
          </p:nvPr>
        </p:nvSpPr>
        <p:spPr>
          <a:xfrm>
            <a:off x="457200" y="70180"/>
            <a:ext cx="8229600" cy="864096"/>
          </a:xfrm>
        </p:spPr>
        <p:txBody>
          <a:bodyPr/>
          <a:lstStyle/>
          <a:p>
            <a:r>
              <a:rPr lang="de-DE" dirty="0"/>
              <a:t>Finger gestures cont‘d</a:t>
            </a:r>
          </a:p>
        </p:txBody>
      </p:sp>
      <p:sp>
        <p:nvSpPr>
          <p:cNvPr id="4" name="Footer Placeholder 3">
            <a:extLst>
              <a:ext uri="{FF2B5EF4-FFF2-40B4-BE49-F238E27FC236}">
                <a16:creationId xmlns:a16="http://schemas.microsoft.com/office/drawing/2014/main" id="{44AD9598-C4B6-41FB-8FA3-F738D37C9AF0}"/>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1C1868AE-1B2F-4787-B745-CCF576622601}"/>
              </a:ext>
            </a:extLst>
          </p:cNvPr>
          <p:cNvSpPr>
            <a:spLocks noGrp="1"/>
          </p:cNvSpPr>
          <p:nvPr>
            <p:ph type="sldNum" sz="quarter" idx="12"/>
          </p:nvPr>
        </p:nvSpPr>
        <p:spPr/>
        <p:txBody>
          <a:bodyPr/>
          <a:lstStyle/>
          <a:p>
            <a:fld id="{0AF9543E-3456-41E5-AD03-67F3D1E34324}" type="slidenum">
              <a:rPr lang="de-DE" smtClean="0"/>
              <a:t>11</a:t>
            </a:fld>
            <a:endParaRPr lang="de-DE"/>
          </a:p>
        </p:txBody>
      </p:sp>
      <p:pic>
        <p:nvPicPr>
          <p:cNvPr id="7" name="Picture 6" descr="A picture containing text&#10;&#10;Description generated with very high confidence">
            <a:extLst>
              <a:ext uri="{FF2B5EF4-FFF2-40B4-BE49-F238E27FC236}">
                <a16:creationId xmlns:a16="http://schemas.microsoft.com/office/drawing/2014/main" id="{D544720C-E6AB-485A-9943-E258C781B6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4461" y="3808565"/>
            <a:ext cx="1304544" cy="978408"/>
          </a:xfrm>
          <a:prstGeom prst="rect">
            <a:avLst/>
          </a:prstGeom>
        </p:spPr>
      </p:pic>
      <p:pic>
        <p:nvPicPr>
          <p:cNvPr id="9" name="Picture 8" descr="A picture containing text&#10;&#10;Description generated with high confidence">
            <a:extLst>
              <a:ext uri="{FF2B5EF4-FFF2-40B4-BE49-F238E27FC236}">
                <a16:creationId xmlns:a16="http://schemas.microsoft.com/office/drawing/2014/main" id="{AE857685-09BF-4582-8D22-03B7383790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7960" y="3801299"/>
            <a:ext cx="1304544" cy="978408"/>
          </a:xfrm>
          <a:prstGeom prst="rect">
            <a:avLst/>
          </a:prstGeom>
        </p:spPr>
      </p:pic>
      <p:sp>
        <p:nvSpPr>
          <p:cNvPr id="14" name="TextBox 13">
            <a:extLst>
              <a:ext uri="{FF2B5EF4-FFF2-40B4-BE49-F238E27FC236}">
                <a16:creationId xmlns:a16="http://schemas.microsoft.com/office/drawing/2014/main" id="{6878C259-6F7F-490D-AC3A-E7E61EE44C2A}"/>
              </a:ext>
            </a:extLst>
          </p:cNvPr>
          <p:cNvSpPr txBox="1"/>
          <p:nvPr/>
        </p:nvSpPr>
        <p:spPr>
          <a:xfrm>
            <a:off x="2787563" y="1101896"/>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Extension</a:t>
            </a:r>
          </a:p>
        </p:txBody>
      </p:sp>
      <p:sp>
        <p:nvSpPr>
          <p:cNvPr id="15" name="TextBox 14">
            <a:extLst>
              <a:ext uri="{FF2B5EF4-FFF2-40B4-BE49-F238E27FC236}">
                <a16:creationId xmlns:a16="http://schemas.microsoft.com/office/drawing/2014/main" id="{2B60FD1E-D99B-4265-BED0-FE19ABE81DAF}"/>
              </a:ext>
            </a:extLst>
          </p:cNvPr>
          <p:cNvSpPr txBox="1"/>
          <p:nvPr/>
        </p:nvSpPr>
        <p:spPr>
          <a:xfrm>
            <a:off x="1382790" y="1100405"/>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Flexion</a:t>
            </a:r>
          </a:p>
        </p:txBody>
      </p:sp>
      <p:sp>
        <p:nvSpPr>
          <p:cNvPr id="18" name="TextBox 17">
            <a:extLst>
              <a:ext uri="{FF2B5EF4-FFF2-40B4-BE49-F238E27FC236}">
                <a16:creationId xmlns:a16="http://schemas.microsoft.com/office/drawing/2014/main" id="{33C49BE3-8E3C-4667-99E9-13349F9993CC}"/>
              </a:ext>
            </a:extLst>
          </p:cNvPr>
          <p:cNvSpPr txBox="1"/>
          <p:nvPr/>
        </p:nvSpPr>
        <p:spPr>
          <a:xfrm>
            <a:off x="6102585" y="3973677"/>
            <a:ext cx="86871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G14</a:t>
            </a:r>
          </a:p>
        </p:txBody>
      </p:sp>
      <p:pic>
        <p:nvPicPr>
          <p:cNvPr id="20" name="Picture 19">
            <a:extLst>
              <a:ext uri="{FF2B5EF4-FFF2-40B4-BE49-F238E27FC236}">
                <a16:creationId xmlns:a16="http://schemas.microsoft.com/office/drawing/2014/main" id="{8061A0BB-8764-4359-A718-95422113F9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1626" y="1530979"/>
            <a:ext cx="1304544" cy="978408"/>
          </a:xfrm>
          <a:prstGeom prst="rect">
            <a:avLst/>
          </a:prstGeom>
        </p:spPr>
      </p:pic>
      <p:pic>
        <p:nvPicPr>
          <p:cNvPr id="21" name="Picture 20">
            <a:extLst>
              <a:ext uri="{FF2B5EF4-FFF2-40B4-BE49-F238E27FC236}">
                <a16:creationId xmlns:a16="http://schemas.microsoft.com/office/drawing/2014/main" id="{5A8EC41D-40EE-4446-9410-B7DAEC7064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2237" y="1530979"/>
            <a:ext cx="1304544" cy="978408"/>
          </a:xfrm>
          <a:prstGeom prst="rect">
            <a:avLst/>
          </a:prstGeom>
        </p:spPr>
      </p:pic>
      <p:pic>
        <p:nvPicPr>
          <p:cNvPr id="22" name="Picture 21">
            <a:extLst>
              <a:ext uri="{FF2B5EF4-FFF2-40B4-BE49-F238E27FC236}">
                <a16:creationId xmlns:a16="http://schemas.microsoft.com/office/drawing/2014/main" id="{E66226A5-DCD2-4676-9080-F697D4BA00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1626" y="2702980"/>
            <a:ext cx="1304544" cy="978408"/>
          </a:xfrm>
          <a:prstGeom prst="rect">
            <a:avLst/>
          </a:prstGeom>
        </p:spPr>
      </p:pic>
      <p:pic>
        <p:nvPicPr>
          <p:cNvPr id="23" name="Picture 22">
            <a:extLst>
              <a:ext uri="{FF2B5EF4-FFF2-40B4-BE49-F238E27FC236}">
                <a16:creationId xmlns:a16="http://schemas.microsoft.com/office/drawing/2014/main" id="{2CC3C947-973B-4E11-9E86-D3791E44D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2237" y="2702980"/>
            <a:ext cx="1304544" cy="978408"/>
          </a:xfrm>
          <a:prstGeom prst="rect">
            <a:avLst/>
          </a:prstGeom>
        </p:spPr>
      </p:pic>
      <p:pic>
        <p:nvPicPr>
          <p:cNvPr id="24" name="Picture 23">
            <a:extLst>
              <a:ext uri="{FF2B5EF4-FFF2-40B4-BE49-F238E27FC236}">
                <a16:creationId xmlns:a16="http://schemas.microsoft.com/office/drawing/2014/main" id="{62E70884-C5E5-4901-A7D2-745BCF2F89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8738" y="3793527"/>
            <a:ext cx="1304544" cy="978408"/>
          </a:xfrm>
          <a:prstGeom prst="rect">
            <a:avLst/>
          </a:prstGeom>
        </p:spPr>
      </p:pic>
      <p:pic>
        <p:nvPicPr>
          <p:cNvPr id="25" name="Picture 24">
            <a:extLst>
              <a:ext uri="{FF2B5EF4-FFF2-40B4-BE49-F238E27FC236}">
                <a16:creationId xmlns:a16="http://schemas.microsoft.com/office/drawing/2014/main" id="{07F424A2-75A5-4D01-BF8B-E4F2D034FF1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02237" y="3803180"/>
            <a:ext cx="1304544" cy="978408"/>
          </a:xfrm>
          <a:prstGeom prst="rect">
            <a:avLst/>
          </a:prstGeom>
        </p:spPr>
      </p:pic>
      <p:pic>
        <p:nvPicPr>
          <p:cNvPr id="26" name="Picture 25">
            <a:extLst>
              <a:ext uri="{FF2B5EF4-FFF2-40B4-BE49-F238E27FC236}">
                <a16:creationId xmlns:a16="http://schemas.microsoft.com/office/drawing/2014/main" id="{40357F18-B3D3-4AF2-A753-1EE5FA5ECD1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53856" y="4929215"/>
            <a:ext cx="1304544" cy="978408"/>
          </a:xfrm>
          <a:prstGeom prst="rect">
            <a:avLst/>
          </a:prstGeom>
        </p:spPr>
      </p:pic>
      <p:pic>
        <p:nvPicPr>
          <p:cNvPr id="27" name="Picture 26">
            <a:extLst>
              <a:ext uri="{FF2B5EF4-FFF2-40B4-BE49-F238E27FC236}">
                <a16:creationId xmlns:a16="http://schemas.microsoft.com/office/drawing/2014/main" id="{F74F903F-43CC-403F-ABCE-84BF1CE877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02237" y="4929215"/>
            <a:ext cx="1304544" cy="978408"/>
          </a:xfrm>
          <a:prstGeom prst="rect">
            <a:avLst/>
          </a:prstGeom>
        </p:spPr>
      </p:pic>
      <p:pic>
        <p:nvPicPr>
          <p:cNvPr id="28" name="Picture 27" descr="A close up of a persons face&#10;&#10;Description generated with high confidence">
            <a:extLst>
              <a:ext uri="{FF2B5EF4-FFF2-40B4-BE49-F238E27FC236}">
                <a16:creationId xmlns:a16="http://schemas.microsoft.com/office/drawing/2014/main" id="{EEA0214F-6F22-4637-A9C4-CA60A9C9E4F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57349" y="1530979"/>
            <a:ext cx="1304544" cy="978408"/>
          </a:xfrm>
          <a:prstGeom prst="rect">
            <a:avLst/>
          </a:prstGeom>
        </p:spPr>
      </p:pic>
      <p:pic>
        <p:nvPicPr>
          <p:cNvPr id="29" name="Picture 28">
            <a:extLst>
              <a:ext uri="{FF2B5EF4-FFF2-40B4-BE49-F238E27FC236}">
                <a16:creationId xmlns:a16="http://schemas.microsoft.com/office/drawing/2014/main" id="{A00B7DCA-5581-4C69-B450-380E8324E26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07960" y="1530979"/>
            <a:ext cx="1304544" cy="978408"/>
          </a:xfrm>
          <a:prstGeom prst="rect">
            <a:avLst/>
          </a:prstGeom>
        </p:spPr>
      </p:pic>
      <p:pic>
        <p:nvPicPr>
          <p:cNvPr id="30" name="Picture 29" descr="A picture containing text&#10;&#10;Description generated with very high confidence">
            <a:extLst>
              <a:ext uri="{FF2B5EF4-FFF2-40B4-BE49-F238E27FC236}">
                <a16:creationId xmlns:a16="http://schemas.microsoft.com/office/drawing/2014/main" id="{F194215B-2745-4910-BAE7-5C602322D79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57349" y="2698794"/>
            <a:ext cx="1304544" cy="978408"/>
          </a:xfrm>
          <a:prstGeom prst="rect">
            <a:avLst/>
          </a:prstGeom>
        </p:spPr>
      </p:pic>
      <p:pic>
        <p:nvPicPr>
          <p:cNvPr id="31" name="Picture 30" descr="A close up of a piece of paper&#10;&#10;Description generated with high confidence">
            <a:extLst>
              <a:ext uri="{FF2B5EF4-FFF2-40B4-BE49-F238E27FC236}">
                <a16:creationId xmlns:a16="http://schemas.microsoft.com/office/drawing/2014/main" id="{AC888C5E-9B55-4994-8320-4A4608C906E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07960" y="2698794"/>
            <a:ext cx="1304544" cy="978408"/>
          </a:xfrm>
          <a:prstGeom prst="rect">
            <a:avLst/>
          </a:prstGeom>
        </p:spPr>
      </p:pic>
      <p:sp>
        <p:nvSpPr>
          <p:cNvPr id="32" name="TextBox 31">
            <a:extLst>
              <a:ext uri="{FF2B5EF4-FFF2-40B4-BE49-F238E27FC236}">
                <a16:creationId xmlns:a16="http://schemas.microsoft.com/office/drawing/2014/main" id="{ED1F83EB-92AE-444E-8CFE-33D0FC4858DA}"/>
              </a:ext>
            </a:extLst>
          </p:cNvPr>
          <p:cNvSpPr txBox="1"/>
          <p:nvPr/>
        </p:nvSpPr>
        <p:spPr>
          <a:xfrm>
            <a:off x="2321757" y="1733488"/>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G8</a:t>
            </a:r>
          </a:p>
        </p:txBody>
      </p:sp>
      <p:sp>
        <p:nvSpPr>
          <p:cNvPr id="33" name="TextBox 32">
            <a:extLst>
              <a:ext uri="{FF2B5EF4-FFF2-40B4-BE49-F238E27FC236}">
                <a16:creationId xmlns:a16="http://schemas.microsoft.com/office/drawing/2014/main" id="{263103B5-D41F-4221-9EB4-ABC80DAA2A22}"/>
              </a:ext>
            </a:extLst>
          </p:cNvPr>
          <p:cNvSpPr txBox="1"/>
          <p:nvPr/>
        </p:nvSpPr>
        <p:spPr>
          <a:xfrm>
            <a:off x="2325077" y="2811155"/>
            <a:ext cx="69578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G9</a:t>
            </a:r>
          </a:p>
        </p:txBody>
      </p:sp>
      <p:sp>
        <p:nvSpPr>
          <p:cNvPr id="34" name="TextBox 33">
            <a:extLst>
              <a:ext uri="{FF2B5EF4-FFF2-40B4-BE49-F238E27FC236}">
                <a16:creationId xmlns:a16="http://schemas.microsoft.com/office/drawing/2014/main" id="{0F475993-02A9-4D42-AA0C-4FE740F28884}"/>
              </a:ext>
            </a:extLst>
          </p:cNvPr>
          <p:cNvSpPr txBox="1"/>
          <p:nvPr/>
        </p:nvSpPr>
        <p:spPr>
          <a:xfrm>
            <a:off x="2318869" y="3934706"/>
            <a:ext cx="874964"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G10</a:t>
            </a:r>
          </a:p>
        </p:txBody>
      </p:sp>
      <p:sp>
        <p:nvSpPr>
          <p:cNvPr id="35" name="TextBox 34">
            <a:extLst>
              <a:ext uri="{FF2B5EF4-FFF2-40B4-BE49-F238E27FC236}">
                <a16:creationId xmlns:a16="http://schemas.microsoft.com/office/drawing/2014/main" id="{1CF3D956-25BA-41CD-B546-6FE4DCCDEABD}"/>
              </a:ext>
            </a:extLst>
          </p:cNvPr>
          <p:cNvSpPr txBox="1"/>
          <p:nvPr/>
        </p:nvSpPr>
        <p:spPr>
          <a:xfrm>
            <a:off x="2320181" y="5131006"/>
            <a:ext cx="874963"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G11</a:t>
            </a:r>
          </a:p>
        </p:txBody>
      </p:sp>
      <p:sp>
        <p:nvSpPr>
          <p:cNvPr id="36" name="TextBox 35">
            <a:extLst>
              <a:ext uri="{FF2B5EF4-FFF2-40B4-BE49-F238E27FC236}">
                <a16:creationId xmlns:a16="http://schemas.microsoft.com/office/drawing/2014/main" id="{3252BCE9-1C40-4B50-8DC3-EE803B398DFB}"/>
              </a:ext>
            </a:extLst>
          </p:cNvPr>
          <p:cNvSpPr txBox="1"/>
          <p:nvPr/>
        </p:nvSpPr>
        <p:spPr>
          <a:xfrm>
            <a:off x="6127480" y="1725437"/>
            <a:ext cx="874962"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G12</a:t>
            </a:r>
          </a:p>
        </p:txBody>
      </p:sp>
      <p:sp>
        <p:nvSpPr>
          <p:cNvPr id="37" name="TextBox 36">
            <a:extLst>
              <a:ext uri="{FF2B5EF4-FFF2-40B4-BE49-F238E27FC236}">
                <a16:creationId xmlns:a16="http://schemas.microsoft.com/office/drawing/2014/main" id="{7F910B6D-AA16-42F3-91FA-471BEF49F138}"/>
              </a:ext>
            </a:extLst>
          </p:cNvPr>
          <p:cNvSpPr txBox="1"/>
          <p:nvPr/>
        </p:nvSpPr>
        <p:spPr>
          <a:xfrm>
            <a:off x="6133726" y="2900585"/>
            <a:ext cx="868716" cy="523220"/>
          </a:xfrm>
          <a:prstGeom prst="rect">
            <a:avLst/>
          </a:prstGeom>
          <a:noFill/>
        </p:spPr>
        <p:txBody>
          <a:bodyPr wrap="square" rtlCol="0">
            <a:spAutoFit/>
          </a:bodyPr>
          <a:lstStyle/>
          <a:p>
            <a:pPr algn="ctr"/>
            <a:r>
              <a:rPr lang="de-DE" sz="2800" dirty="0">
                <a:solidFill>
                  <a:schemeClr val="tx2"/>
                </a:solidFill>
                <a:latin typeface="Gill Sans MT" panose="020B0502020104020203" pitchFamily="34" charset="0"/>
              </a:rPr>
              <a:t>G13</a:t>
            </a:r>
          </a:p>
        </p:txBody>
      </p:sp>
      <p:sp>
        <p:nvSpPr>
          <p:cNvPr id="38" name="TextBox 37">
            <a:extLst>
              <a:ext uri="{FF2B5EF4-FFF2-40B4-BE49-F238E27FC236}">
                <a16:creationId xmlns:a16="http://schemas.microsoft.com/office/drawing/2014/main" id="{76472997-1D4F-4FF0-A2D9-42A9F98BA64A}"/>
              </a:ext>
            </a:extLst>
          </p:cNvPr>
          <p:cNvSpPr txBox="1"/>
          <p:nvPr/>
        </p:nvSpPr>
        <p:spPr>
          <a:xfrm>
            <a:off x="6594737" y="1109391"/>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Extension</a:t>
            </a:r>
          </a:p>
        </p:txBody>
      </p:sp>
      <p:sp>
        <p:nvSpPr>
          <p:cNvPr id="39" name="TextBox 38">
            <a:extLst>
              <a:ext uri="{FF2B5EF4-FFF2-40B4-BE49-F238E27FC236}">
                <a16:creationId xmlns:a16="http://schemas.microsoft.com/office/drawing/2014/main" id="{CC7AD625-DAEA-4C02-9F54-8792F7C15ED3}"/>
              </a:ext>
            </a:extLst>
          </p:cNvPr>
          <p:cNvSpPr txBox="1"/>
          <p:nvPr/>
        </p:nvSpPr>
        <p:spPr>
          <a:xfrm>
            <a:off x="5148236" y="1109391"/>
            <a:ext cx="1223991" cy="369332"/>
          </a:xfrm>
          <a:prstGeom prst="rect">
            <a:avLst/>
          </a:prstGeom>
          <a:noFill/>
        </p:spPr>
        <p:txBody>
          <a:bodyPr wrap="square" rtlCol="0">
            <a:spAutoFit/>
          </a:bodyPr>
          <a:lstStyle/>
          <a:p>
            <a:pPr algn="ctr"/>
            <a:r>
              <a:rPr lang="de-DE" dirty="0">
                <a:solidFill>
                  <a:schemeClr val="tx2"/>
                </a:solidFill>
                <a:latin typeface="Gill Sans MT" panose="020B0502020104020203" pitchFamily="34" charset="0"/>
              </a:rPr>
              <a:t>Flexion</a:t>
            </a:r>
          </a:p>
        </p:txBody>
      </p:sp>
    </p:spTree>
    <p:extLst>
      <p:ext uri="{BB962C8B-B14F-4D97-AF65-F5344CB8AC3E}">
        <p14:creationId xmlns:p14="http://schemas.microsoft.com/office/powerpoint/2010/main" val="292872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32" grpId="0"/>
      <p:bldP spid="33" grpId="0"/>
      <p:bldP spid="34" grpId="0"/>
      <p:bldP spid="35" grpId="0"/>
      <p:bldP spid="36" grpId="0"/>
      <p:bldP spid="37"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2A1C-4D2B-4DBA-BF65-6548905B6398}"/>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2E3D4C3B-9278-4E26-828A-9CDCBD0D3313}"/>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328D5627-443A-475F-8F5E-DC55896A4E1C}"/>
              </a:ext>
            </a:extLst>
          </p:cNvPr>
          <p:cNvSpPr>
            <a:spLocks noGrp="1"/>
          </p:cNvSpPr>
          <p:nvPr>
            <p:ph type="sldNum" sz="quarter" idx="12"/>
          </p:nvPr>
        </p:nvSpPr>
        <p:spPr/>
        <p:txBody>
          <a:bodyPr/>
          <a:lstStyle/>
          <a:p>
            <a:fld id="{0AF9543E-3456-41E5-AD03-67F3D1E34324}" type="slidenum">
              <a:rPr lang="de-DE" smtClean="0"/>
              <a:t>12</a:t>
            </a:fld>
            <a:endParaRPr lang="de-DE"/>
          </a:p>
        </p:txBody>
      </p:sp>
      <p:graphicFrame>
        <p:nvGraphicFramePr>
          <p:cNvPr id="6" name="Diagram 5">
            <a:extLst>
              <a:ext uri="{FF2B5EF4-FFF2-40B4-BE49-F238E27FC236}">
                <a16:creationId xmlns:a16="http://schemas.microsoft.com/office/drawing/2014/main" id="{83E9BF15-1533-4935-963E-0CF683DAC295}"/>
              </a:ext>
            </a:extLst>
          </p:cNvPr>
          <p:cNvGraphicFramePr/>
          <p:nvPr>
            <p:extLst>
              <p:ext uri="{D42A27DB-BD31-4B8C-83A1-F6EECF244321}">
                <p14:modId xmlns:p14="http://schemas.microsoft.com/office/powerpoint/2010/main" val="198462291"/>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95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6561-B051-4128-BCD5-1BDDB11EE832}"/>
              </a:ext>
            </a:extLst>
          </p:cNvPr>
          <p:cNvSpPr>
            <a:spLocks noGrp="1"/>
          </p:cNvSpPr>
          <p:nvPr>
            <p:ph type="title"/>
          </p:nvPr>
        </p:nvSpPr>
        <p:spPr>
          <a:xfrm>
            <a:off x="395536" y="44624"/>
            <a:ext cx="8229600" cy="864096"/>
          </a:xfrm>
        </p:spPr>
        <p:txBody>
          <a:bodyPr/>
          <a:lstStyle/>
          <a:p>
            <a:r>
              <a:rPr lang="en-US" dirty="0"/>
              <a:t>Pipeline overview</a:t>
            </a:r>
            <a:endParaRPr lang="de-DE" dirty="0"/>
          </a:p>
        </p:txBody>
      </p:sp>
      <p:sp>
        <p:nvSpPr>
          <p:cNvPr id="4" name="Footer Placeholder 3">
            <a:extLst>
              <a:ext uri="{FF2B5EF4-FFF2-40B4-BE49-F238E27FC236}">
                <a16:creationId xmlns:a16="http://schemas.microsoft.com/office/drawing/2014/main" id="{91017C38-21AC-420B-A768-C553B3E56375}"/>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540B3E2-9DD8-4DB9-BFA4-6AA5333876AC}"/>
              </a:ext>
            </a:extLst>
          </p:cNvPr>
          <p:cNvSpPr>
            <a:spLocks noGrp="1"/>
          </p:cNvSpPr>
          <p:nvPr>
            <p:ph type="sldNum" sz="quarter" idx="12"/>
          </p:nvPr>
        </p:nvSpPr>
        <p:spPr/>
        <p:txBody>
          <a:bodyPr/>
          <a:lstStyle/>
          <a:p>
            <a:fld id="{0AF9543E-3456-41E5-AD03-67F3D1E34324}" type="slidenum">
              <a:rPr lang="de-DE" smtClean="0"/>
              <a:t>13</a:t>
            </a:fld>
            <a:endParaRPr lang="de-DE"/>
          </a:p>
        </p:txBody>
      </p:sp>
      <p:sp>
        <p:nvSpPr>
          <p:cNvPr id="12" name="Oval 11">
            <a:extLst>
              <a:ext uri="{FF2B5EF4-FFF2-40B4-BE49-F238E27FC236}">
                <a16:creationId xmlns:a16="http://schemas.microsoft.com/office/drawing/2014/main" id="{A9F17926-9330-46CE-A925-0670EB832014}"/>
              </a:ext>
            </a:extLst>
          </p:cNvPr>
          <p:cNvSpPr/>
          <p:nvPr/>
        </p:nvSpPr>
        <p:spPr>
          <a:xfrm>
            <a:off x="323528" y="1903276"/>
            <a:ext cx="2085136" cy="92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Gill Sans MT" panose="020B0502020104020203" pitchFamily="34" charset="0"/>
              </a:rPr>
              <a:t>EMG</a:t>
            </a:r>
            <a:r>
              <a:rPr lang="de-DE" dirty="0">
                <a:solidFill>
                  <a:schemeClr val="tx2"/>
                </a:solidFill>
                <a:latin typeface="Gill Sans MT" panose="020B0502020104020203" pitchFamily="34" charset="0"/>
              </a:rPr>
              <a:t> acquisition with Myo</a:t>
            </a:r>
          </a:p>
        </p:txBody>
      </p:sp>
      <p:sp>
        <p:nvSpPr>
          <p:cNvPr id="13" name="Rectangle 12">
            <a:extLst>
              <a:ext uri="{FF2B5EF4-FFF2-40B4-BE49-F238E27FC236}">
                <a16:creationId xmlns:a16="http://schemas.microsoft.com/office/drawing/2014/main" id="{857BC378-6591-4274-8A6B-AB0CD3643260}"/>
              </a:ext>
            </a:extLst>
          </p:cNvPr>
          <p:cNvSpPr/>
          <p:nvPr/>
        </p:nvSpPr>
        <p:spPr>
          <a:xfrm>
            <a:off x="2981300" y="1971961"/>
            <a:ext cx="1368152"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Artifacts removal</a:t>
            </a:r>
          </a:p>
        </p:txBody>
      </p:sp>
      <p:sp>
        <p:nvSpPr>
          <p:cNvPr id="14" name="Rectangle 13">
            <a:extLst>
              <a:ext uri="{FF2B5EF4-FFF2-40B4-BE49-F238E27FC236}">
                <a16:creationId xmlns:a16="http://schemas.microsoft.com/office/drawing/2014/main" id="{1C735021-7310-475A-9F25-E145AFBEDF78}"/>
              </a:ext>
            </a:extLst>
          </p:cNvPr>
          <p:cNvSpPr/>
          <p:nvPr/>
        </p:nvSpPr>
        <p:spPr>
          <a:xfrm>
            <a:off x="4889512" y="190327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Individual movements segmentation</a:t>
            </a:r>
          </a:p>
        </p:txBody>
      </p:sp>
      <p:sp>
        <p:nvSpPr>
          <p:cNvPr id="15" name="Rectangle 14">
            <a:extLst>
              <a:ext uri="{FF2B5EF4-FFF2-40B4-BE49-F238E27FC236}">
                <a16:creationId xmlns:a16="http://schemas.microsoft.com/office/drawing/2014/main" id="{F95DD95E-1FA3-4887-ABE9-1B2BF1F192DC}"/>
              </a:ext>
            </a:extLst>
          </p:cNvPr>
          <p:cNvSpPr/>
          <p:nvPr/>
        </p:nvSpPr>
        <p:spPr>
          <a:xfrm>
            <a:off x="7049752" y="190327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Data division into 11 folds</a:t>
            </a:r>
          </a:p>
        </p:txBody>
      </p:sp>
      <p:sp>
        <p:nvSpPr>
          <p:cNvPr id="16" name="Rectangle 15">
            <a:extLst>
              <a:ext uri="{FF2B5EF4-FFF2-40B4-BE49-F238E27FC236}">
                <a16:creationId xmlns:a16="http://schemas.microsoft.com/office/drawing/2014/main" id="{0CCF91AC-2F70-4C47-9823-1D798FBF615C}"/>
              </a:ext>
            </a:extLst>
          </p:cNvPr>
          <p:cNvSpPr/>
          <p:nvPr/>
        </p:nvSpPr>
        <p:spPr>
          <a:xfrm>
            <a:off x="599404" y="423920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Windowing</a:t>
            </a:r>
          </a:p>
        </p:txBody>
      </p:sp>
      <p:sp>
        <p:nvSpPr>
          <p:cNvPr id="17" name="Rectangle 16">
            <a:extLst>
              <a:ext uri="{FF2B5EF4-FFF2-40B4-BE49-F238E27FC236}">
                <a16:creationId xmlns:a16="http://schemas.microsoft.com/office/drawing/2014/main" id="{1DEE76C3-526A-4D5B-9CB4-54320E62EA67}"/>
              </a:ext>
            </a:extLst>
          </p:cNvPr>
          <p:cNvSpPr/>
          <p:nvPr/>
        </p:nvSpPr>
        <p:spPr>
          <a:xfrm>
            <a:off x="2439036" y="423920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Feature extraction</a:t>
            </a:r>
          </a:p>
        </p:txBody>
      </p:sp>
      <p:sp>
        <p:nvSpPr>
          <p:cNvPr id="18" name="Rectangle 17">
            <a:extLst>
              <a:ext uri="{FF2B5EF4-FFF2-40B4-BE49-F238E27FC236}">
                <a16:creationId xmlns:a16="http://schemas.microsoft.com/office/drawing/2014/main" id="{F0DE36CC-5CDB-40FF-BE6A-464131728CE4}"/>
              </a:ext>
            </a:extLst>
          </p:cNvPr>
          <p:cNvSpPr/>
          <p:nvPr/>
        </p:nvSpPr>
        <p:spPr>
          <a:xfrm>
            <a:off x="4379824" y="4225986"/>
            <a:ext cx="1307902" cy="82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Classification</a:t>
            </a:r>
          </a:p>
        </p:txBody>
      </p:sp>
      <p:sp>
        <p:nvSpPr>
          <p:cNvPr id="19" name="Oval 18">
            <a:extLst>
              <a:ext uri="{FF2B5EF4-FFF2-40B4-BE49-F238E27FC236}">
                <a16:creationId xmlns:a16="http://schemas.microsoft.com/office/drawing/2014/main" id="{AF0D8D36-8FEA-4B25-B1AF-044C2F9FD3CD}"/>
              </a:ext>
            </a:extLst>
          </p:cNvPr>
          <p:cNvSpPr/>
          <p:nvPr/>
        </p:nvSpPr>
        <p:spPr>
          <a:xfrm>
            <a:off x="6544381" y="4194260"/>
            <a:ext cx="2017539" cy="890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2"/>
                </a:solidFill>
                <a:latin typeface="Gill Sans MT" panose="020B0502020104020203" pitchFamily="34" charset="0"/>
              </a:rPr>
              <a:t>Detection accuracies</a:t>
            </a:r>
          </a:p>
        </p:txBody>
      </p:sp>
      <p:cxnSp>
        <p:nvCxnSpPr>
          <p:cNvPr id="21" name="Straight Arrow Connector 20">
            <a:extLst>
              <a:ext uri="{FF2B5EF4-FFF2-40B4-BE49-F238E27FC236}">
                <a16:creationId xmlns:a16="http://schemas.microsoft.com/office/drawing/2014/main" id="{299E43FF-2C73-4C6E-A164-B7678E1887D6}"/>
              </a:ext>
            </a:extLst>
          </p:cNvPr>
          <p:cNvCxnSpPr>
            <a:cxnSpLocks/>
            <a:stCxn id="12" idx="6"/>
            <a:endCxn id="13" idx="1"/>
          </p:cNvCxnSpPr>
          <p:nvPr/>
        </p:nvCxnSpPr>
        <p:spPr>
          <a:xfrm>
            <a:off x="2408664" y="2363663"/>
            <a:ext cx="572636" cy="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1ABC0D-FCE2-468C-B5F0-0CF8D33E9F9C}"/>
              </a:ext>
            </a:extLst>
          </p:cNvPr>
          <p:cNvCxnSpPr>
            <a:cxnSpLocks/>
            <a:stCxn id="13" idx="3"/>
            <a:endCxn id="14" idx="1"/>
          </p:cNvCxnSpPr>
          <p:nvPr/>
        </p:nvCxnSpPr>
        <p:spPr>
          <a:xfrm>
            <a:off x="4349452" y="2368005"/>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FC9E-1D33-42CE-94D4-CA87D4F9D701}"/>
              </a:ext>
            </a:extLst>
          </p:cNvPr>
          <p:cNvCxnSpPr>
            <a:cxnSpLocks/>
            <a:stCxn id="14" idx="3"/>
            <a:endCxn id="15" idx="1"/>
          </p:cNvCxnSpPr>
          <p:nvPr/>
        </p:nvCxnSpPr>
        <p:spPr>
          <a:xfrm>
            <a:off x="6371308" y="2368005"/>
            <a:ext cx="678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30C2B8-60A3-494C-B89C-1D1B91261108}"/>
              </a:ext>
            </a:extLst>
          </p:cNvPr>
          <p:cNvCxnSpPr>
            <a:cxnSpLocks/>
            <a:stCxn id="16" idx="3"/>
            <a:endCxn id="17" idx="1"/>
          </p:cNvCxnSpPr>
          <p:nvPr/>
        </p:nvCxnSpPr>
        <p:spPr>
          <a:xfrm>
            <a:off x="1856116" y="4633346"/>
            <a:ext cx="58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5B8A2E-3F43-4146-BC9E-9D4675052A03}"/>
              </a:ext>
            </a:extLst>
          </p:cNvPr>
          <p:cNvCxnSpPr>
            <a:cxnSpLocks/>
            <a:stCxn id="17" idx="3"/>
            <a:endCxn id="18" idx="1"/>
          </p:cNvCxnSpPr>
          <p:nvPr/>
        </p:nvCxnSpPr>
        <p:spPr>
          <a:xfrm>
            <a:off x="3695748" y="4633346"/>
            <a:ext cx="684076" cy="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6A41110-B474-4E90-97CF-7615DD1CFB3E}"/>
              </a:ext>
            </a:extLst>
          </p:cNvPr>
          <p:cNvCxnSpPr>
            <a:cxnSpLocks/>
            <a:stCxn id="18" idx="3"/>
            <a:endCxn id="19" idx="2"/>
          </p:cNvCxnSpPr>
          <p:nvPr/>
        </p:nvCxnSpPr>
        <p:spPr>
          <a:xfrm>
            <a:off x="5687726" y="4636178"/>
            <a:ext cx="856655" cy="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A2A0D3E-DAF2-49D9-A561-31ABC54B91BB}"/>
              </a:ext>
            </a:extLst>
          </p:cNvPr>
          <p:cNvCxnSpPr>
            <a:cxnSpLocks/>
            <a:stCxn id="15" idx="3"/>
            <a:endCxn id="16" idx="1"/>
          </p:cNvCxnSpPr>
          <p:nvPr/>
        </p:nvCxnSpPr>
        <p:spPr>
          <a:xfrm flipH="1">
            <a:off x="599404" y="2368005"/>
            <a:ext cx="7932144" cy="2265341"/>
          </a:xfrm>
          <a:prstGeom prst="bentConnector5">
            <a:avLst>
              <a:gd name="adj1" fmla="val -2882"/>
              <a:gd name="adj2" fmla="val 51558"/>
              <a:gd name="adj3" fmla="val 10288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139C8A8-394E-4A1E-9BE0-59EE336DE9B2}"/>
              </a:ext>
            </a:extLst>
          </p:cNvPr>
          <p:cNvSpPr/>
          <p:nvPr/>
        </p:nvSpPr>
        <p:spPr>
          <a:xfrm>
            <a:off x="1442122" y="1495304"/>
            <a:ext cx="1302336" cy="7090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Gill Sans MT" panose="020B0502020104020203" pitchFamily="34" charset="0"/>
              </a:rPr>
              <a:t>+Video</a:t>
            </a:r>
            <a:endParaRPr lang="de-DE"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339160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5E8-2B9A-4B32-9294-C2C103CFBB13}"/>
              </a:ext>
            </a:extLst>
          </p:cNvPr>
          <p:cNvSpPr>
            <a:spLocks noGrp="1"/>
          </p:cNvSpPr>
          <p:nvPr>
            <p:ph type="title"/>
          </p:nvPr>
        </p:nvSpPr>
        <p:spPr/>
        <p:txBody>
          <a:bodyPr/>
          <a:lstStyle/>
          <a:p>
            <a:r>
              <a:rPr lang="de-DE" dirty="0"/>
              <a:t>Data collection</a:t>
            </a:r>
          </a:p>
        </p:txBody>
      </p:sp>
      <p:sp>
        <p:nvSpPr>
          <p:cNvPr id="3" name="Footer Placeholder 2">
            <a:extLst>
              <a:ext uri="{FF2B5EF4-FFF2-40B4-BE49-F238E27FC236}">
                <a16:creationId xmlns:a16="http://schemas.microsoft.com/office/drawing/2014/main" id="{1256CF73-F5A8-4346-A3E5-9545FB8DD3A3}"/>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AB079161-3298-47A8-881F-265FE35B916F}"/>
              </a:ext>
            </a:extLst>
          </p:cNvPr>
          <p:cNvSpPr>
            <a:spLocks noGrp="1"/>
          </p:cNvSpPr>
          <p:nvPr>
            <p:ph type="sldNum" sz="quarter" idx="12"/>
          </p:nvPr>
        </p:nvSpPr>
        <p:spPr/>
        <p:txBody>
          <a:bodyPr/>
          <a:lstStyle/>
          <a:p>
            <a:fld id="{0AF9543E-3456-41E5-AD03-67F3D1E34324}" type="slidenum">
              <a:rPr lang="de-DE" smtClean="0"/>
              <a:t>14</a:t>
            </a:fld>
            <a:endParaRPr lang="de-DE"/>
          </a:p>
        </p:txBody>
      </p:sp>
      <p:pic>
        <p:nvPicPr>
          <p:cNvPr id="6" name="Picture 5" descr="A screenshot of a cell phone&#10;&#10;Description generated with very high confidence">
            <a:extLst>
              <a:ext uri="{FF2B5EF4-FFF2-40B4-BE49-F238E27FC236}">
                <a16:creationId xmlns:a16="http://schemas.microsoft.com/office/drawing/2014/main" id="{E5E65106-0E0A-452C-9580-8FADD93D8F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88" t="18297" r="3312" b="16628"/>
          <a:stretch/>
        </p:blipFill>
        <p:spPr>
          <a:xfrm>
            <a:off x="246184" y="1952836"/>
            <a:ext cx="8651631" cy="2952328"/>
          </a:xfrm>
          <a:prstGeom prst="rect">
            <a:avLst/>
          </a:prstGeom>
        </p:spPr>
      </p:pic>
    </p:spTree>
    <p:extLst>
      <p:ext uri="{BB962C8B-B14F-4D97-AF65-F5344CB8AC3E}">
        <p14:creationId xmlns:p14="http://schemas.microsoft.com/office/powerpoint/2010/main" val="338228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4F10-5300-45DE-B39C-15A1860C3CE1}"/>
              </a:ext>
            </a:extLst>
          </p:cNvPr>
          <p:cNvSpPr>
            <a:spLocks noGrp="1"/>
          </p:cNvSpPr>
          <p:nvPr>
            <p:ph type="title"/>
          </p:nvPr>
        </p:nvSpPr>
        <p:spPr/>
        <p:txBody>
          <a:bodyPr/>
          <a:lstStyle/>
          <a:p>
            <a:r>
              <a:rPr lang="de-DE" dirty="0"/>
              <a:t>Data division</a:t>
            </a:r>
          </a:p>
        </p:txBody>
      </p:sp>
      <p:sp>
        <p:nvSpPr>
          <p:cNvPr id="4" name="Footer Placeholder 3">
            <a:extLst>
              <a:ext uri="{FF2B5EF4-FFF2-40B4-BE49-F238E27FC236}">
                <a16:creationId xmlns:a16="http://schemas.microsoft.com/office/drawing/2014/main" id="{CE40BE42-C5EE-4198-8ED3-769A1AE3B1CA}"/>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86AE73FE-6759-4C44-86E2-C729E6D71C6D}"/>
              </a:ext>
            </a:extLst>
          </p:cNvPr>
          <p:cNvSpPr>
            <a:spLocks noGrp="1"/>
          </p:cNvSpPr>
          <p:nvPr>
            <p:ph type="sldNum" sz="quarter" idx="12"/>
          </p:nvPr>
        </p:nvSpPr>
        <p:spPr/>
        <p:txBody>
          <a:bodyPr/>
          <a:lstStyle/>
          <a:p>
            <a:fld id="{0AF9543E-3456-41E5-AD03-67F3D1E34324}" type="slidenum">
              <a:rPr lang="de-DE" smtClean="0"/>
              <a:t>15</a:t>
            </a:fld>
            <a:endParaRPr lang="de-DE"/>
          </a:p>
        </p:txBody>
      </p:sp>
      <p:pic>
        <p:nvPicPr>
          <p:cNvPr id="6" name="Picture 5" descr="A close up of a map&#10;&#10;Description generated with high confidence">
            <a:extLst>
              <a:ext uri="{FF2B5EF4-FFF2-40B4-BE49-F238E27FC236}">
                <a16:creationId xmlns:a16="http://schemas.microsoft.com/office/drawing/2014/main" id="{16CBB43B-DDCF-472C-B9B6-520B623CA27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94" t="3458" r="9474" b="12201"/>
          <a:stretch/>
        </p:blipFill>
        <p:spPr>
          <a:xfrm>
            <a:off x="1763688" y="1077865"/>
            <a:ext cx="5292588" cy="4943423"/>
          </a:xfrm>
          <a:prstGeom prst="rect">
            <a:avLst/>
          </a:prstGeom>
        </p:spPr>
      </p:pic>
    </p:spTree>
    <p:extLst>
      <p:ext uri="{BB962C8B-B14F-4D97-AF65-F5344CB8AC3E}">
        <p14:creationId xmlns:p14="http://schemas.microsoft.com/office/powerpoint/2010/main" val="221159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1050-CF8B-47DE-855F-BA2FAF7957C2}"/>
              </a:ext>
            </a:extLst>
          </p:cNvPr>
          <p:cNvSpPr>
            <a:spLocks noGrp="1"/>
          </p:cNvSpPr>
          <p:nvPr>
            <p:ph type="title"/>
          </p:nvPr>
        </p:nvSpPr>
        <p:spPr/>
        <p:txBody>
          <a:bodyPr/>
          <a:lstStyle/>
          <a:p>
            <a:r>
              <a:rPr lang="de-DE" dirty="0"/>
              <a:t>Windowing</a:t>
            </a:r>
          </a:p>
        </p:txBody>
      </p:sp>
      <p:sp>
        <p:nvSpPr>
          <p:cNvPr id="4" name="Footer Placeholder 3">
            <a:extLst>
              <a:ext uri="{FF2B5EF4-FFF2-40B4-BE49-F238E27FC236}">
                <a16:creationId xmlns:a16="http://schemas.microsoft.com/office/drawing/2014/main" id="{9CDCEDFE-58DB-47B2-B4CE-28EDCCF1E77D}"/>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603C0C9-079B-4DA5-9ECC-7EDDC62CD7D7}"/>
              </a:ext>
            </a:extLst>
          </p:cNvPr>
          <p:cNvSpPr>
            <a:spLocks noGrp="1"/>
          </p:cNvSpPr>
          <p:nvPr>
            <p:ph type="sldNum" sz="quarter" idx="12"/>
          </p:nvPr>
        </p:nvSpPr>
        <p:spPr/>
        <p:txBody>
          <a:bodyPr/>
          <a:lstStyle/>
          <a:p>
            <a:fld id="{0AF9543E-3456-41E5-AD03-67F3D1E34324}" type="slidenum">
              <a:rPr lang="de-DE" smtClean="0"/>
              <a:t>16</a:t>
            </a:fld>
            <a:endParaRPr lang="de-DE"/>
          </a:p>
        </p:txBody>
      </p:sp>
      <p:pic>
        <p:nvPicPr>
          <p:cNvPr id="7" name="Picture 6" descr="A screenshot of a cell phone&#10;&#10;Description generated with very high confidence">
            <a:extLst>
              <a:ext uri="{FF2B5EF4-FFF2-40B4-BE49-F238E27FC236}">
                <a16:creationId xmlns:a16="http://schemas.microsoft.com/office/drawing/2014/main" id="{781074B8-1EFC-4D41-9830-A342A451F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38" t="2446" r="2751" b="19966"/>
          <a:stretch/>
        </p:blipFill>
        <p:spPr>
          <a:xfrm>
            <a:off x="287524" y="1196751"/>
            <a:ext cx="8604956" cy="4483255"/>
          </a:xfrm>
          <a:prstGeom prst="rect">
            <a:avLst/>
          </a:prstGeom>
        </p:spPr>
      </p:pic>
    </p:spTree>
    <p:extLst>
      <p:ext uri="{BB962C8B-B14F-4D97-AF65-F5344CB8AC3E}">
        <p14:creationId xmlns:p14="http://schemas.microsoft.com/office/powerpoint/2010/main" val="412094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945E-03C2-4817-B167-B1804BEFE454}"/>
              </a:ext>
            </a:extLst>
          </p:cNvPr>
          <p:cNvSpPr>
            <a:spLocks noGrp="1"/>
          </p:cNvSpPr>
          <p:nvPr>
            <p:ph type="title"/>
          </p:nvPr>
        </p:nvSpPr>
        <p:spPr/>
        <p:txBody>
          <a:bodyPr/>
          <a:lstStyle/>
          <a:p>
            <a:r>
              <a:rPr lang="de-DE" dirty="0"/>
              <a:t>Feature extraction</a:t>
            </a:r>
          </a:p>
        </p:txBody>
      </p:sp>
      <p:sp>
        <p:nvSpPr>
          <p:cNvPr id="4" name="Footer Placeholder 3">
            <a:extLst>
              <a:ext uri="{FF2B5EF4-FFF2-40B4-BE49-F238E27FC236}">
                <a16:creationId xmlns:a16="http://schemas.microsoft.com/office/drawing/2014/main" id="{04297544-E880-4882-B49B-F1B9F498861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624AD4D5-DCFF-4F22-BC3C-7E74B6201E3A}"/>
              </a:ext>
            </a:extLst>
          </p:cNvPr>
          <p:cNvSpPr>
            <a:spLocks noGrp="1"/>
          </p:cNvSpPr>
          <p:nvPr>
            <p:ph type="sldNum" sz="quarter" idx="12"/>
          </p:nvPr>
        </p:nvSpPr>
        <p:spPr/>
        <p:txBody>
          <a:bodyPr/>
          <a:lstStyle/>
          <a:p>
            <a:fld id="{0AF9543E-3456-41E5-AD03-67F3D1E34324}" type="slidenum">
              <a:rPr lang="de-DE" smtClean="0"/>
              <a:t>17</a:t>
            </a:fld>
            <a:endParaRPr lang="de-DE"/>
          </a:p>
        </p:txBody>
      </p:sp>
      <p:pic>
        <p:nvPicPr>
          <p:cNvPr id="7" name="Picture 6" descr="A close up of a map&#10;&#10;Description generated with high confidence">
            <a:extLst>
              <a:ext uri="{FF2B5EF4-FFF2-40B4-BE49-F238E27FC236}">
                <a16:creationId xmlns:a16="http://schemas.microsoft.com/office/drawing/2014/main" id="{BB085EFA-C51A-4EB0-AA64-9E938C6156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19" t="1454" r="1219" b="3251"/>
          <a:stretch/>
        </p:blipFill>
        <p:spPr>
          <a:xfrm>
            <a:off x="1763688" y="1124744"/>
            <a:ext cx="5976664" cy="4837550"/>
          </a:xfrm>
          <a:prstGeom prst="rect">
            <a:avLst/>
          </a:prstGeom>
        </p:spPr>
      </p:pic>
    </p:spTree>
    <p:extLst>
      <p:ext uri="{BB962C8B-B14F-4D97-AF65-F5344CB8AC3E}">
        <p14:creationId xmlns:p14="http://schemas.microsoft.com/office/powerpoint/2010/main" val="40622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3874-CB3F-4701-A493-22AE9274B251}"/>
              </a:ext>
            </a:extLst>
          </p:cNvPr>
          <p:cNvSpPr>
            <a:spLocks noGrp="1"/>
          </p:cNvSpPr>
          <p:nvPr>
            <p:ph type="title"/>
          </p:nvPr>
        </p:nvSpPr>
        <p:spPr/>
        <p:txBody>
          <a:bodyPr/>
          <a:lstStyle/>
          <a:p>
            <a:r>
              <a:rPr lang="de-DE" dirty="0"/>
              <a:t>Train &amp; classification</a:t>
            </a:r>
          </a:p>
        </p:txBody>
      </p:sp>
      <p:sp>
        <p:nvSpPr>
          <p:cNvPr id="4" name="Footer Placeholder 3">
            <a:extLst>
              <a:ext uri="{FF2B5EF4-FFF2-40B4-BE49-F238E27FC236}">
                <a16:creationId xmlns:a16="http://schemas.microsoft.com/office/drawing/2014/main" id="{CE16AAA0-4ADA-4150-92B8-44FA12B1392C}"/>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10411464-C4E2-447C-9AE8-4527758A63E3}"/>
              </a:ext>
            </a:extLst>
          </p:cNvPr>
          <p:cNvSpPr>
            <a:spLocks noGrp="1"/>
          </p:cNvSpPr>
          <p:nvPr>
            <p:ph type="sldNum" sz="quarter" idx="12"/>
          </p:nvPr>
        </p:nvSpPr>
        <p:spPr/>
        <p:txBody>
          <a:bodyPr/>
          <a:lstStyle/>
          <a:p>
            <a:fld id="{0AF9543E-3456-41E5-AD03-67F3D1E34324}" type="slidenum">
              <a:rPr lang="de-DE" smtClean="0"/>
              <a:t>18</a:t>
            </a:fld>
            <a:endParaRPr lang="de-DE"/>
          </a:p>
        </p:txBody>
      </p:sp>
      <p:pic>
        <p:nvPicPr>
          <p:cNvPr id="6" name="Picture 5" descr="A screenshot of a cell phone&#10;&#10;Description generated with very high confidence">
            <a:extLst>
              <a:ext uri="{FF2B5EF4-FFF2-40B4-BE49-F238E27FC236}">
                <a16:creationId xmlns:a16="http://schemas.microsoft.com/office/drawing/2014/main" id="{9891E455-588A-476E-927E-CB008F66B5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3" t="1182" r="1814" b="1849"/>
          <a:stretch/>
        </p:blipFill>
        <p:spPr>
          <a:xfrm>
            <a:off x="683568" y="1196752"/>
            <a:ext cx="7272807" cy="4701613"/>
          </a:xfrm>
          <a:prstGeom prst="rect">
            <a:avLst/>
          </a:prstGeom>
        </p:spPr>
      </p:pic>
    </p:spTree>
    <p:extLst>
      <p:ext uri="{BB962C8B-B14F-4D97-AF65-F5344CB8AC3E}">
        <p14:creationId xmlns:p14="http://schemas.microsoft.com/office/powerpoint/2010/main" val="424770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6309-FD71-4DEF-BA77-615320DA5E3E}"/>
              </a:ext>
            </a:extLst>
          </p:cNvPr>
          <p:cNvSpPr>
            <a:spLocks noGrp="1"/>
          </p:cNvSpPr>
          <p:nvPr>
            <p:ph type="title"/>
          </p:nvPr>
        </p:nvSpPr>
        <p:spPr/>
        <p:txBody>
          <a:bodyPr/>
          <a:lstStyle/>
          <a:p>
            <a:r>
              <a:rPr lang="de-DE" dirty="0" err="1"/>
              <a:t>Multilayer</a:t>
            </a:r>
            <a:r>
              <a:rPr lang="de-DE" dirty="0"/>
              <a:t> Perceptron</a:t>
            </a:r>
          </a:p>
        </p:txBody>
      </p:sp>
      <p:sp>
        <p:nvSpPr>
          <p:cNvPr id="4" name="Footer Placeholder 3">
            <a:extLst>
              <a:ext uri="{FF2B5EF4-FFF2-40B4-BE49-F238E27FC236}">
                <a16:creationId xmlns:a16="http://schemas.microsoft.com/office/drawing/2014/main" id="{89AD404E-5FCA-4C10-9DFA-991E5828C5F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2D738246-84DB-4E3C-ACCC-2500663E6E70}"/>
              </a:ext>
            </a:extLst>
          </p:cNvPr>
          <p:cNvSpPr>
            <a:spLocks noGrp="1"/>
          </p:cNvSpPr>
          <p:nvPr>
            <p:ph type="sldNum" sz="quarter" idx="12"/>
          </p:nvPr>
        </p:nvSpPr>
        <p:spPr/>
        <p:txBody>
          <a:bodyPr/>
          <a:lstStyle/>
          <a:p>
            <a:fld id="{0AF9543E-3456-41E5-AD03-67F3D1E34324}" type="slidenum">
              <a:rPr lang="de-DE" smtClean="0"/>
              <a:t>19</a:t>
            </a:fld>
            <a:endParaRPr lang="de-DE"/>
          </a:p>
        </p:txBody>
      </p:sp>
      <p:pic>
        <p:nvPicPr>
          <p:cNvPr id="16" name="Picture 15">
            <a:extLst>
              <a:ext uri="{FF2B5EF4-FFF2-40B4-BE49-F238E27FC236}">
                <a16:creationId xmlns:a16="http://schemas.microsoft.com/office/drawing/2014/main" id="{009EDED5-C851-4942-B744-6CF84E9DB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9" y="1111254"/>
            <a:ext cx="4934069" cy="2677786"/>
          </a:xfrm>
          <a:prstGeom prst="rect">
            <a:avLst/>
          </a:prstGeom>
        </p:spPr>
      </p:pic>
      <p:pic>
        <p:nvPicPr>
          <p:cNvPr id="10" name="Picture 9">
            <a:extLst>
              <a:ext uri="{FF2B5EF4-FFF2-40B4-BE49-F238E27FC236}">
                <a16:creationId xmlns:a16="http://schemas.microsoft.com/office/drawing/2014/main" id="{A94E10E8-86AA-4DC4-9DD7-93F20EA2B6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000"/>
          <a:stretch/>
        </p:blipFill>
        <p:spPr>
          <a:xfrm>
            <a:off x="3347864" y="2996952"/>
            <a:ext cx="5598254" cy="3024336"/>
          </a:xfrm>
          <a:prstGeom prst="rect">
            <a:avLst/>
          </a:prstGeom>
        </p:spPr>
      </p:pic>
      <p:pic>
        <p:nvPicPr>
          <p:cNvPr id="14" name="Picture 13">
            <a:extLst>
              <a:ext uri="{FF2B5EF4-FFF2-40B4-BE49-F238E27FC236}">
                <a16:creationId xmlns:a16="http://schemas.microsoft.com/office/drawing/2014/main" id="{7789F64F-F426-43B9-BBE7-FA6B4DD513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594" y="1052736"/>
            <a:ext cx="1916822" cy="1885192"/>
          </a:xfrm>
          <a:prstGeom prst="rect">
            <a:avLst/>
          </a:prstGeom>
        </p:spPr>
      </p:pic>
    </p:spTree>
    <p:extLst>
      <p:ext uri="{BB962C8B-B14F-4D97-AF65-F5344CB8AC3E}">
        <p14:creationId xmlns:p14="http://schemas.microsoft.com/office/powerpoint/2010/main" val="241696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DB11-EACA-45A8-BF57-90B670BC49B6}"/>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5AC9A81D-58A2-4FBD-944E-2D60A475BB10}"/>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0ABA6BF0-811A-4A6B-A1AE-493EEF0E4539}"/>
              </a:ext>
            </a:extLst>
          </p:cNvPr>
          <p:cNvSpPr>
            <a:spLocks noGrp="1"/>
          </p:cNvSpPr>
          <p:nvPr>
            <p:ph type="sldNum" sz="quarter" idx="12"/>
          </p:nvPr>
        </p:nvSpPr>
        <p:spPr/>
        <p:txBody>
          <a:bodyPr/>
          <a:lstStyle/>
          <a:p>
            <a:fld id="{0AF9543E-3456-41E5-AD03-67F3D1E34324}" type="slidenum">
              <a:rPr lang="de-DE" smtClean="0"/>
              <a:t>2</a:t>
            </a:fld>
            <a:endParaRPr lang="de-DE"/>
          </a:p>
        </p:txBody>
      </p:sp>
      <p:graphicFrame>
        <p:nvGraphicFramePr>
          <p:cNvPr id="25" name="Diagram 24">
            <a:extLst>
              <a:ext uri="{FF2B5EF4-FFF2-40B4-BE49-F238E27FC236}">
                <a16:creationId xmlns:a16="http://schemas.microsoft.com/office/drawing/2014/main" id="{9552F46E-DEFE-474C-B03B-1B6846B2BEAD}"/>
              </a:ext>
            </a:extLst>
          </p:cNvPr>
          <p:cNvGraphicFramePr/>
          <p:nvPr>
            <p:extLst>
              <p:ext uri="{D42A27DB-BD31-4B8C-83A1-F6EECF244321}">
                <p14:modId xmlns:p14="http://schemas.microsoft.com/office/powerpoint/2010/main" val="271987250"/>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33970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27ED-2507-455C-8339-6862135ED3B8}"/>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A141B44E-1EC1-4989-B1E5-8D3E0C7B157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C671FDC8-822C-4FD5-95DD-2C6B5CED5BB0}"/>
              </a:ext>
            </a:extLst>
          </p:cNvPr>
          <p:cNvSpPr>
            <a:spLocks noGrp="1"/>
          </p:cNvSpPr>
          <p:nvPr>
            <p:ph type="sldNum" sz="quarter" idx="12"/>
          </p:nvPr>
        </p:nvSpPr>
        <p:spPr/>
        <p:txBody>
          <a:bodyPr/>
          <a:lstStyle/>
          <a:p>
            <a:fld id="{0AF9543E-3456-41E5-AD03-67F3D1E34324}" type="slidenum">
              <a:rPr lang="de-DE" smtClean="0"/>
              <a:t>20</a:t>
            </a:fld>
            <a:endParaRPr lang="de-DE"/>
          </a:p>
        </p:txBody>
      </p:sp>
      <p:graphicFrame>
        <p:nvGraphicFramePr>
          <p:cNvPr id="8" name="Diagram 7">
            <a:extLst>
              <a:ext uri="{FF2B5EF4-FFF2-40B4-BE49-F238E27FC236}">
                <a16:creationId xmlns:a16="http://schemas.microsoft.com/office/drawing/2014/main" id="{C0A73F57-D078-4D97-A73D-3862FC8EB220}"/>
              </a:ext>
            </a:extLst>
          </p:cNvPr>
          <p:cNvGraphicFramePr/>
          <p:nvPr>
            <p:extLst>
              <p:ext uri="{D42A27DB-BD31-4B8C-83A1-F6EECF244321}">
                <p14:modId xmlns:p14="http://schemas.microsoft.com/office/powerpoint/2010/main" val="260635031"/>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92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EF90D2-82D9-4D86-A96D-3838D8422FBB}"/>
              </a:ext>
            </a:extLst>
          </p:cNvPr>
          <p:cNvPicPr>
            <a:picLocks noChangeAspect="1"/>
          </p:cNvPicPr>
          <p:nvPr/>
        </p:nvPicPr>
        <p:blipFill>
          <a:blip r:embed="rId3">
            <a:grayscl/>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367050" y="1196752"/>
            <a:ext cx="6409898" cy="4807424"/>
          </a:xfrm>
          <a:prstGeom prst="rect">
            <a:avLst/>
          </a:prstGeom>
        </p:spPr>
      </p:pic>
      <p:pic>
        <p:nvPicPr>
          <p:cNvPr id="7" name="Picture 6">
            <a:extLst>
              <a:ext uri="{FF2B5EF4-FFF2-40B4-BE49-F238E27FC236}">
                <a16:creationId xmlns:a16="http://schemas.microsoft.com/office/drawing/2014/main" id="{D47F1965-CC21-4188-BB11-7EF8B2A02AB3}"/>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colorTemperature colorTemp="64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367050" y="1170820"/>
            <a:ext cx="6409898" cy="4807424"/>
          </a:xfrm>
          <a:prstGeom prst="rect">
            <a:avLst/>
          </a:prstGeom>
          <a:blipFill>
            <a:blip r:embed="rId7">
              <a:duotone>
                <a:schemeClr val="accent3">
                  <a:shade val="45000"/>
                  <a:satMod val="135000"/>
                </a:schemeClr>
                <a:prstClr val="white"/>
              </a:duotone>
            </a:blip>
            <a:tile tx="0" ty="0" sx="100000" sy="100000" flip="none" algn="tl"/>
          </a:blipFill>
        </p:spPr>
      </p:pic>
      <p:sp>
        <p:nvSpPr>
          <p:cNvPr id="2" name="Title 1">
            <a:extLst>
              <a:ext uri="{FF2B5EF4-FFF2-40B4-BE49-F238E27FC236}">
                <a16:creationId xmlns:a16="http://schemas.microsoft.com/office/drawing/2014/main" id="{E85EF443-BB7A-49E9-9CC6-EDB286346113}"/>
              </a:ext>
            </a:extLst>
          </p:cNvPr>
          <p:cNvSpPr>
            <a:spLocks noGrp="1"/>
          </p:cNvSpPr>
          <p:nvPr>
            <p:ph type="title"/>
          </p:nvPr>
        </p:nvSpPr>
        <p:spPr/>
        <p:txBody>
          <a:bodyPr/>
          <a:lstStyle/>
          <a:p>
            <a:r>
              <a:rPr lang="de-DE" dirty="0"/>
              <a:t>Results</a:t>
            </a:r>
          </a:p>
        </p:txBody>
      </p:sp>
      <p:sp>
        <p:nvSpPr>
          <p:cNvPr id="4" name="Footer Placeholder 3">
            <a:extLst>
              <a:ext uri="{FF2B5EF4-FFF2-40B4-BE49-F238E27FC236}">
                <a16:creationId xmlns:a16="http://schemas.microsoft.com/office/drawing/2014/main" id="{497CDBD7-F4E9-40A0-B873-F1F7A1EDEC59}"/>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A7B3B988-7C3B-44B3-A0BE-70160595FC92}"/>
              </a:ext>
            </a:extLst>
          </p:cNvPr>
          <p:cNvSpPr>
            <a:spLocks noGrp="1"/>
          </p:cNvSpPr>
          <p:nvPr>
            <p:ph type="sldNum" sz="quarter" idx="12"/>
          </p:nvPr>
        </p:nvSpPr>
        <p:spPr/>
        <p:txBody>
          <a:bodyPr/>
          <a:lstStyle/>
          <a:p>
            <a:fld id="{0AF9543E-3456-41E5-AD03-67F3D1E34324}" type="slidenum">
              <a:rPr lang="de-DE" smtClean="0"/>
              <a:t>21</a:t>
            </a:fld>
            <a:endParaRPr lang="de-DE"/>
          </a:p>
        </p:txBody>
      </p:sp>
    </p:spTree>
    <p:extLst>
      <p:ext uri="{BB962C8B-B14F-4D97-AF65-F5344CB8AC3E}">
        <p14:creationId xmlns:p14="http://schemas.microsoft.com/office/powerpoint/2010/main" val="25230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FEA9-A4C6-4E68-87E1-C017E7A9EC95}"/>
              </a:ext>
            </a:extLst>
          </p:cNvPr>
          <p:cNvSpPr>
            <a:spLocks noGrp="1"/>
          </p:cNvSpPr>
          <p:nvPr>
            <p:ph type="title"/>
          </p:nvPr>
        </p:nvSpPr>
        <p:spPr/>
        <p:txBody>
          <a:bodyPr/>
          <a:lstStyle/>
          <a:p>
            <a:r>
              <a:rPr lang="en-US" dirty="0"/>
              <a:t>Results</a:t>
            </a:r>
            <a:endParaRPr lang="de-DE" dirty="0"/>
          </a:p>
        </p:txBody>
      </p:sp>
      <p:sp>
        <p:nvSpPr>
          <p:cNvPr id="4" name="Footer Placeholder 3">
            <a:extLst>
              <a:ext uri="{FF2B5EF4-FFF2-40B4-BE49-F238E27FC236}">
                <a16:creationId xmlns:a16="http://schemas.microsoft.com/office/drawing/2014/main" id="{06CB6081-3185-4135-ADB7-17B4676C8BA2}"/>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1E3FD874-F996-41FA-AB75-70A1A081D8A3}"/>
              </a:ext>
            </a:extLst>
          </p:cNvPr>
          <p:cNvSpPr>
            <a:spLocks noGrp="1"/>
          </p:cNvSpPr>
          <p:nvPr>
            <p:ph type="sldNum" sz="quarter" idx="12"/>
          </p:nvPr>
        </p:nvSpPr>
        <p:spPr/>
        <p:txBody>
          <a:bodyPr/>
          <a:lstStyle/>
          <a:p>
            <a:fld id="{0AF9543E-3456-41E5-AD03-67F3D1E34324}" type="slidenum">
              <a:rPr lang="de-DE" smtClean="0"/>
              <a:t>22</a:t>
            </a:fld>
            <a:endParaRPr lang="de-DE"/>
          </a:p>
        </p:txBody>
      </p:sp>
      <p:pic>
        <p:nvPicPr>
          <p:cNvPr id="13" name="Picture 12" descr="A black sign with white text&#10;&#10;Description generated with high confidence">
            <a:extLst>
              <a:ext uri="{FF2B5EF4-FFF2-40B4-BE49-F238E27FC236}">
                <a16:creationId xmlns:a16="http://schemas.microsoft.com/office/drawing/2014/main" id="{C46DDEA9-BC42-4936-BD71-28A49A5D1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50" y="1844824"/>
            <a:ext cx="8143700" cy="3050736"/>
          </a:xfrm>
          <a:prstGeom prst="rect">
            <a:avLst/>
          </a:prstGeom>
        </p:spPr>
      </p:pic>
    </p:spTree>
    <p:extLst>
      <p:ext uri="{BB962C8B-B14F-4D97-AF65-F5344CB8AC3E}">
        <p14:creationId xmlns:p14="http://schemas.microsoft.com/office/powerpoint/2010/main" val="232812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C1BA-2CB5-4C03-A051-59604C7A8AE5}"/>
              </a:ext>
            </a:extLst>
          </p:cNvPr>
          <p:cNvSpPr>
            <a:spLocks noGrp="1"/>
          </p:cNvSpPr>
          <p:nvPr>
            <p:ph type="title"/>
          </p:nvPr>
        </p:nvSpPr>
        <p:spPr/>
        <p:txBody>
          <a:bodyPr/>
          <a:lstStyle/>
          <a:p>
            <a:r>
              <a:rPr lang="de-DE" dirty="0"/>
              <a:t>Results</a:t>
            </a:r>
          </a:p>
        </p:txBody>
      </p:sp>
      <p:sp>
        <p:nvSpPr>
          <p:cNvPr id="4" name="Footer Placeholder 3">
            <a:extLst>
              <a:ext uri="{FF2B5EF4-FFF2-40B4-BE49-F238E27FC236}">
                <a16:creationId xmlns:a16="http://schemas.microsoft.com/office/drawing/2014/main" id="{2E9996F0-EF24-411A-899B-5C188A4F7827}"/>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55831C11-5E8E-43A0-AC0A-76B8BADEA3B5}"/>
              </a:ext>
            </a:extLst>
          </p:cNvPr>
          <p:cNvSpPr>
            <a:spLocks noGrp="1"/>
          </p:cNvSpPr>
          <p:nvPr>
            <p:ph type="sldNum" sz="quarter" idx="12"/>
          </p:nvPr>
        </p:nvSpPr>
        <p:spPr/>
        <p:txBody>
          <a:bodyPr/>
          <a:lstStyle/>
          <a:p>
            <a:fld id="{0AF9543E-3456-41E5-AD03-67F3D1E34324}" type="slidenum">
              <a:rPr lang="de-DE" smtClean="0"/>
              <a:t>23</a:t>
            </a:fld>
            <a:endParaRPr lang="de-DE"/>
          </a:p>
        </p:txBody>
      </p:sp>
      <p:pic>
        <p:nvPicPr>
          <p:cNvPr id="7" name="Picture 6" descr="A close up of a logo&#10;&#10;Description generated with very high confidence">
            <a:extLst>
              <a:ext uri="{FF2B5EF4-FFF2-40B4-BE49-F238E27FC236}">
                <a16:creationId xmlns:a16="http://schemas.microsoft.com/office/drawing/2014/main" id="{DE49B91A-18F3-448B-A305-289C66CF0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83" y="1583588"/>
            <a:ext cx="8563833" cy="1030658"/>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AAA1362F-BCC8-403D-A96D-E87B4C00B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83" y="2780928"/>
            <a:ext cx="8563833" cy="1030658"/>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E6C641CE-0A1F-4CDB-8BF0-379A2C30A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857" y="3982518"/>
            <a:ext cx="8507615" cy="1030658"/>
          </a:xfrm>
          <a:prstGeom prst="rect">
            <a:avLst/>
          </a:prstGeom>
        </p:spPr>
      </p:pic>
    </p:spTree>
    <p:extLst>
      <p:ext uri="{BB962C8B-B14F-4D97-AF65-F5344CB8AC3E}">
        <p14:creationId xmlns:p14="http://schemas.microsoft.com/office/powerpoint/2010/main" val="33827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86D5-69C3-4893-8E3B-5871F2B412B6}"/>
              </a:ext>
            </a:extLst>
          </p:cNvPr>
          <p:cNvSpPr>
            <a:spLocks noGrp="1"/>
          </p:cNvSpPr>
          <p:nvPr>
            <p:ph type="title"/>
          </p:nvPr>
        </p:nvSpPr>
        <p:spPr/>
        <p:txBody>
          <a:bodyPr/>
          <a:lstStyle/>
          <a:p>
            <a:r>
              <a:rPr lang="de-DE" dirty="0" err="1"/>
              <a:t>Results</a:t>
            </a:r>
            <a:endParaRPr lang="el-GR" dirty="0"/>
          </a:p>
        </p:txBody>
      </p:sp>
      <p:sp>
        <p:nvSpPr>
          <p:cNvPr id="4" name="Footer Placeholder 3">
            <a:extLst>
              <a:ext uri="{FF2B5EF4-FFF2-40B4-BE49-F238E27FC236}">
                <a16:creationId xmlns:a16="http://schemas.microsoft.com/office/drawing/2014/main" id="{B23E997F-B340-4F10-B4B5-AAE3BF2B671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86EF320F-2B2F-4E19-AB48-77D51B02A166}"/>
              </a:ext>
            </a:extLst>
          </p:cNvPr>
          <p:cNvSpPr>
            <a:spLocks noGrp="1"/>
          </p:cNvSpPr>
          <p:nvPr>
            <p:ph type="sldNum" sz="quarter" idx="12"/>
          </p:nvPr>
        </p:nvSpPr>
        <p:spPr/>
        <p:txBody>
          <a:bodyPr/>
          <a:lstStyle/>
          <a:p>
            <a:fld id="{0AF9543E-3456-41E5-AD03-67F3D1E34324}" type="slidenum">
              <a:rPr lang="de-DE" smtClean="0"/>
              <a:t>24</a:t>
            </a:fld>
            <a:endParaRPr lang="de-DE"/>
          </a:p>
        </p:txBody>
      </p:sp>
      <p:pic>
        <p:nvPicPr>
          <p:cNvPr id="6" name="Picture 5">
            <a:extLst>
              <a:ext uri="{FF2B5EF4-FFF2-40B4-BE49-F238E27FC236}">
                <a16:creationId xmlns:a16="http://schemas.microsoft.com/office/drawing/2014/main" id="{900B4374-0F7B-40CE-A2C4-9EFDDE78717F}"/>
              </a:ext>
            </a:extLst>
          </p:cNvPr>
          <p:cNvPicPr>
            <a:picLocks noChangeAspect="1"/>
          </p:cNvPicPr>
          <p:nvPr/>
        </p:nvPicPr>
        <p:blipFill rotWithShape="1">
          <a:blip r:embed="rId2">
            <a:extLst>
              <a:ext uri="{28A0092B-C50C-407E-A947-70E740481C1C}">
                <a14:useLocalDpi xmlns:a14="http://schemas.microsoft.com/office/drawing/2010/main" val="0"/>
              </a:ext>
            </a:extLst>
          </a:blip>
          <a:srcRect l="3694" t="12122" r="9459" b="14445"/>
          <a:stretch/>
        </p:blipFill>
        <p:spPr>
          <a:xfrm>
            <a:off x="600767" y="1196752"/>
            <a:ext cx="7776864" cy="4696918"/>
          </a:xfrm>
          <a:prstGeom prst="rect">
            <a:avLst/>
          </a:prstGeom>
        </p:spPr>
      </p:pic>
    </p:spTree>
    <p:extLst>
      <p:ext uri="{BB962C8B-B14F-4D97-AF65-F5344CB8AC3E}">
        <p14:creationId xmlns:p14="http://schemas.microsoft.com/office/powerpoint/2010/main" val="2361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F873-0CEC-4AD4-A4BA-BABC67E84233}"/>
              </a:ext>
            </a:extLst>
          </p:cNvPr>
          <p:cNvSpPr>
            <a:spLocks noGrp="1"/>
          </p:cNvSpPr>
          <p:nvPr>
            <p:ph type="title"/>
          </p:nvPr>
        </p:nvSpPr>
        <p:spPr/>
        <p:txBody>
          <a:bodyPr/>
          <a:lstStyle/>
          <a:p>
            <a:r>
              <a:rPr lang="de-DE" dirty="0"/>
              <a:t>Evaluation data</a:t>
            </a:r>
          </a:p>
        </p:txBody>
      </p:sp>
      <p:sp>
        <p:nvSpPr>
          <p:cNvPr id="4" name="Footer Placeholder 3">
            <a:extLst>
              <a:ext uri="{FF2B5EF4-FFF2-40B4-BE49-F238E27FC236}">
                <a16:creationId xmlns:a16="http://schemas.microsoft.com/office/drawing/2014/main" id="{39B17CED-5D0E-4CEA-B0DE-5E5BE27F028A}"/>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23BDCF5-D897-40F4-A793-90396F5F3FBB}"/>
              </a:ext>
            </a:extLst>
          </p:cNvPr>
          <p:cNvSpPr>
            <a:spLocks noGrp="1"/>
          </p:cNvSpPr>
          <p:nvPr>
            <p:ph type="sldNum" sz="quarter" idx="12"/>
          </p:nvPr>
        </p:nvSpPr>
        <p:spPr/>
        <p:txBody>
          <a:bodyPr/>
          <a:lstStyle/>
          <a:p>
            <a:fld id="{0AF9543E-3456-41E5-AD03-67F3D1E34324}" type="slidenum">
              <a:rPr lang="de-DE" smtClean="0"/>
              <a:t>25</a:t>
            </a:fld>
            <a:endParaRPr lang="de-DE"/>
          </a:p>
        </p:txBody>
      </p:sp>
      <p:pic>
        <p:nvPicPr>
          <p:cNvPr id="10" name="Picture 9">
            <a:extLst>
              <a:ext uri="{FF2B5EF4-FFF2-40B4-BE49-F238E27FC236}">
                <a16:creationId xmlns:a16="http://schemas.microsoft.com/office/drawing/2014/main" id="{2D41C304-9891-4D8E-A274-1A5336222A01}"/>
              </a:ext>
            </a:extLst>
          </p:cNvPr>
          <p:cNvPicPr>
            <a:picLocks noChangeAspect="1"/>
          </p:cNvPicPr>
          <p:nvPr/>
        </p:nvPicPr>
        <p:blipFill rotWithShape="1">
          <a:blip r:embed="rId2">
            <a:extLst>
              <a:ext uri="{28A0092B-C50C-407E-A947-70E740481C1C}">
                <a14:useLocalDpi xmlns:a14="http://schemas.microsoft.com/office/drawing/2010/main" val="0"/>
              </a:ext>
            </a:extLst>
          </a:blip>
          <a:srcRect b="1920"/>
          <a:stretch/>
        </p:blipFill>
        <p:spPr>
          <a:xfrm>
            <a:off x="971600" y="1191070"/>
            <a:ext cx="3884203" cy="4475860"/>
          </a:xfrm>
          <a:prstGeom prst="rect">
            <a:avLst/>
          </a:prstGeom>
        </p:spPr>
      </p:pic>
      <p:graphicFrame>
        <p:nvGraphicFramePr>
          <p:cNvPr id="3" name="Table 2">
            <a:extLst>
              <a:ext uri="{FF2B5EF4-FFF2-40B4-BE49-F238E27FC236}">
                <a16:creationId xmlns:a16="http://schemas.microsoft.com/office/drawing/2014/main" id="{C4F3BBAC-A22D-43F6-B105-7549B036F931}"/>
              </a:ext>
            </a:extLst>
          </p:cNvPr>
          <p:cNvGraphicFramePr>
            <a:graphicFrameLocks noGrp="1"/>
          </p:cNvGraphicFramePr>
          <p:nvPr>
            <p:extLst>
              <p:ext uri="{D42A27DB-BD31-4B8C-83A1-F6EECF244321}">
                <p14:modId xmlns:p14="http://schemas.microsoft.com/office/powerpoint/2010/main" val="1648760347"/>
              </p:ext>
            </p:extLst>
          </p:nvPr>
        </p:nvGraphicFramePr>
        <p:xfrm>
          <a:off x="4932040" y="3573016"/>
          <a:ext cx="3884204" cy="732346"/>
        </p:xfrm>
        <a:graphic>
          <a:graphicData uri="http://schemas.openxmlformats.org/drawingml/2006/table">
            <a:tbl>
              <a:tblPr firstRow="1" bandRow="1">
                <a:tableStyleId>{5C22544A-7EE6-4342-B048-85BDC9FD1C3A}</a:tableStyleId>
              </a:tblPr>
              <a:tblGrid>
                <a:gridCol w="971051">
                  <a:extLst>
                    <a:ext uri="{9D8B030D-6E8A-4147-A177-3AD203B41FA5}">
                      <a16:colId xmlns:a16="http://schemas.microsoft.com/office/drawing/2014/main" val="2534981570"/>
                    </a:ext>
                  </a:extLst>
                </a:gridCol>
                <a:gridCol w="971051">
                  <a:extLst>
                    <a:ext uri="{9D8B030D-6E8A-4147-A177-3AD203B41FA5}">
                      <a16:colId xmlns:a16="http://schemas.microsoft.com/office/drawing/2014/main" val="2080912046"/>
                    </a:ext>
                  </a:extLst>
                </a:gridCol>
                <a:gridCol w="971051">
                  <a:extLst>
                    <a:ext uri="{9D8B030D-6E8A-4147-A177-3AD203B41FA5}">
                      <a16:colId xmlns:a16="http://schemas.microsoft.com/office/drawing/2014/main" val="1212902026"/>
                    </a:ext>
                  </a:extLst>
                </a:gridCol>
                <a:gridCol w="971051">
                  <a:extLst>
                    <a:ext uri="{9D8B030D-6E8A-4147-A177-3AD203B41FA5}">
                      <a16:colId xmlns:a16="http://schemas.microsoft.com/office/drawing/2014/main" val="658127301"/>
                    </a:ext>
                  </a:extLst>
                </a:gridCol>
              </a:tblGrid>
              <a:tr h="366586">
                <a:tc>
                  <a:txBody>
                    <a:bodyPr/>
                    <a:lstStyle/>
                    <a:p>
                      <a:r>
                        <a:rPr lang="de-DE" dirty="0"/>
                        <a:t>Gesture</a:t>
                      </a:r>
                    </a:p>
                  </a:txBody>
                  <a:tcPr/>
                </a:tc>
                <a:tc>
                  <a:txBody>
                    <a:bodyPr/>
                    <a:lstStyle/>
                    <a:p>
                      <a:r>
                        <a:rPr lang="de-DE" dirty="0"/>
                        <a:t>db8</a:t>
                      </a:r>
                    </a:p>
                  </a:txBody>
                  <a:tcPr/>
                </a:tc>
                <a:tc>
                  <a:txBody>
                    <a:bodyPr/>
                    <a:lstStyle/>
                    <a:p>
                      <a:r>
                        <a:rPr lang="de-DE" dirty="0"/>
                        <a:t>bior2.2</a:t>
                      </a:r>
                    </a:p>
                  </a:txBody>
                  <a:tcPr/>
                </a:tc>
                <a:tc>
                  <a:txBody>
                    <a:bodyPr/>
                    <a:lstStyle/>
                    <a:p>
                      <a:r>
                        <a:rPr lang="de-DE" dirty="0"/>
                        <a:t>coif3</a:t>
                      </a:r>
                    </a:p>
                  </a:txBody>
                  <a:tcPr/>
                </a:tc>
                <a:extLst>
                  <a:ext uri="{0D108BD9-81ED-4DB2-BD59-A6C34878D82A}">
                    <a16:rowId xmlns:a16="http://schemas.microsoft.com/office/drawing/2014/main" val="3022419009"/>
                  </a:ext>
                </a:extLst>
              </a:tr>
              <a:tr h="209478">
                <a:tc>
                  <a:txBody>
                    <a:bodyPr/>
                    <a:lstStyle/>
                    <a:p>
                      <a:r>
                        <a:rPr lang="de-DE" dirty="0"/>
                        <a:t>G9</a:t>
                      </a:r>
                    </a:p>
                  </a:txBody>
                  <a:tcPr/>
                </a:tc>
                <a:tc>
                  <a:txBody>
                    <a:bodyPr/>
                    <a:lstStyle/>
                    <a:p>
                      <a:r>
                        <a:rPr lang="de-DE" dirty="0"/>
                        <a:t>73.5</a:t>
                      </a:r>
                    </a:p>
                  </a:txBody>
                  <a:tcPr/>
                </a:tc>
                <a:tc>
                  <a:txBody>
                    <a:bodyPr/>
                    <a:lstStyle/>
                    <a:p>
                      <a:r>
                        <a:rPr lang="de-DE" dirty="0"/>
                        <a:t>73.5</a:t>
                      </a:r>
                    </a:p>
                  </a:txBody>
                  <a:tcPr/>
                </a:tc>
                <a:tc>
                  <a:txBody>
                    <a:bodyPr/>
                    <a:lstStyle/>
                    <a:p>
                      <a:r>
                        <a:rPr lang="de-DE" dirty="0"/>
                        <a:t>74.3</a:t>
                      </a:r>
                    </a:p>
                  </a:txBody>
                  <a:tcPr/>
                </a:tc>
                <a:extLst>
                  <a:ext uri="{0D108BD9-81ED-4DB2-BD59-A6C34878D82A}">
                    <a16:rowId xmlns:a16="http://schemas.microsoft.com/office/drawing/2014/main" val="3673386724"/>
                  </a:ext>
                </a:extLst>
              </a:tr>
            </a:tbl>
          </a:graphicData>
        </a:graphic>
      </p:graphicFrame>
      <p:sp>
        <p:nvSpPr>
          <p:cNvPr id="6" name="Rectangle 5">
            <a:extLst>
              <a:ext uri="{FF2B5EF4-FFF2-40B4-BE49-F238E27FC236}">
                <a16:creationId xmlns:a16="http://schemas.microsoft.com/office/drawing/2014/main" id="{B2D5DA73-BE92-436C-B648-031746A11846}"/>
              </a:ext>
            </a:extLst>
          </p:cNvPr>
          <p:cNvSpPr/>
          <p:nvPr/>
        </p:nvSpPr>
        <p:spPr>
          <a:xfrm>
            <a:off x="975830" y="4005064"/>
            <a:ext cx="3879973" cy="288032"/>
          </a:xfrm>
          <a:prstGeom prst="rect">
            <a:avLst/>
          </a:prstGeom>
          <a:solidFill>
            <a:schemeClr val="accent2">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6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27ED-2507-455C-8339-6862135ED3B8}"/>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A141B44E-1EC1-4989-B1E5-8D3E0C7B157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C671FDC8-822C-4FD5-95DD-2C6B5CED5BB0}"/>
              </a:ext>
            </a:extLst>
          </p:cNvPr>
          <p:cNvSpPr>
            <a:spLocks noGrp="1"/>
          </p:cNvSpPr>
          <p:nvPr>
            <p:ph type="sldNum" sz="quarter" idx="12"/>
          </p:nvPr>
        </p:nvSpPr>
        <p:spPr/>
        <p:txBody>
          <a:bodyPr/>
          <a:lstStyle/>
          <a:p>
            <a:fld id="{0AF9543E-3456-41E5-AD03-67F3D1E34324}" type="slidenum">
              <a:rPr lang="de-DE" smtClean="0"/>
              <a:t>26</a:t>
            </a:fld>
            <a:endParaRPr lang="de-DE"/>
          </a:p>
        </p:txBody>
      </p:sp>
      <p:graphicFrame>
        <p:nvGraphicFramePr>
          <p:cNvPr id="8" name="Diagram 7">
            <a:extLst>
              <a:ext uri="{FF2B5EF4-FFF2-40B4-BE49-F238E27FC236}">
                <a16:creationId xmlns:a16="http://schemas.microsoft.com/office/drawing/2014/main" id="{C0A73F57-D078-4D97-A73D-3862FC8EB220}"/>
              </a:ext>
            </a:extLst>
          </p:cNvPr>
          <p:cNvGraphicFramePr/>
          <p:nvPr>
            <p:extLst>
              <p:ext uri="{D42A27DB-BD31-4B8C-83A1-F6EECF244321}">
                <p14:modId xmlns:p14="http://schemas.microsoft.com/office/powerpoint/2010/main" val="2854477781"/>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9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7B10-F668-4074-A319-3D6D3B6C29E5}"/>
              </a:ext>
            </a:extLst>
          </p:cNvPr>
          <p:cNvSpPr>
            <a:spLocks noGrp="1"/>
          </p:cNvSpPr>
          <p:nvPr>
            <p:ph type="title"/>
          </p:nvPr>
        </p:nvSpPr>
        <p:spPr/>
        <p:txBody>
          <a:bodyPr/>
          <a:lstStyle/>
          <a:p>
            <a:r>
              <a:rPr lang="de-DE" dirty="0"/>
              <a:t>Discussion</a:t>
            </a:r>
          </a:p>
        </p:txBody>
      </p:sp>
      <p:sp>
        <p:nvSpPr>
          <p:cNvPr id="4" name="Footer Placeholder 3">
            <a:extLst>
              <a:ext uri="{FF2B5EF4-FFF2-40B4-BE49-F238E27FC236}">
                <a16:creationId xmlns:a16="http://schemas.microsoft.com/office/drawing/2014/main" id="{1BBE8294-1471-43A0-9D50-FA939FC683F7}"/>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4B3D4B62-1F32-4DD1-8335-E6664922A346}"/>
              </a:ext>
            </a:extLst>
          </p:cNvPr>
          <p:cNvSpPr>
            <a:spLocks noGrp="1"/>
          </p:cNvSpPr>
          <p:nvPr>
            <p:ph type="sldNum" sz="quarter" idx="12"/>
          </p:nvPr>
        </p:nvSpPr>
        <p:spPr/>
        <p:txBody>
          <a:bodyPr/>
          <a:lstStyle/>
          <a:p>
            <a:fld id="{0AF9543E-3456-41E5-AD03-67F3D1E34324}" type="slidenum">
              <a:rPr lang="de-DE" smtClean="0"/>
              <a:t>27</a:t>
            </a:fld>
            <a:endParaRPr lang="de-DE"/>
          </a:p>
        </p:txBody>
      </p:sp>
      <p:sp>
        <p:nvSpPr>
          <p:cNvPr id="6" name="TextBox 5">
            <a:extLst>
              <a:ext uri="{FF2B5EF4-FFF2-40B4-BE49-F238E27FC236}">
                <a16:creationId xmlns:a16="http://schemas.microsoft.com/office/drawing/2014/main" id="{5A31CF5C-8DDF-42C2-B94C-769382EF0C3C}"/>
              </a:ext>
            </a:extLst>
          </p:cNvPr>
          <p:cNvSpPr txBox="1"/>
          <p:nvPr/>
        </p:nvSpPr>
        <p:spPr>
          <a:xfrm>
            <a:off x="439602" y="1340768"/>
            <a:ext cx="8229600" cy="1384995"/>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Fluctuation of detection accuracies for different number of layers.</a:t>
            </a:r>
          </a:p>
          <a:p>
            <a:pPr marL="457200" indent="-457200">
              <a:buFont typeface="Arial" panose="020B0604020202020204" pitchFamily="34" charset="0"/>
              <a:buChar char="•"/>
            </a:pPr>
            <a:r>
              <a:rPr lang="de-DE" sz="2800" dirty="0">
                <a:solidFill>
                  <a:schemeClr val="tx2"/>
                </a:solidFill>
                <a:latin typeface="Gill Sans MT" panose="020B0502020104020203" pitchFamily="34" charset="0"/>
              </a:rPr>
              <a:t>Data </a:t>
            </a:r>
            <a:r>
              <a:rPr lang="de-DE" sz="2800" dirty="0" err="1">
                <a:solidFill>
                  <a:schemeClr val="tx2"/>
                </a:solidFill>
                <a:latin typeface="Gill Sans MT" panose="020B0502020104020203" pitchFamily="34" charset="0"/>
              </a:rPr>
              <a:t>quality</a:t>
            </a:r>
            <a:r>
              <a:rPr lang="de-DE" sz="2800" dirty="0">
                <a:solidFill>
                  <a:schemeClr val="tx2"/>
                </a:solidFill>
                <a:latin typeface="Gill Sans MT" panose="020B0502020104020203" pitchFamily="34" charset="0"/>
              </a:rPr>
              <a:t>.</a:t>
            </a:r>
          </a:p>
        </p:txBody>
      </p:sp>
    </p:spTree>
    <p:extLst>
      <p:ext uri="{BB962C8B-B14F-4D97-AF65-F5344CB8AC3E}">
        <p14:creationId xmlns:p14="http://schemas.microsoft.com/office/powerpoint/2010/main" val="408976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27ED-2507-455C-8339-6862135ED3B8}"/>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A141B44E-1EC1-4989-B1E5-8D3E0C7B157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C671FDC8-822C-4FD5-95DD-2C6B5CED5BB0}"/>
              </a:ext>
            </a:extLst>
          </p:cNvPr>
          <p:cNvSpPr>
            <a:spLocks noGrp="1"/>
          </p:cNvSpPr>
          <p:nvPr>
            <p:ph type="sldNum" sz="quarter" idx="12"/>
          </p:nvPr>
        </p:nvSpPr>
        <p:spPr/>
        <p:txBody>
          <a:bodyPr/>
          <a:lstStyle/>
          <a:p>
            <a:fld id="{0AF9543E-3456-41E5-AD03-67F3D1E34324}" type="slidenum">
              <a:rPr lang="de-DE" smtClean="0"/>
              <a:t>28</a:t>
            </a:fld>
            <a:endParaRPr lang="de-DE"/>
          </a:p>
        </p:txBody>
      </p:sp>
      <p:graphicFrame>
        <p:nvGraphicFramePr>
          <p:cNvPr id="8" name="Diagram 7">
            <a:extLst>
              <a:ext uri="{FF2B5EF4-FFF2-40B4-BE49-F238E27FC236}">
                <a16:creationId xmlns:a16="http://schemas.microsoft.com/office/drawing/2014/main" id="{C0A73F57-D078-4D97-A73D-3862FC8EB220}"/>
              </a:ext>
            </a:extLst>
          </p:cNvPr>
          <p:cNvGraphicFramePr/>
          <p:nvPr>
            <p:extLst>
              <p:ext uri="{D42A27DB-BD31-4B8C-83A1-F6EECF244321}">
                <p14:modId xmlns:p14="http://schemas.microsoft.com/office/powerpoint/2010/main" val="2084295164"/>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41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8461-574B-4A27-861F-B2257FD88443}"/>
              </a:ext>
            </a:extLst>
          </p:cNvPr>
          <p:cNvSpPr>
            <a:spLocks noGrp="1"/>
          </p:cNvSpPr>
          <p:nvPr>
            <p:ph type="title"/>
          </p:nvPr>
        </p:nvSpPr>
        <p:spPr/>
        <p:txBody>
          <a:bodyPr/>
          <a:lstStyle/>
          <a:p>
            <a:r>
              <a:rPr lang="en-US" dirty="0"/>
              <a:t>Conclusions &amp; Further work</a:t>
            </a:r>
            <a:endParaRPr lang="el-GR" dirty="0"/>
          </a:p>
        </p:txBody>
      </p:sp>
      <p:sp>
        <p:nvSpPr>
          <p:cNvPr id="4" name="Footer Placeholder 3">
            <a:extLst>
              <a:ext uri="{FF2B5EF4-FFF2-40B4-BE49-F238E27FC236}">
                <a16:creationId xmlns:a16="http://schemas.microsoft.com/office/drawing/2014/main" id="{3286CB26-4081-4BE5-BA40-C54B08C8CBD4}"/>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9740E91-EE7D-449A-BB86-5953A0CFBD38}"/>
              </a:ext>
            </a:extLst>
          </p:cNvPr>
          <p:cNvSpPr>
            <a:spLocks noGrp="1"/>
          </p:cNvSpPr>
          <p:nvPr>
            <p:ph type="sldNum" sz="quarter" idx="12"/>
          </p:nvPr>
        </p:nvSpPr>
        <p:spPr/>
        <p:txBody>
          <a:bodyPr/>
          <a:lstStyle/>
          <a:p>
            <a:fld id="{0AF9543E-3456-41E5-AD03-67F3D1E34324}" type="slidenum">
              <a:rPr lang="de-DE" smtClean="0"/>
              <a:t>29</a:t>
            </a:fld>
            <a:endParaRPr lang="de-DE" dirty="0"/>
          </a:p>
        </p:txBody>
      </p:sp>
      <p:sp>
        <p:nvSpPr>
          <p:cNvPr id="6" name="TextBox 5">
            <a:extLst>
              <a:ext uri="{FF2B5EF4-FFF2-40B4-BE49-F238E27FC236}">
                <a16:creationId xmlns:a16="http://schemas.microsoft.com/office/drawing/2014/main" id="{CF45CAA4-C4A4-4072-BBFD-7F7511143D90}"/>
              </a:ext>
            </a:extLst>
          </p:cNvPr>
          <p:cNvSpPr txBox="1"/>
          <p:nvPr/>
        </p:nvSpPr>
        <p:spPr>
          <a:xfrm>
            <a:off x="439602" y="1340768"/>
            <a:ext cx="82296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ill Sans MT" panose="020B0502020104020203" pitchFamily="34" charset="0"/>
              </a:rPr>
              <a:t>Extract</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more</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features</a:t>
            </a:r>
            <a:r>
              <a:rPr lang="de-DE" sz="2800" dirty="0">
                <a:solidFill>
                  <a:schemeClr val="tx2"/>
                </a:solidFill>
                <a:latin typeface="Gill Sans MT" panose="020B0502020104020203" pitchFamily="34" charset="0"/>
              </a:rPr>
              <a:t>.</a:t>
            </a:r>
          </a:p>
          <a:p>
            <a:pPr marL="457200" indent="-457200">
              <a:buFont typeface="Arial" panose="020B0604020202020204" pitchFamily="34" charset="0"/>
              <a:buChar char="•"/>
            </a:pPr>
            <a:r>
              <a:rPr lang="de-DE" sz="2800" dirty="0" err="1">
                <a:solidFill>
                  <a:schemeClr val="tx2"/>
                </a:solidFill>
                <a:latin typeface="Gill Sans MT" panose="020B0502020104020203" pitchFamily="34" charset="0"/>
              </a:rPr>
              <a:t>Rectification</a:t>
            </a:r>
            <a:r>
              <a:rPr lang="de-DE" sz="2800" dirty="0">
                <a:solidFill>
                  <a:schemeClr val="tx2"/>
                </a:solidFill>
                <a:latin typeface="Gill Sans MT" panose="020B0502020104020203" pitchFamily="34" charset="0"/>
              </a:rPr>
              <a:t> and </a:t>
            </a:r>
            <a:r>
              <a:rPr lang="de-DE" sz="2800" dirty="0" err="1">
                <a:solidFill>
                  <a:schemeClr val="tx2"/>
                </a:solidFill>
                <a:latin typeface="Gill Sans MT" panose="020B0502020104020203" pitchFamily="34" charset="0"/>
              </a:rPr>
              <a:t>normalization</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of</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the</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data</a:t>
            </a:r>
            <a:r>
              <a:rPr lang="de-DE" sz="2800" dirty="0">
                <a:solidFill>
                  <a:schemeClr val="tx2"/>
                </a:solidFill>
                <a:latin typeface="Gill Sans MT" panose="020B0502020104020203" pitchFamily="34" charset="0"/>
              </a:rPr>
              <a:t> in </a:t>
            </a:r>
            <a:r>
              <a:rPr lang="de-DE" sz="2800" dirty="0" err="1">
                <a:solidFill>
                  <a:schemeClr val="tx2"/>
                </a:solidFill>
                <a:latin typeface="Gill Sans MT" panose="020B0502020104020203" pitchFamily="34" charset="0"/>
              </a:rPr>
              <a:t>order</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to</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apply</a:t>
            </a:r>
            <a:r>
              <a:rPr lang="de-DE" sz="2800" dirty="0">
                <a:solidFill>
                  <a:schemeClr val="tx2"/>
                </a:solidFill>
                <a:latin typeface="Gill Sans MT" panose="020B0502020104020203" pitchFamily="34" charset="0"/>
              </a:rPr>
              <a:t> methods to reduce the final size of the input vector.</a:t>
            </a:r>
          </a:p>
          <a:p>
            <a:pPr marL="457200" indent="-457200">
              <a:buFont typeface="Arial" panose="020B0604020202020204" pitchFamily="34" charset="0"/>
              <a:buChar char="•"/>
            </a:pPr>
            <a:r>
              <a:rPr lang="de-DE" sz="2800" dirty="0">
                <a:solidFill>
                  <a:schemeClr val="tx2"/>
                </a:solidFill>
                <a:latin typeface="Gill Sans MT" panose="020B0502020104020203" pitchFamily="34" charset="0"/>
              </a:rPr>
              <a:t>Test with different neural network architectures such as convolutional, recurrent neural networks.</a:t>
            </a:r>
          </a:p>
        </p:txBody>
      </p:sp>
    </p:spTree>
    <p:extLst>
      <p:ext uri="{BB962C8B-B14F-4D97-AF65-F5344CB8AC3E}">
        <p14:creationId xmlns:p14="http://schemas.microsoft.com/office/powerpoint/2010/main" val="257622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33E4-750E-435C-9F57-F7953AA89899}"/>
              </a:ext>
            </a:extLst>
          </p:cNvPr>
          <p:cNvSpPr>
            <a:spLocks noGrp="1"/>
          </p:cNvSpPr>
          <p:nvPr>
            <p:ph type="title"/>
          </p:nvPr>
        </p:nvSpPr>
        <p:spPr/>
        <p:txBody>
          <a:bodyPr/>
          <a:lstStyle/>
          <a:p>
            <a:r>
              <a:rPr lang="en-US" dirty="0"/>
              <a:t>Motivation</a:t>
            </a:r>
            <a:endParaRPr lang="de-DE" dirty="0"/>
          </a:p>
        </p:txBody>
      </p:sp>
      <p:sp>
        <p:nvSpPr>
          <p:cNvPr id="4" name="Footer Placeholder 3">
            <a:extLst>
              <a:ext uri="{FF2B5EF4-FFF2-40B4-BE49-F238E27FC236}">
                <a16:creationId xmlns:a16="http://schemas.microsoft.com/office/drawing/2014/main" id="{22E05C41-8B1C-4EC2-B56A-F2C802BA5B1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59B6A89F-B639-4DF1-8572-8BD97D8738E7}"/>
              </a:ext>
            </a:extLst>
          </p:cNvPr>
          <p:cNvSpPr>
            <a:spLocks noGrp="1"/>
          </p:cNvSpPr>
          <p:nvPr>
            <p:ph type="sldNum" sz="quarter" idx="12"/>
          </p:nvPr>
        </p:nvSpPr>
        <p:spPr/>
        <p:txBody>
          <a:bodyPr/>
          <a:lstStyle/>
          <a:p>
            <a:fld id="{0AF9543E-3456-41E5-AD03-67F3D1E34324}" type="slidenum">
              <a:rPr lang="de-DE" smtClean="0"/>
              <a:t>3</a:t>
            </a:fld>
            <a:endParaRPr lang="de-DE" dirty="0"/>
          </a:p>
        </p:txBody>
      </p:sp>
      <p:pic>
        <p:nvPicPr>
          <p:cNvPr id="7" name="Picture 6">
            <a:extLst>
              <a:ext uri="{FF2B5EF4-FFF2-40B4-BE49-F238E27FC236}">
                <a16:creationId xmlns:a16="http://schemas.microsoft.com/office/drawing/2014/main" id="{F320CE66-75F0-4D9E-9B62-11CC6A958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3409" y="1143912"/>
            <a:ext cx="919031" cy="1276976"/>
          </a:xfrm>
          <a:prstGeom prst="rect">
            <a:avLst/>
          </a:prstGeom>
        </p:spPr>
      </p:pic>
      <p:sp>
        <p:nvSpPr>
          <p:cNvPr id="8" name="TextBox 7">
            <a:extLst>
              <a:ext uri="{FF2B5EF4-FFF2-40B4-BE49-F238E27FC236}">
                <a16:creationId xmlns:a16="http://schemas.microsoft.com/office/drawing/2014/main" id="{DC79C3F3-6A61-40B3-9046-6F73DE706168}"/>
              </a:ext>
            </a:extLst>
          </p:cNvPr>
          <p:cNvSpPr txBox="1"/>
          <p:nvPr/>
        </p:nvSpPr>
        <p:spPr>
          <a:xfrm>
            <a:off x="439603" y="1340768"/>
            <a:ext cx="6940710" cy="954107"/>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MediWeCo: Contribution to learning and teaching physiotherapy through feedback. </a:t>
            </a:r>
          </a:p>
        </p:txBody>
      </p:sp>
      <p:sp>
        <p:nvSpPr>
          <p:cNvPr id="10" name="TextBox 9">
            <a:extLst>
              <a:ext uri="{FF2B5EF4-FFF2-40B4-BE49-F238E27FC236}">
                <a16:creationId xmlns:a16="http://schemas.microsoft.com/office/drawing/2014/main" id="{E5396652-FE9A-41F4-985D-35C03D7F8922}"/>
              </a:ext>
            </a:extLst>
          </p:cNvPr>
          <p:cNvSpPr txBox="1"/>
          <p:nvPr/>
        </p:nvSpPr>
        <p:spPr>
          <a:xfrm>
            <a:off x="439602" y="2474893"/>
            <a:ext cx="6652677"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Classify finger movements from EMGs.</a:t>
            </a:r>
          </a:p>
        </p:txBody>
      </p:sp>
      <p:pic>
        <p:nvPicPr>
          <p:cNvPr id="12" name="Picture 11">
            <a:extLst>
              <a:ext uri="{FF2B5EF4-FFF2-40B4-BE49-F238E27FC236}">
                <a16:creationId xmlns:a16="http://schemas.microsoft.com/office/drawing/2014/main" id="{275B052A-1D96-4D63-A6F6-58A5D86FC2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67308">
            <a:off x="6389249" y="4637902"/>
            <a:ext cx="720074" cy="784129"/>
          </a:xfrm>
          <a:prstGeom prst="rect">
            <a:avLst/>
          </a:prstGeom>
        </p:spPr>
      </p:pic>
      <p:sp>
        <p:nvSpPr>
          <p:cNvPr id="14" name="TextBox 13">
            <a:extLst>
              <a:ext uri="{FF2B5EF4-FFF2-40B4-BE49-F238E27FC236}">
                <a16:creationId xmlns:a16="http://schemas.microsoft.com/office/drawing/2014/main" id="{D6850971-9111-4870-9277-414555E5E7F7}"/>
              </a:ext>
            </a:extLst>
          </p:cNvPr>
          <p:cNvSpPr txBox="1"/>
          <p:nvPr/>
        </p:nvSpPr>
        <p:spPr>
          <a:xfrm>
            <a:off x="465473" y="3302917"/>
            <a:ext cx="7634919"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Control virtual objects with finger movements.</a:t>
            </a:r>
          </a:p>
        </p:txBody>
      </p:sp>
      <p:sp>
        <p:nvSpPr>
          <p:cNvPr id="15" name="TextBox 14">
            <a:extLst>
              <a:ext uri="{FF2B5EF4-FFF2-40B4-BE49-F238E27FC236}">
                <a16:creationId xmlns:a16="http://schemas.microsoft.com/office/drawing/2014/main" id="{7D737767-0410-4B12-A333-424E1B535CC0}"/>
              </a:ext>
            </a:extLst>
          </p:cNvPr>
          <p:cNvSpPr txBox="1"/>
          <p:nvPr/>
        </p:nvSpPr>
        <p:spPr>
          <a:xfrm>
            <a:off x="438005" y="4065114"/>
            <a:ext cx="7634919"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Interpretation of sign language.</a:t>
            </a:r>
          </a:p>
        </p:txBody>
      </p:sp>
    </p:spTree>
    <p:extLst>
      <p:ext uri="{BB962C8B-B14F-4D97-AF65-F5344CB8AC3E}">
        <p14:creationId xmlns:p14="http://schemas.microsoft.com/office/powerpoint/2010/main" val="371219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Why electromyography?</a:t>
            </a:r>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4</a:t>
            </a:fld>
            <a:endParaRPr lang="de-DE" dirty="0"/>
          </a:p>
        </p:txBody>
      </p:sp>
      <p:pic>
        <p:nvPicPr>
          <p:cNvPr id="8" name="Picture 7">
            <a:extLst>
              <a:ext uri="{FF2B5EF4-FFF2-40B4-BE49-F238E27FC236}">
                <a16:creationId xmlns:a16="http://schemas.microsoft.com/office/drawing/2014/main" id="{B43B3A09-EDF8-46A1-AC34-C09195783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082967"/>
            <a:ext cx="3036113" cy="2306503"/>
          </a:xfrm>
          <a:prstGeom prst="rect">
            <a:avLst/>
          </a:prstGeom>
        </p:spPr>
      </p:pic>
      <p:pic>
        <p:nvPicPr>
          <p:cNvPr id="7" name="Picture 6" descr="A picture containing indoor, holding, small&#10;&#10;Description generated with high confidence">
            <a:extLst>
              <a:ext uri="{FF2B5EF4-FFF2-40B4-BE49-F238E27FC236}">
                <a16:creationId xmlns:a16="http://schemas.microsoft.com/office/drawing/2014/main" id="{44B6204B-A3B5-4AAD-BA94-F05BBD60C9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7164" y="2060848"/>
            <a:ext cx="3411260" cy="2275285"/>
          </a:xfrm>
          <a:prstGeom prst="rect">
            <a:avLst/>
          </a:prstGeom>
        </p:spPr>
      </p:pic>
    </p:spTree>
    <p:extLst>
      <p:ext uri="{BB962C8B-B14F-4D97-AF65-F5344CB8AC3E}">
        <p14:creationId xmlns:p14="http://schemas.microsoft.com/office/powerpoint/2010/main" val="3996941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FD91-E29E-41F4-B9C2-B67EBF5EDE7B}"/>
              </a:ext>
            </a:extLst>
          </p:cNvPr>
          <p:cNvSpPr>
            <a:spLocks noGrp="1"/>
          </p:cNvSpPr>
          <p:nvPr>
            <p:ph type="title"/>
          </p:nvPr>
        </p:nvSpPr>
        <p:spPr/>
        <p:txBody>
          <a:bodyPr/>
          <a:lstStyle/>
          <a:p>
            <a:r>
              <a:rPr lang="en-US" dirty="0" err="1"/>
              <a:t>Thalmic</a:t>
            </a:r>
            <a:r>
              <a:rPr lang="en-US" dirty="0"/>
              <a:t> Myo</a:t>
            </a:r>
            <a:endParaRPr lang="de-DE" dirty="0"/>
          </a:p>
        </p:txBody>
      </p:sp>
      <p:sp>
        <p:nvSpPr>
          <p:cNvPr id="4" name="Footer Placeholder 3">
            <a:extLst>
              <a:ext uri="{FF2B5EF4-FFF2-40B4-BE49-F238E27FC236}">
                <a16:creationId xmlns:a16="http://schemas.microsoft.com/office/drawing/2014/main" id="{23A995CA-4785-4CFA-8F08-A94AC04C7DD6}"/>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A837BC1D-1A27-431D-84CA-FCCF386D67E9}"/>
              </a:ext>
            </a:extLst>
          </p:cNvPr>
          <p:cNvSpPr>
            <a:spLocks noGrp="1"/>
          </p:cNvSpPr>
          <p:nvPr>
            <p:ph type="sldNum" sz="quarter" idx="12"/>
          </p:nvPr>
        </p:nvSpPr>
        <p:spPr/>
        <p:txBody>
          <a:bodyPr/>
          <a:lstStyle/>
          <a:p>
            <a:fld id="{0AF9543E-3456-41E5-AD03-67F3D1E34324}" type="slidenum">
              <a:rPr lang="de-DE" smtClean="0"/>
              <a:t>5</a:t>
            </a:fld>
            <a:endParaRPr lang="de-DE"/>
          </a:p>
        </p:txBody>
      </p:sp>
      <p:sp>
        <p:nvSpPr>
          <p:cNvPr id="6" name="TextBox 5">
            <a:extLst>
              <a:ext uri="{FF2B5EF4-FFF2-40B4-BE49-F238E27FC236}">
                <a16:creationId xmlns:a16="http://schemas.microsoft.com/office/drawing/2014/main" id="{DC46B96F-6690-499A-85E7-7AF92F66AF25}"/>
              </a:ext>
            </a:extLst>
          </p:cNvPr>
          <p:cNvSpPr txBox="1"/>
          <p:nvPr/>
        </p:nvSpPr>
        <p:spPr>
          <a:xfrm>
            <a:off x="683568" y="1470530"/>
            <a:ext cx="5342584" cy="1723549"/>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Why Myo?</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Safe, easy, cheap, non-invasive</a:t>
            </a:r>
          </a:p>
          <a:p>
            <a:pPr marL="914400" lvl="1" indent="-457200">
              <a:buFont typeface="Arial" panose="020B0604020202020204" pitchFamily="34" charset="0"/>
              <a:buChar char="•"/>
            </a:pPr>
            <a:r>
              <a:rPr lang="en-US" sz="2600" dirty="0">
                <a:solidFill>
                  <a:schemeClr val="tx2"/>
                </a:solidFill>
                <a:latin typeface="Gill Sans MT" panose="020B0502020104020203" pitchFamily="34" charset="0"/>
              </a:rPr>
              <a:t>N</a:t>
            </a:r>
            <a:r>
              <a:rPr lang="de-DE" sz="2600" dirty="0">
                <a:solidFill>
                  <a:schemeClr val="tx2"/>
                </a:solidFill>
                <a:latin typeface="Gill Sans MT" panose="020B0502020104020203" pitchFamily="34" charset="0"/>
              </a:rPr>
              <a:t>o gel to facilitate conductivity</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Wireless</a:t>
            </a:r>
          </a:p>
        </p:txBody>
      </p:sp>
      <p:pic>
        <p:nvPicPr>
          <p:cNvPr id="7" name="Picture 6">
            <a:extLst>
              <a:ext uri="{FF2B5EF4-FFF2-40B4-BE49-F238E27FC236}">
                <a16:creationId xmlns:a16="http://schemas.microsoft.com/office/drawing/2014/main" id="{75299F47-A320-4A49-970C-452A143454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486103">
            <a:off x="6915593" y="1973688"/>
            <a:ext cx="880974" cy="959343"/>
          </a:xfrm>
          <a:prstGeom prst="rect">
            <a:avLst/>
          </a:prstGeom>
        </p:spPr>
      </p:pic>
      <p:sp>
        <p:nvSpPr>
          <p:cNvPr id="8" name="TextBox 7">
            <a:extLst>
              <a:ext uri="{FF2B5EF4-FFF2-40B4-BE49-F238E27FC236}">
                <a16:creationId xmlns:a16="http://schemas.microsoft.com/office/drawing/2014/main" id="{21A1A881-1F79-441C-8031-7F14A0053544}"/>
              </a:ext>
            </a:extLst>
          </p:cNvPr>
          <p:cNvSpPr txBox="1"/>
          <p:nvPr/>
        </p:nvSpPr>
        <p:spPr>
          <a:xfrm>
            <a:off x="683568" y="3590301"/>
            <a:ext cx="5632552" cy="2523768"/>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Technical Characteristics</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3-axis gyroscope</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3-axis accelerometer</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3-axis magnetometer</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8 EMG sensors</a:t>
            </a:r>
          </a:p>
          <a:p>
            <a:pPr marL="914400" lvl="1" indent="-457200">
              <a:buFont typeface="Arial" panose="020B0604020202020204" pitchFamily="34" charset="0"/>
              <a:buChar char="•"/>
            </a:pPr>
            <a:endParaRPr lang="de-DE" sz="2600" dirty="0">
              <a:solidFill>
                <a:schemeClr val="tx2"/>
              </a:solidFill>
              <a:latin typeface="Gill Sans MT" panose="020B0502020104020203" pitchFamily="34" charset="0"/>
            </a:endParaRPr>
          </a:p>
        </p:txBody>
      </p:sp>
      <p:pic>
        <p:nvPicPr>
          <p:cNvPr id="9" name="Picture 8">
            <a:extLst>
              <a:ext uri="{FF2B5EF4-FFF2-40B4-BE49-F238E27FC236}">
                <a16:creationId xmlns:a16="http://schemas.microsoft.com/office/drawing/2014/main" id="{E9FAFF63-5489-4D64-A47F-F467B33F12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6656" y="3902637"/>
            <a:ext cx="3182491" cy="1817957"/>
          </a:xfrm>
          <a:prstGeom prst="rect">
            <a:avLst/>
          </a:prstGeom>
        </p:spPr>
      </p:pic>
    </p:spTree>
    <p:extLst>
      <p:ext uri="{BB962C8B-B14F-4D97-AF65-F5344CB8AC3E}">
        <p14:creationId xmlns:p14="http://schemas.microsoft.com/office/powerpoint/2010/main" val="22445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757" y="116632"/>
            <a:ext cx="8921739" cy="864096"/>
          </a:xfrm>
        </p:spPr>
        <p:txBody>
          <a:bodyPr/>
          <a:lstStyle/>
          <a:p>
            <a:r>
              <a:rPr lang="en-US" dirty="0"/>
              <a:t>Goal</a:t>
            </a:r>
            <a:r>
              <a:rPr lang="de-DE" dirty="0"/>
              <a:t>: </a:t>
            </a:r>
            <a:r>
              <a:rPr lang="en-US" dirty="0"/>
              <a:t>finger gesture recognition with Myo</a:t>
            </a:r>
            <a:endParaRPr lang="de-DE" dirty="0"/>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6</a:t>
            </a:fld>
            <a:endParaRPr lang="de-DE"/>
          </a:p>
        </p:txBody>
      </p:sp>
      <p:sp>
        <p:nvSpPr>
          <p:cNvPr id="10" name="TextBox 9">
            <a:extLst>
              <a:ext uri="{FF2B5EF4-FFF2-40B4-BE49-F238E27FC236}">
                <a16:creationId xmlns:a16="http://schemas.microsoft.com/office/drawing/2014/main" id="{F81DB406-9023-4328-8740-0FDA933B2FC9}"/>
              </a:ext>
            </a:extLst>
          </p:cNvPr>
          <p:cNvSpPr txBox="1"/>
          <p:nvPr/>
        </p:nvSpPr>
        <p:spPr>
          <a:xfrm>
            <a:off x="539552" y="2914701"/>
            <a:ext cx="5142157" cy="523220"/>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Signals acquired </a:t>
            </a:r>
            <a:r>
              <a:rPr lang="de-DE" sz="2800" dirty="0" err="1">
                <a:solidFill>
                  <a:schemeClr val="tx2"/>
                </a:solidFill>
                <a:latin typeface="Gill Sans MT" panose="020B0502020104020203" pitchFamily="34" charset="0"/>
              </a:rPr>
              <a:t>with</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Myo</a:t>
            </a:r>
            <a:endParaRPr lang="de-DE" sz="2800" dirty="0">
              <a:solidFill>
                <a:schemeClr val="tx2"/>
              </a:solidFill>
              <a:latin typeface="Gill Sans MT" panose="020B0502020104020203" pitchFamily="34" charset="0"/>
            </a:endParaRPr>
          </a:p>
        </p:txBody>
      </p:sp>
      <p:pic>
        <p:nvPicPr>
          <p:cNvPr id="14" name="Picture 13">
            <a:extLst>
              <a:ext uri="{FF2B5EF4-FFF2-40B4-BE49-F238E27FC236}">
                <a16:creationId xmlns:a16="http://schemas.microsoft.com/office/drawing/2014/main" id="{03B8DF26-B4E9-4CFD-A1F9-F82EB875F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4337" y="2878369"/>
            <a:ext cx="669449" cy="729001"/>
          </a:xfrm>
          <a:prstGeom prst="rect">
            <a:avLst/>
          </a:prstGeom>
        </p:spPr>
      </p:pic>
      <p:sp>
        <p:nvSpPr>
          <p:cNvPr id="15" name="TextBox 14">
            <a:extLst>
              <a:ext uri="{FF2B5EF4-FFF2-40B4-BE49-F238E27FC236}">
                <a16:creationId xmlns:a16="http://schemas.microsoft.com/office/drawing/2014/main" id="{C275F266-E851-48B7-B49B-7A4BD2A1D655}"/>
              </a:ext>
            </a:extLst>
          </p:cNvPr>
          <p:cNvSpPr txBox="1"/>
          <p:nvPr/>
        </p:nvSpPr>
        <p:spPr>
          <a:xfrm>
            <a:off x="514890" y="4558750"/>
            <a:ext cx="4662113" cy="954107"/>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Work solely with EMG signals</a:t>
            </a:r>
          </a:p>
        </p:txBody>
      </p:sp>
      <p:pic>
        <p:nvPicPr>
          <p:cNvPr id="18" name="Picture 17" descr="A screenshot of a cell phone&#10;&#10;Description generated with very high confidence">
            <a:extLst>
              <a:ext uri="{FF2B5EF4-FFF2-40B4-BE49-F238E27FC236}">
                <a16:creationId xmlns:a16="http://schemas.microsoft.com/office/drawing/2014/main" id="{59101899-73B3-4EEA-9727-6CECC9402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4005064"/>
            <a:ext cx="3205264" cy="1642698"/>
          </a:xfrm>
          <a:prstGeom prst="rect">
            <a:avLst/>
          </a:prstGeom>
        </p:spPr>
      </p:pic>
      <p:sp>
        <p:nvSpPr>
          <p:cNvPr id="11" name="TextBox 10">
            <a:extLst>
              <a:ext uri="{FF2B5EF4-FFF2-40B4-BE49-F238E27FC236}">
                <a16:creationId xmlns:a16="http://schemas.microsoft.com/office/drawing/2014/main" id="{0624385F-6417-4BB2-BF46-4D5BA191F94C}"/>
              </a:ext>
            </a:extLst>
          </p:cNvPr>
          <p:cNvSpPr txBox="1"/>
          <p:nvPr/>
        </p:nvSpPr>
        <p:spPr>
          <a:xfrm>
            <a:off x="514890" y="1222024"/>
            <a:ext cx="8521606" cy="954107"/>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For different finger </a:t>
            </a:r>
            <a:r>
              <a:rPr lang="de-DE" sz="2800" dirty="0" err="1">
                <a:solidFill>
                  <a:schemeClr val="tx2"/>
                </a:solidFill>
                <a:latin typeface="Gill Sans MT" panose="020B0502020104020203" pitchFamily="34" charset="0"/>
              </a:rPr>
              <a:t>gestures</a:t>
            </a:r>
            <a:r>
              <a:rPr lang="de-DE" sz="2800" dirty="0">
                <a:solidFill>
                  <a:schemeClr val="tx2"/>
                </a:solidFill>
                <a:latin typeface="Gill Sans MT" panose="020B0502020104020203" pitchFamily="34" charset="0"/>
              </a:rPr>
              <a:t>         find best </a:t>
            </a:r>
            <a:r>
              <a:rPr lang="de-DE" sz="2800" dirty="0" err="1">
                <a:solidFill>
                  <a:schemeClr val="tx2"/>
                </a:solidFill>
                <a:latin typeface="Gill Sans MT" panose="020B0502020104020203" pitchFamily="34" charset="0"/>
              </a:rPr>
              <a:t>detection</a:t>
            </a:r>
            <a:r>
              <a:rPr lang="de-DE" sz="2800" dirty="0">
                <a:solidFill>
                  <a:schemeClr val="tx2"/>
                </a:solidFill>
                <a:latin typeface="Gill Sans MT" panose="020B0502020104020203" pitchFamily="34" charset="0"/>
              </a:rPr>
              <a:t> </a:t>
            </a:r>
            <a:r>
              <a:rPr lang="de-DE" sz="2800" dirty="0" err="1">
                <a:solidFill>
                  <a:schemeClr val="tx2"/>
                </a:solidFill>
                <a:latin typeface="Gill Sans MT" panose="020B0502020104020203" pitchFamily="34" charset="0"/>
              </a:rPr>
              <a:t>accuracy</a:t>
            </a:r>
            <a:endParaRPr lang="de-DE" sz="2800" dirty="0">
              <a:solidFill>
                <a:schemeClr val="tx2"/>
              </a:solidFill>
              <a:latin typeface="Gill Sans MT" panose="020B0502020104020203" pitchFamily="34" charset="0"/>
            </a:endParaRPr>
          </a:p>
        </p:txBody>
      </p:sp>
      <p:sp>
        <p:nvSpPr>
          <p:cNvPr id="3" name="Arrow: Right 2">
            <a:extLst>
              <a:ext uri="{FF2B5EF4-FFF2-40B4-BE49-F238E27FC236}">
                <a16:creationId xmlns:a16="http://schemas.microsoft.com/office/drawing/2014/main" id="{53E016FC-73EA-4CA9-B51C-DB1F3A19A9A2}"/>
              </a:ext>
            </a:extLst>
          </p:cNvPr>
          <p:cNvSpPr/>
          <p:nvPr/>
        </p:nvSpPr>
        <p:spPr>
          <a:xfrm>
            <a:off x="5000352" y="1474487"/>
            <a:ext cx="677661" cy="9404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Picture 7">
            <a:extLst>
              <a:ext uri="{FF2B5EF4-FFF2-40B4-BE49-F238E27FC236}">
                <a16:creationId xmlns:a16="http://schemas.microsoft.com/office/drawing/2014/main" id="{873EF025-C429-42DB-A050-A77AFCECDF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2875" y="1739643"/>
            <a:ext cx="1214469" cy="1214469"/>
          </a:xfrm>
          <a:prstGeom prst="rect">
            <a:avLst/>
          </a:prstGeom>
        </p:spPr>
      </p:pic>
    </p:spTree>
    <p:extLst>
      <p:ext uri="{BB962C8B-B14F-4D97-AF65-F5344CB8AC3E}">
        <p14:creationId xmlns:p14="http://schemas.microsoft.com/office/powerpoint/2010/main" val="12585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63EE-C7CE-4AB6-99BA-B95606F528B0}"/>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FC7CD442-0B2A-48E5-B169-7C6D4D2DEACC}"/>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CC37E735-FC85-4167-85CC-B4D9C3DDD833}"/>
              </a:ext>
            </a:extLst>
          </p:cNvPr>
          <p:cNvSpPr>
            <a:spLocks noGrp="1"/>
          </p:cNvSpPr>
          <p:nvPr>
            <p:ph type="sldNum" sz="quarter" idx="12"/>
          </p:nvPr>
        </p:nvSpPr>
        <p:spPr/>
        <p:txBody>
          <a:bodyPr/>
          <a:lstStyle/>
          <a:p>
            <a:fld id="{0AF9543E-3456-41E5-AD03-67F3D1E34324}" type="slidenum">
              <a:rPr lang="de-DE" smtClean="0"/>
              <a:t>7</a:t>
            </a:fld>
            <a:endParaRPr lang="de-DE"/>
          </a:p>
        </p:txBody>
      </p:sp>
      <p:graphicFrame>
        <p:nvGraphicFramePr>
          <p:cNvPr id="8" name="Diagram 7">
            <a:extLst>
              <a:ext uri="{FF2B5EF4-FFF2-40B4-BE49-F238E27FC236}">
                <a16:creationId xmlns:a16="http://schemas.microsoft.com/office/drawing/2014/main" id="{0281E665-A33B-43FB-B82D-F814B1B58790}"/>
              </a:ext>
            </a:extLst>
          </p:cNvPr>
          <p:cNvGraphicFramePr/>
          <p:nvPr>
            <p:extLst>
              <p:ext uri="{D42A27DB-BD31-4B8C-83A1-F6EECF244321}">
                <p14:modId xmlns:p14="http://schemas.microsoft.com/office/powerpoint/2010/main" val="3139970711"/>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CF9B-E299-4FB3-8745-85C699A0F0EC}"/>
              </a:ext>
            </a:extLst>
          </p:cNvPr>
          <p:cNvSpPr>
            <a:spLocks noGrp="1"/>
          </p:cNvSpPr>
          <p:nvPr>
            <p:ph type="title"/>
          </p:nvPr>
        </p:nvSpPr>
        <p:spPr/>
        <p:txBody>
          <a:bodyPr/>
          <a:lstStyle/>
          <a:p>
            <a:r>
              <a:rPr lang="en-US" dirty="0"/>
              <a:t>State of the art</a:t>
            </a:r>
            <a:endParaRPr lang="de-DE" dirty="0"/>
          </a:p>
        </p:txBody>
      </p:sp>
      <p:sp>
        <p:nvSpPr>
          <p:cNvPr id="4" name="Footer Placeholder 3">
            <a:extLst>
              <a:ext uri="{FF2B5EF4-FFF2-40B4-BE49-F238E27FC236}">
                <a16:creationId xmlns:a16="http://schemas.microsoft.com/office/drawing/2014/main" id="{518E79DD-EF3A-4BD5-AD27-B773C0355AE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75220F9A-CD01-47DA-838E-DA58D6DBF9BA}"/>
              </a:ext>
            </a:extLst>
          </p:cNvPr>
          <p:cNvSpPr>
            <a:spLocks noGrp="1"/>
          </p:cNvSpPr>
          <p:nvPr>
            <p:ph type="sldNum" sz="quarter" idx="12"/>
          </p:nvPr>
        </p:nvSpPr>
        <p:spPr/>
        <p:txBody>
          <a:bodyPr/>
          <a:lstStyle/>
          <a:p>
            <a:fld id="{0AF9543E-3456-41E5-AD03-67F3D1E34324}" type="slidenum">
              <a:rPr lang="de-DE" smtClean="0"/>
              <a:t>8</a:t>
            </a:fld>
            <a:endParaRPr lang="de-DE"/>
          </a:p>
        </p:txBody>
      </p:sp>
      <p:pic>
        <p:nvPicPr>
          <p:cNvPr id="7" name="Picture 6" title="Myo-controlled robotic arm">
            <a:extLst>
              <a:ext uri="{FF2B5EF4-FFF2-40B4-BE49-F238E27FC236}">
                <a16:creationId xmlns:a16="http://schemas.microsoft.com/office/drawing/2014/main" id="{9F922604-CFDE-41F1-A31A-A8CE43A38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84784"/>
            <a:ext cx="2871205" cy="1512168"/>
          </a:xfrm>
          <a:prstGeom prst="rect">
            <a:avLst/>
          </a:prstGeom>
        </p:spPr>
      </p:pic>
      <p:pic>
        <p:nvPicPr>
          <p:cNvPr id="11" name="Picture 10" descr="A picture containing indoor, person, wall&#10;&#10;Description generated with high confidence">
            <a:extLst>
              <a:ext uri="{FF2B5EF4-FFF2-40B4-BE49-F238E27FC236}">
                <a16:creationId xmlns:a16="http://schemas.microsoft.com/office/drawing/2014/main" id="{EBEBA4F5-19D0-4E46-AB56-01C8472B36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643" b="5645"/>
          <a:stretch/>
        </p:blipFill>
        <p:spPr>
          <a:xfrm>
            <a:off x="5580112" y="1468582"/>
            <a:ext cx="2808312" cy="1544572"/>
          </a:xfrm>
          <a:prstGeom prst="rect">
            <a:avLst/>
          </a:prstGeom>
        </p:spPr>
      </p:pic>
      <p:pic>
        <p:nvPicPr>
          <p:cNvPr id="10" name="Picture 9" descr="A flat screen television on the stage&#10;&#10;Description generated with high confidence">
            <a:extLst>
              <a:ext uri="{FF2B5EF4-FFF2-40B4-BE49-F238E27FC236}">
                <a16:creationId xmlns:a16="http://schemas.microsoft.com/office/drawing/2014/main" id="{67BA3675-0995-43F8-8316-9F6D43CE9E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112" y="3563285"/>
            <a:ext cx="2871205" cy="1615053"/>
          </a:xfrm>
          <a:prstGeom prst="rect">
            <a:avLst/>
          </a:prstGeom>
        </p:spPr>
      </p:pic>
      <p:sp>
        <p:nvSpPr>
          <p:cNvPr id="3" name="TextBox 2">
            <a:extLst>
              <a:ext uri="{FF2B5EF4-FFF2-40B4-BE49-F238E27FC236}">
                <a16:creationId xmlns:a16="http://schemas.microsoft.com/office/drawing/2014/main" id="{C3EF41A2-D3FA-4BA8-9C2D-15DADDC7989F}"/>
              </a:ext>
            </a:extLst>
          </p:cNvPr>
          <p:cNvSpPr txBox="1"/>
          <p:nvPr/>
        </p:nvSpPr>
        <p:spPr>
          <a:xfrm>
            <a:off x="1147061" y="3032515"/>
            <a:ext cx="2088233" cy="369332"/>
          </a:xfrm>
          <a:prstGeom prst="rect">
            <a:avLst/>
          </a:prstGeom>
          <a:noFill/>
        </p:spPr>
        <p:txBody>
          <a:bodyPr wrap="square" rtlCol="0">
            <a:spAutoFit/>
          </a:bodyPr>
          <a:lstStyle/>
          <a:p>
            <a:r>
              <a:rPr lang="de-DE" dirty="0">
                <a:solidFill>
                  <a:schemeClr val="tx2"/>
                </a:solidFill>
              </a:rPr>
              <a:t>Robotic arm control</a:t>
            </a:r>
          </a:p>
        </p:txBody>
      </p:sp>
      <p:sp>
        <p:nvSpPr>
          <p:cNvPr id="13" name="TextBox 12">
            <a:extLst>
              <a:ext uri="{FF2B5EF4-FFF2-40B4-BE49-F238E27FC236}">
                <a16:creationId xmlns:a16="http://schemas.microsoft.com/office/drawing/2014/main" id="{B9C4E6A9-629D-45A0-81F0-CA693B73F5A5}"/>
              </a:ext>
            </a:extLst>
          </p:cNvPr>
          <p:cNvSpPr txBox="1"/>
          <p:nvPr/>
        </p:nvSpPr>
        <p:spPr>
          <a:xfrm>
            <a:off x="5810153" y="5262980"/>
            <a:ext cx="2411120" cy="369332"/>
          </a:xfrm>
          <a:prstGeom prst="rect">
            <a:avLst/>
          </a:prstGeom>
          <a:noFill/>
        </p:spPr>
        <p:txBody>
          <a:bodyPr wrap="square" rtlCol="0">
            <a:spAutoFit/>
          </a:bodyPr>
          <a:lstStyle/>
          <a:p>
            <a:r>
              <a:rPr lang="de-DE">
                <a:solidFill>
                  <a:schemeClr val="tx2"/>
                </a:solidFill>
              </a:rPr>
              <a:t>Control </a:t>
            </a:r>
            <a:r>
              <a:rPr lang="de-DE" dirty="0" err="1">
                <a:solidFill>
                  <a:schemeClr val="tx2"/>
                </a:solidFill>
              </a:rPr>
              <a:t>of</a:t>
            </a:r>
            <a:r>
              <a:rPr lang="de-DE" dirty="0">
                <a:solidFill>
                  <a:schemeClr val="tx2"/>
                </a:solidFill>
              </a:rPr>
              <a:t> </a:t>
            </a:r>
            <a:r>
              <a:rPr lang="de-DE" dirty="0" err="1">
                <a:solidFill>
                  <a:schemeClr val="tx2"/>
                </a:solidFill>
              </a:rPr>
              <a:t>stage</a:t>
            </a:r>
            <a:r>
              <a:rPr lang="de-DE" dirty="0">
                <a:solidFill>
                  <a:schemeClr val="tx2"/>
                </a:solidFill>
              </a:rPr>
              <a:t> </a:t>
            </a:r>
            <a:r>
              <a:rPr lang="de-DE" dirty="0" err="1">
                <a:solidFill>
                  <a:schemeClr val="tx2"/>
                </a:solidFill>
              </a:rPr>
              <a:t>effects</a:t>
            </a:r>
            <a:endParaRPr lang="de-DE" dirty="0">
              <a:solidFill>
                <a:schemeClr val="tx2"/>
              </a:solidFill>
            </a:endParaRPr>
          </a:p>
        </p:txBody>
      </p:sp>
      <p:sp>
        <p:nvSpPr>
          <p:cNvPr id="14" name="TextBox 13">
            <a:extLst>
              <a:ext uri="{FF2B5EF4-FFF2-40B4-BE49-F238E27FC236}">
                <a16:creationId xmlns:a16="http://schemas.microsoft.com/office/drawing/2014/main" id="{4AE1C637-DA17-48D5-8010-72C3BD49D366}"/>
              </a:ext>
            </a:extLst>
          </p:cNvPr>
          <p:cNvSpPr txBox="1"/>
          <p:nvPr/>
        </p:nvSpPr>
        <p:spPr>
          <a:xfrm>
            <a:off x="5733331" y="3068960"/>
            <a:ext cx="2513027" cy="369332"/>
          </a:xfrm>
          <a:prstGeom prst="rect">
            <a:avLst/>
          </a:prstGeom>
          <a:noFill/>
        </p:spPr>
        <p:txBody>
          <a:bodyPr wrap="square" rtlCol="0">
            <a:spAutoFit/>
          </a:bodyPr>
          <a:lstStyle/>
          <a:p>
            <a:r>
              <a:rPr lang="de-DE" dirty="0">
                <a:solidFill>
                  <a:schemeClr val="tx2"/>
                </a:solidFill>
              </a:rPr>
              <a:t>Surgery interface control</a:t>
            </a:r>
          </a:p>
        </p:txBody>
      </p:sp>
      <p:pic>
        <p:nvPicPr>
          <p:cNvPr id="8" name="Picture 7">
            <a:extLst>
              <a:ext uri="{FF2B5EF4-FFF2-40B4-BE49-F238E27FC236}">
                <a16:creationId xmlns:a16="http://schemas.microsoft.com/office/drawing/2014/main" id="{03ED9932-6895-4BF1-A7D5-027E9B6C0B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578" y="3492632"/>
            <a:ext cx="2871204" cy="1615053"/>
          </a:xfrm>
          <a:prstGeom prst="rect">
            <a:avLst/>
          </a:prstGeom>
        </p:spPr>
      </p:pic>
      <p:sp>
        <p:nvSpPr>
          <p:cNvPr id="15" name="TextBox 14">
            <a:extLst>
              <a:ext uri="{FF2B5EF4-FFF2-40B4-BE49-F238E27FC236}">
                <a16:creationId xmlns:a16="http://schemas.microsoft.com/office/drawing/2014/main" id="{A3923C0B-5804-4465-8EB5-C52CAFA86B1D}"/>
              </a:ext>
            </a:extLst>
          </p:cNvPr>
          <p:cNvSpPr txBox="1"/>
          <p:nvPr/>
        </p:nvSpPr>
        <p:spPr>
          <a:xfrm>
            <a:off x="881182" y="5182478"/>
            <a:ext cx="2609716" cy="369332"/>
          </a:xfrm>
          <a:prstGeom prst="rect">
            <a:avLst/>
          </a:prstGeom>
          <a:noFill/>
        </p:spPr>
        <p:txBody>
          <a:bodyPr wrap="square" rtlCol="0">
            <a:spAutoFit/>
          </a:bodyPr>
          <a:lstStyle/>
          <a:p>
            <a:pPr algn="ctr"/>
            <a:r>
              <a:rPr lang="de-DE" dirty="0" err="1">
                <a:solidFill>
                  <a:schemeClr val="tx2"/>
                </a:solidFill>
              </a:rPr>
              <a:t>Sign</a:t>
            </a:r>
            <a:r>
              <a:rPr lang="de-DE" dirty="0">
                <a:solidFill>
                  <a:schemeClr val="tx2"/>
                </a:solidFill>
              </a:rPr>
              <a:t> </a:t>
            </a:r>
            <a:r>
              <a:rPr lang="de-DE" dirty="0" err="1">
                <a:solidFill>
                  <a:schemeClr val="tx2"/>
                </a:solidFill>
              </a:rPr>
              <a:t>lagnuage</a:t>
            </a:r>
            <a:r>
              <a:rPr lang="de-DE" dirty="0">
                <a:solidFill>
                  <a:schemeClr val="tx2"/>
                </a:solidFill>
              </a:rPr>
              <a:t> </a:t>
            </a:r>
            <a:r>
              <a:rPr lang="de-DE" dirty="0" err="1">
                <a:solidFill>
                  <a:schemeClr val="tx2"/>
                </a:solidFill>
              </a:rPr>
              <a:t>recognition</a:t>
            </a:r>
            <a:r>
              <a:rPr lang="de-DE" dirty="0">
                <a:solidFill>
                  <a:schemeClr val="tx2"/>
                </a:solidFill>
              </a:rPr>
              <a:t> </a:t>
            </a:r>
          </a:p>
        </p:txBody>
      </p:sp>
    </p:spTree>
    <p:extLst>
      <p:ext uri="{BB962C8B-B14F-4D97-AF65-F5344CB8AC3E}">
        <p14:creationId xmlns:p14="http://schemas.microsoft.com/office/powerpoint/2010/main" val="24688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2A1C-4D2B-4DBA-BF65-6548905B6398}"/>
              </a:ext>
            </a:extLst>
          </p:cNvPr>
          <p:cNvSpPr>
            <a:spLocks noGrp="1"/>
          </p:cNvSpPr>
          <p:nvPr>
            <p:ph type="title"/>
          </p:nvPr>
        </p:nvSpPr>
        <p:spPr/>
        <p:txBody>
          <a:bodyPr/>
          <a:lstStyle/>
          <a:p>
            <a:r>
              <a:rPr lang="de-DE" dirty="0"/>
              <a:t>Outline</a:t>
            </a:r>
          </a:p>
        </p:txBody>
      </p:sp>
      <p:sp>
        <p:nvSpPr>
          <p:cNvPr id="4" name="Footer Placeholder 3">
            <a:extLst>
              <a:ext uri="{FF2B5EF4-FFF2-40B4-BE49-F238E27FC236}">
                <a16:creationId xmlns:a16="http://schemas.microsoft.com/office/drawing/2014/main" id="{2E3D4C3B-9278-4E26-828A-9CDCBD0D3313}"/>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328D5627-443A-475F-8F5E-DC55896A4E1C}"/>
              </a:ext>
            </a:extLst>
          </p:cNvPr>
          <p:cNvSpPr>
            <a:spLocks noGrp="1"/>
          </p:cNvSpPr>
          <p:nvPr>
            <p:ph type="sldNum" sz="quarter" idx="12"/>
          </p:nvPr>
        </p:nvSpPr>
        <p:spPr/>
        <p:txBody>
          <a:bodyPr/>
          <a:lstStyle/>
          <a:p>
            <a:fld id="{0AF9543E-3456-41E5-AD03-67F3D1E34324}" type="slidenum">
              <a:rPr lang="de-DE" smtClean="0"/>
              <a:t>9</a:t>
            </a:fld>
            <a:endParaRPr lang="de-DE"/>
          </a:p>
        </p:txBody>
      </p:sp>
      <p:graphicFrame>
        <p:nvGraphicFramePr>
          <p:cNvPr id="6" name="Diagram 5">
            <a:extLst>
              <a:ext uri="{FF2B5EF4-FFF2-40B4-BE49-F238E27FC236}">
                <a16:creationId xmlns:a16="http://schemas.microsoft.com/office/drawing/2014/main" id="{83E9BF15-1533-4935-963E-0CF683DAC295}"/>
              </a:ext>
            </a:extLst>
          </p:cNvPr>
          <p:cNvGraphicFramePr/>
          <p:nvPr>
            <p:extLst>
              <p:ext uri="{D42A27DB-BD31-4B8C-83A1-F6EECF244321}">
                <p14:modId xmlns:p14="http://schemas.microsoft.com/office/powerpoint/2010/main" val="3131072718"/>
              </p:ext>
            </p:extLst>
          </p:nvPr>
        </p:nvGraphicFramePr>
        <p:xfrm>
          <a:off x="295285" y="1047207"/>
          <a:ext cx="8669203" cy="439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60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91</TotalTime>
  <Words>1286</Words>
  <Application>Microsoft Office PowerPoint</Application>
  <PresentationFormat>On-screen Show (4:3)</PresentationFormat>
  <Paragraphs>243</Paragraphs>
  <Slides>29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Larissa</vt:lpstr>
      <vt:lpstr>Final Talk: An EMG-based Method For Finger Gesture Recognition 10.04.2018</vt:lpstr>
      <vt:lpstr>Outline</vt:lpstr>
      <vt:lpstr>Motivation</vt:lpstr>
      <vt:lpstr>Why electromyography?</vt:lpstr>
      <vt:lpstr>Thalmic Myo</vt:lpstr>
      <vt:lpstr>Goal: finger gesture recognition with Myo</vt:lpstr>
      <vt:lpstr>Outline</vt:lpstr>
      <vt:lpstr>State of the art</vt:lpstr>
      <vt:lpstr>Outline</vt:lpstr>
      <vt:lpstr>Finger gestures</vt:lpstr>
      <vt:lpstr>Finger gestures cont‘d</vt:lpstr>
      <vt:lpstr>Outline</vt:lpstr>
      <vt:lpstr>Pipeline overview</vt:lpstr>
      <vt:lpstr>Data collection</vt:lpstr>
      <vt:lpstr>Data division</vt:lpstr>
      <vt:lpstr>Windowing</vt:lpstr>
      <vt:lpstr>Feature extraction</vt:lpstr>
      <vt:lpstr>Train &amp; classification</vt:lpstr>
      <vt:lpstr>Multilayer Perceptron</vt:lpstr>
      <vt:lpstr>Outline</vt:lpstr>
      <vt:lpstr>Results</vt:lpstr>
      <vt:lpstr>Results</vt:lpstr>
      <vt:lpstr>Results</vt:lpstr>
      <vt:lpstr>Results</vt:lpstr>
      <vt:lpstr>Evaluation data</vt:lpstr>
      <vt:lpstr>Outline</vt:lpstr>
      <vt:lpstr>Discussion</vt:lpstr>
      <vt:lpstr>Outline</vt:lpstr>
      <vt:lpstr>Conclusions &amp;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Marko Jovanovic</dc:creator>
  <cp:lastModifiedBy>Johny</cp:lastModifiedBy>
  <cp:revision>159</cp:revision>
  <dcterms:created xsi:type="dcterms:W3CDTF">2016-11-08T13:37:05Z</dcterms:created>
  <dcterms:modified xsi:type="dcterms:W3CDTF">2018-04-09T22:56:49Z</dcterms:modified>
</cp:coreProperties>
</file>