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2" r:id="rId3"/>
    <p:sldId id="258" r:id="rId4"/>
    <p:sldId id="266" r:id="rId5"/>
    <p:sldId id="257" r:id="rId6"/>
    <p:sldId id="259" r:id="rId7"/>
    <p:sldId id="261" r:id="rId8"/>
    <p:sldId id="273" r:id="rId9"/>
    <p:sldId id="264" r:id="rId10"/>
    <p:sldId id="268" r:id="rId11"/>
    <p:sldId id="269" r:id="rId12"/>
    <p:sldId id="270" r:id="rId13"/>
    <p:sldId id="271" r:id="rId14"/>
    <p:sldId id="267" r:id="rId15"/>
    <p:sldId id="263" r:id="rId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6066" autoAdjust="0"/>
  </p:normalViewPr>
  <p:slideViewPr>
    <p:cSldViewPr>
      <p:cViewPr>
        <p:scale>
          <a:sx n="75" d="100"/>
          <a:sy n="75" d="100"/>
        </p:scale>
        <p:origin x="1848" y="5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1B6CCD-13F6-4F8B-86A6-915681FD5DE4}" type="datetimeFigureOut">
              <a:rPr lang="de-DE" smtClean="0"/>
              <a:t>12.12.2017</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9822CF-11DC-46FD-BCA9-F8B8A337C787}" type="slidenum">
              <a:rPr lang="de-DE" smtClean="0"/>
              <a:t>‹#›</a:t>
            </a:fld>
            <a:endParaRPr lang="de-DE"/>
          </a:p>
        </p:txBody>
      </p:sp>
    </p:spTree>
    <p:extLst>
      <p:ext uri="{BB962C8B-B14F-4D97-AF65-F5344CB8AC3E}">
        <p14:creationId xmlns:p14="http://schemas.microsoft.com/office/powerpoint/2010/main" val="358545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40721-DC33-4C94-AD5F-03D90DD5E12A}" type="datetimeFigureOut">
              <a:rPr lang="de-DE" smtClean="0"/>
              <a:t>12.12.2017</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4617E-0D46-408D-A5BF-4606A35876DC}" type="slidenum">
              <a:rPr lang="de-DE" smtClean="0"/>
              <a:t>‹#›</a:t>
            </a:fld>
            <a:endParaRPr lang="de-DE"/>
          </a:p>
        </p:txBody>
      </p:sp>
    </p:spTree>
    <p:extLst>
      <p:ext uri="{BB962C8B-B14F-4D97-AF65-F5344CB8AC3E}">
        <p14:creationId xmlns:p14="http://schemas.microsoft.com/office/powerpoint/2010/main" val="158789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nxp.com/products/microcontrollers-and-processors/arm-processors/kinetis-cortex-m/k-series/k2x-usb-mcus/kinetis-k22-120-mhz-low-power-high-performance-usb-microcontrollers-mcus:K22_120?lang_cd=e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invensense.com/products/motion-tracking/9-ax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-Contribute to MediWeCo project in order to refine the detection of the little finger movements in order to give constructive feedback to teaching and learning of physiotherapeutic skills.</a:t>
            </a:r>
          </a:p>
          <a:p>
            <a:r>
              <a:rPr lang="de-DE" dirty="0"/>
              <a:t>-First to detect finger gestures with Myo and EMG signals. </a:t>
            </a:r>
          </a:p>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2</a:t>
            </a:fld>
            <a:endParaRPr lang="de-DE"/>
          </a:p>
        </p:txBody>
      </p:sp>
    </p:spTree>
    <p:extLst>
      <p:ext uri="{BB962C8B-B14F-4D97-AF65-F5344CB8AC3E}">
        <p14:creationId xmlns:p14="http://schemas.microsoft.com/office/powerpoint/2010/main" val="190293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t>
            </a:r>
            <a:r>
              <a:rPr lang="de-DE" sz="1200" dirty="0">
                <a:solidFill>
                  <a:schemeClr val="tx2"/>
                </a:solidFill>
                <a:latin typeface="Gill Sans MT" panose="020B0502020104020203" pitchFamily="34" charset="0"/>
              </a:rPr>
              <a:t>good and steady lighting conditions and lots of space</a:t>
            </a:r>
          </a:p>
          <a:p>
            <a:r>
              <a:rPr lang="de-DE" sz="1200" dirty="0">
                <a:solidFill>
                  <a:schemeClr val="tx2"/>
                </a:solidFill>
                <a:latin typeface="Gill Sans MT" panose="020B0502020104020203" pitchFamily="34" charset="0"/>
              </a:rPr>
              <a:t>-</a:t>
            </a:r>
            <a:r>
              <a:rPr lang="en-US" sz="1200" b="0" i="0" kern="1200" dirty="0">
                <a:solidFill>
                  <a:schemeClr val="tx1"/>
                </a:solidFill>
                <a:effectLst/>
                <a:latin typeface="+mn-lt"/>
                <a:ea typeface="+mn-ea"/>
                <a:cs typeface="+mn-cs"/>
              </a:rPr>
              <a:t>cost of the software, equipment and personnel required can potentially be prohibitive</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3</a:t>
            </a:fld>
            <a:endParaRPr lang="de-DE"/>
          </a:p>
        </p:txBody>
      </p:sp>
    </p:spTree>
    <p:extLst>
      <p:ext uri="{BB962C8B-B14F-4D97-AF65-F5344CB8AC3E}">
        <p14:creationId xmlns:p14="http://schemas.microsoft.com/office/powerpoint/2010/main" val="211855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two kinds of EMG: surface EMG and intramuscular EMG.</a:t>
            </a:r>
          </a:p>
          <a:p>
            <a:r>
              <a:rPr lang="en-US" sz="1200" b="0" i="0" kern="1200" dirty="0">
                <a:solidFill>
                  <a:schemeClr val="tx1"/>
                </a:solidFill>
                <a:effectLst/>
                <a:latin typeface="+mn-lt"/>
                <a:ea typeface="+mn-ea"/>
                <a:cs typeface="+mn-cs"/>
              </a:rPr>
              <a:t>Myo has: 8 EMG electrodes and in each cubbie there is a small circuit board, and there are two batteries tucked in different cubbies.</a:t>
            </a:r>
          </a:p>
          <a:p>
            <a:r>
              <a:rPr lang="en-US" sz="1200" b="0" i="0" kern="1200" dirty="0">
                <a:solidFill>
                  <a:schemeClr val="tx1"/>
                </a:solidFill>
                <a:effectLst/>
                <a:latin typeface="+mn-lt"/>
                <a:ea typeface="+mn-ea"/>
                <a:cs typeface="+mn-cs"/>
              </a:rPr>
              <a:t>On the front of the main board we found a </a:t>
            </a:r>
            <a:r>
              <a:rPr lang="en-US" sz="1200" b="0" i="0" u="none" strike="noStrike" kern="1200" dirty="0" err="1">
                <a:solidFill>
                  <a:schemeClr val="tx1"/>
                </a:solidFill>
                <a:effectLst/>
                <a:latin typeface="+mn-lt"/>
                <a:ea typeface="+mn-ea"/>
                <a:cs typeface="+mn-cs"/>
                <a:hlinkClick r:id="rId3"/>
              </a:rPr>
              <a:t>Kinetis</a:t>
            </a:r>
            <a:r>
              <a:rPr lang="en-US" sz="1200" b="0" i="0" u="none" strike="noStrike" kern="1200" dirty="0">
                <a:solidFill>
                  <a:schemeClr val="tx1"/>
                </a:solidFill>
                <a:effectLst/>
                <a:latin typeface="+mn-lt"/>
                <a:ea typeface="+mn-ea"/>
                <a:cs typeface="+mn-cs"/>
                <a:hlinkClick r:id="rId3"/>
              </a:rPr>
              <a:t> Cortex M4 120MHz</a:t>
            </a:r>
            <a:r>
              <a:rPr lang="en-US" sz="1200" b="0" i="0" kern="1200" dirty="0">
                <a:solidFill>
                  <a:schemeClr val="tx1"/>
                </a:solidFill>
                <a:effectLst/>
                <a:latin typeface="+mn-lt"/>
                <a:ea typeface="+mn-ea"/>
                <a:cs typeface="+mn-cs"/>
              </a:rPr>
              <a:t> processor, a NRF51822 </a:t>
            </a:r>
            <a:r>
              <a:rPr lang="en-US" sz="1200" b="0" i="0" kern="1200" dirty="0" err="1">
                <a:solidFill>
                  <a:schemeClr val="tx1"/>
                </a:solidFill>
                <a:effectLst/>
                <a:latin typeface="+mn-lt"/>
                <a:ea typeface="+mn-ea"/>
                <a:cs typeface="+mn-cs"/>
              </a:rPr>
              <a:t>bluetooth</a:t>
            </a:r>
            <a:r>
              <a:rPr lang="en-US" sz="1200" b="0" i="0" kern="1200" dirty="0">
                <a:solidFill>
                  <a:schemeClr val="tx1"/>
                </a:solidFill>
                <a:effectLst/>
                <a:latin typeface="+mn-lt"/>
                <a:ea typeface="+mn-ea"/>
                <a:cs typeface="+mn-cs"/>
              </a:rPr>
              <a:t> low energy </a:t>
            </a:r>
            <a:r>
              <a:rPr lang="en-US" sz="1200" b="0" i="0" kern="1200" dirty="0" err="1">
                <a:solidFill>
                  <a:schemeClr val="tx1"/>
                </a:solidFill>
                <a:effectLst/>
                <a:latin typeface="+mn-lt"/>
                <a:ea typeface="+mn-ea"/>
                <a:cs typeface="+mn-cs"/>
              </a:rPr>
              <a:t>tranceiver</a:t>
            </a:r>
            <a:r>
              <a:rPr lang="en-US" sz="1200" b="0" i="0" kern="1200" dirty="0">
                <a:solidFill>
                  <a:schemeClr val="tx1"/>
                </a:solidFill>
                <a:effectLst/>
                <a:latin typeface="+mn-lt"/>
                <a:ea typeface="+mn-ea"/>
                <a:cs typeface="+mn-cs"/>
              </a:rPr>
              <a:t>/processor under a can, and a vibration motor.</a:t>
            </a:r>
          </a:p>
          <a:p>
            <a:r>
              <a:rPr lang="en-US" sz="1200" b="0" i="0" kern="1200" dirty="0">
                <a:solidFill>
                  <a:schemeClr val="tx1"/>
                </a:solidFill>
                <a:effectLst/>
                <a:latin typeface="+mn-lt"/>
                <a:ea typeface="+mn-ea"/>
                <a:cs typeface="+mn-cs"/>
              </a:rPr>
              <a:t>On the back there's a </a:t>
            </a:r>
            <a:r>
              <a:rPr lang="en-US" sz="1200" b="0" i="0" u="none" strike="noStrike" kern="1200" dirty="0">
                <a:solidFill>
                  <a:schemeClr val="tx1"/>
                </a:solidFill>
                <a:effectLst/>
                <a:latin typeface="+mn-lt"/>
                <a:ea typeface="+mn-ea"/>
                <a:cs typeface="+mn-cs"/>
                <a:hlinkClick r:id="rId4"/>
              </a:rPr>
              <a:t>motion sensor</a:t>
            </a:r>
            <a:r>
              <a:rPr lang="en-US" sz="1200" b="0" i="0" u="none" strike="noStrike" kern="1200" dirty="0">
                <a:solidFill>
                  <a:schemeClr val="tx1"/>
                </a:solidFill>
                <a:effectLst/>
                <a:latin typeface="+mn-lt"/>
                <a:ea typeface="+mn-ea"/>
                <a:cs typeface="+mn-cs"/>
              </a:rPr>
              <a:t>.</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4</a:t>
            </a:fld>
            <a:endParaRPr lang="de-DE"/>
          </a:p>
        </p:txBody>
      </p:sp>
    </p:spTree>
    <p:extLst>
      <p:ext uri="{BB962C8B-B14F-4D97-AF65-F5344CB8AC3E}">
        <p14:creationId xmlns:p14="http://schemas.microsoft.com/office/powerpoint/2010/main" val="276024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Determine the best combination of features -&gt; best detection accuracy among the different finger gestures.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Due to the fact that for the experiments finger gestures will be examined, the hand of the subject will not be moved, will remain still, so no IMU data will be needed. So, I will focus only on acquiring EMG signals from Myo.</a:t>
            </a:r>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5</a:t>
            </a:fld>
            <a:endParaRPr lang="de-DE"/>
          </a:p>
        </p:txBody>
      </p:sp>
    </p:spTree>
    <p:extLst>
      <p:ext uri="{BB962C8B-B14F-4D97-AF65-F5344CB8AC3E}">
        <p14:creationId xmlns:p14="http://schemas.microsoft.com/office/powerpoint/2010/main" val="208437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-There is a </a:t>
            </a:r>
            <a:r>
              <a:rPr lang="en-US" sz="1200" b="0" i="0" kern="1200" dirty="0">
                <a:solidFill>
                  <a:schemeClr val="tx1"/>
                </a:solidFill>
                <a:effectLst/>
                <a:latin typeface="+mn-lt"/>
                <a:ea typeface="+mn-ea"/>
                <a:cs typeface="+mn-cs"/>
              </a:rPr>
              <a:t>prosthetic arm attached directly to his skeleton, and uses two Myo armbands on his upper arm to detect the electrical activity of his muscles. When he thinks about moving his prosthetic hand, he is able to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-Myo is being used by </a:t>
            </a:r>
            <a:r>
              <a:rPr lang="en-US" sz="1200" b="0" i="0" kern="1200" dirty="0">
                <a:solidFill>
                  <a:schemeClr val="tx1"/>
                </a:solidFill>
                <a:effectLst/>
                <a:latin typeface="+mn-lt"/>
                <a:ea typeface="+mn-ea"/>
                <a:cs typeface="+mn-cs"/>
              </a:rPr>
              <a:t>surgeons in Spain to navigate through medical records while in the middle of surgery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2"/>
                </a:solidFill>
                <a:latin typeface="Gill Sans MT" panose="020B0502020104020203" pitchFamily="34" charset="0"/>
              </a:rPr>
              <a:t>-Armin van Buuren controlled the stage effects during his performance such as </a:t>
            </a:r>
            <a:r>
              <a:rPr lang="en-US" sz="1200" b="0" i="0" kern="1200" dirty="0">
                <a:solidFill>
                  <a:schemeClr val="tx1"/>
                </a:solidFill>
                <a:effectLst/>
                <a:latin typeface="+mn-lt"/>
                <a:ea typeface="+mn-ea"/>
                <a:cs typeface="+mn-cs"/>
              </a:rPr>
              <a:t>control stage lights in real time with his hands</a:t>
            </a:r>
            <a:endParaRPr lang="de-DE" sz="1200" dirty="0">
              <a:solidFill>
                <a:schemeClr val="tx2"/>
              </a:solidFill>
              <a:latin typeface="Gill Sans MT" panose="020B0502020104020203" pitchFamily="34" charset="0"/>
            </a:endParaRPr>
          </a:p>
          <a:p>
            <a:r>
              <a:rPr lang="de-DE" dirty="0"/>
              <a:t>- Erth7 is a game where the user could remotely manoeuvre a vehicle with simple gesture recognition and explore the remote secret location thousands of miles away where the vehicle was situated. </a:t>
            </a:r>
          </a:p>
        </p:txBody>
      </p:sp>
      <p:sp>
        <p:nvSpPr>
          <p:cNvPr id="4" name="Slide Number Placeholder 3"/>
          <p:cNvSpPr>
            <a:spLocks noGrp="1"/>
          </p:cNvSpPr>
          <p:nvPr>
            <p:ph type="sldNum" sz="quarter" idx="10"/>
          </p:nvPr>
        </p:nvSpPr>
        <p:spPr/>
        <p:txBody>
          <a:bodyPr/>
          <a:lstStyle/>
          <a:p>
            <a:fld id="{CEF4617E-0D46-408D-A5BF-4606A35876DC}" type="slidenum">
              <a:rPr lang="de-DE" smtClean="0"/>
              <a:t>6</a:t>
            </a:fld>
            <a:endParaRPr lang="de-DE"/>
          </a:p>
        </p:txBody>
      </p:sp>
    </p:spTree>
    <p:extLst>
      <p:ext uri="{BB962C8B-B14F-4D97-AF65-F5344CB8AC3E}">
        <p14:creationId xmlns:p14="http://schemas.microsoft.com/office/powerpoint/2010/main" val="229722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 remove</a:t>
            </a:r>
          </a:p>
        </p:txBody>
      </p:sp>
      <p:sp>
        <p:nvSpPr>
          <p:cNvPr id="4" name="Slide Number Placeholder 3"/>
          <p:cNvSpPr>
            <a:spLocks noGrp="1"/>
          </p:cNvSpPr>
          <p:nvPr>
            <p:ph type="sldNum" sz="quarter" idx="10"/>
          </p:nvPr>
        </p:nvSpPr>
        <p:spPr/>
        <p:txBody>
          <a:bodyPr/>
          <a:lstStyle/>
          <a:p>
            <a:fld id="{CEF4617E-0D46-408D-A5BF-4606A35876DC}" type="slidenum">
              <a:rPr lang="de-DE" smtClean="0"/>
              <a:t>7</a:t>
            </a:fld>
            <a:endParaRPr lang="de-DE"/>
          </a:p>
        </p:txBody>
      </p:sp>
    </p:spTree>
    <p:extLst>
      <p:ext uri="{BB962C8B-B14F-4D97-AF65-F5344CB8AC3E}">
        <p14:creationId xmlns:p14="http://schemas.microsoft.com/office/powerpoint/2010/main" val="1377580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EF4617E-0D46-408D-A5BF-4606A35876DC}" type="slidenum">
              <a:rPr lang="de-DE" smtClean="0"/>
              <a:t>9</a:t>
            </a:fld>
            <a:endParaRPr lang="de-DE"/>
          </a:p>
        </p:txBody>
      </p:sp>
    </p:spTree>
    <p:extLst>
      <p:ext uri="{BB962C8B-B14F-4D97-AF65-F5344CB8AC3E}">
        <p14:creationId xmlns:p14="http://schemas.microsoft.com/office/powerpoint/2010/main" val="1707700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539552" y="188640"/>
            <a:ext cx="8136904" cy="1152128"/>
          </a:xfrm>
        </p:spPr>
        <p:txBody>
          <a:bodyPr>
            <a:noAutofit/>
          </a:bodyPr>
          <a:lstStyle>
            <a:lvl1pPr>
              <a:defRPr sz="4400" baseline="0">
                <a:solidFill>
                  <a:srgbClr val="275D90"/>
                </a:solidFill>
                <a:latin typeface="Gill Sans MT" panose="020B0502020104020203" pitchFamily="34" charset="0"/>
              </a:defRPr>
            </a:lvl1pPr>
          </a:lstStyle>
          <a:p>
            <a:r>
              <a:rPr lang="de-DE" dirty="0"/>
              <a:t>Enter </a:t>
            </a:r>
            <a:r>
              <a:rPr lang="de-DE" dirty="0" err="1"/>
              <a:t>Your</a:t>
            </a:r>
            <a:r>
              <a:rPr lang="de-DE" dirty="0"/>
              <a:t> </a:t>
            </a:r>
            <a:r>
              <a:rPr lang="de-DE" dirty="0" err="1"/>
              <a:t>Presentation</a:t>
            </a:r>
            <a:r>
              <a:rPr lang="de-DE" dirty="0"/>
              <a:t> Title </a:t>
            </a:r>
            <a:r>
              <a:rPr lang="de-DE" dirty="0" err="1"/>
              <a:t>Here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a:t>
            </a:r>
          </a:p>
        </p:txBody>
      </p:sp>
      <p:pic>
        <p:nvPicPr>
          <p:cNvPr id="7" name="1205_1.png"/>
          <p:cNvPicPr/>
          <p:nvPr userDrawn="1"/>
        </p:nvPicPr>
        <p:blipFill>
          <a:blip r:embed="rId2">
            <a:extLst/>
          </a:blip>
          <a:stretch>
            <a:fillRect/>
          </a:stretch>
        </p:blipFill>
        <p:spPr>
          <a:xfrm>
            <a:off x="755576" y="1412776"/>
            <a:ext cx="7743200" cy="3312368"/>
          </a:xfrm>
          <a:prstGeom prst="rect">
            <a:avLst/>
          </a:prstGeom>
          <a:ln w="12700">
            <a:miter lim="400000"/>
          </a:ln>
        </p:spPr>
      </p:pic>
      <p:sp>
        <p:nvSpPr>
          <p:cNvPr id="3" name="Untertitel 2"/>
          <p:cNvSpPr>
            <a:spLocks noGrp="1"/>
          </p:cNvSpPr>
          <p:nvPr>
            <p:ph type="subTitle" idx="1" hasCustomPrompt="1"/>
          </p:nvPr>
        </p:nvSpPr>
        <p:spPr>
          <a:xfrm>
            <a:off x="755576" y="4929878"/>
            <a:ext cx="7743200" cy="875386"/>
          </a:xfrm>
        </p:spPr>
        <p:txBody>
          <a:bodyPr>
            <a:noAutofit/>
          </a:bodyPr>
          <a:lstStyle>
            <a:lvl1pPr marL="0" indent="0" algn="ctr">
              <a:buNone/>
              <a:defRPr sz="2600" baseline="0">
                <a:solidFill>
                  <a:srgbClr val="275D9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Enter </a:t>
            </a:r>
            <a:r>
              <a:rPr lang="de-DE" dirty="0" err="1"/>
              <a:t>Author</a:t>
            </a:r>
            <a:r>
              <a:rPr lang="de-DE" dirty="0"/>
              <a:t> </a:t>
            </a:r>
            <a:r>
              <a:rPr lang="de-DE" dirty="0" err="1"/>
              <a:t>Names</a:t>
            </a:r>
            <a:r>
              <a:rPr lang="de-DE" dirty="0"/>
              <a:t>: First Name </a:t>
            </a:r>
            <a:r>
              <a:rPr lang="de-DE" dirty="0" err="1"/>
              <a:t>then</a:t>
            </a:r>
            <a:r>
              <a:rPr lang="de-DE" dirty="0"/>
              <a:t> Last Name</a:t>
            </a:r>
            <a:br>
              <a:rPr lang="de-DE" dirty="0"/>
            </a:br>
            <a:r>
              <a:rPr lang="de-DE" dirty="0"/>
              <a:t>e.g. John Smith</a:t>
            </a:r>
          </a:p>
        </p:txBody>
      </p:sp>
      <p:pic>
        <p:nvPicPr>
          <p:cNvPr id="8" name="uniklinik.png"/>
          <p:cNvPicPr/>
          <p:nvPr userDrawn="1"/>
        </p:nvPicPr>
        <p:blipFill>
          <a:blip r:embed="rId3">
            <a:extLst/>
          </a:blip>
          <a:stretch>
            <a:fillRect/>
          </a:stretch>
        </p:blipFill>
        <p:spPr>
          <a:xfrm>
            <a:off x="173207" y="6165304"/>
            <a:ext cx="1926974" cy="545976"/>
          </a:xfrm>
          <a:prstGeom prst="rect">
            <a:avLst/>
          </a:prstGeom>
          <a:ln w="12700">
            <a:miter lim="400000"/>
          </a:ln>
        </p:spPr>
      </p:pic>
      <p:sp>
        <p:nvSpPr>
          <p:cNvPr id="10" name="Shape 2"/>
          <p:cNvSpPr/>
          <p:nvPr userDrawn="1"/>
        </p:nvSpPr>
        <p:spPr>
          <a:xfrm flipV="1">
            <a:off x="173207" y="6025474"/>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spTree>
    <p:extLst>
      <p:ext uri="{BB962C8B-B14F-4D97-AF65-F5344CB8AC3E}">
        <p14:creationId xmlns:p14="http://schemas.microsoft.com/office/powerpoint/2010/main" val="136894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Vertikaler Textplatzhalter 2"/>
          <p:cNvSpPr>
            <a:spLocks noGrp="1"/>
          </p:cNvSpPr>
          <p:nvPr>
            <p:ph type="body" orient="vert" idx="1" hasCustomPrompt="1"/>
          </p:nvPr>
        </p:nvSpPr>
        <p:spPr/>
        <p:txBody>
          <a:bodyPr vert="eaVert"/>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374412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6629400" y="274638"/>
            <a:ext cx="2057400" cy="5851525"/>
          </a:xfrm>
        </p:spPr>
        <p:txBody>
          <a:bodyPr vert="eaVert"/>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159232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9603" y="116632"/>
            <a:ext cx="8229600" cy="864096"/>
          </a:xfrm>
        </p:spPr>
        <p:txBody>
          <a:bodyPr/>
          <a:lstStyle>
            <a:lvl1pPr>
              <a:defRPr sz="4000"/>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Inhaltsplatzhalter 2"/>
          <p:cNvSpPr>
            <a:spLocks noGrp="1"/>
          </p:cNvSpPr>
          <p:nvPr>
            <p:ph idx="1" hasCustomPrompt="1"/>
          </p:nvPr>
        </p:nvSpPr>
        <p:spPr>
          <a:xfrm>
            <a:off x="457200" y="1124744"/>
            <a:ext cx="8229600" cy="4824537"/>
          </a:xfrm>
        </p:spPr>
        <p:txBody>
          <a:bodyPr/>
          <a:lstStyle>
            <a:lvl1pPr>
              <a:defRPr baseline="0"/>
            </a:lvl1pPr>
            <a:lvl2pPr marL="742950" indent="-285750">
              <a:buFont typeface="Arial" panose="020B0604020202020204" pitchFamily="34" charset="0"/>
              <a:buChar char="•"/>
              <a:defRPr/>
            </a:lvl2pPr>
            <a:lvl3pP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
        <p:nvSpPr>
          <p:cNvPr id="7" name="Shape 2"/>
          <p:cNvSpPr/>
          <p:nvPr userDrawn="1"/>
        </p:nvSpPr>
        <p:spPr>
          <a:xfrm flipV="1">
            <a:off x="167390" y="1011491"/>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spTree>
    <p:extLst>
      <p:ext uri="{BB962C8B-B14F-4D97-AF65-F5344CB8AC3E}">
        <p14:creationId xmlns:p14="http://schemas.microsoft.com/office/powerpoint/2010/main" val="20362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2313" y="4406900"/>
            <a:ext cx="7772400" cy="1362075"/>
          </a:xfrm>
        </p:spPr>
        <p:txBody>
          <a:bodyPr anchor="t"/>
          <a:lstStyle>
            <a:lvl1pPr algn="l">
              <a:defRPr sz="3200" b="1" cap="all"/>
            </a:lvl1pPr>
          </a:lstStyle>
          <a:p>
            <a:r>
              <a:rPr lang="de-DE" dirty="0"/>
              <a:t>Enter Slide Title </a:t>
            </a: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Textplatzhalt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Enter </a:t>
            </a:r>
            <a:r>
              <a:rPr lang="de-DE" dirty="0" err="1"/>
              <a:t>Subtitle</a:t>
            </a:r>
            <a:r>
              <a:rPr lang="de-DE" dirty="0"/>
              <a:t> </a:t>
            </a:r>
            <a:r>
              <a:rPr lang="de-DE" dirty="0" err="1"/>
              <a:t>Here</a:t>
            </a:r>
            <a:endParaRPr lang="de-DE" dirty="0"/>
          </a:p>
        </p:txBody>
      </p:sp>
      <p:sp>
        <p:nvSpPr>
          <p:cNvPr id="5" name="Fußzeilenplatzhalter 4"/>
          <p:cNvSpPr>
            <a:spLocks noGrp="1"/>
          </p:cNvSpPr>
          <p:nvPr>
            <p:ph type="ftr" sz="quarter" idx="11"/>
          </p:nvPr>
        </p:nvSpPr>
        <p:spPr/>
        <p:txBody>
          <a:bodyPr/>
          <a:lstStyle/>
          <a:p>
            <a:r>
              <a:rPr lang="en-US" dirty="0"/>
              <a:t>Author and Title</a:t>
            </a:r>
            <a:endParaRPr lang="de-DE" dirty="0"/>
          </a:p>
        </p:txBody>
      </p:sp>
      <p:sp>
        <p:nvSpPr>
          <p:cNvPr id="6" name="Foliennummernplatzhalter 5"/>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84893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179308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Enter </a:t>
            </a:r>
            <a:r>
              <a:rPr lang="de-DE" dirty="0" err="1"/>
              <a:t>Subtitle</a:t>
            </a:r>
            <a:r>
              <a:rPr lang="de-DE" dirty="0"/>
              <a:t> </a:t>
            </a:r>
            <a:r>
              <a:rPr lang="de-DE" dirty="0" err="1"/>
              <a:t>Here</a:t>
            </a:r>
            <a:endParaRPr lang="de-DE" dirty="0"/>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Enter </a:t>
            </a:r>
            <a:r>
              <a:rPr lang="de-DE" dirty="0" err="1"/>
              <a:t>Subtitle</a:t>
            </a:r>
            <a:r>
              <a:rPr lang="de-DE" dirty="0"/>
              <a:t> </a:t>
            </a:r>
            <a:r>
              <a:rPr lang="de-DE" dirty="0" err="1"/>
              <a:t>Here</a:t>
            </a:r>
            <a:endParaRPr lang="de-DE" dirty="0"/>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8" name="Fußzeilenplatzhalter 7"/>
          <p:cNvSpPr>
            <a:spLocks noGrp="1"/>
          </p:cNvSpPr>
          <p:nvPr>
            <p:ph type="ftr" sz="quarter" idx="11"/>
          </p:nvPr>
        </p:nvSpPr>
        <p:spPr/>
        <p:txBody>
          <a:bodyPr/>
          <a:lstStyle/>
          <a:p>
            <a:r>
              <a:rPr lang="en-US" dirty="0"/>
              <a:t>Author and Title</a:t>
            </a:r>
            <a:endParaRPr lang="de-DE" dirty="0"/>
          </a:p>
        </p:txBody>
      </p:sp>
      <p:sp>
        <p:nvSpPr>
          <p:cNvPr id="9" name="Foliennummernplatzhalter 8"/>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29249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4" name="Fußzeilenplatzhalter 3"/>
          <p:cNvSpPr>
            <a:spLocks noGrp="1"/>
          </p:cNvSpPr>
          <p:nvPr>
            <p:ph type="ftr" sz="quarter" idx="11"/>
          </p:nvPr>
        </p:nvSpPr>
        <p:spPr/>
        <p:txBody>
          <a:bodyPr/>
          <a:lstStyle/>
          <a:p>
            <a:r>
              <a:rPr lang="en-US" dirty="0"/>
              <a:t>Author and Title</a:t>
            </a:r>
            <a:endParaRPr lang="de-DE" dirty="0"/>
          </a:p>
        </p:txBody>
      </p:sp>
      <p:sp>
        <p:nvSpPr>
          <p:cNvPr id="5" name="Foliennummernplatzhalter 4"/>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242635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en-US" dirty="0"/>
              <a:t>Author and Title</a:t>
            </a:r>
            <a:endParaRPr lang="de-DE" dirty="0"/>
          </a:p>
        </p:txBody>
      </p:sp>
      <p:sp>
        <p:nvSpPr>
          <p:cNvPr id="4" name="Foliennummernplatzhalter 3"/>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17821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73050"/>
            <a:ext cx="3008313" cy="1162050"/>
          </a:xfrm>
        </p:spPr>
        <p:txBody>
          <a:bodyPr anchor="b"/>
          <a:lstStyle>
            <a:lvl1pPr algn="l">
              <a:defRPr sz="2000" b="1"/>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Inhaltsplatzhalter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4" name="Textplatzhalt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Enter </a:t>
            </a:r>
            <a:r>
              <a:rPr lang="de-DE" dirty="0" err="1"/>
              <a:t>Subtitle</a:t>
            </a:r>
            <a:r>
              <a:rPr lang="de-DE" dirty="0"/>
              <a:t> </a:t>
            </a:r>
            <a:r>
              <a:rPr lang="de-DE" dirty="0" err="1"/>
              <a:t>Here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405791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92288" y="4800600"/>
            <a:ext cx="5486400" cy="566738"/>
          </a:xfrm>
        </p:spPr>
        <p:txBody>
          <a:bodyPr anchor="b"/>
          <a:lstStyle>
            <a:lvl1pPr algn="l">
              <a:defRPr sz="2000" b="1"/>
            </a:lvl1p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Bildplatzhalter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Picture</a:t>
            </a:r>
            <a:endParaRPr lang="de-DE" dirty="0"/>
          </a:p>
        </p:txBody>
      </p:sp>
      <p:sp>
        <p:nvSpPr>
          <p:cNvPr id="4" name="Textplatzhalt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Enter </a:t>
            </a:r>
            <a:r>
              <a:rPr lang="de-DE" dirty="0" err="1"/>
              <a:t>Subtitle</a:t>
            </a:r>
            <a:r>
              <a:rPr lang="de-DE" dirty="0"/>
              <a:t> </a:t>
            </a:r>
            <a:r>
              <a:rPr lang="de-DE" dirty="0" err="1"/>
              <a:t>Here</a:t>
            </a:r>
            <a:endParaRPr lang="de-DE" dirty="0"/>
          </a:p>
        </p:txBody>
      </p:sp>
      <p:sp>
        <p:nvSpPr>
          <p:cNvPr id="6" name="Fußzeilenplatzhalter 5"/>
          <p:cNvSpPr>
            <a:spLocks noGrp="1"/>
          </p:cNvSpPr>
          <p:nvPr>
            <p:ph type="ftr" sz="quarter" idx="11"/>
          </p:nvPr>
        </p:nvSpPr>
        <p:spPr/>
        <p:txBody>
          <a:bodyPr/>
          <a:lstStyle/>
          <a:p>
            <a:r>
              <a:rPr lang="en-US" dirty="0"/>
              <a:t>Author and Title</a:t>
            </a:r>
            <a:endParaRPr lang="de-DE" dirty="0"/>
          </a:p>
        </p:txBody>
      </p:sp>
      <p:sp>
        <p:nvSpPr>
          <p:cNvPr id="7" name="Foliennummernplatzhalter 6"/>
          <p:cNvSpPr>
            <a:spLocks noGrp="1"/>
          </p:cNvSpPr>
          <p:nvPr>
            <p:ph type="sldNum" sz="quarter" idx="12"/>
          </p:nvPr>
        </p:nvSpPr>
        <p:spPr/>
        <p:txBody>
          <a:bodyPr/>
          <a:lstStyle/>
          <a:p>
            <a:fld id="{0AF9543E-3456-41E5-AD03-67F3D1E34324}" type="slidenum">
              <a:rPr lang="de-DE" smtClean="0"/>
              <a:t>‹#›</a:t>
            </a:fld>
            <a:endParaRPr lang="de-DE"/>
          </a:p>
        </p:txBody>
      </p:sp>
    </p:spTree>
    <p:extLst>
      <p:ext uri="{BB962C8B-B14F-4D97-AF65-F5344CB8AC3E}">
        <p14:creationId xmlns:p14="http://schemas.microsoft.com/office/powerpoint/2010/main" val="235938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4047" y="79129"/>
            <a:ext cx="8229600" cy="864096"/>
          </a:xfrm>
          <a:prstGeom prst="rect">
            <a:avLst/>
          </a:prstGeom>
        </p:spPr>
        <p:txBody>
          <a:bodyPr vert="horz" lIns="91440" tIns="45720" rIns="91440" bIns="45720" rtlCol="0" anchor="ctr">
            <a:noAutofit/>
          </a:bodyPr>
          <a:lstStyle/>
          <a:p>
            <a:r>
              <a:rPr lang="de-DE" dirty="0"/>
              <a:t>Enter Slide Title</a:t>
            </a:r>
            <a:br>
              <a:rPr lang="de-DE" dirty="0"/>
            </a:br>
            <a:r>
              <a:rPr lang="de-DE" dirty="0" err="1"/>
              <a:t>Use</a:t>
            </a:r>
            <a:r>
              <a:rPr lang="de-DE" dirty="0"/>
              <a:t> </a:t>
            </a:r>
            <a:r>
              <a:rPr lang="de-DE" dirty="0" err="1"/>
              <a:t>No</a:t>
            </a:r>
            <a:r>
              <a:rPr lang="de-DE" dirty="0"/>
              <a:t> More </a:t>
            </a:r>
            <a:r>
              <a:rPr lang="de-DE" dirty="0" err="1"/>
              <a:t>Than</a:t>
            </a:r>
            <a:r>
              <a:rPr lang="de-DE" dirty="0"/>
              <a:t> </a:t>
            </a:r>
            <a:r>
              <a:rPr lang="de-DE" dirty="0" err="1"/>
              <a:t>Two</a:t>
            </a:r>
            <a:r>
              <a:rPr lang="de-DE" dirty="0"/>
              <a:t> Lines </a:t>
            </a:r>
            <a:r>
              <a:rPr lang="de-DE" dirty="0" err="1"/>
              <a:t>Of</a:t>
            </a:r>
            <a:r>
              <a:rPr lang="de-DE" dirty="0"/>
              <a:t> Text</a:t>
            </a:r>
          </a:p>
        </p:txBody>
      </p:sp>
      <p:sp>
        <p:nvSpPr>
          <p:cNvPr id="3" name="Textplatzhalter 2"/>
          <p:cNvSpPr>
            <a:spLocks noGrp="1"/>
          </p:cNvSpPr>
          <p:nvPr>
            <p:ph type="body" idx="1"/>
          </p:nvPr>
        </p:nvSpPr>
        <p:spPr>
          <a:xfrm>
            <a:off x="457200" y="1196752"/>
            <a:ext cx="8229600" cy="4929411"/>
          </a:xfrm>
          <a:prstGeom prst="rect">
            <a:avLst/>
          </a:prstGeom>
        </p:spPr>
        <p:txBody>
          <a:bodyPr vert="horz" lIns="91440" tIns="45720" rIns="91440" bIns="45720" rtlCol="0">
            <a:normAutofit/>
          </a:bodyPr>
          <a:lstStyle/>
          <a:p>
            <a:pPr lvl="0"/>
            <a:r>
              <a:rPr lang="de-DE" dirty="0"/>
              <a:t>Add Text </a:t>
            </a:r>
            <a:r>
              <a:rPr lang="de-DE" dirty="0" err="1"/>
              <a:t>By</a:t>
            </a:r>
            <a:r>
              <a:rPr lang="de-DE" dirty="0"/>
              <a:t> </a:t>
            </a:r>
            <a:r>
              <a:rPr lang="de-DE" dirty="0" err="1"/>
              <a:t>Clicking</a:t>
            </a:r>
            <a:r>
              <a:rPr lang="de-DE" dirty="0"/>
              <a:t> </a:t>
            </a:r>
            <a:r>
              <a:rPr lang="de-DE" dirty="0" err="1"/>
              <a:t>Here</a:t>
            </a:r>
            <a:endParaRPr lang="de-DE" dirty="0"/>
          </a:p>
          <a:p>
            <a:pPr lvl="1"/>
            <a:r>
              <a:rPr lang="de-DE" dirty="0"/>
              <a:t>Level </a:t>
            </a:r>
            <a:r>
              <a:rPr lang="de-DE" dirty="0" err="1"/>
              <a:t>Two</a:t>
            </a:r>
            <a:endParaRPr lang="de-DE" dirty="0"/>
          </a:p>
          <a:p>
            <a:pPr lvl="2"/>
            <a:r>
              <a:rPr lang="de-DE" dirty="0"/>
              <a:t>Level </a:t>
            </a:r>
            <a:r>
              <a:rPr lang="de-DE" dirty="0" err="1"/>
              <a:t>Three</a:t>
            </a:r>
            <a:endParaRPr lang="de-DE" dirty="0"/>
          </a:p>
          <a:p>
            <a:pPr lvl="3"/>
            <a:r>
              <a:rPr lang="de-DE" dirty="0"/>
              <a:t>Level </a:t>
            </a:r>
            <a:r>
              <a:rPr lang="de-DE" dirty="0" err="1"/>
              <a:t>Four</a:t>
            </a:r>
            <a:endParaRPr lang="de-DE" dirty="0"/>
          </a:p>
          <a:p>
            <a:pPr lvl="4"/>
            <a:r>
              <a:rPr lang="de-DE" dirty="0"/>
              <a:t>Level </a:t>
            </a:r>
            <a:r>
              <a:rPr lang="de-DE" dirty="0" err="1"/>
              <a:t>Five</a:t>
            </a:r>
            <a:endParaRPr lang="de-DE" dirty="0"/>
          </a:p>
        </p:txBody>
      </p:sp>
      <p:sp>
        <p:nvSpPr>
          <p:cNvPr id="5" name="Fußzeilenplatzhalter 4"/>
          <p:cNvSpPr>
            <a:spLocks noGrp="1"/>
          </p:cNvSpPr>
          <p:nvPr>
            <p:ph type="ftr" sz="quarter" idx="3"/>
          </p:nvPr>
        </p:nvSpPr>
        <p:spPr>
          <a:xfrm>
            <a:off x="3121046" y="6255729"/>
            <a:ext cx="3971233" cy="365125"/>
          </a:xfrm>
          <a:prstGeom prst="rect">
            <a:avLst/>
          </a:prstGeom>
        </p:spPr>
        <p:txBody>
          <a:bodyPr vert="horz" lIns="91440" tIns="45720" rIns="91440" bIns="45720" rtlCol="0" anchor="ctr"/>
          <a:lstStyle>
            <a:lvl1pPr algn="ctr">
              <a:defRPr sz="1600">
                <a:solidFill>
                  <a:srgbClr val="275D90"/>
                </a:solidFill>
              </a:defRPr>
            </a:lvl1pPr>
          </a:lstStyle>
          <a:p>
            <a:r>
              <a:rPr lang="en-US" dirty="0"/>
              <a:t>Author and Title</a:t>
            </a:r>
            <a:endParaRPr lang="de-DE" dirty="0"/>
          </a:p>
        </p:txBody>
      </p:sp>
      <p:sp>
        <p:nvSpPr>
          <p:cNvPr id="6" name="Foliennummernplatzhalter 5"/>
          <p:cNvSpPr>
            <a:spLocks noGrp="1"/>
          </p:cNvSpPr>
          <p:nvPr>
            <p:ph type="sldNum" sz="quarter" idx="4"/>
          </p:nvPr>
        </p:nvSpPr>
        <p:spPr>
          <a:xfrm>
            <a:off x="899592" y="6255729"/>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0AF9543E-3456-41E5-AD03-67F3D1E34324}" type="slidenum">
              <a:rPr lang="de-DE" smtClean="0"/>
              <a:pPr/>
              <a:t>‹#›</a:t>
            </a:fld>
            <a:endParaRPr lang="de-DE" dirty="0"/>
          </a:p>
        </p:txBody>
      </p:sp>
      <p:pic>
        <p:nvPicPr>
          <p:cNvPr id="7" name="uniklinik.png"/>
          <p:cNvPicPr/>
          <p:nvPr userDrawn="1"/>
        </p:nvPicPr>
        <p:blipFill>
          <a:blip r:embed="rId13">
            <a:extLst/>
          </a:blip>
          <a:stretch>
            <a:fillRect/>
          </a:stretch>
        </p:blipFill>
        <p:spPr>
          <a:xfrm>
            <a:off x="173207" y="6165304"/>
            <a:ext cx="1926974" cy="545976"/>
          </a:xfrm>
          <a:prstGeom prst="rect">
            <a:avLst/>
          </a:prstGeom>
          <a:ln w="12700">
            <a:miter lim="400000"/>
          </a:ln>
        </p:spPr>
      </p:pic>
      <p:sp>
        <p:nvSpPr>
          <p:cNvPr id="9" name="Shape 2"/>
          <p:cNvSpPr/>
          <p:nvPr userDrawn="1"/>
        </p:nvSpPr>
        <p:spPr>
          <a:xfrm flipV="1">
            <a:off x="173207" y="6025474"/>
            <a:ext cx="8791281" cy="45719"/>
          </a:xfrm>
          <a:prstGeom prst="rect">
            <a:avLst/>
          </a:prstGeom>
          <a:gradFill>
            <a:gsLst>
              <a:gs pos="0">
                <a:srgbClr val="0069AF"/>
              </a:gs>
              <a:gs pos="100000">
                <a:srgbClr val="9EC7EA"/>
              </a:gs>
            </a:gsLst>
          </a:gradFill>
          <a:ln w="12700">
            <a:miter lim="400000"/>
          </a:ln>
        </p:spPr>
        <p:txBody>
          <a:bodyPr lIns="0" tIns="0" rIns="0" bIns="0" anchor="ctr"/>
          <a:lstStyle/>
          <a:p>
            <a:pPr lvl="0">
              <a:defRPr sz="4000">
                <a:solidFill>
                  <a:srgbClr val="FFFFFF"/>
                </a:solidFill>
                <a:effectLst>
                  <a:outerShdw blurRad="38100" dist="12700" dir="5400000" rotWithShape="0">
                    <a:srgbClr val="000000">
                      <a:alpha val="50000"/>
                    </a:srgbClr>
                  </a:outerShdw>
                </a:effectLst>
              </a:defRPr>
            </a:pPr>
            <a:r>
              <a:rPr lang="en-US" dirty="0"/>
              <a:t> </a:t>
            </a:r>
            <a:endParaRPr dirty="0"/>
          </a:p>
        </p:txBody>
      </p:sp>
      <p:pic>
        <p:nvPicPr>
          <p:cNvPr id="13"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75642" y="6306961"/>
            <a:ext cx="1365424" cy="26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723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b="0" kern="1200" baseline="0">
          <a:solidFill>
            <a:srgbClr val="275D90"/>
          </a:solidFill>
          <a:latin typeface="Gill Sans MT" panose="020B0502020104020203"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rgbClr val="275D90"/>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275D90"/>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75D90"/>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Proposal Talk</a:t>
            </a:r>
            <a:br>
              <a:rPr lang="sr-Latn-RS" dirty="0"/>
            </a:br>
            <a:r>
              <a:rPr lang="de-DE" sz="2800" dirty="0"/>
              <a:t>02</a:t>
            </a:r>
            <a:r>
              <a:rPr lang="sr-Latn-RS" sz="2800" dirty="0"/>
              <a:t>.</a:t>
            </a:r>
            <a:r>
              <a:rPr lang="de-DE" sz="2800" dirty="0"/>
              <a:t>10</a:t>
            </a:r>
            <a:r>
              <a:rPr lang="sr-Latn-RS" sz="2800" dirty="0"/>
              <a:t>.201</a:t>
            </a:r>
            <a:r>
              <a:rPr lang="de-DE" sz="2800" dirty="0"/>
              <a:t>7</a:t>
            </a:r>
            <a:endParaRPr lang="de-DE" dirty="0"/>
          </a:p>
        </p:txBody>
      </p:sp>
      <p:sp>
        <p:nvSpPr>
          <p:cNvPr id="3" name="Untertitel 2"/>
          <p:cNvSpPr>
            <a:spLocks noGrp="1"/>
          </p:cNvSpPr>
          <p:nvPr>
            <p:ph type="subTitle" idx="1"/>
          </p:nvPr>
        </p:nvSpPr>
        <p:spPr/>
        <p:txBody>
          <a:bodyPr/>
          <a:lstStyle/>
          <a:p>
            <a:r>
              <a:rPr lang="de-DE" dirty="0"/>
              <a:t>Ioannis Agalliadis</a:t>
            </a:r>
            <a:br>
              <a:rPr lang="en-US" dirty="0"/>
            </a:br>
            <a:r>
              <a:rPr lang="en-US" sz="2400" dirty="0"/>
              <a:t>Institute of Medical Informatics, Uniklinik RWTH Aachen</a:t>
            </a:r>
            <a:endParaRPr lang="de-DE" dirty="0"/>
          </a:p>
          <a:p>
            <a:endParaRPr lang="en-US" dirty="0"/>
          </a:p>
        </p:txBody>
      </p:sp>
    </p:spTree>
    <p:extLst>
      <p:ext uri="{BB962C8B-B14F-4D97-AF65-F5344CB8AC3E}">
        <p14:creationId xmlns:p14="http://schemas.microsoft.com/office/powerpoint/2010/main" val="324868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4F10-5300-45DE-B39C-15A1860C3CE1}"/>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CE40BE42-C5EE-4198-8ED3-769A1AE3B1CA}"/>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86AE73FE-6759-4C44-86E2-C729E6D71C6D}"/>
              </a:ext>
            </a:extLst>
          </p:cNvPr>
          <p:cNvSpPr>
            <a:spLocks noGrp="1"/>
          </p:cNvSpPr>
          <p:nvPr>
            <p:ph type="sldNum" sz="quarter" idx="12"/>
          </p:nvPr>
        </p:nvSpPr>
        <p:spPr/>
        <p:txBody>
          <a:bodyPr/>
          <a:lstStyle/>
          <a:p>
            <a:fld id="{0AF9543E-3456-41E5-AD03-67F3D1E34324}" type="slidenum">
              <a:rPr lang="de-DE" smtClean="0"/>
              <a:t>10</a:t>
            </a:fld>
            <a:endParaRPr lang="de-DE"/>
          </a:p>
        </p:txBody>
      </p:sp>
      <p:pic>
        <p:nvPicPr>
          <p:cNvPr id="6" name="Picture 5" descr="A close up of a logo&#10;&#10;Description generated with high confidence">
            <a:extLst>
              <a:ext uri="{FF2B5EF4-FFF2-40B4-BE49-F238E27FC236}">
                <a16:creationId xmlns:a16="http://schemas.microsoft.com/office/drawing/2014/main" id="{62A043FD-E765-49EE-9B0C-2A60C7FEC887}"/>
              </a:ext>
            </a:extLst>
          </p:cNvPr>
          <p:cNvPicPr>
            <a:picLocks noChangeAspect="1"/>
          </p:cNvPicPr>
          <p:nvPr/>
        </p:nvPicPr>
        <p:blipFill rotWithShape="1">
          <a:blip r:embed="rId2">
            <a:extLst>
              <a:ext uri="{28A0092B-C50C-407E-A947-70E740481C1C}">
                <a14:useLocalDpi xmlns:a14="http://schemas.microsoft.com/office/drawing/2010/main" val="0"/>
              </a:ext>
            </a:extLst>
          </a:blip>
          <a:srcRect t="6831"/>
          <a:stretch/>
        </p:blipFill>
        <p:spPr>
          <a:xfrm>
            <a:off x="1301610" y="1124744"/>
            <a:ext cx="6505585" cy="4752528"/>
          </a:xfrm>
          <a:prstGeom prst="rect">
            <a:avLst/>
          </a:prstGeom>
        </p:spPr>
      </p:pic>
    </p:spTree>
    <p:extLst>
      <p:ext uri="{BB962C8B-B14F-4D97-AF65-F5344CB8AC3E}">
        <p14:creationId xmlns:p14="http://schemas.microsoft.com/office/powerpoint/2010/main" val="221159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1050-CF8B-47DE-855F-BA2FAF7957C2}"/>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9CDCEDFE-58DB-47B2-B4CE-28EDCCF1E77D}"/>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603C0C9-079B-4DA5-9ECC-7EDDC62CD7D7}"/>
              </a:ext>
            </a:extLst>
          </p:cNvPr>
          <p:cNvSpPr>
            <a:spLocks noGrp="1"/>
          </p:cNvSpPr>
          <p:nvPr>
            <p:ph type="sldNum" sz="quarter" idx="12"/>
          </p:nvPr>
        </p:nvSpPr>
        <p:spPr/>
        <p:txBody>
          <a:bodyPr/>
          <a:lstStyle/>
          <a:p>
            <a:fld id="{0AF9543E-3456-41E5-AD03-67F3D1E34324}" type="slidenum">
              <a:rPr lang="de-DE" smtClean="0"/>
              <a:t>11</a:t>
            </a:fld>
            <a:endParaRPr lang="de-DE"/>
          </a:p>
        </p:txBody>
      </p:sp>
      <p:pic>
        <p:nvPicPr>
          <p:cNvPr id="11" name="Picture 10" descr="A screenshot of a cell phone&#10;&#10;Description generated with very high confidence">
            <a:extLst>
              <a:ext uri="{FF2B5EF4-FFF2-40B4-BE49-F238E27FC236}">
                <a16:creationId xmlns:a16="http://schemas.microsoft.com/office/drawing/2014/main" id="{0BAA8F29-784C-4FD7-A9D8-7C0A81EDA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2816"/>
            <a:ext cx="7503368" cy="2771130"/>
          </a:xfrm>
          <a:prstGeom prst="rect">
            <a:avLst/>
          </a:prstGeom>
        </p:spPr>
      </p:pic>
    </p:spTree>
    <p:extLst>
      <p:ext uri="{BB962C8B-B14F-4D97-AF65-F5344CB8AC3E}">
        <p14:creationId xmlns:p14="http://schemas.microsoft.com/office/powerpoint/2010/main" val="412094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945E-03C2-4817-B167-B1804BEFE454}"/>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04297544-E880-4882-B49B-F1B9F498861F}"/>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624AD4D5-DCFF-4F22-BC3C-7E74B6201E3A}"/>
              </a:ext>
            </a:extLst>
          </p:cNvPr>
          <p:cNvSpPr>
            <a:spLocks noGrp="1"/>
          </p:cNvSpPr>
          <p:nvPr>
            <p:ph type="sldNum" sz="quarter" idx="12"/>
          </p:nvPr>
        </p:nvSpPr>
        <p:spPr/>
        <p:txBody>
          <a:bodyPr/>
          <a:lstStyle/>
          <a:p>
            <a:fld id="{0AF9543E-3456-41E5-AD03-67F3D1E34324}" type="slidenum">
              <a:rPr lang="de-DE" smtClean="0"/>
              <a:t>12</a:t>
            </a:fld>
            <a:endParaRPr lang="de-DE"/>
          </a:p>
        </p:txBody>
      </p:sp>
      <p:pic>
        <p:nvPicPr>
          <p:cNvPr id="6" name="Picture 5" descr="A close up of a map&#10;&#10;Description generated with high confidence">
            <a:extLst>
              <a:ext uri="{FF2B5EF4-FFF2-40B4-BE49-F238E27FC236}">
                <a16:creationId xmlns:a16="http://schemas.microsoft.com/office/drawing/2014/main" id="{AD289FAE-E16F-47A3-AA24-E1EF84EE0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424" y="1124744"/>
            <a:ext cx="6033957" cy="4780750"/>
          </a:xfrm>
          <a:prstGeom prst="rect">
            <a:avLst/>
          </a:prstGeom>
        </p:spPr>
      </p:pic>
    </p:spTree>
    <p:extLst>
      <p:ext uri="{BB962C8B-B14F-4D97-AF65-F5344CB8AC3E}">
        <p14:creationId xmlns:p14="http://schemas.microsoft.com/office/powerpoint/2010/main" val="406222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3874-CB3F-4701-A493-22AE9274B251}"/>
              </a:ext>
            </a:extLst>
          </p:cNvPr>
          <p:cNvSpPr>
            <a:spLocks noGrp="1"/>
          </p:cNvSpPr>
          <p:nvPr>
            <p:ph type="title"/>
          </p:nvPr>
        </p:nvSpPr>
        <p:spPr/>
        <p:txBody>
          <a:bodyPr/>
          <a:lstStyle/>
          <a:p>
            <a:r>
              <a:rPr lang="de-DE" dirty="0"/>
              <a:t>Tasks</a:t>
            </a:r>
          </a:p>
        </p:txBody>
      </p:sp>
      <p:sp>
        <p:nvSpPr>
          <p:cNvPr id="4" name="Footer Placeholder 3">
            <a:extLst>
              <a:ext uri="{FF2B5EF4-FFF2-40B4-BE49-F238E27FC236}">
                <a16:creationId xmlns:a16="http://schemas.microsoft.com/office/drawing/2014/main" id="{CE16AAA0-4ADA-4150-92B8-44FA12B1392C}"/>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10411464-C4E2-447C-9AE8-4527758A63E3}"/>
              </a:ext>
            </a:extLst>
          </p:cNvPr>
          <p:cNvSpPr>
            <a:spLocks noGrp="1"/>
          </p:cNvSpPr>
          <p:nvPr>
            <p:ph type="sldNum" sz="quarter" idx="12"/>
          </p:nvPr>
        </p:nvSpPr>
        <p:spPr/>
        <p:txBody>
          <a:bodyPr/>
          <a:lstStyle/>
          <a:p>
            <a:fld id="{0AF9543E-3456-41E5-AD03-67F3D1E34324}" type="slidenum">
              <a:rPr lang="de-DE" smtClean="0"/>
              <a:t>13</a:t>
            </a:fld>
            <a:endParaRPr lang="de-DE"/>
          </a:p>
        </p:txBody>
      </p:sp>
      <p:pic>
        <p:nvPicPr>
          <p:cNvPr id="9" name="Picture 8" descr="A screenshot of a cell phone&#10;&#10;Description generated with high confidence">
            <a:extLst>
              <a:ext uri="{FF2B5EF4-FFF2-40B4-BE49-F238E27FC236}">
                <a16:creationId xmlns:a16="http://schemas.microsoft.com/office/drawing/2014/main" id="{644C7A91-819C-4427-8739-3F493820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124744"/>
            <a:ext cx="7030229" cy="4824536"/>
          </a:xfrm>
          <a:prstGeom prst="rect">
            <a:avLst/>
          </a:prstGeom>
        </p:spPr>
      </p:pic>
    </p:spTree>
    <p:extLst>
      <p:ext uri="{BB962C8B-B14F-4D97-AF65-F5344CB8AC3E}">
        <p14:creationId xmlns:p14="http://schemas.microsoft.com/office/powerpoint/2010/main" val="424770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5543-3188-4AC1-9A66-7C8C5220BDC6}"/>
              </a:ext>
            </a:extLst>
          </p:cNvPr>
          <p:cNvSpPr>
            <a:spLocks noGrp="1"/>
          </p:cNvSpPr>
          <p:nvPr>
            <p:ph type="title"/>
          </p:nvPr>
        </p:nvSpPr>
        <p:spPr>
          <a:xfrm>
            <a:off x="439603" y="116632"/>
            <a:ext cx="8229600" cy="864096"/>
          </a:xfrm>
        </p:spPr>
        <p:txBody>
          <a:bodyPr/>
          <a:lstStyle/>
          <a:p>
            <a:r>
              <a:rPr lang="de-DE" dirty="0"/>
              <a:t>Timeline</a:t>
            </a:r>
          </a:p>
        </p:txBody>
      </p:sp>
      <p:sp>
        <p:nvSpPr>
          <p:cNvPr id="4" name="Footer Placeholder 3">
            <a:extLst>
              <a:ext uri="{FF2B5EF4-FFF2-40B4-BE49-F238E27FC236}">
                <a16:creationId xmlns:a16="http://schemas.microsoft.com/office/drawing/2014/main" id="{16697A6E-2591-4690-AAD7-93A5B07C2930}"/>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967389C9-51EF-4870-BB6A-6352642DD978}"/>
              </a:ext>
            </a:extLst>
          </p:cNvPr>
          <p:cNvSpPr>
            <a:spLocks noGrp="1"/>
          </p:cNvSpPr>
          <p:nvPr>
            <p:ph type="sldNum" sz="quarter" idx="12"/>
          </p:nvPr>
        </p:nvSpPr>
        <p:spPr/>
        <p:txBody>
          <a:bodyPr/>
          <a:lstStyle/>
          <a:p>
            <a:fld id="{0AF9543E-3456-41E5-AD03-67F3D1E34324}" type="slidenum">
              <a:rPr lang="de-DE" smtClean="0"/>
              <a:t>14</a:t>
            </a:fld>
            <a:endParaRPr lang="de-DE"/>
          </a:p>
        </p:txBody>
      </p:sp>
      <p:cxnSp>
        <p:nvCxnSpPr>
          <p:cNvPr id="102" name="OTLSHAPE_T_73a753fc3eb04cce8a74f5f2ee475fdf_HorizontalConnector1">
            <a:extLst>
              <a:ext uri="{FF2B5EF4-FFF2-40B4-BE49-F238E27FC236}">
                <a16:creationId xmlns:a16="http://schemas.microsoft.com/office/drawing/2014/main" id="{078F3D66-2113-4DFD-B551-E8311669BADD}"/>
              </a:ext>
            </a:extLst>
          </p:cNvPr>
          <p:cNvCxnSpPr>
            <a:cxnSpLocks/>
          </p:cNvCxnSpPr>
          <p:nvPr>
            <p:custDataLst>
              <p:tags r:id="rId1"/>
            </p:custDataLst>
          </p:nvPr>
        </p:nvCxnSpPr>
        <p:spPr>
          <a:xfrm>
            <a:off x="1548873" y="4005064"/>
            <a:ext cx="482332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OTLSHAPE_T_7f025863b5434f9ca6f083d56cac4820_HorizontalConnector1">
            <a:extLst>
              <a:ext uri="{FF2B5EF4-FFF2-40B4-BE49-F238E27FC236}">
                <a16:creationId xmlns:a16="http://schemas.microsoft.com/office/drawing/2014/main" id="{44C548B1-95DA-4E35-B472-27D5CC016A54}"/>
              </a:ext>
            </a:extLst>
          </p:cNvPr>
          <p:cNvCxnSpPr>
            <a:cxnSpLocks/>
            <a:endCxn id="145" idx="1"/>
          </p:cNvCxnSpPr>
          <p:nvPr>
            <p:custDataLst>
              <p:tags r:id="rId2"/>
            </p:custDataLst>
          </p:nvPr>
        </p:nvCxnSpPr>
        <p:spPr>
          <a:xfrm>
            <a:off x="2233731" y="2306464"/>
            <a:ext cx="150067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OTLSHAPE_T_0c43ef4a38ab46e5bbc576f52f3f63fc_HorizontalConnector1">
            <a:extLst>
              <a:ext uri="{FF2B5EF4-FFF2-40B4-BE49-F238E27FC236}">
                <a16:creationId xmlns:a16="http://schemas.microsoft.com/office/drawing/2014/main" id="{6086DC8F-3F59-4CE8-A9BC-038B71DB9713}"/>
              </a:ext>
            </a:extLst>
          </p:cNvPr>
          <p:cNvCxnSpPr>
            <a:cxnSpLocks/>
          </p:cNvCxnSpPr>
          <p:nvPr>
            <p:custDataLst>
              <p:tags r:id="rId3"/>
            </p:custDataLst>
          </p:nvPr>
        </p:nvCxnSpPr>
        <p:spPr>
          <a:xfrm>
            <a:off x="1778626" y="1522675"/>
            <a:ext cx="1288225" cy="1"/>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OTLSHAPE_M_59b5ac8298c14cca9e65190bf60d5d05_Connector1">
            <a:extLst>
              <a:ext uri="{FF2B5EF4-FFF2-40B4-BE49-F238E27FC236}">
                <a16:creationId xmlns:a16="http://schemas.microsoft.com/office/drawing/2014/main" id="{1FDDA778-F07F-47EA-BEE0-44E06B66AE95}"/>
              </a:ext>
            </a:extLst>
          </p:cNvPr>
          <p:cNvCxnSpPr/>
          <p:nvPr>
            <p:custDataLst>
              <p:tags r:id="rId4"/>
            </p:custDataLst>
          </p:nvPr>
        </p:nvCxnSpPr>
        <p:spPr>
          <a:xfrm>
            <a:off x="6094430" y="4756598"/>
            <a:ext cx="0" cy="527431"/>
          </a:xfrm>
          <a:prstGeom prst="line">
            <a:avLst/>
          </a:prstGeom>
          <a:ln w="9525" cap="flat" cmpd="sng" algn="ctr">
            <a:solidFill>
              <a:schemeClr val="accent2">
                <a:alpha val="3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OTLSHAPE_M_8cc1ba62bc92479399f399f1daac8d07_Connector1">
            <a:extLst>
              <a:ext uri="{FF2B5EF4-FFF2-40B4-BE49-F238E27FC236}">
                <a16:creationId xmlns:a16="http://schemas.microsoft.com/office/drawing/2014/main" id="{A045E9D8-700B-48D6-98EC-10AE686A2FA3}"/>
              </a:ext>
            </a:extLst>
          </p:cNvPr>
          <p:cNvCxnSpPr/>
          <p:nvPr>
            <p:custDataLst>
              <p:tags r:id="rId5"/>
            </p:custDataLst>
          </p:nvPr>
        </p:nvCxnSpPr>
        <p:spPr>
          <a:xfrm>
            <a:off x="2775836" y="4836494"/>
            <a:ext cx="0" cy="442172"/>
          </a:xfrm>
          <a:prstGeom prst="line">
            <a:avLst/>
          </a:prstGeom>
          <a:ln w="9525" cap="flat" cmpd="sng" algn="ctr">
            <a:solidFill>
              <a:schemeClr val="dk2">
                <a:alpha val="3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OTLSHAPE_TB_00000000000000000000000000000000_LeftEndCaps">
            <a:extLst>
              <a:ext uri="{FF2B5EF4-FFF2-40B4-BE49-F238E27FC236}">
                <a16:creationId xmlns:a16="http://schemas.microsoft.com/office/drawing/2014/main" id="{6148C783-61C9-4104-BD7E-BDB2754F1366}"/>
              </a:ext>
            </a:extLst>
          </p:cNvPr>
          <p:cNvSpPr txBox="1"/>
          <p:nvPr>
            <p:custDataLst>
              <p:tags r:id="rId6"/>
            </p:custDataLst>
          </p:nvPr>
        </p:nvSpPr>
        <p:spPr>
          <a:xfrm>
            <a:off x="2195736" y="5325742"/>
            <a:ext cx="451662" cy="279061"/>
          </a:xfrm>
          <a:prstGeom prst="rect">
            <a:avLst/>
          </a:prstGeom>
          <a:noFill/>
        </p:spPr>
        <p:txBody>
          <a:bodyPr vert="horz" wrap="none" lIns="0" tIns="0" rIns="0" bIns="0" rtlCol="0" anchor="ctr" anchorCtr="0">
            <a:spAutoFit/>
          </a:bodyPr>
          <a:lstStyle/>
          <a:p>
            <a:pPr algn="ctr"/>
            <a:r>
              <a:rPr lang="de-DE" b="1" spc="-38" dirty="0">
                <a:solidFill>
                  <a:srgbClr val="C0504D"/>
                </a:solidFill>
                <a:latin typeface="Calibri" panose="020F0502020204030204" pitchFamily="34" charset="0"/>
              </a:rPr>
              <a:t>2017</a:t>
            </a:r>
          </a:p>
        </p:txBody>
      </p:sp>
      <p:sp>
        <p:nvSpPr>
          <p:cNvPr id="110" name="OTLSHAPE_TB_00000000000000000000000000000000_RightEndCaps">
            <a:extLst>
              <a:ext uri="{FF2B5EF4-FFF2-40B4-BE49-F238E27FC236}">
                <a16:creationId xmlns:a16="http://schemas.microsoft.com/office/drawing/2014/main" id="{2D413966-0E99-4989-9910-F68343F55B91}"/>
              </a:ext>
            </a:extLst>
          </p:cNvPr>
          <p:cNvSpPr txBox="1"/>
          <p:nvPr>
            <p:custDataLst>
              <p:tags r:id="rId7"/>
            </p:custDataLst>
          </p:nvPr>
        </p:nvSpPr>
        <p:spPr>
          <a:xfrm>
            <a:off x="6294172" y="5328441"/>
            <a:ext cx="450636" cy="276999"/>
          </a:xfrm>
          <a:prstGeom prst="rect">
            <a:avLst/>
          </a:prstGeom>
          <a:noFill/>
        </p:spPr>
        <p:txBody>
          <a:bodyPr vert="horz" wrap="none" lIns="0" tIns="0" rIns="0" bIns="0" rtlCol="0" anchor="ctr" anchorCtr="0">
            <a:spAutoFit/>
          </a:bodyPr>
          <a:lstStyle/>
          <a:p>
            <a:pPr algn="ctr"/>
            <a:r>
              <a:rPr lang="de-DE" b="1" spc="-34" dirty="0">
                <a:solidFill>
                  <a:srgbClr val="C0504D"/>
                </a:solidFill>
              </a:rPr>
              <a:t>2018</a:t>
            </a:r>
          </a:p>
        </p:txBody>
      </p:sp>
      <p:sp>
        <p:nvSpPr>
          <p:cNvPr id="111" name="OTLSHAPE_TB_00000000000000000000000000000000_ScaleContainer">
            <a:extLst>
              <a:ext uri="{FF2B5EF4-FFF2-40B4-BE49-F238E27FC236}">
                <a16:creationId xmlns:a16="http://schemas.microsoft.com/office/drawing/2014/main" id="{6E9643E7-522C-40AA-8689-B0606428916A}"/>
              </a:ext>
            </a:extLst>
          </p:cNvPr>
          <p:cNvSpPr/>
          <p:nvPr>
            <p:custDataLst>
              <p:tags r:id="rId8"/>
            </p:custDataLst>
          </p:nvPr>
        </p:nvSpPr>
        <p:spPr>
          <a:xfrm>
            <a:off x="2720865" y="5274773"/>
            <a:ext cx="3500462"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6" name="OTLSHAPE_TB_00000000000000000000000000000000_TimescaleInterval3">
            <a:extLst>
              <a:ext uri="{FF2B5EF4-FFF2-40B4-BE49-F238E27FC236}">
                <a16:creationId xmlns:a16="http://schemas.microsoft.com/office/drawing/2014/main" id="{1309AF8A-1BFD-4544-B5D1-766C9AFB76A8}"/>
              </a:ext>
            </a:extLst>
          </p:cNvPr>
          <p:cNvSpPr txBox="1"/>
          <p:nvPr>
            <p:custDataLst>
              <p:tags r:id="rId9"/>
            </p:custDataLst>
          </p:nvPr>
        </p:nvSpPr>
        <p:spPr>
          <a:xfrm>
            <a:off x="2784367" y="5372245"/>
            <a:ext cx="208812"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Dec</a:t>
            </a:r>
          </a:p>
        </p:txBody>
      </p:sp>
      <p:cxnSp>
        <p:nvCxnSpPr>
          <p:cNvPr id="117" name="OTLSHAPE_TB_00000000000000000000000000000000_Separator3">
            <a:extLst>
              <a:ext uri="{FF2B5EF4-FFF2-40B4-BE49-F238E27FC236}">
                <a16:creationId xmlns:a16="http://schemas.microsoft.com/office/drawing/2014/main" id="{F1FD1F91-EEC1-4596-8674-68D52FCCFE0A}"/>
              </a:ext>
            </a:extLst>
          </p:cNvPr>
          <p:cNvCxnSpPr/>
          <p:nvPr>
            <p:custDataLst>
              <p:tags r:id="rId10"/>
            </p:custDataLst>
          </p:nvPr>
        </p:nvCxnSpPr>
        <p:spPr>
          <a:xfrm>
            <a:off x="3603046" y="5338273"/>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OTLSHAPE_TB_00000000000000000000000000000000_TimescaleInterval4">
            <a:extLst>
              <a:ext uri="{FF2B5EF4-FFF2-40B4-BE49-F238E27FC236}">
                <a16:creationId xmlns:a16="http://schemas.microsoft.com/office/drawing/2014/main" id="{90BD8D6E-8FEB-4220-B77C-C01DA180EF41}"/>
              </a:ext>
            </a:extLst>
          </p:cNvPr>
          <p:cNvSpPr txBox="1"/>
          <p:nvPr>
            <p:custDataLst>
              <p:tags r:id="rId11"/>
            </p:custDataLst>
          </p:nvPr>
        </p:nvSpPr>
        <p:spPr>
          <a:xfrm>
            <a:off x="3666548" y="5372245"/>
            <a:ext cx="150939"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Jan</a:t>
            </a:r>
          </a:p>
        </p:txBody>
      </p:sp>
      <p:cxnSp>
        <p:nvCxnSpPr>
          <p:cNvPr id="119" name="OTLSHAPE_TB_00000000000000000000000000000000_Separator4">
            <a:extLst>
              <a:ext uri="{FF2B5EF4-FFF2-40B4-BE49-F238E27FC236}">
                <a16:creationId xmlns:a16="http://schemas.microsoft.com/office/drawing/2014/main" id="{6889AB83-4D45-4EA7-999C-653E895CF5F6}"/>
              </a:ext>
            </a:extLst>
          </p:cNvPr>
          <p:cNvCxnSpPr/>
          <p:nvPr>
            <p:custDataLst>
              <p:tags r:id="rId12"/>
            </p:custDataLst>
          </p:nvPr>
        </p:nvCxnSpPr>
        <p:spPr>
          <a:xfrm>
            <a:off x="4485227" y="5338273"/>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0" name="OTLSHAPE_TB_00000000000000000000000000000000_TimescaleInterval5">
            <a:extLst>
              <a:ext uri="{FF2B5EF4-FFF2-40B4-BE49-F238E27FC236}">
                <a16:creationId xmlns:a16="http://schemas.microsoft.com/office/drawing/2014/main" id="{8A18B4D3-9637-48C6-BCFB-A0BDB0F8EADE}"/>
              </a:ext>
            </a:extLst>
          </p:cNvPr>
          <p:cNvSpPr txBox="1"/>
          <p:nvPr>
            <p:custDataLst>
              <p:tags r:id="rId13"/>
            </p:custDataLst>
          </p:nvPr>
        </p:nvSpPr>
        <p:spPr>
          <a:xfrm>
            <a:off x="4548729" y="5372245"/>
            <a:ext cx="150939"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Feb</a:t>
            </a:r>
          </a:p>
        </p:txBody>
      </p:sp>
      <p:cxnSp>
        <p:nvCxnSpPr>
          <p:cNvPr id="121" name="OTLSHAPE_TB_00000000000000000000000000000000_Separator5">
            <a:extLst>
              <a:ext uri="{FF2B5EF4-FFF2-40B4-BE49-F238E27FC236}">
                <a16:creationId xmlns:a16="http://schemas.microsoft.com/office/drawing/2014/main" id="{AC101824-1224-457D-AC3A-5E373150EC6D}"/>
              </a:ext>
            </a:extLst>
          </p:cNvPr>
          <p:cNvCxnSpPr/>
          <p:nvPr>
            <p:custDataLst>
              <p:tags r:id="rId14"/>
            </p:custDataLst>
          </p:nvPr>
        </p:nvCxnSpPr>
        <p:spPr>
          <a:xfrm>
            <a:off x="5367408" y="5338273"/>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OTLSHAPE_TB_00000000000000000000000000000000_TimescaleInterval6">
            <a:extLst>
              <a:ext uri="{FF2B5EF4-FFF2-40B4-BE49-F238E27FC236}">
                <a16:creationId xmlns:a16="http://schemas.microsoft.com/office/drawing/2014/main" id="{4EA4A1E6-D1B8-4CF9-AE07-0B7F1C274621}"/>
              </a:ext>
            </a:extLst>
          </p:cNvPr>
          <p:cNvSpPr txBox="1"/>
          <p:nvPr>
            <p:custDataLst>
              <p:tags r:id="rId15"/>
            </p:custDataLst>
          </p:nvPr>
        </p:nvSpPr>
        <p:spPr>
          <a:xfrm>
            <a:off x="5430910" y="5372245"/>
            <a:ext cx="150939" cy="186055"/>
          </a:xfrm>
          <a:prstGeom prst="rect">
            <a:avLst/>
          </a:prstGeom>
          <a:noFill/>
        </p:spPr>
        <p:txBody>
          <a:bodyPr vert="horz" wrap="none" lIns="0" tIns="0" rIns="0" bIns="0" rtlCol="0" anchor="ctr" anchorCtr="0">
            <a:noAutofit/>
          </a:bodyPr>
          <a:lstStyle/>
          <a:p>
            <a:r>
              <a:rPr lang="de-DE" sz="1300" spc="-26" dirty="0">
                <a:solidFill>
                  <a:schemeClr val="lt1"/>
                </a:solidFill>
                <a:latin typeface="Calibri" panose="020F0502020204030204" pitchFamily="34" charset="0"/>
              </a:rPr>
              <a:t>Mar</a:t>
            </a:r>
          </a:p>
        </p:txBody>
      </p:sp>
      <p:sp>
        <p:nvSpPr>
          <p:cNvPr id="125" name="OTLSHAPE_M_8cc1ba62bc92479399f399f1daac8d07_Title">
            <a:extLst>
              <a:ext uri="{FF2B5EF4-FFF2-40B4-BE49-F238E27FC236}">
                <a16:creationId xmlns:a16="http://schemas.microsoft.com/office/drawing/2014/main" id="{9C7E23D9-D12D-4496-891E-00EA495E4D7B}"/>
              </a:ext>
            </a:extLst>
          </p:cNvPr>
          <p:cNvSpPr txBox="1"/>
          <p:nvPr>
            <p:custDataLst>
              <p:tags r:id="rId16"/>
            </p:custDataLst>
          </p:nvPr>
        </p:nvSpPr>
        <p:spPr>
          <a:xfrm>
            <a:off x="2998086" y="4702060"/>
            <a:ext cx="1550174" cy="215444"/>
          </a:xfrm>
          <a:prstGeom prst="rect">
            <a:avLst/>
          </a:prstGeom>
          <a:noFill/>
        </p:spPr>
        <p:txBody>
          <a:bodyPr vert="horz" wrap="square" lIns="0" tIns="0" rIns="0" bIns="0" rtlCol="0" anchor="ctr" anchorCtr="0">
            <a:spAutoFit/>
          </a:bodyPr>
          <a:lstStyle/>
          <a:p>
            <a:r>
              <a:rPr lang="de-DE" sz="1400" b="1" spc="-6" dirty="0">
                <a:solidFill>
                  <a:schemeClr val="dk1"/>
                </a:solidFill>
                <a:latin typeface="Calibri" panose="020F0502020204030204" pitchFamily="34" charset="0"/>
              </a:rPr>
              <a:t>Thesis Registration</a:t>
            </a:r>
          </a:p>
        </p:txBody>
      </p:sp>
      <p:sp>
        <p:nvSpPr>
          <p:cNvPr id="126" name="OTLSHAPE_M_8cc1ba62bc92479399f399f1daac8d07_Date">
            <a:extLst>
              <a:ext uri="{FF2B5EF4-FFF2-40B4-BE49-F238E27FC236}">
                <a16:creationId xmlns:a16="http://schemas.microsoft.com/office/drawing/2014/main" id="{0D2145E4-F993-4E90-974A-74370D8D329C}"/>
              </a:ext>
            </a:extLst>
          </p:cNvPr>
          <p:cNvSpPr txBox="1"/>
          <p:nvPr>
            <p:custDataLst>
              <p:tags r:id="rId17"/>
            </p:custDataLst>
          </p:nvPr>
        </p:nvSpPr>
        <p:spPr>
          <a:xfrm>
            <a:off x="2998085" y="4877531"/>
            <a:ext cx="925839" cy="215444"/>
          </a:xfrm>
          <a:prstGeom prst="rect">
            <a:avLst/>
          </a:prstGeom>
          <a:noFill/>
        </p:spPr>
        <p:txBody>
          <a:bodyPr vert="horz" wrap="square" lIns="0" tIns="0" rIns="0" bIns="0" rtlCol="0" anchor="ctr" anchorCtr="0">
            <a:spAutoFit/>
          </a:bodyPr>
          <a:lstStyle/>
          <a:p>
            <a:r>
              <a:rPr lang="de-DE" sz="1400" spc="-8" dirty="0">
                <a:solidFill>
                  <a:srgbClr val="1F497E"/>
                </a:solidFill>
                <a:latin typeface="Calibri" panose="020F0502020204030204" pitchFamily="34" charset="0"/>
              </a:rPr>
              <a:t>12/2017</a:t>
            </a:r>
          </a:p>
        </p:txBody>
      </p:sp>
      <p:sp>
        <p:nvSpPr>
          <p:cNvPr id="127" name="OTLSHAPE_M_8cc1ba62bc92479399f399f1daac8d07_Shape">
            <a:extLst>
              <a:ext uri="{FF2B5EF4-FFF2-40B4-BE49-F238E27FC236}">
                <a16:creationId xmlns:a16="http://schemas.microsoft.com/office/drawing/2014/main" id="{B8888882-597F-4126-A388-E3C0CD2DCCAD}"/>
              </a:ext>
            </a:extLst>
          </p:cNvPr>
          <p:cNvSpPr/>
          <p:nvPr>
            <p:custDataLst>
              <p:tags r:id="rId18"/>
            </p:custDataLst>
          </p:nvPr>
        </p:nvSpPr>
        <p:spPr>
          <a:xfrm rot="16200000">
            <a:off x="2801236" y="4836494"/>
            <a:ext cx="165100" cy="165100"/>
          </a:xfrm>
          <a:prstGeom prst="flowChartMerge">
            <a:avLst/>
          </a:prstGeom>
          <a:solidFill>
            <a:schemeClr val="dk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OTLSHAPE_M_59b5ac8298c14cca9e65190bf60d5d05_Title">
            <a:extLst>
              <a:ext uri="{FF2B5EF4-FFF2-40B4-BE49-F238E27FC236}">
                <a16:creationId xmlns:a16="http://schemas.microsoft.com/office/drawing/2014/main" id="{9BB18ED6-3E08-458F-A2A6-0D0381215A5C}"/>
              </a:ext>
            </a:extLst>
          </p:cNvPr>
          <p:cNvSpPr txBox="1"/>
          <p:nvPr>
            <p:custDataLst>
              <p:tags r:id="rId19"/>
            </p:custDataLst>
          </p:nvPr>
        </p:nvSpPr>
        <p:spPr>
          <a:xfrm>
            <a:off x="6310329" y="4702060"/>
            <a:ext cx="1275191" cy="215444"/>
          </a:xfrm>
          <a:prstGeom prst="rect">
            <a:avLst/>
          </a:prstGeom>
          <a:noFill/>
        </p:spPr>
        <p:txBody>
          <a:bodyPr vert="horz" wrap="square" lIns="0" tIns="0" rIns="0" bIns="0" rtlCol="0" anchor="ctr" anchorCtr="0">
            <a:spAutoFit/>
          </a:bodyPr>
          <a:lstStyle/>
          <a:p>
            <a:r>
              <a:rPr lang="de-DE" sz="1400" b="1" spc="-12" dirty="0">
                <a:solidFill>
                  <a:schemeClr val="dk1"/>
                </a:solidFill>
                <a:latin typeface="Calibri" panose="020F0502020204030204" pitchFamily="34" charset="0"/>
              </a:rPr>
              <a:t>Project Hand-Off</a:t>
            </a:r>
          </a:p>
        </p:txBody>
      </p:sp>
      <p:sp>
        <p:nvSpPr>
          <p:cNvPr id="129" name="OTLSHAPE_M_59b5ac8298c14cca9e65190bf60d5d05_Date">
            <a:extLst>
              <a:ext uri="{FF2B5EF4-FFF2-40B4-BE49-F238E27FC236}">
                <a16:creationId xmlns:a16="http://schemas.microsoft.com/office/drawing/2014/main" id="{B0C59B8B-1405-4104-BC4D-28A8F9C980D4}"/>
              </a:ext>
            </a:extLst>
          </p:cNvPr>
          <p:cNvSpPr txBox="1"/>
          <p:nvPr>
            <p:custDataLst>
              <p:tags r:id="rId20"/>
            </p:custDataLst>
          </p:nvPr>
        </p:nvSpPr>
        <p:spPr>
          <a:xfrm>
            <a:off x="6316679" y="4882894"/>
            <a:ext cx="919607" cy="215444"/>
          </a:xfrm>
          <a:prstGeom prst="rect">
            <a:avLst/>
          </a:prstGeom>
          <a:noFill/>
        </p:spPr>
        <p:txBody>
          <a:bodyPr vert="horz" wrap="square" lIns="0" tIns="0" rIns="0" bIns="0" rtlCol="0" anchor="ctr" anchorCtr="0">
            <a:spAutoFit/>
          </a:bodyPr>
          <a:lstStyle/>
          <a:p>
            <a:r>
              <a:rPr lang="de-DE" sz="1400" spc="-8" dirty="0">
                <a:solidFill>
                  <a:srgbClr val="1F497E"/>
                </a:solidFill>
                <a:latin typeface="Calibri" panose="020F0502020204030204" pitchFamily="34" charset="0"/>
              </a:rPr>
              <a:t>03/2018</a:t>
            </a:r>
          </a:p>
        </p:txBody>
      </p:sp>
      <p:sp>
        <p:nvSpPr>
          <p:cNvPr id="130" name="OTLSHAPE_M_59b5ac8298c14cca9e65190bf60d5d05_Shape">
            <a:extLst>
              <a:ext uri="{FF2B5EF4-FFF2-40B4-BE49-F238E27FC236}">
                <a16:creationId xmlns:a16="http://schemas.microsoft.com/office/drawing/2014/main" id="{1F792474-7107-42D1-84DD-A2E54500577B}"/>
              </a:ext>
            </a:extLst>
          </p:cNvPr>
          <p:cNvSpPr/>
          <p:nvPr>
            <p:custDataLst>
              <p:tags r:id="rId21"/>
            </p:custDataLst>
          </p:nvPr>
        </p:nvSpPr>
        <p:spPr>
          <a:xfrm rot="16200000">
            <a:off x="6119830" y="4756598"/>
            <a:ext cx="165100" cy="165100"/>
          </a:xfrm>
          <a:prstGeom prst="flowChartMerge">
            <a:avLst/>
          </a:prstGeom>
          <a:solidFill>
            <a:schemeClr val="accent2"/>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OTLSHAPE_T_0c43ef4a38ab46e5bbc576f52f3f63fc_Shape">
            <a:extLst>
              <a:ext uri="{FF2B5EF4-FFF2-40B4-BE49-F238E27FC236}">
                <a16:creationId xmlns:a16="http://schemas.microsoft.com/office/drawing/2014/main" id="{33CB6778-98D5-4145-A637-75EA43AD5A73}"/>
              </a:ext>
            </a:extLst>
          </p:cNvPr>
          <p:cNvSpPr/>
          <p:nvPr>
            <p:custDataLst>
              <p:tags r:id="rId22"/>
            </p:custDataLst>
          </p:nvPr>
        </p:nvSpPr>
        <p:spPr>
          <a:xfrm>
            <a:off x="3015742" y="1412010"/>
            <a:ext cx="17653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5" name="OTLSHAPE_T_0c43ef4a38ab46e5bbc576f52f3f63fc_JoinedDate">
            <a:extLst>
              <a:ext uri="{FF2B5EF4-FFF2-40B4-BE49-F238E27FC236}">
                <a16:creationId xmlns:a16="http://schemas.microsoft.com/office/drawing/2014/main" id="{8BD912B2-1A3F-4F6C-83EE-E3AB3395FD31}"/>
              </a:ext>
            </a:extLst>
          </p:cNvPr>
          <p:cNvSpPr txBox="1"/>
          <p:nvPr>
            <p:custDataLst>
              <p:tags r:id="rId23"/>
            </p:custDataLst>
          </p:nvPr>
        </p:nvSpPr>
        <p:spPr>
          <a:xfrm>
            <a:off x="4881859" y="1414951"/>
            <a:ext cx="1765299"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11/2017 – 12/2017</a:t>
            </a:r>
          </a:p>
        </p:txBody>
      </p:sp>
      <p:sp>
        <p:nvSpPr>
          <p:cNvPr id="136" name="OTLSHAPE_T_0c43ef4a38ab46e5bbc576f52f3f63fc_Title">
            <a:extLst>
              <a:ext uri="{FF2B5EF4-FFF2-40B4-BE49-F238E27FC236}">
                <a16:creationId xmlns:a16="http://schemas.microsoft.com/office/drawing/2014/main" id="{3191FC98-479B-49ED-81A5-2DE20304F5E8}"/>
              </a:ext>
            </a:extLst>
          </p:cNvPr>
          <p:cNvSpPr txBox="1"/>
          <p:nvPr>
            <p:custDataLst>
              <p:tags r:id="rId24"/>
            </p:custDataLst>
          </p:nvPr>
        </p:nvSpPr>
        <p:spPr>
          <a:xfrm>
            <a:off x="323528" y="1199510"/>
            <a:ext cx="1386698" cy="646331"/>
          </a:xfrm>
          <a:prstGeom prst="rect">
            <a:avLst/>
          </a:prstGeom>
          <a:noFill/>
        </p:spPr>
        <p:txBody>
          <a:bodyPr vert="horz" wrap="square" lIns="0" tIns="0" rIns="0" bIns="0" rtlCol="0" anchor="ctr" anchorCtr="0">
            <a:spAutoFit/>
          </a:bodyPr>
          <a:lstStyle/>
          <a:p>
            <a:r>
              <a:rPr lang="de-DE" sz="1400" b="1" spc="-8" dirty="0">
                <a:solidFill>
                  <a:schemeClr val="dk1"/>
                </a:solidFill>
                <a:latin typeface="Calibri" panose="020F0502020204030204" pitchFamily="34" charset="0"/>
              </a:rPr>
              <a:t>Combine most accurate Features -&gt; Results</a:t>
            </a:r>
          </a:p>
        </p:txBody>
      </p:sp>
      <p:sp>
        <p:nvSpPr>
          <p:cNvPr id="137" name="OTLSHAPE_T_7f025863b5434f9ca6f083d56cac4820_JoinedDate">
            <a:extLst>
              <a:ext uri="{FF2B5EF4-FFF2-40B4-BE49-F238E27FC236}">
                <a16:creationId xmlns:a16="http://schemas.microsoft.com/office/drawing/2014/main" id="{D6943FF6-EA5D-49B5-8118-ABFA493FE46D}"/>
              </a:ext>
            </a:extLst>
          </p:cNvPr>
          <p:cNvSpPr txBox="1"/>
          <p:nvPr>
            <p:custDataLst>
              <p:tags r:id="rId25"/>
            </p:custDataLst>
          </p:nvPr>
        </p:nvSpPr>
        <p:spPr>
          <a:xfrm>
            <a:off x="5569866" y="2204099"/>
            <a:ext cx="1666430"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12/2017 - 01/2018</a:t>
            </a:r>
          </a:p>
        </p:txBody>
      </p:sp>
      <p:sp>
        <p:nvSpPr>
          <p:cNvPr id="138" name="OTLSHAPE_T_7f025863b5434f9ca6f083d56cac4820_Title">
            <a:extLst>
              <a:ext uri="{FF2B5EF4-FFF2-40B4-BE49-F238E27FC236}">
                <a16:creationId xmlns:a16="http://schemas.microsoft.com/office/drawing/2014/main" id="{2F1AB9CD-22DA-409B-AE9D-03D38A9A8A79}"/>
              </a:ext>
            </a:extLst>
          </p:cNvPr>
          <p:cNvSpPr txBox="1"/>
          <p:nvPr>
            <p:custDataLst>
              <p:tags r:id="rId26"/>
            </p:custDataLst>
          </p:nvPr>
        </p:nvSpPr>
        <p:spPr>
          <a:xfrm>
            <a:off x="323528" y="1991162"/>
            <a:ext cx="1840038" cy="861774"/>
          </a:xfrm>
          <a:prstGeom prst="rect">
            <a:avLst/>
          </a:prstGeom>
          <a:noFill/>
        </p:spPr>
        <p:txBody>
          <a:bodyPr vert="horz" wrap="square" lIns="0" tIns="0" rIns="0" bIns="0" rtlCol="0" anchor="ctr" anchorCtr="0">
            <a:spAutoFit/>
          </a:bodyPr>
          <a:lstStyle/>
          <a:p>
            <a:r>
              <a:rPr lang="de-DE" sz="1400" b="1" spc="-10" dirty="0">
                <a:solidFill>
                  <a:schemeClr val="dk1"/>
                </a:solidFill>
                <a:latin typeface="Calibri" panose="020F0502020204030204" pitchFamily="34" charset="0"/>
              </a:rPr>
              <a:t>Test forward selection &amp;</a:t>
            </a:r>
          </a:p>
          <a:p>
            <a:r>
              <a:rPr lang="de-DE" sz="1400" b="1" spc="-10" dirty="0">
                <a:solidFill>
                  <a:schemeClr val="dk1"/>
                </a:solidFill>
                <a:latin typeface="Calibri" panose="020F0502020204030204" pitchFamily="34" charset="0"/>
              </a:rPr>
              <a:t>backward  elimination, creation of new gesture database</a:t>
            </a:r>
          </a:p>
        </p:txBody>
      </p:sp>
      <p:sp>
        <p:nvSpPr>
          <p:cNvPr id="142" name="OTLSHAPE_T_73a753fc3eb04cce8a74f5f2ee475fdf_Shape">
            <a:extLst>
              <a:ext uri="{FF2B5EF4-FFF2-40B4-BE49-F238E27FC236}">
                <a16:creationId xmlns:a16="http://schemas.microsoft.com/office/drawing/2014/main" id="{CF8FBB39-EFBA-4A01-9838-5AD52F63B71F}"/>
              </a:ext>
            </a:extLst>
          </p:cNvPr>
          <p:cNvSpPr/>
          <p:nvPr>
            <p:custDataLst>
              <p:tags r:id="rId27"/>
            </p:custDataLst>
          </p:nvPr>
        </p:nvSpPr>
        <p:spPr>
          <a:xfrm>
            <a:off x="6228184" y="3873872"/>
            <a:ext cx="4445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OTLSHAPE_T_73a753fc3eb04cce8a74f5f2ee475fdf_JoinedDate">
            <a:extLst>
              <a:ext uri="{FF2B5EF4-FFF2-40B4-BE49-F238E27FC236}">
                <a16:creationId xmlns:a16="http://schemas.microsoft.com/office/drawing/2014/main" id="{F7256012-AC59-4CB7-8585-0350C786FD11}"/>
              </a:ext>
            </a:extLst>
          </p:cNvPr>
          <p:cNvSpPr txBox="1"/>
          <p:nvPr>
            <p:custDataLst>
              <p:tags r:id="rId28"/>
            </p:custDataLst>
          </p:nvPr>
        </p:nvSpPr>
        <p:spPr>
          <a:xfrm>
            <a:off x="6776957" y="3854726"/>
            <a:ext cx="1539459"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03/2018 - 03/2018 </a:t>
            </a:r>
          </a:p>
        </p:txBody>
      </p:sp>
      <p:sp>
        <p:nvSpPr>
          <p:cNvPr id="144" name="OTLSHAPE_T_73a753fc3eb04cce8a74f5f2ee475fdf_Title">
            <a:extLst>
              <a:ext uri="{FF2B5EF4-FFF2-40B4-BE49-F238E27FC236}">
                <a16:creationId xmlns:a16="http://schemas.microsoft.com/office/drawing/2014/main" id="{CA62B8D0-A0E5-4B6B-A8A9-B520AB2ECE52}"/>
              </a:ext>
            </a:extLst>
          </p:cNvPr>
          <p:cNvSpPr txBox="1"/>
          <p:nvPr>
            <p:custDataLst>
              <p:tags r:id="rId29"/>
            </p:custDataLst>
          </p:nvPr>
        </p:nvSpPr>
        <p:spPr>
          <a:xfrm>
            <a:off x="347112" y="3790201"/>
            <a:ext cx="1056536" cy="430887"/>
          </a:xfrm>
          <a:prstGeom prst="rect">
            <a:avLst/>
          </a:prstGeom>
          <a:noFill/>
        </p:spPr>
        <p:txBody>
          <a:bodyPr vert="horz" wrap="square" lIns="0" tIns="0" rIns="0" bIns="0" rtlCol="0" anchor="ctr" anchorCtr="0">
            <a:spAutoFit/>
          </a:bodyPr>
          <a:lstStyle/>
          <a:p>
            <a:r>
              <a:rPr lang="de-DE" sz="1400" b="1" spc="-10" dirty="0">
                <a:solidFill>
                  <a:schemeClr val="dk1"/>
                </a:solidFill>
                <a:latin typeface="Calibri" panose="020F0502020204030204" pitchFamily="34" charset="0"/>
              </a:rPr>
              <a:t>Discussion &amp; Conclusion</a:t>
            </a:r>
          </a:p>
        </p:txBody>
      </p:sp>
      <p:sp>
        <p:nvSpPr>
          <p:cNvPr id="145" name="OTLSHAPE_T_0c43ef4a38ab46e5bbc576f52f3f63fc_Shape">
            <a:extLst>
              <a:ext uri="{FF2B5EF4-FFF2-40B4-BE49-F238E27FC236}">
                <a16:creationId xmlns:a16="http://schemas.microsoft.com/office/drawing/2014/main" id="{9C20FE89-AE7F-4E2D-AF5A-F30853F1E4AE}"/>
              </a:ext>
            </a:extLst>
          </p:cNvPr>
          <p:cNvSpPr/>
          <p:nvPr>
            <p:custDataLst>
              <p:tags r:id="rId30"/>
            </p:custDataLst>
          </p:nvPr>
        </p:nvSpPr>
        <p:spPr>
          <a:xfrm>
            <a:off x="3734401" y="2204864"/>
            <a:ext cx="17653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46" name="OTLSHAPE_T_7f025863b5434f9ca6f083d56cac4820_HorizontalConnector1">
            <a:extLst>
              <a:ext uri="{FF2B5EF4-FFF2-40B4-BE49-F238E27FC236}">
                <a16:creationId xmlns:a16="http://schemas.microsoft.com/office/drawing/2014/main" id="{14B3B2C3-7568-4D1A-9153-A257DA4B7A70}"/>
              </a:ext>
            </a:extLst>
          </p:cNvPr>
          <p:cNvCxnSpPr>
            <a:cxnSpLocks/>
          </p:cNvCxnSpPr>
          <p:nvPr>
            <p:custDataLst>
              <p:tags r:id="rId31"/>
            </p:custDataLst>
          </p:nvPr>
        </p:nvCxnSpPr>
        <p:spPr>
          <a:xfrm>
            <a:off x="2235574" y="3275734"/>
            <a:ext cx="326412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OTLSHAPE_T_0c43ef4a38ab46e5bbc576f52f3f63fc_Shape">
            <a:extLst>
              <a:ext uri="{FF2B5EF4-FFF2-40B4-BE49-F238E27FC236}">
                <a16:creationId xmlns:a16="http://schemas.microsoft.com/office/drawing/2014/main" id="{7F413DE9-D504-4B55-94BF-AD69A81A084D}"/>
              </a:ext>
            </a:extLst>
          </p:cNvPr>
          <p:cNvSpPr/>
          <p:nvPr>
            <p:custDataLst>
              <p:tags r:id="rId32"/>
            </p:custDataLst>
          </p:nvPr>
        </p:nvSpPr>
        <p:spPr>
          <a:xfrm>
            <a:off x="4548260" y="3178327"/>
            <a:ext cx="1765300" cy="203200"/>
          </a:xfrm>
          <a:prstGeom prst="rect">
            <a:avLst/>
          </a:prstGeom>
          <a:solidFill>
            <a:srgbClr val="FFC00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8" name="OTLSHAPE_T_7f025863b5434f9ca6f083d56cac4820_Title">
            <a:extLst>
              <a:ext uri="{FF2B5EF4-FFF2-40B4-BE49-F238E27FC236}">
                <a16:creationId xmlns:a16="http://schemas.microsoft.com/office/drawing/2014/main" id="{25CB7F07-83F1-4462-B941-031A7F820595}"/>
              </a:ext>
            </a:extLst>
          </p:cNvPr>
          <p:cNvSpPr txBox="1"/>
          <p:nvPr>
            <p:custDataLst>
              <p:tags r:id="rId33"/>
            </p:custDataLst>
          </p:nvPr>
        </p:nvSpPr>
        <p:spPr>
          <a:xfrm>
            <a:off x="323528" y="3140968"/>
            <a:ext cx="2054219" cy="215444"/>
          </a:xfrm>
          <a:prstGeom prst="rect">
            <a:avLst/>
          </a:prstGeom>
          <a:noFill/>
        </p:spPr>
        <p:txBody>
          <a:bodyPr vert="horz" wrap="square" lIns="0" tIns="0" rIns="0" bIns="0" rtlCol="0" anchor="ctr" anchorCtr="0">
            <a:spAutoFit/>
          </a:bodyPr>
          <a:lstStyle/>
          <a:p>
            <a:r>
              <a:rPr lang="de-DE" sz="1400" b="1" spc="-10" dirty="0">
                <a:solidFill>
                  <a:schemeClr val="dk1"/>
                </a:solidFill>
                <a:latin typeface="Calibri" panose="020F0502020204030204" pitchFamily="34" charset="0"/>
              </a:rPr>
              <a:t>Acquire new EMG signals</a:t>
            </a:r>
          </a:p>
        </p:txBody>
      </p:sp>
      <p:sp>
        <p:nvSpPr>
          <p:cNvPr id="149" name="OTLSHAPE_T_7f025863b5434f9ca6f083d56cac4820_JoinedDate">
            <a:extLst>
              <a:ext uri="{FF2B5EF4-FFF2-40B4-BE49-F238E27FC236}">
                <a16:creationId xmlns:a16="http://schemas.microsoft.com/office/drawing/2014/main" id="{DC87C882-F737-46FC-B199-85AC5C3042C5}"/>
              </a:ext>
            </a:extLst>
          </p:cNvPr>
          <p:cNvSpPr txBox="1"/>
          <p:nvPr>
            <p:custDataLst>
              <p:tags r:id="rId34"/>
            </p:custDataLst>
          </p:nvPr>
        </p:nvSpPr>
        <p:spPr>
          <a:xfrm>
            <a:off x="6389835" y="3187674"/>
            <a:ext cx="1765299" cy="215444"/>
          </a:xfrm>
          <a:prstGeom prst="rect">
            <a:avLst/>
          </a:prstGeom>
          <a:noFill/>
        </p:spPr>
        <p:txBody>
          <a:bodyPr vert="horz" wrap="square" lIns="0" tIns="0" rIns="0" bIns="0" rtlCol="0" anchor="ctr" anchorCtr="0">
            <a:spAutoFit/>
          </a:bodyPr>
          <a:lstStyle/>
          <a:p>
            <a:r>
              <a:rPr lang="de-DE" sz="1400" spc="-6" dirty="0">
                <a:solidFill>
                  <a:srgbClr val="1F497E"/>
                </a:solidFill>
                <a:latin typeface="Calibri" panose="020F0502020204030204" pitchFamily="34" charset="0"/>
              </a:rPr>
              <a:t>01/2017 - 03/2018</a:t>
            </a:r>
          </a:p>
        </p:txBody>
      </p:sp>
    </p:spTree>
    <p:extLst>
      <p:ext uri="{BB962C8B-B14F-4D97-AF65-F5344CB8AC3E}">
        <p14:creationId xmlns:p14="http://schemas.microsoft.com/office/powerpoint/2010/main" val="156036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1261-C3BA-4D50-8063-8C36739564B7}"/>
              </a:ext>
            </a:extLst>
          </p:cNvPr>
          <p:cNvSpPr>
            <a:spLocks noGrp="1"/>
          </p:cNvSpPr>
          <p:nvPr>
            <p:ph type="title"/>
          </p:nvPr>
        </p:nvSpPr>
        <p:spPr/>
        <p:txBody>
          <a:bodyPr/>
          <a:lstStyle/>
          <a:p>
            <a:r>
              <a:rPr lang="de-DE" dirty="0"/>
              <a:t>Summary</a:t>
            </a:r>
          </a:p>
        </p:txBody>
      </p:sp>
      <p:sp>
        <p:nvSpPr>
          <p:cNvPr id="3" name="Footer Placeholder 2">
            <a:extLst>
              <a:ext uri="{FF2B5EF4-FFF2-40B4-BE49-F238E27FC236}">
                <a16:creationId xmlns:a16="http://schemas.microsoft.com/office/drawing/2014/main" id="{399BEADE-B019-448D-BB14-A58E6B0AC68B}"/>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B46B9FC7-AF5F-4CB8-9320-785FAE59EA38}"/>
              </a:ext>
            </a:extLst>
          </p:cNvPr>
          <p:cNvSpPr>
            <a:spLocks noGrp="1"/>
          </p:cNvSpPr>
          <p:nvPr>
            <p:ph type="sldNum" sz="quarter" idx="12"/>
          </p:nvPr>
        </p:nvSpPr>
        <p:spPr/>
        <p:txBody>
          <a:bodyPr/>
          <a:lstStyle/>
          <a:p>
            <a:fld id="{0AF9543E-3456-41E5-AD03-67F3D1E34324}" type="slidenum">
              <a:rPr lang="de-DE" smtClean="0"/>
              <a:t>15</a:t>
            </a:fld>
            <a:endParaRPr lang="de-DE" dirty="0"/>
          </a:p>
        </p:txBody>
      </p:sp>
      <p:sp>
        <p:nvSpPr>
          <p:cNvPr id="7" name="Content Placeholder 5">
            <a:extLst>
              <a:ext uri="{FF2B5EF4-FFF2-40B4-BE49-F238E27FC236}">
                <a16:creationId xmlns:a16="http://schemas.microsoft.com/office/drawing/2014/main" id="{B48CA150-A62D-4101-AC66-FFAF5308DF91}"/>
              </a:ext>
            </a:extLst>
          </p:cNvPr>
          <p:cNvSpPr txBox="1">
            <a:spLocks/>
          </p:cNvSpPr>
          <p:nvPr/>
        </p:nvSpPr>
        <p:spPr>
          <a:xfrm>
            <a:off x="439603" y="1484784"/>
            <a:ext cx="8229600" cy="259228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baseline="0">
                <a:solidFill>
                  <a:srgbClr val="275D90"/>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rgbClr val="275D90"/>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75D90"/>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rgbClr val="275D90"/>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3000" dirty="0"/>
              <a:t>What I will do</a:t>
            </a:r>
          </a:p>
          <a:p>
            <a:pPr lvl="1"/>
            <a:r>
              <a:rPr lang="de-DE" sz="2800" dirty="0"/>
              <a:t>Test new finger gestures.</a:t>
            </a:r>
          </a:p>
          <a:p>
            <a:pPr lvl="1"/>
            <a:r>
              <a:rPr lang="de-DE" sz="2800" dirty="0"/>
              <a:t>Find the optimal parameters for the classifiers.</a:t>
            </a:r>
          </a:p>
          <a:p>
            <a:pPr lvl="1"/>
            <a:r>
              <a:rPr lang="de-DE" sz="2800" dirty="0"/>
              <a:t>Combine the best feature sets to increase the detection accuracies.</a:t>
            </a:r>
          </a:p>
          <a:p>
            <a:pPr lvl="1"/>
            <a:r>
              <a:rPr lang="de-DE" sz="2800" dirty="0"/>
              <a:t>Create new finger gesture database.</a:t>
            </a:r>
          </a:p>
        </p:txBody>
      </p:sp>
    </p:spTree>
    <p:extLst>
      <p:ext uri="{BB962C8B-B14F-4D97-AF65-F5344CB8AC3E}">
        <p14:creationId xmlns:p14="http://schemas.microsoft.com/office/powerpoint/2010/main" val="360638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33E4-750E-435C-9F57-F7953AA89899}"/>
              </a:ext>
            </a:extLst>
          </p:cNvPr>
          <p:cNvSpPr>
            <a:spLocks noGrp="1"/>
          </p:cNvSpPr>
          <p:nvPr>
            <p:ph type="title"/>
          </p:nvPr>
        </p:nvSpPr>
        <p:spPr/>
        <p:txBody>
          <a:bodyPr/>
          <a:lstStyle/>
          <a:p>
            <a:r>
              <a:rPr lang="en-US" dirty="0"/>
              <a:t>Motivation</a:t>
            </a:r>
            <a:endParaRPr lang="de-DE" dirty="0"/>
          </a:p>
        </p:txBody>
      </p:sp>
      <p:sp>
        <p:nvSpPr>
          <p:cNvPr id="4" name="Footer Placeholder 3">
            <a:extLst>
              <a:ext uri="{FF2B5EF4-FFF2-40B4-BE49-F238E27FC236}">
                <a16:creationId xmlns:a16="http://schemas.microsoft.com/office/drawing/2014/main" id="{22E05C41-8B1C-4EC2-B56A-F2C802BA5B1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59B6A89F-B639-4DF1-8572-8BD97D8738E7}"/>
              </a:ext>
            </a:extLst>
          </p:cNvPr>
          <p:cNvSpPr>
            <a:spLocks noGrp="1"/>
          </p:cNvSpPr>
          <p:nvPr>
            <p:ph type="sldNum" sz="quarter" idx="12"/>
          </p:nvPr>
        </p:nvSpPr>
        <p:spPr/>
        <p:txBody>
          <a:bodyPr/>
          <a:lstStyle/>
          <a:p>
            <a:fld id="{0AF9543E-3456-41E5-AD03-67F3D1E34324}" type="slidenum">
              <a:rPr lang="de-DE" smtClean="0"/>
              <a:t>2</a:t>
            </a:fld>
            <a:endParaRPr lang="de-DE"/>
          </a:p>
        </p:txBody>
      </p:sp>
      <p:pic>
        <p:nvPicPr>
          <p:cNvPr id="7" name="Picture 6">
            <a:extLst>
              <a:ext uri="{FF2B5EF4-FFF2-40B4-BE49-F238E27FC236}">
                <a16:creationId xmlns:a16="http://schemas.microsoft.com/office/drawing/2014/main" id="{F320CE66-75F0-4D9E-9B62-11CC6A9587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3409" y="1143912"/>
            <a:ext cx="919031" cy="1276976"/>
          </a:xfrm>
          <a:prstGeom prst="rect">
            <a:avLst/>
          </a:prstGeom>
        </p:spPr>
      </p:pic>
      <p:sp>
        <p:nvSpPr>
          <p:cNvPr id="8" name="TextBox 7">
            <a:extLst>
              <a:ext uri="{FF2B5EF4-FFF2-40B4-BE49-F238E27FC236}">
                <a16:creationId xmlns:a16="http://schemas.microsoft.com/office/drawing/2014/main" id="{DC79C3F3-6A61-40B3-9046-6F73DE706168}"/>
              </a:ext>
            </a:extLst>
          </p:cNvPr>
          <p:cNvSpPr txBox="1"/>
          <p:nvPr/>
        </p:nvSpPr>
        <p:spPr>
          <a:xfrm>
            <a:off x="439602" y="1340768"/>
            <a:ext cx="7228741" cy="954107"/>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MediWeCo: Contribution to learning and teaching physiotherapy through feedback. </a:t>
            </a:r>
          </a:p>
        </p:txBody>
      </p:sp>
      <p:sp>
        <p:nvSpPr>
          <p:cNvPr id="9" name="TextBox 8">
            <a:extLst>
              <a:ext uri="{FF2B5EF4-FFF2-40B4-BE49-F238E27FC236}">
                <a16:creationId xmlns:a16="http://schemas.microsoft.com/office/drawing/2014/main" id="{EC7EF195-1D62-45C5-B469-90FA744B6CD9}"/>
              </a:ext>
            </a:extLst>
          </p:cNvPr>
          <p:cNvSpPr txBox="1"/>
          <p:nvPr/>
        </p:nvSpPr>
        <p:spPr>
          <a:xfrm>
            <a:off x="439603" y="2591906"/>
            <a:ext cx="6868702" cy="523220"/>
          </a:xfrm>
          <a:prstGeom prst="rect">
            <a:avLst/>
          </a:prstGeom>
          <a:noFill/>
        </p:spPr>
        <p:txBody>
          <a:bodyPr wrap="square" rtlCol="0">
            <a:spAutoFit/>
          </a:bodyPr>
          <a:lstStyle/>
          <a:p>
            <a:pPr marL="457200" indent="-457200">
              <a:buFont typeface="Arial" panose="020B0604020202020204" pitchFamily="34" charset="0"/>
              <a:buChar char="•"/>
            </a:pPr>
            <a:endParaRPr lang="de-DE" sz="2800" dirty="0">
              <a:solidFill>
                <a:schemeClr val="tx2"/>
              </a:solidFill>
              <a:latin typeface="Gill Sans MT" panose="020B0502020104020203" pitchFamily="34" charset="0"/>
            </a:endParaRPr>
          </a:p>
        </p:txBody>
      </p:sp>
      <p:sp>
        <p:nvSpPr>
          <p:cNvPr id="10" name="TextBox 9">
            <a:extLst>
              <a:ext uri="{FF2B5EF4-FFF2-40B4-BE49-F238E27FC236}">
                <a16:creationId xmlns:a16="http://schemas.microsoft.com/office/drawing/2014/main" id="{E5396652-FE9A-41F4-985D-35C03D7F8922}"/>
              </a:ext>
            </a:extLst>
          </p:cNvPr>
          <p:cNvSpPr txBox="1"/>
          <p:nvPr/>
        </p:nvSpPr>
        <p:spPr>
          <a:xfrm>
            <a:off x="439602" y="2667258"/>
            <a:ext cx="7660789"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First to use combination of Myo &amp; EMG signals.</a:t>
            </a:r>
          </a:p>
        </p:txBody>
      </p:sp>
      <p:pic>
        <p:nvPicPr>
          <p:cNvPr id="12" name="Picture 11">
            <a:extLst>
              <a:ext uri="{FF2B5EF4-FFF2-40B4-BE49-F238E27FC236}">
                <a16:creationId xmlns:a16="http://schemas.microsoft.com/office/drawing/2014/main" id="{275B052A-1D96-4D63-A6F6-58A5D86FC2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7824" y="3753131"/>
            <a:ext cx="890736" cy="969972"/>
          </a:xfrm>
          <a:prstGeom prst="rect">
            <a:avLst/>
          </a:prstGeom>
        </p:spPr>
      </p:pic>
      <p:pic>
        <p:nvPicPr>
          <p:cNvPr id="16" name="Picture 15">
            <a:extLst>
              <a:ext uri="{FF2B5EF4-FFF2-40B4-BE49-F238E27FC236}">
                <a16:creationId xmlns:a16="http://schemas.microsoft.com/office/drawing/2014/main" id="{7E3A7FBE-0504-436B-B1AE-2959E0B26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4883" y="3239612"/>
            <a:ext cx="3649485" cy="2158371"/>
          </a:xfrm>
          <a:prstGeom prst="rect">
            <a:avLst/>
          </a:prstGeom>
        </p:spPr>
      </p:pic>
    </p:spTree>
    <p:extLst>
      <p:ext uri="{BB962C8B-B14F-4D97-AF65-F5344CB8AC3E}">
        <p14:creationId xmlns:p14="http://schemas.microsoft.com/office/powerpoint/2010/main" val="371219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Gesture recognition?</a:t>
            </a:r>
            <a:endParaRPr lang="de-DE" dirty="0"/>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3</a:t>
            </a:fld>
            <a:endParaRPr lang="de-DE"/>
          </a:p>
        </p:txBody>
      </p:sp>
      <p:pic>
        <p:nvPicPr>
          <p:cNvPr id="7" name="Picture 6" descr="A person standing in a room&#10;&#10;Description generated with high confidence">
            <a:extLst>
              <a:ext uri="{FF2B5EF4-FFF2-40B4-BE49-F238E27FC236}">
                <a16:creationId xmlns:a16="http://schemas.microsoft.com/office/drawing/2014/main" id="{8E8C1C73-C446-4630-B8B8-D7F6FCF5AAE4}"/>
              </a:ext>
            </a:extLst>
          </p:cNvPr>
          <p:cNvPicPr>
            <a:picLocks noChangeAspect="1"/>
          </p:cNvPicPr>
          <p:nvPr/>
        </p:nvPicPr>
        <p:blipFill rotWithShape="1">
          <a:blip r:embed="rId3">
            <a:extLst>
              <a:ext uri="{28A0092B-C50C-407E-A947-70E740481C1C}">
                <a14:useLocalDpi xmlns:a14="http://schemas.microsoft.com/office/drawing/2010/main" val="0"/>
              </a:ext>
            </a:extLst>
          </a:blip>
          <a:srcRect r="52890"/>
          <a:stretch/>
        </p:blipFill>
        <p:spPr>
          <a:xfrm>
            <a:off x="928937" y="3817892"/>
            <a:ext cx="1512167" cy="1428750"/>
          </a:xfrm>
          <a:prstGeom prst="rect">
            <a:avLst/>
          </a:prstGeom>
        </p:spPr>
      </p:pic>
      <p:pic>
        <p:nvPicPr>
          <p:cNvPr id="11" name="Picture 10" descr="A pair of feet wearing blue and black shoes&#10;&#10;Description generated with very high confidence">
            <a:extLst>
              <a:ext uri="{FF2B5EF4-FFF2-40B4-BE49-F238E27FC236}">
                <a16:creationId xmlns:a16="http://schemas.microsoft.com/office/drawing/2014/main" id="{6406DA9F-C1A0-48D7-8370-4FDA4CE40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2200" y="3817892"/>
            <a:ext cx="1663900" cy="1392746"/>
          </a:xfrm>
          <a:prstGeom prst="rect">
            <a:avLst/>
          </a:prstGeom>
        </p:spPr>
      </p:pic>
      <p:sp>
        <p:nvSpPr>
          <p:cNvPr id="12" name="TextBox 11">
            <a:extLst>
              <a:ext uri="{FF2B5EF4-FFF2-40B4-BE49-F238E27FC236}">
                <a16:creationId xmlns:a16="http://schemas.microsoft.com/office/drawing/2014/main" id="{13C642FF-ADF8-41FB-AC01-47815E2992E4}"/>
              </a:ext>
            </a:extLst>
          </p:cNvPr>
          <p:cNvSpPr txBox="1"/>
          <p:nvPr/>
        </p:nvSpPr>
        <p:spPr>
          <a:xfrm>
            <a:off x="539552" y="1196752"/>
            <a:ext cx="7776864"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Image analysis requires ...</a:t>
            </a:r>
          </a:p>
        </p:txBody>
      </p:sp>
      <p:sp>
        <p:nvSpPr>
          <p:cNvPr id="16" name="TextBox 15">
            <a:extLst>
              <a:ext uri="{FF2B5EF4-FFF2-40B4-BE49-F238E27FC236}">
                <a16:creationId xmlns:a16="http://schemas.microsoft.com/office/drawing/2014/main" id="{5138AB01-403F-4B65-BDE2-9FBA366B37FF}"/>
              </a:ext>
            </a:extLst>
          </p:cNvPr>
          <p:cNvSpPr txBox="1"/>
          <p:nvPr/>
        </p:nvSpPr>
        <p:spPr>
          <a:xfrm>
            <a:off x="539552" y="2875583"/>
            <a:ext cx="7272808"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Sensing gloves are expensive.</a:t>
            </a:r>
          </a:p>
        </p:txBody>
      </p:sp>
      <p:sp>
        <p:nvSpPr>
          <p:cNvPr id="17" name="Rectangle 16">
            <a:extLst>
              <a:ext uri="{FF2B5EF4-FFF2-40B4-BE49-F238E27FC236}">
                <a16:creationId xmlns:a16="http://schemas.microsoft.com/office/drawing/2014/main" id="{9B517FA4-D0C9-4B03-8ECD-1771C53EAA39}"/>
              </a:ext>
            </a:extLst>
          </p:cNvPr>
          <p:cNvSpPr/>
          <p:nvPr/>
        </p:nvSpPr>
        <p:spPr>
          <a:xfrm rot="1687990">
            <a:off x="7027901" y="3738299"/>
            <a:ext cx="123783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14" name="TextBox 13">
            <a:extLst>
              <a:ext uri="{FF2B5EF4-FFF2-40B4-BE49-F238E27FC236}">
                <a16:creationId xmlns:a16="http://schemas.microsoft.com/office/drawing/2014/main" id="{BFF4CD30-B819-4237-9EBF-E6E49B69FD51}"/>
              </a:ext>
            </a:extLst>
          </p:cNvPr>
          <p:cNvSpPr txBox="1"/>
          <p:nvPr/>
        </p:nvSpPr>
        <p:spPr>
          <a:xfrm>
            <a:off x="546448" y="2072461"/>
            <a:ext cx="7776864"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Motion capture requires ...</a:t>
            </a:r>
          </a:p>
        </p:txBody>
      </p:sp>
      <p:pic>
        <p:nvPicPr>
          <p:cNvPr id="10" name="Picture 9" descr="A picture containing indoor, wall, floor&#10;&#10;Description generated with very high confidence">
            <a:extLst>
              <a:ext uri="{FF2B5EF4-FFF2-40B4-BE49-F238E27FC236}">
                <a16:creationId xmlns:a16="http://schemas.microsoft.com/office/drawing/2014/main" id="{2C4497A0-8DCE-4A3F-A10F-64A0221956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7904" y="3822988"/>
            <a:ext cx="1656184" cy="1423654"/>
          </a:xfrm>
          <a:prstGeom prst="rect">
            <a:avLst/>
          </a:prstGeom>
        </p:spPr>
      </p:pic>
    </p:spTree>
    <p:extLst>
      <p:ext uri="{BB962C8B-B14F-4D97-AF65-F5344CB8AC3E}">
        <p14:creationId xmlns:p14="http://schemas.microsoft.com/office/powerpoint/2010/main" val="3213094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500"/>
                            </p:stCondLst>
                            <p:childTnLst>
                              <p:par>
                                <p:cTn id="28" presetID="3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 calcmode="lin" valueType="num">
                                      <p:cBhvr>
                                        <p:cTn id="32" dur="500" fill="hold"/>
                                        <p:tgtEl>
                                          <p:spTgt spid="17"/>
                                        </p:tgtEl>
                                        <p:attrNameLst>
                                          <p:attrName>style.rotation</p:attrName>
                                        </p:attrNameLst>
                                      </p:cBhvr>
                                      <p:tavLst>
                                        <p:tav tm="0">
                                          <p:val>
                                            <p:fltVal val="90"/>
                                          </p:val>
                                        </p:tav>
                                        <p:tav tm="100000">
                                          <p:val>
                                            <p:fltVal val="0"/>
                                          </p:val>
                                        </p:tav>
                                      </p:tavLst>
                                    </p:anim>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Why electromyography?</a:t>
            </a:r>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4</a:t>
            </a:fld>
            <a:endParaRPr lang="de-DE"/>
          </a:p>
        </p:txBody>
      </p:sp>
      <p:pic>
        <p:nvPicPr>
          <p:cNvPr id="19" name="Picture 18">
            <a:extLst>
              <a:ext uri="{FF2B5EF4-FFF2-40B4-BE49-F238E27FC236}">
                <a16:creationId xmlns:a16="http://schemas.microsoft.com/office/drawing/2014/main" id="{8E8D4F51-9B39-4CCC-9389-F99AC39FE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486103">
            <a:off x="3152006" y="4858847"/>
            <a:ext cx="559741" cy="609534"/>
          </a:xfrm>
          <a:prstGeom prst="rect">
            <a:avLst/>
          </a:prstGeom>
        </p:spPr>
      </p:pic>
      <p:sp>
        <p:nvSpPr>
          <p:cNvPr id="9" name="TextBox 8">
            <a:extLst>
              <a:ext uri="{FF2B5EF4-FFF2-40B4-BE49-F238E27FC236}">
                <a16:creationId xmlns:a16="http://schemas.microsoft.com/office/drawing/2014/main" id="{C1916BA1-626B-42CA-AEE2-34AC89CF64AD}"/>
              </a:ext>
            </a:extLst>
          </p:cNvPr>
          <p:cNvSpPr txBox="1"/>
          <p:nvPr/>
        </p:nvSpPr>
        <p:spPr>
          <a:xfrm>
            <a:off x="597568" y="1364789"/>
            <a:ext cx="8229600" cy="523220"/>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Measuring muscle activity</a:t>
            </a:r>
          </a:p>
        </p:txBody>
      </p:sp>
      <p:pic>
        <p:nvPicPr>
          <p:cNvPr id="6" name="Picture 5" descr="A picture containing object&#10;&#10;Description generated with high confidence">
            <a:extLst>
              <a:ext uri="{FF2B5EF4-FFF2-40B4-BE49-F238E27FC236}">
                <a16:creationId xmlns:a16="http://schemas.microsoft.com/office/drawing/2014/main" id="{A35EBE76-3B00-4BBC-8130-7264F0FE10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9712" y="2109107"/>
            <a:ext cx="1739463" cy="1304596"/>
          </a:xfrm>
          <a:prstGeom prst="rect">
            <a:avLst/>
          </a:prstGeom>
        </p:spPr>
      </p:pic>
      <p:pic>
        <p:nvPicPr>
          <p:cNvPr id="8" name="Picture 7">
            <a:extLst>
              <a:ext uri="{FF2B5EF4-FFF2-40B4-BE49-F238E27FC236}">
                <a16:creationId xmlns:a16="http://schemas.microsoft.com/office/drawing/2014/main" id="{B43B3A09-EDF8-46A1-AC34-C091957839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9233" y="2095278"/>
            <a:ext cx="1717275" cy="1304596"/>
          </a:xfrm>
          <a:prstGeom prst="rect">
            <a:avLst/>
          </a:prstGeom>
        </p:spPr>
      </p:pic>
      <p:sp>
        <p:nvSpPr>
          <p:cNvPr id="10" name="TextBox 9">
            <a:extLst>
              <a:ext uri="{FF2B5EF4-FFF2-40B4-BE49-F238E27FC236}">
                <a16:creationId xmlns:a16="http://schemas.microsoft.com/office/drawing/2014/main" id="{F0B0F907-B314-4762-8AB4-4993CA33198F}"/>
              </a:ext>
            </a:extLst>
          </p:cNvPr>
          <p:cNvSpPr txBox="1"/>
          <p:nvPr/>
        </p:nvSpPr>
        <p:spPr>
          <a:xfrm>
            <a:off x="597568" y="3637920"/>
            <a:ext cx="5342584" cy="1723549"/>
          </a:xfrm>
          <a:prstGeom prst="rect">
            <a:avLst/>
          </a:prstGeom>
          <a:noFill/>
        </p:spPr>
        <p:txBody>
          <a:bodyPr wrap="square" rtlCol="0">
            <a:spAutoFit/>
          </a:bodyPr>
          <a:lstStyle/>
          <a:p>
            <a:pPr marL="457200" indent="-457200">
              <a:buFont typeface="Arial" panose="020B0604020202020204" pitchFamily="34" charset="0"/>
              <a:buChar char="•"/>
            </a:pPr>
            <a:r>
              <a:rPr lang="de-DE" sz="2800" dirty="0">
                <a:solidFill>
                  <a:schemeClr val="tx2"/>
                </a:solidFill>
                <a:latin typeface="Gill Sans MT" panose="020B0502020104020203" pitchFamily="34" charset="0"/>
              </a:rPr>
              <a:t>Thalmic Myo</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Safe, easy, cheap, non-invasive</a:t>
            </a:r>
          </a:p>
          <a:p>
            <a:pPr marL="914400" lvl="1" indent="-457200">
              <a:buFont typeface="Arial" panose="020B0604020202020204" pitchFamily="34" charset="0"/>
              <a:buChar char="•"/>
            </a:pPr>
            <a:r>
              <a:rPr lang="en-US" sz="2600" dirty="0">
                <a:solidFill>
                  <a:schemeClr val="tx2"/>
                </a:solidFill>
                <a:latin typeface="Gill Sans MT" panose="020B0502020104020203" pitchFamily="34" charset="0"/>
              </a:rPr>
              <a:t>N</a:t>
            </a:r>
            <a:r>
              <a:rPr lang="de-DE" sz="2600" dirty="0">
                <a:solidFill>
                  <a:schemeClr val="tx2"/>
                </a:solidFill>
                <a:latin typeface="Gill Sans MT" panose="020B0502020104020203" pitchFamily="34" charset="0"/>
              </a:rPr>
              <a:t>o gel to facilitate conductivity</a:t>
            </a:r>
          </a:p>
          <a:p>
            <a:pPr marL="914400" lvl="1" indent="-457200">
              <a:buFont typeface="Arial" panose="020B0604020202020204" pitchFamily="34" charset="0"/>
              <a:buChar char="•"/>
            </a:pPr>
            <a:r>
              <a:rPr lang="de-DE" sz="2600" dirty="0">
                <a:solidFill>
                  <a:schemeClr val="tx2"/>
                </a:solidFill>
                <a:latin typeface="Gill Sans MT" panose="020B0502020104020203" pitchFamily="34" charset="0"/>
              </a:rPr>
              <a:t>Wireless</a:t>
            </a:r>
          </a:p>
        </p:txBody>
      </p:sp>
      <p:pic>
        <p:nvPicPr>
          <p:cNvPr id="12" name="Picture 11">
            <a:extLst>
              <a:ext uri="{FF2B5EF4-FFF2-40B4-BE49-F238E27FC236}">
                <a16:creationId xmlns:a16="http://schemas.microsoft.com/office/drawing/2014/main" id="{8CF58C76-ED99-4E81-A935-5908BFB0A6F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4005" y="3637920"/>
            <a:ext cx="3182491" cy="1817957"/>
          </a:xfrm>
          <a:prstGeom prst="rect">
            <a:avLst/>
          </a:prstGeom>
        </p:spPr>
      </p:pic>
    </p:spTree>
    <p:extLst>
      <p:ext uri="{BB962C8B-B14F-4D97-AF65-F5344CB8AC3E}">
        <p14:creationId xmlns:p14="http://schemas.microsoft.com/office/powerpoint/2010/main" val="3996941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4757" y="116632"/>
            <a:ext cx="8921739" cy="864096"/>
          </a:xfrm>
        </p:spPr>
        <p:txBody>
          <a:bodyPr/>
          <a:lstStyle/>
          <a:p>
            <a:r>
              <a:rPr lang="en-US" dirty="0"/>
              <a:t>Goal</a:t>
            </a:r>
            <a:r>
              <a:rPr lang="de-DE" dirty="0"/>
              <a:t>: </a:t>
            </a:r>
            <a:r>
              <a:rPr lang="en-US" dirty="0"/>
              <a:t>finger gesture recognition with Myo</a:t>
            </a:r>
            <a:endParaRPr lang="de-DE" dirty="0"/>
          </a:p>
        </p:txBody>
      </p:sp>
      <p:sp>
        <p:nvSpPr>
          <p:cNvPr id="4" name="Fußzeilenplatzhalter 3"/>
          <p:cNvSpPr>
            <a:spLocks noGrp="1"/>
          </p:cNvSpPr>
          <p:nvPr>
            <p:ph type="ftr" sz="quarter" idx="11"/>
          </p:nvPr>
        </p:nvSpPr>
        <p:spPr/>
        <p:txBody>
          <a:bodyPr/>
          <a:lstStyle/>
          <a:p>
            <a:r>
              <a:rPr lang="de-DE" dirty="0"/>
              <a:t>Ioannis Agalliadis</a:t>
            </a:r>
          </a:p>
        </p:txBody>
      </p:sp>
      <p:sp>
        <p:nvSpPr>
          <p:cNvPr id="5" name="Foliennummernplatzhalter 4"/>
          <p:cNvSpPr>
            <a:spLocks noGrp="1"/>
          </p:cNvSpPr>
          <p:nvPr>
            <p:ph type="sldNum" sz="quarter" idx="12"/>
          </p:nvPr>
        </p:nvSpPr>
        <p:spPr/>
        <p:txBody>
          <a:bodyPr/>
          <a:lstStyle/>
          <a:p>
            <a:fld id="{0AF9543E-3456-41E5-AD03-67F3D1E34324}" type="slidenum">
              <a:rPr lang="de-DE" smtClean="0"/>
              <a:t>5</a:t>
            </a:fld>
            <a:endParaRPr lang="de-DE"/>
          </a:p>
        </p:txBody>
      </p:sp>
      <p:pic>
        <p:nvPicPr>
          <p:cNvPr id="7" name="Picture 6">
            <a:extLst>
              <a:ext uri="{FF2B5EF4-FFF2-40B4-BE49-F238E27FC236}">
                <a16:creationId xmlns:a16="http://schemas.microsoft.com/office/drawing/2014/main" id="{7A5E7206-9465-4A0E-A872-D452FB578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1848477"/>
            <a:ext cx="1763672" cy="1758893"/>
          </a:xfrm>
          <a:prstGeom prst="rect">
            <a:avLst/>
          </a:prstGeom>
          <a:effectLst>
            <a:outerShdw blurRad="50800" dist="50800" dir="5400000" sx="1000" sy="1000" algn="ctr" rotWithShape="0">
              <a:srgbClr val="000000">
                <a:alpha val="0"/>
              </a:srgbClr>
            </a:outerShdw>
          </a:effectLst>
        </p:spPr>
      </p:pic>
      <p:sp>
        <p:nvSpPr>
          <p:cNvPr id="10" name="TextBox 9">
            <a:extLst>
              <a:ext uri="{FF2B5EF4-FFF2-40B4-BE49-F238E27FC236}">
                <a16:creationId xmlns:a16="http://schemas.microsoft.com/office/drawing/2014/main" id="{F81DB406-9023-4328-8740-0FDA933B2FC9}"/>
              </a:ext>
            </a:extLst>
          </p:cNvPr>
          <p:cNvSpPr txBox="1"/>
          <p:nvPr/>
        </p:nvSpPr>
        <p:spPr>
          <a:xfrm>
            <a:off x="539552" y="2914701"/>
            <a:ext cx="5142157" cy="523220"/>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Signals acquired with Myo.</a:t>
            </a:r>
          </a:p>
        </p:txBody>
      </p:sp>
      <p:pic>
        <p:nvPicPr>
          <p:cNvPr id="14" name="Picture 13">
            <a:extLst>
              <a:ext uri="{FF2B5EF4-FFF2-40B4-BE49-F238E27FC236}">
                <a16:creationId xmlns:a16="http://schemas.microsoft.com/office/drawing/2014/main" id="{03B8DF26-B4E9-4CFD-A1F9-F82EB875F6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4337" y="2878369"/>
            <a:ext cx="669449" cy="729001"/>
          </a:xfrm>
          <a:prstGeom prst="rect">
            <a:avLst/>
          </a:prstGeom>
        </p:spPr>
      </p:pic>
      <p:sp>
        <p:nvSpPr>
          <p:cNvPr id="15" name="TextBox 14">
            <a:extLst>
              <a:ext uri="{FF2B5EF4-FFF2-40B4-BE49-F238E27FC236}">
                <a16:creationId xmlns:a16="http://schemas.microsoft.com/office/drawing/2014/main" id="{C275F266-E851-48B7-B49B-7A4BD2A1D655}"/>
              </a:ext>
            </a:extLst>
          </p:cNvPr>
          <p:cNvSpPr txBox="1"/>
          <p:nvPr/>
        </p:nvSpPr>
        <p:spPr>
          <a:xfrm>
            <a:off x="514890" y="4558750"/>
            <a:ext cx="4662113" cy="523220"/>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Focus solely on EMG signals.</a:t>
            </a:r>
          </a:p>
        </p:txBody>
      </p:sp>
      <p:pic>
        <p:nvPicPr>
          <p:cNvPr id="18" name="Picture 17" descr="A screenshot of a cell phone&#10;&#10;Description generated with very high confidence">
            <a:extLst>
              <a:ext uri="{FF2B5EF4-FFF2-40B4-BE49-F238E27FC236}">
                <a16:creationId xmlns:a16="http://schemas.microsoft.com/office/drawing/2014/main" id="{59101899-73B3-4EEA-9727-6CECC94025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2080" y="4005064"/>
            <a:ext cx="3205264" cy="1642698"/>
          </a:xfrm>
          <a:prstGeom prst="rect">
            <a:avLst/>
          </a:prstGeom>
        </p:spPr>
      </p:pic>
      <p:sp>
        <p:nvSpPr>
          <p:cNvPr id="11" name="TextBox 10">
            <a:extLst>
              <a:ext uri="{FF2B5EF4-FFF2-40B4-BE49-F238E27FC236}">
                <a16:creationId xmlns:a16="http://schemas.microsoft.com/office/drawing/2014/main" id="{0624385F-6417-4BB2-BF46-4D5BA191F94C}"/>
              </a:ext>
            </a:extLst>
          </p:cNvPr>
          <p:cNvSpPr txBox="1"/>
          <p:nvPr/>
        </p:nvSpPr>
        <p:spPr>
          <a:xfrm>
            <a:off x="514890" y="1222024"/>
            <a:ext cx="8208912" cy="954107"/>
          </a:xfrm>
          <a:prstGeom prst="rect">
            <a:avLst/>
          </a:prstGeom>
          <a:noFill/>
        </p:spPr>
        <p:txBody>
          <a:bodyPr wrap="square" rtlCol="0">
            <a:spAutoFit/>
          </a:bodyPr>
          <a:lstStyle/>
          <a:p>
            <a:pPr marL="285750" indent="-285750">
              <a:buFont typeface="Arial" panose="020B0604020202020204" pitchFamily="34" charset="0"/>
              <a:buChar char="•"/>
            </a:pPr>
            <a:r>
              <a:rPr lang="de-DE" sz="2800" dirty="0">
                <a:solidFill>
                  <a:schemeClr val="tx2"/>
                </a:solidFill>
                <a:latin typeface="Gill Sans MT" panose="020B0502020104020203" pitchFamily="34" charset="0"/>
              </a:rPr>
              <a:t>For different finger gestures   find best detection accuracy.</a:t>
            </a:r>
          </a:p>
        </p:txBody>
      </p:sp>
      <p:sp>
        <p:nvSpPr>
          <p:cNvPr id="3" name="Arrow: Right 2">
            <a:extLst>
              <a:ext uri="{FF2B5EF4-FFF2-40B4-BE49-F238E27FC236}">
                <a16:creationId xmlns:a16="http://schemas.microsoft.com/office/drawing/2014/main" id="{53E016FC-73EA-4CA9-B51C-DB1F3A19A9A2}"/>
              </a:ext>
            </a:extLst>
          </p:cNvPr>
          <p:cNvSpPr/>
          <p:nvPr/>
        </p:nvSpPr>
        <p:spPr>
          <a:xfrm>
            <a:off x="5004048" y="1494653"/>
            <a:ext cx="11229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585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1"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CF9B-E299-4FB3-8745-85C699A0F0EC}"/>
              </a:ext>
            </a:extLst>
          </p:cNvPr>
          <p:cNvSpPr>
            <a:spLocks noGrp="1"/>
          </p:cNvSpPr>
          <p:nvPr>
            <p:ph type="title"/>
          </p:nvPr>
        </p:nvSpPr>
        <p:spPr/>
        <p:txBody>
          <a:bodyPr/>
          <a:lstStyle/>
          <a:p>
            <a:r>
              <a:rPr lang="en-US" dirty="0"/>
              <a:t>State of the art</a:t>
            </a:r>
            <a:endParaRPr lang="de-DE" dirty="0"/>
          </a:p>
        </p:txBody>
      </p:sp>
      <p:sp>
        <p:nvSpPr>
          <p:cNvPr id="4" name="Footer Placeholder 3">
            <a:extLst>
              <a:ext uri="{FF2B5EF4-FFF2-40B4-BE49-F238E27FC236}">
                <a16:creationId xmlns:a16="http://schemas.microsoft.com/office/drawing/2014/main" id="{518E79DD-EF3A-4BD5-AD27-B773C0355AEB}"/>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75220F9A-CD01-47DA-838E-DA58D6DBF9BA}"/>
              </a:ext>
            </a:extLst>
          </p:cNvPr>
          <p:cNvSpPr>
            <a:spLocks noGrp="1"/>
          </p:cNvSpPr>
          <p:nvPr>
            <p:ph type="sldNum" sz="quarter" idx="12"/>
          </p:nvPr>
        </p:nvSpPr>
        <p:spPr/>
        <p:txBody>
          <a:bodyPr/>
          <a:lstStyle/>
          <a:p>
            <a:fld id="{0AF9543E-3456-41E5-AD03-67F3D1E34324}" type="slidenum">
              <a:rPr lang="de-DE" smtClean="0"/>
              <a:t>6</a:t>
            </a:fld>
            <a:endParaRPr lang="de-DE"/>
          </a:p>
        </p:txBody>
      </p:sp>
      <p:pic>
        <p:nvPicPr>
          <p:cNvPr id="7" name="Picture 6" title="Myo-controlled robotic arm">
            <a:extLst>
              <a:ext uri="{FF2B5EF4-FFF2-40B4-BE49-F238E27FC236}">
                <a16:creationId xmlns:a16="http://schemas.microsoft.com/office/drawing/2014/main" id="{9F922604-CFDE-41F1-A31A-A8CE43A38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84784"/>
            <a:ext cx="2871205" cy="1512168"/>
          </a:xfrm>
          <a:prstGeom prst="rect">
            <a:avLst/>
          </a:prstGeom>
        </p:spPr>
      </p:pic>
      <p:pic>
        <p:nvPicPr>
          <p:cNvPr id="11" name="Picture 10" descr="A picture containing indoor, person, wall&#10;&#10;Description generated with high confidence">
            <a:extLst>
              <a:ext uri="{FF2B5EF4-FFF2-40B4-BE49-F238E27FC236}">
                <a16:creationId xmlns:a16="http://schemas.microsoft.com/office/drawing/2014/main" id="{EBEBA4F5-19D0-4E46-AB56-01C8472B36B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643" b="5645"/>
          <a:stretch/>
        </p:blipFill>
        <p:spPr>
          <a:xfrm>
            <a:off x="5580112" y="1468582"/>
            <a:ext cx="2808312" cy="1544572"/>
          </a:xfrm>
          <a:prstGeom prst="rect">
            <a:avLst/>
          </a:prstGeom>
        </p:spPr>
      </p:pic>
      <p:pic>
        <p:nvPicPr>
          <p:cNvPr id="10" name="Picture 9" descr="A flat screen television on the stage&#10;&#10;Description generated with high confidence">
            <a:extLst>
              <a:ext uri="{FF2B5EF4-FFF2-40B4-BE49-F238E27FC236}">
                <a16:creationId xmlns:a16="http://schemas.microsoft.com/office/drawing/2014/main" id="{67BA3675-0995-43F8-8316-9F6D43CE9E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576" y="3520213"/>
            <a:ext cx="2871205" cy="1615053"/>
          </a:xfrm>
          <a:prstGeom prst="rect">
            <a:avLst/>
          </a:prstGeom>
        </p:spPr>
      </p:pic>
      <p:sp>
        <p:nvSpPr>
          <p:cNvPr id="3" name="TextBox 2">
            <a:extLst>
              <a:ext uri="{FF2B5EF4-FFF2-40B4-BE49-F238E27FC236}">
                <a16:creationId xmlns:a16="http://schemas.microsoft.com/office/drawing/2014/main" id="{C3EF41A2-D3FA-4BA8-9C2D-15DADDC7989F}"/>
              </a:ext>
            </a:extLst>
          </p:cNvPr>
          <p:cNvSpPr txBox="1"/>
          <p:nvPr/>
        </p:nvSpPr>
        <p:spPr>
          <a:xfrm>
            <a:off x="1147061" y="3032515"/>
            <a:ext cx="2088233" cy="369332"/>
          </a:xfrm>
          <a:prstGeom prst="rect">
            <a:avLst/>
          </a:prstGeom>
          <a:noFill/>
        </p:spPr>
        <p:txBody>
          <a:bodyPr wrap="square" rtlCol="0">
            <a:spAutoFit/>
          </a:bodyPr>
          <a:lstStyle/>
          <a:p>
            <a:r>
              <a:rPr lang="de-DE" dirty="0">
                <a:solidFill>
                  <a:schemeClr val="tx2"/>
                </a:solidFill>
              </a:rPr>
              <a:t>Robotic arm control</a:t>
            </a:r>
          </a:p>
        </p:txBody>
      </p:sp>
      <p:sp>
        <p:nvSpPr>
          <p:cNvPr id="13" name="TextBox 12">
            <a:extLst>
              <a:ext uri="{FF2B5EF4-FFF2-40B4-BE49-F238E27FC236}">
                <a16:creationId xmlns:a16="http://schemas.microsoft.com/office/drawing/2014/main" id="{B9C4E6A9-629D-45A0-81F0-CA693B73F5A5}"/>
              </a:ext>
            </a:extLst>
          </p:cNvPr>
          <p:cNvSpPr txBox="1"/>
          <p:nvPr/>
        </p:nvSpPr>
        <p:spPr>
          <a:xfrm>
            <a:off x="985617" y="5219908"/>
            <a:ext cx="2411120" cy="369332"/>
          </a:xfrm>
          <a:prstGeom prst="rect">
            <a:avLst/>
          </a:prstGeom>
          <a:noFill/>
        </p:spPr>
        <p:txBody>
          <a:bodyPr wrap="square" rtlCol="0">
            <a:spAutoFit/>
          </a:bodyPr>
          <a:lstStyle/>
          <a:p>
            <a:r>
              <a:rPr lang="de-DE" dirty="0">
                <a:solidFill>
                  <a:schemeClr val="tx2"/>
                </a:solidFill>
              </a:rPr>
              <a:t>Control of stage effects</a:t>
            </a:r>
          </a:p>
        </p:txBody>
      </p:sp>
      <p:sp>
        <p:nvSpPr>
          <p:cNvPr id="14" name="TextBox 13">
            <a:extLst>
              <a:ext uri="{FF2B5EF4-FFF2-40B4-BE49-F238E27FC236}">
                <a16:creationId xmlns:a16="http://schemas.microsoft.com/office/drawing/2014/main" id="{4AE1C637-DA17-48D5-8010-72C3BD49D366}"/>
              </a:ext>
            </a:extLst>
          </p:cNvPr>
          <p:cNvSpPr txBox="1"/>
          <p:nvPr/>
        </p:nvSpPr>
        <p:spPr>
          <a:xfrm>
            <a:off x="5733331" y="3068960"/>
            <a:ext cx="2513027" cy="369332"/>
          </a:xfrm>
          <a:prstGeom prst="rect">
            <a:avLst/>
          </a:prstGeom>
          <a:noFill/>
        </p:spPr>
        <p:txBody>
          <a:bodyPr wrap="square" rtlCol="0">
            <a:spAutoFit/>
          </a:bodyPr>
          <a:lstStyle/>
          <a:p>
            <a:r>
              <a:rPr lang="de-DE" dirty="0">
                <a:solidFill>
                  <a:schemeClr val="tx2"/>
                </a:solidFill>
              </a:rPr>
              <a:t>Surgery interface control</a:t>
            </a:r>
          </a:p>
        </p:txBody>
      </p:sp>
      <p:pic>
        <p:nvPicPr>
          <p:cNvPr id="12" name="Picture 11" descr="A picture containing outdoor, sky&#10;&#10;Description generated with high confidence">
            <a:extLst>
              <a:ext uri="{FF2B5EF4-FFF2-40B4-BE49-F238E27FC236}">
                <a16:creationId xmlns:a16="http://schemas.microsoft.com/office/drawing/2014/main" id="{B1383DA0-E0BF-43A2-809B-C10DA0438FE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2200" b="12201"/>
          <a:stretch/>
        </p:blipFill>
        <p:spPr>
          <a:xfrm>
            <a:off x="5371611" y="3599927"/>
            <a:ext cx="3225313" cy="1455623"/>
          </a:xfrm>
          <a:prstGeom prst="rect">
            <a:avLst/>
          </a:prstGeom>
        </p:spPr>
      </p:pic>
      <p:sp>
        <p:nvSpPr>
          <p:cNvPr id="16" name="TextBox 15">
            <a:extLst>
              <a:ext uri="{FF2B5EF4-FFF2-40B4-BE49-F238E27FC236}">
                <a16:creationId xmlns:a16="http://schemas.microsoft.com/office/drawing/2014/main" id="{4C2621BC-4556-47F3-BAE8-8A8F59CB3422}"/>
              </a:ext>
            </a:extLst>
          </p:cNvPr>
          <p:cNvSpPr txBox="1"/>
          <p:nvPr/>
        </p:nvSpPr>
        <p:spPr>
          <a:xfrm>
            <a:off x="5778707" y="5195702"/>
            <a:ext cx="2411120" cy="369332"/>
          </a:xfrm>
          <a:prstGeom prst="rect">
            <a:avLst/>
          </a:prstGeom>
          <a:noFill/>
        </p:spPr>
        <p:txBody>
          <a:bodyPr wrap="square" rtlCol="0">
            <a:spAutoFit/>
          </a:bodyPr>
          <a:lstStyle/>
          <a:p>
            <a:r>
              <a:rPr lang="de-DE" dirty="0">
                <a:solidFill>
                  <a:schemeClr val="tx2"/>
                </a:solidFill>
              </a:rPr>
              <a:t>Remote vehicle control</a:t>
            </a:r>
          </a:p>
        </p:txBody>
      </p:sp>
    </p:spTree>
    <p:extLst>
      <p:ext uri="{BB962C8B-B14F-4D97-AF65-F5344CB8AC3E}">
        <p14:creationId xmlns:p14="http://schemas.microsoft.com/office/powerpoint/2010/main" val="24688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0587-7C0B-447A-B615-932A428FE5FD}"/>
              </a:ext>
            </a:extLst>
          </p:cNvPr>
          <p:cNvSpPr>
            <a:spLocks noGrp="1"/>
          </p:cNvSpPr>
          <p:nvPr>
            <p:ph type="title"/>
          </p:nvPr>
        </p:nvSpPr>
        <p:spPr/>
        <p:txBody>
          <a:bodyPr/>
          <a:lstStyle/>
          <a:p>
            <a:r>
              <a:rPr lang="de-DE" dirty="0"/>
              <a:t>Methods</a:t>
            </a:r>
          </a:p>
        </p:txBody>
      </p:sp>
      <p:sp>
        <p:nvSpPr>
          <p:cNvPr id="3" name="Footer Placeholder 2">
            <a:extLst>
              <a:ext uri="{FF2B5EF4-FFF2-40B4-BE49-F238E27FC236}">
                <a16:creationId xmlns:a16="http://schemas.microsoft.com/office/drawing/2014/main" id="{E372C3FF-F3BE-4D93-924B-513B290E4263}"/>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4BF73CD0-9757-4A9A-963A-9ABA041205DC}"/>
              </a:ext>
            </a:extLst>
          </p:cNvPr>
          <p:cNvSpPr>
            <a:spLocks noGrp="1"/>
          </p:cNvSpPr>
          <p:nvPr>
            <p:ph type="sldNum" sz="quarter" idx="12"/>
          </p:nvPr>
        </p:nvSpPr>
        <p:spPr/>
        <p:txBody>
          <a:bodyPr/>
          <a:lstStyle/>
          <a:p>
            <a:fld id="{0AF9543E-3456-41E5-AD03-67F3D1E34324}" type="slidenum">
              <a:rPr lang="de-DE" smtClean="0"/>
              <a:t>7</a:t>
            </a:fld>
            <a:endParaRPr lang="de-DE"/>
          </a:p>
        </p:txBody>
      </p:sp>
      <p:sp>
        <p:nvSpPr>
          <p:cNvPr id="6" name="TextBox 5">
            <a:extLst>
              <a:ext uri="{FF2B5EF4-FFF2-40B4-BE49-F238E27FC236}">
                <a16:creationId xmlns:a16="http://schemas.microsoft.com/office/drawing/2014/main" id="{568F382E-C7EE-4921-AEDD-D2039DB89CA7}"/>
              </a:ext>
            </a:extLst>
          </p:cNvPr>
          <p:cNvSpPr txBox="1"/>
          <p:nvPr/>
        </p:nvSpPr>
        <p:spPr>
          <a:xfrm>
            <a:off x="392158" y="3717032"/>
            <a:ext cx="3655521" cy="2000548"/>
          </a:xfrm>
          <a:prstGeom prst="rect">
            <a:avLst/>
          </a:prstGeom>
          <a:noFill/>
        </p:spPr>
        <p:txBody>
          <a:bodyPr wrap="square" rtlCol="0">
            <a:spAutoFit/>
          </a:bodyPr>
          <a:lstStyle/>
          <a:p>
            <a:pPr marL="514350" indent="-514350">
              <a:buFont typeface="+mj-lt"/>
              <a:buAutoNum type="arabicPeriod" startAt="6"/>
            </a:pPr>
            <a:r>
              <a:rPr lang="de-DE" sz="2800" dirty="0">
                <a:solidFill>
                  <a:schemeClr val="tx2"/>
                </a:solidFill>
                <a:latin typeface="Gill Sans MT" panose="020B0502020104020203" pitchFamily="34" charset="0"/>
              </a:rPr>
              <a:t>Extracted features:</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RMS</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STFT</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Moving average</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Wavelet transforms</a:t>
            </a:r>
          </a:p>
        </p:txBody>
      </p:sp>
      <p:sp>
        <p:nvSpPr>
          <p:cNvPr id="7" name="TextBox 6">
            <a:extLst>
              <a:ext uri="{FF2B5EF4-FFF2-40B4-BE49-F238E27FC236}">
                <a16:creationId xmlns:a16="http://schemas.microsoft.com/office/drawing/2014/main" id="{3D016EAE-3C67-436E-89DD-671FF8192A57}"/>
              </a:ext>
            </a:extLst>
          </p:cNvPr>
          <p:cNvSpPr txBox="1"/>
          <p:nvPr/>
        </p:nvSpPr>
        <p:spPr>
          <a:xfrm>
            <a:off x="4500785" y="3809270"/>
            <a:ext cx="2232249" cy="1631216"/>
          </a:xfrm>
          <a:prstGeom prst="rect">
            <a:avLst/>
          </a:prstGeom>
          <a:noFill/>
        </p:spPr>
        <p:txBody>
          <a:bodyPr wrap="square" rtlCol="0">
            <a:spAutoFit/>
          </a:bodyPr>
          <a:lstStyle/>
          <a:p>
            <a:pPr marL="514350" indent="-514350">
              <a:buFont typeface="+mj-lt"/>
              <a:buAutoNum type="arabicPeriod" startAt="7"/>
            </a:pPr>
            <a:r>
              <a:rPr lang="de-DE" sz="2800" dirty="0">
                <a:solidFill>
                  <a:schemeClr val="tx2"/>
                </a:solidFill>
                <a:latin typeface="Gill Sans MT" panose="020B0502020104020203" pitchFamily="34" charset="0"/>
              </a:rPr>
              <a:t>Classifiers:</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kNN</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SVM</a:t>
            </a:r>
          </a:p>
          <a:p>
            <a:pPr marL="914400" lvl="1" indent="-457200">
              <a:buFont typeface="Arial" panose="020B0604020202020204" pitchFamily="34" charset="0"/>
              <a:buChar char="•"/>
            </a:pPr>
            <a:r>
              <a:rPr lang="de-DE" sz="2400" dirty="0">
                <a:solidFill>
                  <a:schemeClr val="tx2"/>
                </a:solidFill>
                <a:latin typeface="Gill Sans MT" panose="020B0502020104020203" pitchFamily="34" charset="0"/>
              </a:rPr>
              <a:t>ANN</a:t>
            </a:r>
          </a:p>
        </p:txBody>
      </p:sp>
      <p:sp>
        <p:nvSpPr>
          <p:cNvPr id="8" name="TextBox 7">
            <a:extLst>
              <a:ext uri="{FF2B5EF4-FFF2-40B4-BE49-F238E27FC236}">
                <a16:creationId xmlns:a16="http://schemas.microsoft.com/office/drawing/2014/main" id="{D3F79A6F-B085-476B-B2A7-B146FF41D98A}"/>
              </a:ext>
            </a:extLst>
          </p:cNvPr>
          <p:cNvSpPr txBox="1"/>
          <p:nvPr/>
        </p:nvSpPr>
        <p:spPr>
          <a:xfrm>
            <a:off x="400260" y="3284984"/>
            <a:ext cx="2376268" cy="523220"/>
          </a:xfrm>
          <a:prstGeom prst="rect">
            <a:avLst/>
          </a:prstGeom>
          <a:noFill/>
        </p:spPr>
        <p:txBody>
          <a:bodyPr wrap="square" rtlCol="0">
            <a:spAutoFit/>
          </a:bodyPr>
          <a:lstStyle/>
          <a:p>
            <a:pPr marL="514350" indent="-514350">
              <a:buFont typeface="+mj-lt"/>
              <a:buAutoNum type="arabicPeriod" startAt="5"/>
            </a:pPr>
            <a:r>
              <a:rPr lang="de-DE" sz="2800" dirty="0">
                <a:solidFill>
                  <a:schemeClr val="tx2"/>
                </a:solidFill>
                <a:latin typeface="Gill Sans MT" panose="020B0502020104020203" pitchFamily="34" charset="0"/>
              </a:rPr>
              <a:t>Windowing</a:t>
            </a:r>
          </a:p>
        </p:txBody>
      </p:sp>
      <p:sp>
        <p:nvSpPr>
          <p:cNvPr id="9" name="TextBox 8">
            <a:extLst>
              <a:ext uri="{FF2B5EF4-FFF2-40B4-BE49-F238E27FC236}">
                <a16:creationId xmlns:a16="http://schemas.microsoft.com/office/drawing/2014/main" id="{CA92552F-0D68-4127-A720-40FBA6B68EEB}"/>
              </a:ext>
            </a:extLst>
          </p:cNvPr>
          <p:cNvSpPr txBox="1"/>
          <p:nvPr/>
        </p:nvSpPr>
        <p:spPr>
          <a:xfrm>
            <a:off x="389798" y="2378495"/>
            <a:ext cx="8862722" cy="523220"/>
          </a:xfrm>
          <a:prstGeom prst="rect">
            <a:avLst/>
          </a:prstGeom>
          <a:noFill/>
        </p:spPr>
        <p:txBody>
          <a:bodyPr wrap="square" rtlCol="0">
            <a:spAutoFit/>
          </a:bodyPr>
          <a:lstStyle/>
          <a:p>
            <a:pPr marL="514350" indent="-514350">
              <a:buFont typeface="+mj-lt"/>
              <a:buAutoNum type="arabicPeriod" startAt="3"/>
            </a:pPr>
            <a:r>
              <a:rPr lang="de-DE" sz="2800" dirty="0">
                <a:solidFill>
                  <a:schemeClr val="tx2"/>
                </a:solidFill>
                <a:latin typeface="Gill Sans MT" panose="020B0502020104020203" pitchFamily="34" charset="0"/>
              </a:rPr>
              <a:t>Segment the signal into individual movements</a:t>
            </a:r>
          </a:p>
        </p:txBody>
      </p:sp>
      <p:sp>
        <p:nvSpPr>
          <p:cNvPr id="10" name="TextBox 9">
            <a:extLst>
              <a:ext uri="{FF2B5EF4-FFF2-40B4-BE49-F238E27FC236}">
                <a16:creationId xmlns:a16="http://schemas.microsoft.com/office/drawing/2014/main" id="{63266380-7E1F-4C3A-95FA-C722531C5915}"/>
              </a:ext>
            </a:extLst>
          </p:cNvPr>
          <p:cNvSpPr txBox="1"/>
          <p:nvPr/>
        </p:nvSpPr>
        <p:spPr>
          <a:xfrm>
            <a:off x="392158" y="1124744"/>
            <a:ext cx="8212290" cy="954107"/>
          </a:xfrm>
          <a:prstGeom prst="rect">
            <a:avLst/>
          </a:prstGeom>
          <a:noFill/>
        </p:spPr>
        <p:txBody>
          <a:bodyPr wrap="square" rtlCol="0">
            <a:spAutoFit/>
          </a:bodyPr>
          <a:lstStyle/>
          <a:p>
            <a:pPr marL="514350" indent="-514350">
              <a:buFont typeface="+mj-lt"/>
              <a:buAutoNum type="arabicPeriod"/>
            </a:pPr>
            <a:r>
              <a:rPr lang="de-DE" sz="2800" dirty="0">
                <a:solidFill>
                  <a:schemeClr val="tx2"/>
                </a:solidFill>
                <a:latin typeface="Gill Sans MT" panose="020B0502020104020203" pitchFamily="34" charset="0"/>
              </a:rPr>
              <a:t>EMG signals and video (thumb flexion/extension) acquired with Myo</a:t>
            </a:r>
          </a:p>
        </p:txBody>
      </p:sp>
      <p:sp>
        <p:nvSpPr>
          <p:cNvPr id="11" name="TextBox 10">
            <a:extLst>
              <a:ext uri="{FF2B5EF4-FFF2-40B4-BE49-F238E27FC236}">
                <a16:creationId xmlns:a16="http://schemas.microsoft.com/office/drawing/2014/main" id="{D32D1CD1-5021-409A-A7D9-F5DF2C61ED6E}"/>
              </a:ext>
            </a:extLst>
          </p:cNvPr>
          <p:cNvSpPr txBox="1"/>
          <p:nvPr/>
        </p:nvSpPr>
        <p:spPr>
          <a:xfrm>
            <a:off x="392158" y="1969676"/>
            <a:ext cx="7555834" cy="523220"/>
          </a:xfrm>
          <a:prstGeom prst="rect">
            <a:avLst/>
          </a:prstGeom>
          <a:noFill/>
        </p:spPr>
        <p:txBody>
          <a:bodyPr wrap="square" rtlCol="0">
            <a:spAutoFit/>
          </a:bodyPr>
          <a:lstStyle/>
          <a:p>
            <a:pPr marL="514350" indent="-514350">
              <a:buFont typeface="+mj-lt"/>
              <a:buAutoNum type="arabicPeriod" startAt="2"/>
            </a:pPr>
            <a:r>
              <a:rPr lang="de-DE" sz="2800" dirty="0">
                <a:solidFill>
                  <a:schemeClr val="tx2"/>
                </a:solidFill>
                <a:latin typeface="Gill Sans MT" panose="020B0502020104020203" pitchFamily="34" charset="0"/>
              </a:rPr>
              <a:t>Removal of artifacts</a:t>
            </a:r>
          </a:p>
        </p:txBody>
      </p:sp>
      <p:pic>
        <p:nvPicPr>
          <p:cNvPr id="12" name="Picture 11" descr="A picture containing sky, person, table&#10;&#10;Description generated with high confidence">
            <a:extLst>
              <a:ext uri="{FF2B5EF4-FFF2-40B4-BE49-F238E27FC236}">
                <a16:creationId xmlns:a16="http://schemas.microsoft.com/office/drawing/2014/main" id="{71D2E8D0-D016-4D53-B758-8B5190C4DE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3034" y="3940882"/>
            <a:ext cx="2232648" cy="1552847"/>
          </a:xfrm>
          <a:prstGeom prst="rect">
            <a:avLst/>
          </a:prstGeom>
        </p:spPr>
      </p:pic>
      <p:sp>
        <p:nvSpPr>
          <p:cNvPr id="13" name="TextBox 12">
            <a:extLst>
              <a:ext uri="{FF2B5EF4-FFF2-40B4-BE49-F238E27FC236}">
                <a16:creationId xmlns:a16="http://schemas.microsoft.com/office/drawing/2014/main" id="{C385D832-8F69-4424-A342-774CF27C3912}"/>
              </a:ext>
            </a:extLst>
          </p:cNvPr>
          <p:cNvSpPr txBox="1"/>
          <p:nvPr/>
        </p:nvSpPr>
        <p:spPr>
          <a:xfrm>
            <a:off x="389798" y="2818375"/>
            <a:ext cx="8428314" cy="523220"/>
          </a:xfrm>
          <a:prstGeom prst="rect">
            <a:avLst/>
          </a:prstGeom>
          <a:noFill/>
        </p:spPr>
        <p:txBody>
          <a:bodyPr wrap="square" rtlCol="0">
            <a:spAutoFit/>
          </a:bodyPr>
          <a:lstStyle/>
          <a:p>
            <a:pPr marL="514350" indent="-514350">
              <a:buFont typeface="+mj-lt"/>
              <a:buAutoNum type="arabicPeriod" startAt="4"/>
            </a:pPr>
            <a:r>
              <a:rPr lang="de-DE" sz="2800" dirty="0">
                <a:solidFill>
                  <a:schemeClr val="tx2"/>
                </a:solidFill>
                <a:latin typeface="Gill Sans MT" panose="020B0502020104020203" pitchFamily="34" charset="0"/>
              </a:rPr>
              <a:t>Division of data into train, test and evaluation folds</a:t>
            </a:r>
          </a:p>
        </p:txBody>
      </p:sp>
    </p:spTree>
    <p:extLst>
      <p:ext uri="{BB962C8B-B14F-4D97-AF65-F5344CB8AC3E}">
        <p14:creationId xmlns:p14="http://schemas.microsoft.com/office/powerpoint/2010/main" val="341376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6561-B051-4128-BCD5-1BDDB11EE832}"/>
              </a:ext>
            </a:extLst>
          </p:cNvPr>
          <p:cNvSpPr>
            <a:spLocks noGrp="1"/>
          </p:cNvSpPr>
          <p:nvPr>
            <p:ph type="title"/>
          </p:nvPr>
        </p:nvSpPr>
        <p:spPr>
          <a:xfrm>
            <a:off x="395536" y="44624"/>
            <a:ext cx="8229600" cy="864096"/>
          </a:xfrm>
        </p:spPr>
        <p:txBody>
          <a:bodyPr/>
          <a:lstStyle/>
          <a:p>
            <a:r>
              <a:rPr lang="en-US" dirty="0"/>
              <a:t>Methods</a:t>
            </a:r>
            <a:endParaRPr lang="de-DE" dirty="0"/>
          </a:p>
        </p:txBody>
      </p:sp>
      <p:sp>
        <p:nvSpPr>
          <p:cNvPr id="4" name="Footer Placeholder 3">
            <a:extLst>
              <a:ext uri="{FF2B5EF4-FFF2-40B4-BE49-F238E27FC236}">
                <a16:creationId xmlns:a16="http://schemas.microsoft.com/office/drawing/2014/main" id="{91017C38-21AC-420B-A768-C553B3E56375}"/>
              </a:ext>
            </a:extLst>
          </p:cNvPr>
          <p:cNvSpPr>
            <a:spLocks noGrp="1"/>
          </p:cNvSpPr>
          <p:nvPr>
            <p:ph type="ftr" sz="quarter" idx="11"/>
          </p:nvPr>
        </p:nvSpPr>
        <p:spPr/>
        <p:txBody>
          <a:bodyPr/>
          <a:lstStyle/>
          <a:p>
            <a:r>
              <a:rPr lang="en-US" dirty="0"/>
              <a:t>Ioannis Agalliadis</a:t>
            </a:r>
            <a:endParaRPr lang="de-DE" dirty="0"/>
          </a:p>
        </p:txBody>
      </p:sp>
      <p:sp>
        <p:nvSpPr>
          <p:cNvPr id="5" name="Slide Number Placeholder 4">
            <a:extLst>
              <a:ext uri="{FF2B5EF4-FFF2-40B4-BE49-F238E27FC236}">
                <a16:creationId xmlns:a16="http://schemas.microsoft.com/office/drawing/2014/main" id="{D540B3E2-9DD8-4DB9-BFA4-6AA5333876AC}"/>
              </a:ext>
            </a:extLst>
          </p:cNvPr>
          <p:cNvSpPr>
            <a:spLocks noGrp="1"/>
          </p:cNvSpPr>
          <p:nvPr>
            <p:ph type="sldNum" sz="quarter" idx="12"/>
          </p:nvPr>
        </p:nvSpPr>
        <p:spPr/>
        <p:txBody>
          <a:bodyPr/>
          <a:lstStyle/>
          <a:p>
            <a:fld id="{0AF9543E-3456-41E5-AD03-67F3D1E34324}" type="slidenum">
              <a:rPr lang="de-DE" smtClean="0"/>
              <a:t>8</a:t>
            </a:fld>
            <a:endParaRPr lang="de-DE"/>
          </a:p>
        </p:txBody>
      </p:sp>
      <p:sp>
        <p:nvSpPr>
          <p:cNvPr id="12" name="Oval 11">
            <a:extLst>
              <a:ext uri="{FF2B5EF4-FFF2-40B4-BE49-F238E27FC236}">
                <a16:creationId xmlns:a16="http://schemas.microsoft.com/office/drawing/2014/main" id="{A9F17926-9330-46CE-A925-0670EB832014}"/>
              </a:ext>
            </a:extLst>
          </p:cNvPr>
          <p:cNvSpPr/>
          <p:nvPr/>
        </p:nvSpPr>
        <p:spPr>
          <a:xfrm>
            <a:off x="323528" y="1543236"/>
            <a:ext cx="2085136" cy="9207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latin typeface="Gill Sans MT" panose="020B0502020104020203" pitchFamily="34" charset="0"/>
              </a:rPr>
              <a:t>EMG </a:t>
            </a:r>
            <a:r>
              <a:rPr lang="de-DE" dirty="0">
                <a:solidFill>
                  <a:schemeClr val="tx2"/>
                </a:solidFill>
                <a:latin typeface="Gill Sans MT" panose="020B0502020104020203" pitchFamily="34" charset="0"/>
              </a:rPr>
              <a:t>&amp; video acquired with Myo</a:t>
            </a:r>
          </a:p>
        </p:txBody>
      </p:sp>
      <p:sp>
        <p:nvSpPr>
          <p:cNvPr id="13" name="Rectangle 12">
            <a:extLst>
              <a:ext uri="{FF2B5EF4-FFF2-40B4-BE49-F238E27FC236}">
                <a16:creationId xmlns:a16="http://schemas.microsoft.com/office/drawing/2014/main" id="{857BC378-6591-4274-8A6B-AB0CD3643260}"/>
              </a:ext>
            </a:extLst>
          </p:cNvPr>
          <p:cNvSpPr/>
          <p:nvPr/>
        </p:nvSpPr>
        <p:spPr>
          <a:xfrm>
            <a:off x="2981300" y="1611921"/>
            <a:ext cx="1368152"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Artifacts removal</a:t>
            </a:r>
          </a:p>
        </p:txBody>
      </p:sp>
      <p:sp>
        <p:nvSpPr>
          <p:cNvPr id="14" name="Rectangle 13">
            <a:extLst>
              <a:ext uri="{FF2B5EF4-FFF2-40B4-BE49-F238E27FC236}">
                <a16:creationId xmlns:a16="http://schemas.microsoft.com/office/drawing/2014/main" id="{1C735021-7310-475A-9F25-E145AFBEDF78}"/>
              </a:ext>
            </a:extLst>
          </p:cNvPr>
          <p:cNvSpPr/>
          <p:nvPr/>
        </p:nvSpPr>
        <p:spPr>
          <a:xfrm>
            <a:off x="4889512" y="1543236"/>
            <a:ext cx="1481796" cy="92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Segment signal into individual movements</a:t>
            </a:r>
          </a:p>
        </p:txBody>
      </p:sp>
      <p:sp>
        <p:nvSpPr>
          <p:cNvPr id="15" name="Rectangle 14">
            <a:extLst>
              <a:ext uri="{FF2B5EF4-FFF2-40B4-BE49-F238E27FC236}">
                <a16:creationId xmlns:a16="http://schemas.microsoft.com/office/drawing/2014/main" id="{F95DD95E-1FA3-4887-ABE9-1B2BF1F192DC}"/>
              </a:ext>
            </a:extLst>
          </p:cNvPr>
          <p:cNvSpPr/>
          <p:nvPr/>
        </p:nvSpPr>
        <p:spPr>
          <a:xfrm>
            <a:off x="7049752" y="1543236"/>
            <a:ext cx="1481796" cy="929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Divide data into 11 folds</a:t>
            </a:r>
          </a:p>
        </p:txBody>
      </p:sp>
      <p:sp>
        <p:nvSpPr>
          <p:cNvPr id="16" name="Rectangle 15">
            <a:extLst>
              <a:ext uri="{FF2B5EF4-FFF2-40B4-BE49-F238E27FC236}">
                <a16:creationId xmlns:a16="http://schemas.microsoft.com/office/drawing/2014/main" id="{0CCF91AC-2F70-4C47-9823-1D798FBF615C}"/>
              </a:ext>
            </a:extLst>
          </p:cNvPr>
          <p:cNvSpPr/>
          <p:nvPr/>
        </p:nvSpPr>
        <p:spPr>
          <a:xfrm>
            <a:off x="599404" y="3879169"/>
            <a:ext cx="1256712" cy="78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Windowing</a:t>
            </a:r>
          </a:p>
        </p:txBody>
      </p:sp>
      <p:sp>
        <p:nvSpPr>
          <p:cNvPr id="17" name="Rectangle 16">
            <a:extLst>
              <a:ext uri="{FF2B5EF4-FFF2-40B4-BE49-F238E27FC236}">
                <a16:creationId xmlns:a16="http://schemas.microsoft.com/office/drawing/2014/main" id="{1DEE76C3-526A-4D5B-9CB4-54320E62EA67}"/>
              </a:ext>
            </a:extLst>
          </p:cNvPr>
          <p:cNvSpPr/>
          <p:nvPr/>
        </p:nvSpPr>
        <p:spPr>
          <a:xfrm>
            <a:off x="2439036" y="3879169"/>
            <a:ext cx="1256712" cy="78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Feature extraction</a:t>
            </a:r>
          </a:p>
        </p:txBody>
      </p:sp>
      <p:sp>
        <p:nvSpPr>
          <p:cNvPr id="18" name="Rectangle 17">
            <a:extLst>
              <a:ext uri="{FF2B5EF4-FFF2-40B4-BE49-F238E27FC236}">
                <a16:creationId xmlns:a16="http://schemas.microsoft.com/office/drawing/2014/main" id="{F0DE36CC-5CDB-40FF-BE6A-464131728CE4}"/>
              </a:ext>
            </a:extLst>
          </p:cNvPr>
          <p:cNvSpPr/>
          <p:nvPr/>
        </p:nvSpPr>
        <p:spPr>
          <a:xfrm>
            <a:off x="4379824" y="3865946"/>
            <a:ext cx="1307902" cy="8203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2"/>
                </a:solidFill>
                <a:latin typeface="Gill Sans MT" panose="020B0502020104020203" pitchFamily="34" charset="0"/>
              </a:rPr>
              <a:t>Classification</a:t>
            </a:r>
          </a:p>
        </p:txBody>
      </p:sp>
      <p:sp>
        <p:nvSpPr>
          <p:cNvPr id="19" name="Oval 18">
            <a:extLst>
              <a:ext uri="{FF2B5EF4-FFF2-40B4-BE49-F238E27FC236}">
                <a16:creationId xmlns:a16="http://schemas.microsoft.com/office/drawing/2014/main" id="{AF0D8D36-8FEA-4B25-B1AF-044C2F9FD3CD}"/>
              </a:ext>
            </a:extLst>
          </p:cNvPr>
          <p:cNvSpPr/>
          <p:nvPr/>
        </p:nvSpPr>
        <p:spPr>
          <a:xfrm>
            <a:off x="6544381" y="3834220"/>
            <a:ext cx="2017539" cy="8909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2"/>
                </a:solidFill>
                <a:latin typeface="Gill Sans MT" panose="020B0502020104020203" pitchFamily="34" charset="0"/>
              </a:rPr>
              <a:t>Detection accuracies</a:t>
            </a:r>
          </a:p>
        </p:txBody>
      </p:sp>
      <p:cxnSp>
        <p:nvCxnSpPr>
          <p:cNvPr id="21" name="Straight Arrow Connector 20">
            <a:extLst>
              <a:ext uri="{FF2B5EF4-FFF2-40B4-BE49-F238E27FC236}">
                <a16:creationId xmlns:a16="http://schemas.microsoft.com/office/drawing/2014/main" id="{299E43FF-2C73-4C6E-A164-B7678E1887D6}"/>
              </a:ext>
            </a:extLst>
          </p:cNvPr>
          <p:cNvCxnSpPr>
            <a:cxnSpLocks/>
            <a:stCxn id="12" idx="6"/>
            <a:endCxn id="13" idx="1"/>
          </p:cNvCxnSpPr>
          <p:nvPr/>
        </p:nvCxnSpPr>
        <p:spPr>
          <a:xfrm>
            <a:off x="2408664" y="2003623"/>
            <a:ext cx="572636" cy="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91ABC0D-FCE2-468C-B5F0-0CF8D33E9F9C}"/>
              </a:ext>
            </a:extLst>
          </p:cNvPr>
          <p:cNvCxnSpPr>
            <a:cxnSpLocks/>
            <a:stCxn id="13" idx="3"/>
            <a:endCxn id="14" idx="1"/>
          </p:cNvCxnSpPr>
          <p:nvPr/>
        </p:nvCxnSpPr>
        <p:spPr>
          <a:xfrm>
            <a:off x="4349452" y="2007965"/>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E1FC9E-1D33-42CE-94D4-CA87D4F9D701}"/>
              </a:ext>
            </a:extLst>
          </p:cNvPr>
          <p:cNvCxnSpPr>
            <a:cxnSpLocks/>
            <a:stCxn id="14" idx="3"/>
            <a:endCxn id="15" idx="1"/>
          </p:cNvCxnSpPr>
          <p:nvPr/>
        </p:nvCxnSpPr>
        <p:spPr>
          <a:xfrm>
            <a:off x="6371308" y="2007965"/>
            <a:ext cx="678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730C2B8-60A3-494C-B89C-1D1B91261108}"/>
              </a:ext>
            </a:extLst>
          </p:cNvPr>
          <p:cNvCxnSpPr>
            <a:cxnSpLocks/>
            <a:stCxn id="16" idx="3"/>
            <a:endCxn id="17" idx="1"/>
          </p:cNvCxnSpPr>
          <p:nvPr/>
        </p:nvCxnSpPr>
        <p:spPr>
          <a:xfrm>
            <a:off x="1856116" y="4273306"/>
            <a:ext cx="58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65B8A2E-3F43-4146-BC9E-9D4675052A03}"/>
              </a:ext>
            </a:extLst>
          </p:cNvPr>
          <p:cNvCxnSpPr>
            <a:cxnSpLocks/>
            <a:stCxn id="17" idx="3"/>
            <a:endCxn id="18" idx="1"/>
          </p:cNvCxnSpPr>
          <p:nvPr/>
        </p:nvCxnSpPr>
        <p:spPr>
          <a:xfrm>
            <a:off x="3695748" y="4273306"/>
            <a:ext cx="684076" cy="2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6A41110-B474-4E90-97CF-7615DD1CFB3E}"/>
              </a:ext>
            </a:extLst>
          </p:cNvPr>
          <p:cNvCxnSpPr>
            <a:cxnSpLocks/>
            <a:stCxn id="18" idx="3"/>
            <a:endCxn id="19" idx="2"/>
          </p:cNvCxnSpPr>
          <p:nvPr/>
        </p:nvCxnSpPr>
        <p:spPr>
          <a:xfrm>
            <a:off x="5687726" y="4276138"/>
            <a:ext cx="856655" cy="3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A2A0D3E-DAF2-49D9-A561-31ABC54B91BB}"/>
              </a:ext>
            </a:extLst>
          </p:cNvPr>
          <p:cNvCxnSpPr>
            <a:cxnSpLocks/>
            <a:stCxn id="15" idx="3"/>
            <a:endCxn id="16" idx="1"/>
          </p:cNvCxnSpPr>
          <p:nvPr/>
        </p:nvCxnSpPr>
        <p:spPr>
          <a:xfrm flipH="1">
            <a:off x="599404" y="2007965"/>
            <a:ext cx="7932144" cy="2265341"/>
          </a:xfrm>
          <a:prstGeom prst="bentConnector5">
            <a:avLst>
              <a:gd name="adj1" fmla="val -2882"/>
              <a:gd name="adj2" fmla="val 51558"/>
              <a:gd name="adj3" fmla="val 10288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60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C5E8-2B9A-4B32-9294-C2C103CFBB13}"/>
              </a:ext>
            </a:extLst>
          </p:cNvPr>
          <p:cNvSpPr>
            <a:spLocks noGrp="1"/>
          </p:cNvSpPr>
          <p:nvPr>
            <p:ph type="title"/>
          </p:nvPr>
        </p:nvSpPr>
        <p:spPr/>
        <p:txBody>
          <a:bodyPr/>
          <a:lstStyle/>
          <a:p>
            <a:r>
              <a:rPr lang="de-DE" dirty="0"/>
              <a:t>Tasks</a:t>
            </a:r>
          </a:p>
        </p:txBody>
      </p:sp>
      <p:sp>
        <p:nvSpPr>
          <p:cNvPr id="3" name="Footer Placeholder 2">
            <a:extLst>
              <a:ext uri="{FF2B5EF4-FFF2-40B4-BE49-F238E27FC236}">
                <a16:creationId xmlns:a16="http://schemas.microsoft.com/office/drawing/2014/main" id="{1256CF73-F5A8-4346-A3E5-9545FB8DD3A3}"/>
              </a:ext>
            </a:extLst>
          </p:cNvPr>
          <p:cNvSpPr>
            <a:spLocks noGrp="1"/>
          </p:cNvSpPr>
          <p:nvPr>
            <p:ph type="ftr" sz="quarter" idx="11"/>
          </p:nvPr>
        </p:nvSpPr>
        <p:spPr/>
        <p:txBody>
          <a:bodyPr/>
          <a:lstStyle/>
          <a:p>
            <a:r>
              <a:rPr lang="en-US" dirty="0"/>
              <a:t>Ioannis Agalliadis</a:t>
            </a:r>
            <a:endParaRPr lang="de-DE" dirty="0"/>
          </a:p>
        </p:txBody>
      </p:sp>
      <p:sp>
        <p:nvSpPr>
          <p:cNvPr id="4" name="Slide Number Placeholder 3">
            <a:extLst>
              <a:ext uri="{FF2B5EF4-FFF2-40B4-BE49-F238E27FC236}">
                <a16:creationId xmlns:a16="http://schemas.microsoft.com/office/drawing/2014/main" id="{AB079161-3298-47A8-881F-265FE35B916F}"/>
              </a:ext>
            </a:extLst>
          </p:cNvPr>
          <p:cNvSpPr>
            <a:spLocks noGrp="1"/>
          </p:cNvSpPr>
          <p:nvPr>
            <p:ph type="sldNum" sz="quarter" idx="12"/>
          </p:nvPr>
        </p:nvSpPr>
        <p:spPr/>
        <p:txBody>
          <a:bodyPr/>
          <a:lstStyle/>
          <a:p>
            <a:fld id="{0AF9543E-3456-41E5-AD03-67F3D1E34324}" type="slidenum">
              <a:rPr lang="de-DE" smtClean="0"/>
              <a:t>9</a:t>
            </a:fld>
            <a:endParaRPr lang="de-DE"/>
          </a:p>
        </p:txBody>
      </p:sp>
      <p:pic>
        <p:nvPicPr>
          <p:cNvPr id="6" name="Picture 5" descr="A screenshot of a cell phone&#10;&#10;Description generated with very high confidence">
            <a:extLst>
              <a:ext uri="{FF2B5EF4-FFF2-40B4-BE49-F238E27FC236}">
                <a16:creationId xmlns:a16="http://schemas.microsoft.com/office/drawing/2014/main" id="{115FFDA5-0C19-4649-ABEF-50EB8FCDF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72816"/>
            <a:ext cx="8420100" cy="2886075"/>
          </a:xfrm>
          <a:prstGeom prst="rect">
            <a:avLst/>
          </a:prstGeom>
        </p:spPr>
      </p:pic>
    </p:spTree>
    <p:extLst>
      <p:ext uri="{BB962C8B-B14F-4D97-AF65-F5344CB8AC3E}">
        <p14:creationId xmlns:p14="http://schemas.microsoft.com/office/powerpoint/2010/main" val="3382288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On-screen Show (4:3)</PresentationFormat>
  <Paragraphs>130</Paragraphs>
  <Slides>15</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Larissa</vt:lpstr>
      <vt:lpstr>Proposal Talk 02.10.2017</vt:lpstr>
      <vt:lpstr>Motivation</vt:lpstr>
      <vt:lpstr>Gesture recognition?</vt:lpstr>
      <vt:lpstr>Why electromyography?</vt:lpstr>
      <vt:lpstr>Goal: finger gesture recognition with Myo</vt:lpstr>
      <vt:lpstr>State of the art</vt:lpstr>
      <vt:lpstr>Methods</vt:lpstr>
      <vt:lpstr>Methods</vt:lpstr>
      <vt:lpstr>Tasks</vt:lpstr>
      <vt:lpstr>Tasks</vt:lpstr>
      <vt:lpstr>Tasks</vt:lpstr>
      <vt:lpstr>Tasks</vt:lpstr>
      <vt:lpstr>Tasks</vt:lpstr>
      <vt:lpstr>Timeline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Marko Jovanovic</dc:creator>
  <cp:lastModifiedBy>iagalliadis</cp:lastModifiedBy>
  <cp:revision>175</cp:revision>
  <dcterms:created xsi:type="dcterms:W3CDTF">2016-11-08T13:37:05Z</dcterms:created>
  <dcterms:modified xsi:type="dcterms:W3CDTF">2017-12-12T10:18:37Z</dcterms:modified>
</cp:coreProperties>
</file>