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7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6066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B6CCD-13F6-4F8B-86A6-915681FD5DE4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822CF-11DC-46FD-BCA9-F8B8A337C7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45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40721-DC33-4C94-AD5F-03D90DD5E12A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4617E-0D46-408D-A5BF-4606A35876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Determine the best combination of features -&gt; best detection accuracy among the different finger gestures.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4617E-0D46-408D-A5BF-4606A35876D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7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good and steady lighting conditions and lots of space</a:t>
            </a:r>
          </a:p>
          <a:p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-to give voice commands when in public, makes things awkward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4617E-0D46-408D-A5BF-4606A35876D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5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4617E-0D46-408D-A5BF-4606A35876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58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Collect EMG data with Myo.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Filter out the artifacts (variable frame rate).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Cut the individual gestures out of the total recordings.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Divide the data into five folds for train, test  and one fold for evaluation data.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Extract features from data.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Train, test the classifier and find the most accurate classifications.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200" dirty="0">
                <a:solidFill>
                  <a:schemeClr val="tx2"/>
                </a:solidFill>
                <a:latin typeface="Gill Sans MT" panose="020B0502020104020203" pitchFamily="34" charset="0"/>
              </a:rPr>
              <a:t>Repeat step 5 but make different combinations of train data with the features that gave the most accurate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4617E-0D46-408D-A5BF-4606A35876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7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552" y="188640"/>
            <a:ext cx="8136904" cy="1152128"/>
          </a:xfrm>
        </p:spPr>
        <p:txBody>
          <a:bodyPr>
            <a:noAutofit/>
          </a:bodyPr>
          <a:lstStyle>
            <a:lvl1pPr>
              <a:defRPr sz="4400" baseline="0">
                <a:solidFill>
                  <a:srgbClr val="275D9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Enter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Title </a:t>
            </a:r>
            <a:r>
              <a:rPr lang="de-DE" dirty="0" err="1"/>
              <a:t>Here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</a:t>
            </a:r>
          </a:p>
        </p:txBody>
      </p:sp>
      <p:pic>
        <p:nvPicPr>
          <p:cNvPr id="7" name="1205_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1412776"/>
            <a:ext cx="7743200" cy="33123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4929878"/>
            <a:ext cx="7743200" cy="875386"/>
          </a:xfrm>
        </p:spPr>
        <p:txBody>
          <a:bodyPr>
            <a:noAutofit/>
          </a:bodyPr>
          <a:lstStyle>
            <a:lvl1pPr marL="0" indent="0" algn="ctr">
              <a:buNone/>
              <a:defRPr sz="2600" baseline="0">
                <a:solidFill>
                  <a:srgbClr val="275D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Enter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 First Name </a:t>
            </a:r>
            <a:r>
              <a:rPr lang="de-DE" dirty="0" err="1"/>
              <a:t>then</a:t>
            </a:r>
            <a:r>
              <a:rPr lang="de-DE" dirty="0"/>
              <a:t> Last Name</a:t>
            </a:r>
            <a:br>
              <a:rPr lang="de-DE" dirty="0"/>
            </a:br>
            <a:r>
              <a:rPr lang="de-DE" dirty="0"/>
              <a:t>e.g. John Smith</a:t>
            </a:r>
          </a:p>
        </p:txBody>
      </p:sp>
      <p:pic>
        <p:nvPicPr>
          <p:cNvPr id="8" name="uniklinik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73207" y="6165304"/>
            <a:ext cx="1926974" cy="5459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"/>
          <p:cNvSpPr/>
          <p:nvPr userDrawn="1"/>
        </p:nvSpPr>
        <p:spPr>
          <a:xfrm flipV="1">
            <a:off x="173207" y="6025474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9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12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32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9603" y="116632"/>
            <a:ext cx="8229600" cy="86409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124744"/>
            <a:ext cx="8229600" cy="4824537"/>
          </a:xfrm>
        </p:spPr>
        <p:txBody>
          <a:bodyPr/>
          <a:lstStyle>
            <a:lvl1pPr>
              <a:defRPr baseline="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Shape 2"/>
          <p:cNvSpPr/>
          <p:nvPr userDrawn="1"/>
        </p:nvSpPr>
        <p:spPr>
          <a:xfrm flipV="1">
            <a:off x="167390" y="1011491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2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Enter Slide Title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Enter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0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Enter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Enter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2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Enter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Enter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38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4047" y="79129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Enter Slide Title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More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Lines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Add Text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Level </a:t>
            </a:r>
            <a:r>
              <a:rPr lang="de-DE" dirty="0" err="1"/>
              <a:t>Two</a:t>
            </a:r>
            <a:endParaRPr lang="de-DE" dirty="0"/>
          </a:p>
          <a:p>
            <a:pPr lvl="2"/>
            <a:r>
              <a:rPr lang="de-DE" dirty="0"/>
              <a:t>Level </a:t>
            </a:r>
            <a:r>
              <a:rPr lang="de-DE" dirty="0" err="1"/>
              <a:t>Three</a:t>
            </a:r>
            <a:endParaRPr lang="de-DE" dirty="0"/>
          </a:p>
          <a:p>
            <a:pPr lvl="3"/>
            <a:r>
              <a:rPr lang="de-DE" dirty="0"/>
              <a:t>Level </a:t>
            </a:r>
            <a:r>
              <a:rPr lang="de-DE" dirty="0" err="1"/>
              <a:t>Four</a:t>
            </a:r>
            <a:endParaRPr lang="de-DE" dirty="0"/>
          </a:p>
          <a:p>
            <a:pPr lvl="4"/>
            <a:r>
              <a:rPr lang="de-DE" dirty="0"/>
              <a:t>Level </a:t>
            </a:r>
            <a:r>
              <a:rPr lang="de-DE" dirty="0" err="1"/>
              <a:t>Five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1046" y="6255729"/>
            <a:ext cx="397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75D90"/>
                </a:solidFill>
              </a:defRPr>
            </a:lvl1pPr>
          </a:lstStyle>
          <a:p>
            <a:r>
              <a:rPr lang="en-US" dirty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9592" y="6255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543E-3456-41E5-AD03-67F3D1E3432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uniklinik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73207" y="6165304"/>
            <a:ext cx="1926974" cy="54597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"/>
          <p:cNvSpPr/>
          <p:nvPr userDrawn="1"/>
        </p:nvSpPr>
        <p:spPr>
          <a:xfrm flipV="1">
            <a:off x="173207" y="6025474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/>
              <a:t> </a:t>
            </a:r>
            <a:endParaRPr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42" y="6306961"/>
            <a:ext cx="1365424" cy="2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 baseline="0">
          <a:solidFill>
            <a:srgbClr val="275D90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Talk</a:t>
            </a:r>
            <a:br>
              <a:rPr lang="sr-Latn-RS" dirty="0"/>
            </a:br>
            <a:r>
              <a:rPr lang="de-DE" sz="2800" dirty="0"/>
              <a:t>02</a:t>
            </a:r>
            <a:r>
              <a:rPr lang="sr-Latn-RS" sz="2800" dirty="0"/>
              <a:t>.</a:t>
            </a:r>
            <a:r>
              <a:rPr lang="de-DE" sz="2800" dirty="0"/>
              <a:t>10</a:t>
            </a:r>
            <a:r>
              <a:rPr lang="sr-Latn-RS" sz="2800" dirty="0"/>
              <a:t>.201</a:t>
            </a:r>
            <a:r>
              <a:rPr lang="de-DE" sz="2800" dirty="0"/>
              <a:t>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Ioannis Agalliadis</a:t>
            </a:r>
            <a:br>
              <a:rPr lang="en-US" dirty="0"/>
            </a:br>
            <a:r>
              <a:rPr lang="en-US" sz="2400" dirty="0"/>
              <a:t>Institute of Medical Informatics, Uniklinik RWTH Aachen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1261-C3BA-4D50-8063-8C367395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0C74-C8BA-44B6-BF7F-BDA0C09A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736304"/>
          </a:xfrm>
        </p:spPr>
        <p:txBody>
          <a:bodyPr/>
          <a:lstStyle/>
          <a:p>
            <a:r>
              <a:rPr lang="de-DE" dirty="0"/>
              <a:t>What I have done</a:t>
            </a:r>
          </a:p>
          <a:p>
            <a:pPr lvl="1"/>
            <a:r>
              <a:rPr lang="de-DE" dirty="0"/>
              <a:t>Data collection </a:t>
            </a:r>
          </a:p>
          <a:p>
            <a:pPr lvl="1"/>
            <a:r>
              <a:rPr lang="de-DE" dirty="0"/>
              <a:t>Artifacts removal</a:t>
            </a:r>
          </a:p>
          <a:p>
            <a:pPr lvl="1"/>
            <a:r>
              <a:rPr lang="de-DE" dirty="0"/>
              <a:t>Created separate folds for train, test and evaluation data.</a:t>
            </a:r>
          </a:p>
          <a:p>
            <a:pPr lvl="1"/>
            <a:r>
              <a:rPr lang="de-DE" dirty="0"/>
              <a:t>Data preprocess</a:t>
            </a:r>
          </a:p>
          <a:p>
            <a:pPr lvl="1"/>
            <a:r>
              <a:rPr lang="de-DE" dirty="0"/>
              <a:t>Run SVM,  ANN classifier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BEADE-B019-448D-BB14-A58E6B0A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9FC7-AF5F-4CB8-9320-785FAE59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48CA150-A62D-4101-AC66-FFAF5308DF91}"/>
              </a:ext>
            </a:extLst>
          </p:cNvPr>
          <p:cNvSpPr txBox="1">
            <a:spLocks/>
          </p:cNvSpPr>
          <p:nvPr/>
        </p:nvSpPr>
        <p:spPr>
          <a:xfrm>
            <a:off x="457200" y="3860217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275D9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75D90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5D90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5D90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5D90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What I will do</a:t>
            </a:r>
          </a:p>
          <a:p>
            <a:pPr lvl="1"/>
            <a:r>
              <a:rPr lang="de-DE" dirty="0"/>
              <a:t>Find the optimal parameters for SVM,  ANN for the best detection accuracies.</a:t>
            </a:r>
          </a:p>
          <a:p>
            <a:pPr lvl="1"/>
            <a:r>
              <a:rPr lang="de-DE" dirty="0"/>
              <a:t>Combine the best feature sets to increase the detection accuracies.</a:t>
            </a:r>
          </a:p>
        </p:txBody>
      </p:sp>
    </p:spTree>
    <p:extLst>
      <p:ext uri="{BB962C8B-B14F-4D97-AF65-F5344CB8AC3E}">
        <p14:creationId xmlns:p14="http://schemas.microsoft.com/office/powerpoint/2010/main" val="36063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gesture recognition with Myo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Ioannis Agalliadis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E7206-9465-4A0E-A872-D452FB57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124744"/>
            <a:ext cx="4686300" cy="46736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DB406-9023-4328-8740-0FDA933B2FC9}"/>
              </a:ext>
            </a:extLst>
          </p:cNvPr>
          <p:cNvSpPr txBox="1"/>
          <p:nvPr/>
        </p:nvSpPr>
        <p:spPr>
          <a:xfrm>
            <a:off x="539552" y="2914701"/>
            <a:ext cx="514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Signals acquired with Myo.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B8DF26-B4E9-4CFD-A1F9-F82EB875F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37" y="2708920"/>
            <a:ext cx="895815" cy="975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75F266-E851-48B7-B49B-7A4BD2A1D655}"/>
              </a:ext>
            </a:extLst>
          </p:cNvPr>
          <p:cNvSpPr txBox="1"/>
          <p:nvPr/>
        </p:nvSpPr>
        <p:spPr>
          <a:xfrm>
            <a:off x="514890" y="4558750"/>
            <a:ext cx="466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Focus solely on EMG signals.</a:t>
            </a:r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01899-73B3-4EEA-9727-6CECC9402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05064"/>
            <a:ext cx="3205264" cy="1642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24385F-6417-4BB2-BF46-4D5BA191F94C}"/>
              </a:ext>
            </a:extLst>
          </p:cNvPr>
          <p:cNvSpPr txBox="1"/>
          <p:nvPr/>
        </p:nvSpPr>
        <p:spPr>
          <a:xfrm>
            <a:off x="514890" y="122202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For different finger gestures -&gt; find best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2585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gesture recognition?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Ioannis Agalliadis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6" descr="A person standing in a room&#10;&#10;Description generated with high confidence">
            <a:extLst>
              <a:ext uri="{FF2B5EF4-FFF2-40B4-BE49-F238E27FC236}">
                <a16:creationId xmlns:a16="http://schemas.microsoft.com/office/drawing/2014/main" id="{8E8C1C73-C446-4630-B8B8-D7F6FCF5A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90"/>
          <a:stretch/>
        </p:blipFill>
        <p:spPr>
          <a:xfrm>
            <a:off x="928937" y="3817892"/>
            <a:ext cx="1512167" cy="1428750"/>
          </a:xfrm>
          <a:prstGeom prst="rect">
            <a:avLst/>
          </a:prstGeom>
        </p:spPr>
      </p:pic>
      <p:pic>
        <p:nvPicPr>
          <p:cNvPr id="9" name="Picture 8" descr="A picture containing man, person, holding, outdoor&#10;&#10;Description generated with very high confidence">
            <a:extLst>
              <a:ext uri="{FF2B5EF4-FFF2-40B4-BE49-F238E27FC236}">
                <a16:creationId xmlns:a16="http://schemas.microsoft.com/office/drawing/2014/main" id="{4C33C526-4BE5-40B3-8BB6-3A09E704E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53896"/>
            <a:ext cx="2033524" cy="1356742"/>
          </a:xfrm>
          <a:prstGeom prst="rect">
            <a:avLst/>
          </a:prstGeom>
        </p:spPr>
      </p:pic>
      <p:pic>
        <p:nvPicPr>
          <p:cNvPr id="11" name="Picture 10" descr="A pair of feet wearing blue and black shoes&#10;&#10;Description generated with very high confidence">
            <a:extLst>
              <a:ext uri="{FF2B5EF4-FFF2-40B4-BE49-F238E27FC236}">
                <a16:creationId xmlns:a16="http://schemas.microsoft.com/office/drawing/2014/main" id="{6406DA9F-C1A0-48D7-8370-4FDA4CE4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17892"/>
            <a:ext cx="1663900" cy="1392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642FF-ADF8-41FB-AC01-47815E2992E4}"/>
              </a:ext>
            </a:extLst>
          </p:cNvPr>
          <p:cNvSpPr txBox="1"/>
          <p:nvPr/>
        </p:nvSpPr>
        <p:spPr>
          <a:xfrm>
            <a:off x="539552" y="1196752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Image analysis requires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85B91-11E5-419C-83F4-A87D9587C073}"/>
              </a:ext>
            </a:extLst>
          </p:cNvPr>
          <p:cNvSpPr txBox="1"/>
          <p:nvPr/>
        </p:nvSpPr>
        <p:spPr>
          <a:xfrm>
            <a:off x="529208" y="2032392"/>
            <a:ext cx="8435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Voice recognition requires ...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8AB01-403F-4B65-BDE2-9FBA366B37FF}"/>
              </a:ext>
            </a:extLst>
          </p:cNvPr>
          <p:cNvSpPr txBox="1"/>
          <p:nvPr/>
        </p:nvSpPr>
        <p:spPr>
          <a:xfrm>
            <a:off x="539552" y="2875583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Sensing gloves are expensive.</a:t>
            </a:r>
          </a:p>
          <a:p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17FA4-D0C9-4B03-8ECD-1771C53EAA39}"/>
              </a:ext>
            </a:extLst>
          </p:cNvPr>
          <p:cNvSpPr/>
          <p:nvPr/>
        </p:nvSpPr>
        <p:spPr>
          <a:xfrm rot="1687990">
            <a:off x="7027901" y="373829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2130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Electromyography?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Ioannis Agalliadis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4</a:t>
            </a:fld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FBED0-9B86-4EA7-9D58-AE76496A2397}"/>
              </a:ext>
            </a:extLst>
          </p:cNvPr>
          <p:cNvSpPr/>
          <p:nvPr/>
        </p:nvSpPr>
        <p:spPr>
          <a:xfrm>
            <a:off x="611560" y="1128226"/>
            <a:ext cx="61926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Safe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Non-invasive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52AC30-9F6A-4BEA-A091-04789FE7B592}"/>
              </a:ext>
            </a:extLst>
          </p:cNvPr>
          <p:cNvSpPr txBox="1">
            <a:spLocks/>
          </p:cNvSpPr>
          <p:nvPr/>
        </p:nvSpPr>
        <p:spPr>
          <a:xfrm>
            <a:off x="454047" y="25649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 baseline="0">
                <a:solidFill>
                  <a:srgbClr val="275D90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Why Myo?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E2612-B5AE-48DB-820C-F6B0A1A8BCEA}"/>
              </a:ext>
            </a:extLst>
          </p:cNvPr>
          <p:cNvSpPr txBox="1"/>
          <p:nvPr/>
        </p:nvSpPr>
        <p:spPr>
          <a:xfrm>
            <a:off x="611560" y="3659237"/>
            <a:ext cx="822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Wireless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Cheap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de-DE" sz="2600" dirty="0">
                <a:solidFill>
                  <a:schemeClr val="tx2"/>
                </a:solidFill>
                <a:latin typeface="Gill Sans MT" panose="020B0502020104020203" pitchFamily="34" charset="0"/>
              </a:rPr>
              <a:t>o gel to facilitate conductivity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6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8D4F51-9B39-4CCC-9389-F99AC39FE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01" y="3717032"/>
            <a:ext cx="895815" cy="9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CF9B-E299-4FB3-8745-85C699A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E79DD-EF3A-4BD5-AD27-B773C035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20F9A-CD01-47DA-838E-DA58D6DB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6" title="Myo-controlled robotic arm">
            <a:extLst>
              <a:ext uri="{FF2B5EF4-FFF2-40B4-BE49-F238E27FC236}">
                <a16:creationId xmlns:a16="http://schemas.microsoft.com/office/drawing/2014/main" id="{9F922604-CFDE-41F1-A31A-A8CE43A3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0" y="1484783"/>
            <a:ext cx="2871205" cy="1512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AFE11-24E5-4A91-958D-264C50C6B138}"/>
              </a:ext>
            </a:extLst>
          </p:cNvPr>
          <p:cNvSpPr txBox="1"/>
          <p:nvPr/>
        </p:nvSpPr>
        <p:spPr>
          <a:xfrm>
            <a:off x="424808" y="1763814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A myo-controlled robotic arm was developed.</a:t>
            </a:r>
          </a:p>
        </p:txBody>
      </p:sp>
      <p:pic>
        <p:nvPicPr>
          <p:cNvPr id="11" name="Picture 10" descr="A picture containing indoor, person, wall&#10;&#10;Description generated with high confidence">
            <a:extLst>
              <a:ext uri="{FF2B5EF4-FFF2-40B4-BE49-F238E27FC236}">
                <a16:creationId xmlns:a16="http://schemas.microsoft.com/office/drawing/2014/main" id="{EBEBA4F5-19D0-4E46-AB56-01C8472B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3" b="5645"/>
          <a:stretch/>
        </p:blipFill>
        <p:spPr>
          <a:xfrm>
            <a:off x="5796136" y="3284984"/>
            <a:ext cx="2880319" cy="1584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60546-E90F-4D17-9771-BC3C70C819C0}"/>
              </a:ext>
            </a:extLst>
          </p:cNvPr>
          <p:cNvSpPr txBox="1"/>
          <p:nvPr/>
        </p:nvSpPr>
        <p:spPr>
          <a:xfrm>
            <a:off x="424808" y="3521966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Myo helps surgeon to control interface during surgery.</a:t>
            </a:r>
          </a:p>
        </p:txBody>
      </p:sp>
    </p:spTree>
    <p:extLst>
      <p:ext uri="{BB962C8B-B14F-4D97-AF65-F5344CB8AC3E}">
        <p14:creationId xmlns:p14="http://schemas.microsoft.com/office/powerpoint/2010/main" val="246887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36BC-3BB3-484F-ADA2-49D92EC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cont’d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2E869-85E6-47C9-BE87-6639FE38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C2CA9-DC69-4FCC-B4AC-527E652A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5" descr="A flat screen television on the stage&#10;&#10;Description generated with high confidence">
            <a:extLst>
              <a:ext uri="{FF2B5EF4-FFF2-40B4-BE49-F238E27FC236}">
                <a16:creationId xmlns:a16="http://schemas.microsoft.com/office/drawing/2014/main" id="{215A008A-D803-4FDA-963D-F9287067B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55" y="1789791"/>
            <a:ext cx="3682235" cy="2071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6EE15-A465-459A-A8C8-4886F0E3BC9F}"/>
              </a:ext>
            </a:extLst>
          </p:cNvPr>
          <p:cNvSpPr txBox="1"/>
          <p:nvPr/>
        </p:nvSpPr>
        <p:spPr>
          <a:xfrm>
            <a:off x="87779" y="2132856"/>
            <a:ext cx="5184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Armin van Buuren controlled the stage effects during his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95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0587-7C0B-447A-B615-932A428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2C3FF-F3BE-4D93-924B-513B290E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3CD0-9757-4A9A-963A-9ABA0412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F382E-C7EE-4921-AEDD-D2039DB89CA7}"/>
              </a:ext>
            </a:extLst>
          </p:cNvPr>
          <p:cNvSpPr txBox="1"/>
          <p:nvPr/>
        </p:nvSpPr>
        <p:spPr>
          <a:xfrm>
            <a:off x="395536" y="1628800"/>
            <a:ext cx="72205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Extracted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Root-mean-square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Short-time fourier transform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Various discrete wavelet transforms with different levels (haar, db8, sym4/8, bior1.3/2.2, coif3/4)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16EAE-3C67-436E-89DD-671FF8192A57}"/>
              </a:ext>
            </a:extLst>
          </p:cNvPr>
          <p:cNvSpPr txBox="1"/>
          <p:nvPr/>
        </p:nvSpPr>
        <p:spPr>
          <a:xfrm>
            <a:off x="395535" y="4246056"/>
            <a:ext cx="7220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Classifiers: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79A6F-B085-476B-B2A7-B146FF41D98A}"/>
              </a:ext>
            </a:extLst>
          </p:cNvPr>
          <p:cNvSpPr txBox="1"/>
          <p:nvPr/>
        </p:nvSpPr>
        <p:spPr>
          <a:xfrm>
            <a:off x="395534" y="1033572"/>
            <a:ext cx="72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2"/>
                </a:solidFill>
                <a:latin typeface="Gill Sans MT" panose="020B0502020104020203" pitchFamily="34" charset="0"/>
              </a:rPr>
              <a:t>128 window length of the raw EMG data</a:t>
            </a:r>
          </a:p>
        </p:txBody>
      </p:sp>
    </p:spTree>
    <p:extLst>
      <p:ext uri="{BB962C8B-B14F-4D97-AF65-F5344CB8AC3E}">
        <p14:creationId xmlns:p14="http://schemas.microsoft.com/office/powerpoint/2010/main" val="34137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C5E8-2B9A-4B32-9294-C2C103CF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CF73-F5A8-4346-A3E5-9545FB8D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9161-3298-47A8-881F-265FE35B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D3504-7207-4A27-A7A7-8B1EB9C3E94E}"/>
              </a:ext>
            </a:extLst>
          </p:cNvPr>
          <p:cNvSpPr/>
          <p:nvPr/>
        </p:nvSpPr>
        <p:spPr>
          <a:xfrm>
            <a:off x="1092419" y="4941168"/>
            <a:ext cx="1368152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Feature extraction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A071-3A09-483D-B685-3ADD5E83D962}"/>
              </a:ext>
            </a:extLst>
          </p:cNvPr>
          <p:cNvSpPr/>
          <p:nvPr/>
        </p:nvSpPr>
        <p:spPr>
          <a:xfrm>
            <a:off x="1098335" y="2925808"/>
            <a:ext cx="1368152" cy="720080"/>
          </a:xfrm>
          <a:prstGeom prst="rect">
            <a:avLst/>
          </a:prstGeom>
          <a:noFill/>
          <a:ln>
            <a:solidFill>
              <a:srgbClr val="27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EMG signals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03CA1-2205-4AE3-8F42-4754153ECAFF}"/>
              </a:ext>
            </a:extLst>
          </p:cNvPr>
          <p:cNvSpPr/>
          <p:nvPr/>
        </p:nvSpPr>
        <p:spPr>
          <a:xfrm>
            <a:off x="5126353" y="1748409"/>
            <a:ext cx="1440160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raining data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F8591C-B084-4222-832F-D27F26FE3499}"/>
              </a:ext>
            </a:extLst>
          </p:cNvPr>
          <p:cNvSpPr/>
          <p:nvPr/>
        </p:nvSpPr>
        <p:spPr>
          <a:xfrm>
            <a:off x="1098335" y="1859594"/>
            <a:ext cx="1368152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Raw EMG signals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A656CB-5C18-4DBF-A393-B44A707E7C31}"/>
              </a:ext>
            </a:extLst>
          </p:cNvPr>
          <p:cNvCxnSpPr>
            <a:stCxn id="30" idx="2"/>
            <a:endCxn id="10" idx="0"/>
          </p:cNvCxnSpPr>
          <p:nvPr/>
        </p:nvCxnSpPr>
        <p:spPr>
          <a:xfrm>
            <a:off x="1782411" y="2579674"/>
            <a:ext cx="0" cy="34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1A9CEF7-62CC-4DFA-BDD3-F42EC72FA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54" y="1175849"/>
            <a:ext cx="380580" cy="41443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B15D65-403C-4CE0-BBE2-79DC2A8A7B32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1782411" y="1590284"/>
            <a:ext cx="9133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7CC6BD3-2B39-4588-920C-1F555B408D3B}"/>
              </a:ext>
            </a:extLst>
          </p:cNvPr>
          <p:cNvSpPr/>
          <p:nvPr/>
        </p:nvSpPr>
        <p:spPr>
          <a:xfrm>
            <a:off x="899592" y="4147406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F44F39-3AF0-420D-9D91-E716773CAA9C}"/>
              </a:ext>
            </a:extLst>
          </p:cNvPr>
          <p:cNvSpPr/>
          <p:nvPr/>
        </p:nvSpPr>
        <p:spPr>
          <a:xfrm>
            <a:off x="1259632" y="4147406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1E9BFF-1A1F-4ABB-80E4-E3009F1E0C76}"/>
              </a:ext>
            </a:extLst>
          </p:cNvPr>
          <p:cNvSpPr/>
          <p:nvPr/>
        </p:nvSpPr>
        <p:spPr>
          <a:xfrm>
            <a:off x="1619672" y="4147406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E35C11-50F1-40C3-800A-43535E24A08F}"/>
              </a:ext>
            </a:extLst>
          </p:cNvPr>
          <p:cNvSpPr/>
          <p:nvPr/>
        </p:nvSpPr>
        <p:spPr>
          <a:xfrm>
            <a:off x="1979712" y="4147406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F44C36-D8C7-4B44-A257-A1670F62E0FB}"/>
              </a:ext>
            </a:extLst>
          </p:cNvPr>
          <p:cNvSpPr/>
          <p:nvPr/>
        </p:nvSpPr>
        <p:spPr>
          <a:xfrm>
            <a:off x="2339752" y="4147406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AD1F95-52A4-463E-B597-5576DC5D33F1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 flipH="1">
            <a:off x="1034247" y="3645888"/>
            <a:ext cx="748164" cy="5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17E9D2-EE81-47FF-BA2D-B3393D7CD9AA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 flipH="1">
            <a:off x="1394287" y="3645888"/>
            <a:ext cx="388124" cy="5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385476-486B-4A6E-A5B3-F2345DAC5655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flipH="1">
            <a:off x="1754327" y="3645888"/>
            <a:ext cx="28084" cy="5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98B52F-A966-4DA5-87F8-976D7AB1DE62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1782411" y="3645888"/>
            <a:ext cx="331956" cy="5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D8199C-4546-49A7-9D77-340B0C3FD1F6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1782411" y="3645888"/>
            <a:ext cx="691996" cy="5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BC5F98-7A67-4F8C-AE1C-34D29E052DD6}"/>
              </a:ext>
            </a:extLst>
          </p:cNvPr>
          <p:cNvSpPr txBox="1"/>
          <p:nvPr/>
        </p:nvSpPr>
        <p:spPr>
          <a:xfrm>
            <a:off x="2580415" y="3933056"/>
            <a:ext cx="141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5-Folds </a:t>
            </a:r>
          </a:p>
          <a:p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Train &amp; Test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6F0907-E558-4E28-8E2D-9EBFFA39E6C7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>
            <a:off x="1034247" y="4416715"/>
            <a:ext cx="742248" cy="5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67125D-B10F-46BE-BEE4-5ECBAED361B6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>
            <a:off x="1394287" y="4416715"/>
            <a:ext cx="382208" cy="5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D4A823-CAB1-47F1-B612-6BFF27BE5A8B}"/>
              </a:ext>
            </a:extLst>
          </p:cNvPr>
          <p:cNvCxnSpPr>
            <a:cxnSpLocks/>
            <a:stCxn id="45" idx="2"/>
            <a:endCxn id="8" idx="0"/>
          </p:cNvCxnSpPr>
          <p:nvPr/>
        </p:nvCxnSpPr>
        <p:spPr>
          <a:xfrm>
            <a:off x="1754327" y="4416715"/>
            <a:ext cx="22168" cy="5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D59610-8210-4270-A2E9-4E59C765D39E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1776495" y="4416715"/>
            <a:ext cx="337872" cy="5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379813-ABDE-4B98-BD1C-98BF9EEECBA6}"/>
              </a:ext>
            </a:extLst>
          </p:cNvPr>
          <p:cNvCxnSpPr>
            <a:cxnSpLocks/>
            <a:stCxn id="47" idx="2"/>
            <a:endCxn id="8" idx="0"/>
          </p:cNvCxnSpPr>
          <p:nvPr/>
        </p:nvCxnSpPr>
        <p:spPr>
          <a:xfrm flipH="1">
            <a:off x="1776495" y="4416715"/>
            <a:ext cx="697912" cy="5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FDF8881-BAAD-4857-B29F-6256546CE6F6}"/>
              </a:ext>
            </a:extLst>
          </p:cNvPr>
          <p:cNvSpPr/>
          <p:nvPr/>
        </p:nvSpPr>
        <p:spPr>
          <a:xfrm>
            <a:off x="7092280" y="1748409"/>
            <a:ext cx="1440160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esting data 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7D007D-2468-4A6A-8741-2B460930C2E0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V="1">
            <a:off x="2460571" y="1748409"/>
            <a:ext cx="3385862" cy="3552799"/>
          </a:xfrm>
          <a:prstGeom prst="curvedConnector4">
            <a:avLst>
              <a:gd name="adj1" fmla="val 39366"/>
              <a:gd name="adj2" fmla="val 106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B082FA02-6878-4D59-8962-E04C4EEAB329}"/>
              </a:ext>
            </a:extLst>
          </p:cNvPr>
          <p:cNvCxnSpPr>
            <a:cxnSpLocks/>
          </p:cNvCxnSpPr>
          <p:nvPr/>
        </p:nvCxnSpPr>
        <p:spPr>
          <a:xfrm>
            <a:off x="5436096" y="1570394"/>
            <a:ext cx="2376264" cy="178015"/>
          </a:xfrm>
          <a:prstGeom prst="curvedConnector3">
            <a:avLst>
              <a:gd name="adj1" fmla="val 99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6AE1803-E0D6-467A-A707-A1D9D28FD8A7}"/>
              </a:ext>
            </a:extLst>
          </p:cNvPr>
          <p:cNvSpPr/>
          <p:nvPr/>
        </p:nvSpPr>
        <p:spPr>
          <a:xfrm>
            <a:off x="5162357" y="2903033"/>
            <a:ext cx="1368152" cy="720080"/>
          </a:xfrm>
          <a:prstGeom prst="rect">
            <a:avLst/>
          </a:prstGeom>
          <a:noFill/>
          <a:ln>
            <a:solidFill>
              <a:srgbClr val="27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Training Model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FC1CA8-B19C-48DA-9938-73C1A10BC3A1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846433" y="2454887"/>
            <a:ext cx="0" cy="4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6DF2759-E479-44FB-92F7-6E99B04B8E3F}"/>
              </a:ext>
            </a:extLst>
          </p:cNvPr>
          <p:cNvCxnSpPr>
            <a:cxnSpLocks/>
            <a:endCxn id="101" idx="3"/>
          </p:cNvCxnSpPr>
          <p:nvPr/>
        </p:nvCxnSpPr>
        <p:spPr>
          <a:xfrm rot="5400000">
            <a:off x="6767342" y="2218055"/>
            <a:ext cx="808186" cy="1281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00C6C1-0262-47BB-B93D-3771F635BB3F}"/>
              </a:ext>
            </a:extLst>
          </p:cNvPr>
          <p:cNvSpPr/>
          <p:nvPr/>
        </p:nvSpPr>
        <p:spPr>
          <a:xfrm>
            <a:off x="5162841" y="4077072"/>
            <a:ext cx="1368152" cy="720080"/>
          </a:xfrm>
          <a:prstGeom prst="rect">
            <a:avLst/>
          </a:prstGeom>
          <a:noFill/>
          <a:ln>
            <a:solidFill>
              <a:srgbClr val="27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Scores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6DE290-AB16-4343-B444-6F766513161C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>
            <a:off x="5846433" y="3623113"/>
            <a:ext cx="484" cy="45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04F4808-C10B-4AF1-A09C-9E7B711B86CC}"/>
              </a:ext>
            </a:extLst>
          </p:cNvPr>
          <p:cNvSpPr/>
          <p:nvPr/>
        </p:nvSpPr>
        <p:spPr>
          <a:xfrm>
            <a:off x="7128284" y="4077072"/>
            <a:ext cx="1368152" cy="720080"/>
          </a:xfrm>
          <a:prstGeom prst="rect">
            <a:avLst/>
          </a:prstGeom>
          <a:noFill/>
          <a:ln>
            <a:solidFill>
              <a:srgbClr val="27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Evaluation data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53DF10-331B-4126-92DA-2968368C08E6}"/>
              </a:ext>
            </a:extLst>
          </p:cNvPr>
          <p:cNvCxnSpPr>
            <a:cxnSpLocks/>
          </p:cNvCxnSpPr>
          <p:nvPr/>
        </p:nvCxnSpPr>
        <p:spPr>
          <a:xfrm>
            <a:off x="2460087" y="3338939"/>
            <a:ext cx="332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AA2669-6F24-478A-8763-C5BB06D0174D}"/>
              </a:ext>
            </a:extLst>
          </p:cNvPr>
          <p:cNvSpPr/>
          <p:nvPr/>
        </p:nvSpPr>
        <p:spPr>
          <a:xfrm>
            <a:off x="2812691" y="3204284"/>
            <a:ext cx="269309" cy="269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45FD0F-048E-412B-A812-AD196CD1FF88}"/>
              </a:ext>
            </a:extLst>
          </p:cNvPr>
          <p:cNvSpPr txBox="1"/>
          <p:nvPr/>
        </p:nvSpPr>
        <p:spPr>
          <a:xfrm>
            <a:off x="3131840" y="3070701"/>
            <a:ext cx="131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1-Fold Evaluation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E10E1-9B40-4644-BDF0-5183D2B66836}"/>
              </a:ext>
            </a:extLst>
          </p:cNvPr>
          <p:cNvSpPr txBox="1"/>
          <p:nvPr/>
        </p:nvSpPr>
        <p:spPr>
          <a:xfrm>
            <a:off x="857727" y="2550476"/>
            <a:ext cx="220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  <a:latin typeface="Gill Sans MT" panose="020B0502020104020203" pitchFamily="34" charset="0"/>
              </a:rPr>
              <a:t>128 window length</a:t>
            </a:r>
          </a:p>
        </p:txBody>
      </p:sp>
    </p:spTree>
    <p:extLst>
      <p:ext uri="{BB962C8B-B14F-4D97-AF65-F5344CB8AC3E}">
        <p14:creationId xmlns:p14="http://schemas.microsoft.com/office/powerpoint/2010/main" val="33822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5" grpId="0"/>
      <p:bldP spid="83" grpId="0" animBg="1"/>
      <p:bldP spid="101" grpId="0" animBg="1"/>
      <p:bldP spid="106" grpId="0" animBg="1"/>
      <p:bldP spid="110" grpId="0" animBg="1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543-3188-4AC1-9A66-7C8C5220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97A6E-2591-4690-AAD7-93A5B07C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Ioannis Agalliadis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389C9-51EF-4870-BB6A-6352642D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9</a:t>
            </a:fld>
            <a:endParaRPr lang="de-DE"/>
          </a:p>
        </p:txBody>
      </p:sp>
      <p:cxnSp>
        <p:nvCxnSpPr>
          <p:cNvPr id="102" name="OTLSHAPE_T_73a753fc3eb04cce8a74f5f2ee475fdf_HorizontalConnector1">
            <a:extLst>
              <a:ext uri="{FF2B5EF4-FFF2-40B4-BE49-F238E27FC236}">
                <a16:creationId xmlns:a16="http://schemas.microsoft.com/office/drawing/2014/main" id="{078F3D66-2113-4DFD-B551-E8311669BAD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317393" y="4407521"/>
            <a:ext cx="542047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3d5524b220ea4232b2aca4dceb1fd24f_HorizontalConnector1">
            <a:extLst>
              <a:ext uri="{FF2B5EF4-FFF2-40B4-BE49-F238E27FC236}">
                <a16:creationId xmlns:a16="http://schemas.microsoft.com/office/drawing/2014/main" id="{F5287181-DDBA-44AB-992E-200420C61862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287240" y="3784801"/>
            <a:ext cx="32195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7f025863b5434f9ca6f083d56cac4820_HorizontalConnector1">
            <a:extLst>
              <a:ext uri="{FF2B5EF4-FFF2-40B4-BE49-F238E27FC236}">
                <a16:creationId xmlns:a16="http://schemas.microsoft.com/office/drawing/2014/main" id="{44C548B1-95DA-4E35-B472-27D5CC016A5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317393" y="2537881"/>
            <a:ext cx="3613271" cy="196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T_0c43ef4a38ab46e5bbc576f52f3f63fc_HorizontalConnector1">
            <a:extLst>
              <a:ext uri="{FF2B5EF4-FFF2-40B4-BE49-F238E27FC236}">
                <a16:creationId xmlns:a16="http://schemas.microsoft.com/office/drawing/2014/main" id="{6086DC8F-3F59-4CE8-A9BC-038B71DB9713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314854" y="1913474"/>
            <a:ext cx="1288225" cy="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5a184d61f5e2438db63ae5802af9b305_HorizontalConnector1">
            <a:extLst>
              <a:ext uri="{FF2B5EF4-FFF2-40B4-BE49-F238E27FC236}">
                <a16:creationId xmlns:a16="http://schemas.microsoft.com/office/drawing/2014/main" id="{D0F7F8EF-9CAE-4616-AEE8-B486580C7EE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14854" y="1284550"/>
            <a:ext cx="91685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M_59b5ac8298c14cca9e65190bf60d5d05_Connector1">
            <a:extLst>
              <a:ext uri="{FF2B5EF4-FFF2-40B4-BE49-F238E27FC236}">
                <a16:creationId xmlns:a16="http://schemas.microsoft.com/office/drawing/2014/main" id="{1FDDA778-F07F-47EA-BEE0-44E06B66AE9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595708" y="4962552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M_8cc1ba62bc92479399f399f1daac8d07_Connector1">
            <a:extLst>
              <a:ext uri="{FF2B5EF4-FFF2-40B4-BE49-F238E27FC236}">
                <a16:creationId xmlns:a16="http://schemas.microsoft.com/office/drawing/2014/main" id="{A045E9D8-700B-48D6-98EC-10AE686A2FA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345096" y="505251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TB_00000000000000000000000000000000_LeftEndCaps">
            <a:extLst>
              <a:ext uri="{FF2B5EF4-FFF2-40B4-BE49-F238E27FC236}">
                <a16:creationId xmlns:a16="http://schemas.microsoft.com/office/drawing/2014/main" id="{6148C783-61C9-4104-BD7E-BDB2754F136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47664" y="553169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 dirty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10" name="OTLSHAPE_TB_00000000000000000000000000000000_RightEndCaps">
            <a:extLst>
              <a:ext uri="{FF2B5EF4-FFF2-40B4-BE49-F238E27FC236}">
                <a16:creationId xmlns:a16="http://schemas.microsoft.com/office/drawing/2014/main" id="{2D413966-0E99-4989-9910-F68343F55B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21736" y="5534395"/>
            <a:ext cx="450636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4" dirty="0">
                <a:solidFill>
                  <a:srgbClr val="C0504D"/>
                </a:solidFill>
              </a:rPr>
              <a:t>2018</a:t>
            </a:r>
          </a:p>
        </p:txBody>
      </p:sp>
      <p:sp>
        <p:nvSpPr>
          <p:cNvPr id="111" name="OTLSHAPE_TB_00000000000000000000000000000000_ScaleContainer">
            <a:extLst>
              <a:ext uri="{FF2B5EF4-FFF2-40B4-BE49-F238E27FC236}">
                <a16:creationId xmlns:a16="http://schemas.microsoft.com/office/drawing/2014/main" id="{6E9643E7-522C-40AA-8689-B0606428916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08633" y="5480727"/>
            <a:ext cx="5811974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OTLSHAPE_TB_00000000000000000000000000000000_TimescaleInterval1">
            <a:extLst>
              <a:ext uri="{FF2B5EF4-FFF2-40B4-BE49-F238E27FC236}">
                <a16:creationId xmlns:a16="http://schemas.microsoft.com/office/drawing/2014/main" id="{B13249B5-D1CE-4487-B322-8D4D7C806C5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172133" y="5578199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113" name="OTLSHAPE_TB_00000000000000000000000000000000_Separator1">
            <a:extLst>
              <a:ext uri="{FF2B5EF4-FFF2-40B4-BE49-F238E27FC236}">
                <a16:creationId xmlns:a16="http://schemas.microsoft.com/office/drawing/2014/main" id="{59AE43AC-4EEC-430E-BF3B-7B1E1E4C672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990812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TB_00000000000000000000000000000000_TimescaleInterval2">
            <a:extLst>
              <a:ext uri="{FF2B5EF4-FFF2-40B4-BE49-F238E27FC236}">
                <a16:creationId xmlns:a16="http://schemas.microsoft.com/office/drawing/2014/main" id="{B61B0275-590C-4DF4-B0A7-176691926C4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54314" y="5548703"/>
            <a:ext cx="341758" cy="2325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15" name="OTLSHAPE_TB_00000000000000000000000000000000_Separator2">
            <a:extLst>
              <a:ext uri="{FF2B5EF4-FFF2-40B4-BE49-F238E27FC236}">
                <a16:creationId xmlns:a16="http://schemas.microsoft.com/office/drawing/2014/main" id="{C74610ED-725C-42FE-B8A4-880F445B003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872993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TB_00000000000000000000000000000000_TimescaleInterval3">
            <a:extLst>
              <a:ext uri="{FF2B5EF4-FFF2-40B4-BE49-F238E27FC236}">
                <a16:creationId xmlns:a16="http://schemas.microsoft.com/office/drawing/2014/main" id="{1309AF8A-1BFD-4544-B5D1-766C9AFB76A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936495" y="5578199"/>
            <a:ext cx="20881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117" name="OTLSHAPE_TB_00000000000000000000000000000000_Separator3">
            <a:extLst>
              <a:ext uri="{FF2B5EF4-FFF2-40B4-BE49-F238E27FC236}">
                <a16:creationId xmlns:a16="http://schemas.microsoft.com/office/drawing/2014/main" id="{F1FD1F91-EEC1-4596-8674-68D52FCCFE0A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755174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TB_00000000000000000000000000000000_TimescaleInterval4">
            <a:extLst>
              <a:ext uri="{FF2B5EF4-FFF2-40B4-BE49-F238E27FC236}">
                <a16:creationId xmlns:a16="http://schemas.microsoft.com/office/drawing/2014/main" id="{90BD8D6E-8FEB-4220-B77C-C01DA180EF4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818676" y="55781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119" name="OTLSHAPE_TB_00000000000000000000000000000000_Separator4">
            <a:extLst>
              <a:ext uri="{FF2B5EF4-FFF2-40B4-BE49-F238E27FC236}">
                <a16:creationId xmlns:a16="http://schemas.microsoft.com/office/drawing/2014/main" id="{6889AB83-4D45-4EA7-999C-653E895CF5F6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637355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TLSHAPE_TB_00000000000000000000000000000000_TimescaleInterval5">
            <a:extLst>
              <a:ext uri="{FF2B5EF4-FFF2-40B4-BE49-F238E27FC236}">
                <a16:creationId xmlns:a16="http://schemas.microsoft.com/office/drawing/2014/main" id="{8A18B4D3-9637-48C6-BCFB-A0BDB0F8EAD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700857" y="55781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121" name="OTLSHAPE_TB_00000000000000000000000000000000_Separator5">
            <a:extLst>
              <a:ext uri="{FF2B5EF4-FFF2-40B4-BE49-F238E27FC236}">
                <a16:creationId xmlns:a16="http://schemas.microsoft.com/office/drawing/2014/main" id="{AC101824-1224-457D-AC3A-5E373150EC6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519536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TB_00000000000000000000000000000000_TimescaleInterval6">
            <a:extLst>
              <a:ext uri="{FF2B5EF4-FFF2-40B4-BE49-F238E27FC236}">
                <a16:creationId xmlns:a16="http://schemas.microsoft.com/office/drawing/2014/main" id="{4EA4A1E6-D1B8-4CF9-AE07-0B7F1C27462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583038" y="55781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123" name="OTLSHAPE_TB_00000000000000000000000000000000_Separator6">
            <a:extLst>
              <a:ext uri="{FF2B5EF4-FFF2-40B4-BE49-F238E27FC236}">
                <a16:creationId xmlns:a16="http://schemas.microsoft.com/office/drawing/2014/main" id="{D4F9FEA2-1E81-4B31-A844-EB1DE324A91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401717" y="554422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TLSHAPE_TB_00000000000000000000000000000000_TimescaleInterval7">
            <a:extLst>
              <a:ext uri="{FF2B5EF4-FFF2-40B4-BE49-F238E27FC236}">
                <a16:creationId xmlns:a16="http://schemas.microsoft.com/office/drawing/2014/main" id="{4C9F0B89-C0DC-4CAA-A3F7-54C5E20D62D9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65219" y="5578199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5" name="OTLSHAPE_M_8cc1ba62bc92479399f399f1daac8d07_Title">
            <a:extLst>
              <a:ext uri="{FF2B5EF4-FFF2-40B4-BE49-F238E27FC236}">
                <a16:creationId xmlns:a16="http://schemas.microsoft.com/office/drawing/2014/main" id="{9C7E23D9-D12D-4496-891E-00EA495E4D7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67346" y="4941168"/>
            <a:ext cx="121387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Thesis Registration</a:t>
            </a:r>
          </a:p>
        </p:txBody>
      </p:sp>
      <p:sp>
        <p:nvSpPr>
          <p:cNvPr id="126" name="OTLSHAPE_M_8cc1ba62bc92479399f399f1daac8d07_Date">
            <a:extLst>
              <a:ext uri="{FF2B5EF4-FFF2-40B4-BE49-F238E27FC236}">
                <a16:creationId xmlns:a16="http://schemas.microsoft.com/office/drawing/2014/main" id="{0D2145E4-F993-4E90-974A-74370D8D32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567346" y="512376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10/2017</a:t>
            </a:r>
          </a:p>
        </p:txBody>
      </p:sp>
      <p:sp>
        <p:nvSpPr>
          <p:cNvPr id="127" name="OTLSHAPE_M_8cc1ba62bc92479399f399f1daac8d07_Shape">
            <a:extLst>
              <a:ext uri="{FF2B5EF4-FFF2-40B4-BE49-F238E27FC236}">
                <a16:creationId xmlns:a16="http://schemas.microsoft.com/office/drawing/2014/main" id="{B8888882-597F-4126-A388-E3C0CD2DCCA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6200000">
            <a:off x="2370496" y="505251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TLSHAPE_M_59b5ac8298c14cca9e65190bf60d5d05_Title">
            <a:extLst>
              <a:ext uri="{FF2B5EF4-FFF2-40B4-BE49-F238E27FC236}">
                <a16:creationId xmlns:a16="http://schemas.microsoft.com/office/drawing/2014/main" id="{9BB18ED6-3E08-458F-A2A6-0D0381215A5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811607" y="4931098"/>
            <a:ext cx="997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129" name="OTLSHAPE_M_59b5ac8298c14cca9e65190bf60d5d05_Date">
            <a:extLst>
              <a:ext uri="{FF2B5EF4-FFF2-40B4-BE49-F238E27FC236}">
                <a16:creationId xmlns:a16="http://schemas.microsoft.com/office/drawing/2014/main" id="{B0C59B8B-1405-4104-BC4D-28A8F9C980D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817958" y="511905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04/2018</a:t>
            </a:r>
          </a:p>
        </p:txBody>
      </p:sp>
      <p:sp>
        <p:nvSpPr>
          <p:cNvPr id="130" name="OTLSHAPE_M_59b5ac8298c14cca9e65190bf60d5d05_Shape">
            <a:extLst>
              <a:ext uri="{FF2B5EF4-FFF2-40B4-BE49-F238E27FC236}">
                <a16:creationId xmlns:a16="http://schemas.microsoft.com/office/drawing/2014/main" id="{1F792474-7107-42D1-84DD-A2E54500577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6200000">
            <a:off x="7621108" y="496255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OTLSHAPE_T_5a184d61f5e2438db63ae5802af9b305_Shape">
            <a:extLst>
              <a:ext uri="{FF2B5EF4-FFF2-40B4-BE49-F238E27FC236}">
                <a16:creationId xmlns:a16="http://schemas.microsoft.com/office/drawing/2014/main" id="{7D7A0199-A6BE-43EC-B84B-4EDD0F19F16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231706" y="1182950"/>
            <a:ext cx="17653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OTLSHAPE_T_5a184d61f5e2438db63ae5802af9b305_JoinedDate">
            <a:extLst>
              <a:ext uri="{FF2B5EF4-FFF2-40B4-BE49-F238E27FC236}">
                <a16:creationId xmlns:a16="http://schemas.microsoft.com/office/drawing/2014/main" id="{42D1A8C1-F64A-4FA6-BB61-0D5AC161A74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046715" y="120703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10/2017 - 11/2017</a:t>
            </a:r>
          </a:p>
        </p:txBody>
      </p:sp>
      <p:sp>
        <p:nvSpPr>
          <p:cNvPr id="133" name="OTLSHAPE_T_5a184d61f5e2438db63ae5802af9b305_Title">
            <a:extLst>
              <a:ext uri="{FF2B5EF4-FFF2-40B4-BE49-F238E27FC236}">
                <a16:creationId xmlns:a16="http://schemas.microsoft.com/office/drawing/2014/main" id="{D2A53319-E291-4CAD-8DFC-72624045A72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30614" y="1115274"/>
            <a:ext cx="126918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Methods, first results from NN -&gt; Results</a:t>
            </a:r>
          </a:p>
        </p:txBody>
      </p:sp>
      <p:sp>
        <p:nvSpPr>
          <p:cNvPr id="134" name="OTLSHAPE_T_0c43ef4a38ab46e5bbc576f52f3f63fc_Shape">
            <a:extLst>
              <a:ext uri="{FF2B5EF4-FFF2-40B4-BE49-F238E27FC236}">
                <a16:creationId xmlns:a16="http://schemas.microsoft.com/office/drawing/2014/main" id="{33CB6778-98D5-4145-A637-75EA43AD5A7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603079" y="1811873"/>
            <a:ext cx="17653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5" name="OTLSHAPE_T_0c43ef4a38ab46e5bbc576f52f3f63fc_JoinedDate">
            <a:extLst>
              <a:ext uri="{FF2B5EF4-FFF2-40B4-BE49-F238E27FC236}">
                <a16:creationId xmlns:a16="http://schemas.microsoft.com/office/drawing/2014/main" id="{8BD912B2-1A3F-4F6C-83EE-E3AB3395FD3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418088" y="1835960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11/2017 – 12/2017</a:t>
            </a:r>
          </a:p>
        </p:txBody>
      </p:sp>
      <p:sp>
        <p:nvSpPr>
          <p:cNvPr id="136" name="OTLSHAPE_T_0c43ef4a38ab46e5bbc576f52f3f63fc_Title">
            <a:extLst>
              <a:ext uri="{FF2B5EF4-FFF2-40B4-BE49-F238E27FC236}">
                <a16:creationId xmlns:a16="http://schemas.microsoft.com/office/drawing/2014/main" id="{3191FC98-479B-49ED-81A5-2DE20304F5E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1252" y="1659559"/>
            <a:ext cx="1386698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Combine most accurate Features -&gt; Results,</a:t>
            </a:r>
          </a:p>
          <a:p>
            <a:r>
              <a:rPr lang="de-DE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Test new gestures</a:t>
            </a:r>
          </a:p>
        </p:txBody>
      </p:sp>
      <p:sp>
        <p:nvSpPr>
          <p:cNvPr id="137" name="OTLSHAPE_T_7f025863b5434f9ca6f083d56cac4820_JoinedDate">
            <a:extLst>
              <a:ext uri="{FF2B5EF4-FFF2-40B4-BE49-F238E27FC236}">
                <a16:creationId xmlns:a16="http://schemas.microsoft.com/office/drawing/2014/main" id="{D6943FF6-EA5D-49B5-8118-ABFA493FE46D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177015" y="247908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12/2017 - 01/2018</a:t>
            </a:r>
          </a:p>
        </p:txBody>
      </p:sp>
      <p:sp>
        <p:nvSpPr>
          <p:cNvPr id="138" name="OTLSHAPE_T_7f025863b5434f9ca6f083d56cac4820_Title">
            <a:extLst>
              <a:ext uri="{FF2B5EF4-FFF2-40B4-BE49-F238E27FC236}">
                <a16:creationId xmlns:a16="http://schemas.microsoft.com/office/drawing/2014/main" id="{2F1AB9CD-22DA-409B-AE9D-03D38A9A8A7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9311" y="2349094"/>
            <a:ext cx="125098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Test new gestures,</a:t>
            </a:r>
          </a:p>
          <a:p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Results</a:t>
            </a:r>
          </a:p>
        </p:txBody>
      </p:sp>
      <p:sp>
        <p:nvSpPr>
          <p:cNvPr id="139" name="OTLSHAPE_T_3d5524b220ea4232b2aca4dceb1fd24f_Shape">
            <a:extLst>
              <a:ext uri="{FF2B5EF4-FFF2-40B4-BE49-F238E27FC236}">
                <a16:creationId xmlns:a16="http://schemas.microsoft.com/office/drawing/2014/main" id="{62327C83-AB62-4DAF-B854-692BF63A8E8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446103" y="3704889"/>
            <a:ext cx="19939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TLSHAPE_T_3d5524b220ea4232b2aca4dceb1fd24f_JoinedDate">
            <a:extLst>
              <a:ext uri="{FF2B5EF4-FFF2-40B4-BE49-F238E27FC236}">
                <a16:creationId xmlns:a16="http://schemas.microsoft.com/office/drawing/2014/main" id="{EE5C69E2-585B-4814-9545-D2ED01B24B2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500908" y="372230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02/2018 - 03/2018</a:t>
            </a:r>
          </a:p>
        </p:txBody>
      </p:sp>
      <p:sp>
        <p:nvSpPr>
          <p:cNvPr id="141" name="OTLSHAPE_T_3d5524b220ea4232b2aca4dceb1fd24f_Title">
            <a:extLst>
              <a:ext uri="{FF2B5EF4-FFF2-40B4-BE49-F238E27FC236}">
                <a16:creationId xmlns:a16="http://schemas.microsoft.com/office/drawing/2014/main" id="{E127F429-E984-4BAF-AC6A-4E51783B8E1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0615" y="3691769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42" name="OTLSHAPE_T_73a753fc3eb04cce8a74f5f2ee475fdf_Shape">
            <a:extLst>
              <a:ext uri="{FF2B5EF4-FFF2-40B4-BE49-F238E27FC236}">
                <a16:creationId xmlns:a16="http://schemas.microsoft.com/office/drawing/2014/main" id="{CF8FBB39-EFBA-4A01-9838-5AD52F63B71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62400" y="4305920"/>
            <a:ext cx="44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OTLSHAPE_T_73a753fc3eb04cce8a74f5f2ee475fdf_JoinedDate">
            <a:extLst>
              <a:ext uri="{FF2B5EF4-FFF2-40B4-BE49-F238E27FC236}">
                <a16:creationId xmlns:a16="http://schemas.microsoft.com/office/drawing/2014/main" id="{F7256012-AC59-4CB7-8585-0350C786FD1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211173" y="4317552"/>
            <a:ext cx="11014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03/2018 - 04/2018 </a:t>
            </a:r>
          </a:p>
        </p:txBody>
      </p:sp>
      <p:sp>
        <p:nvSpPr>
          <p:cNvPr id="144" name="OTLSHAPE_T_73a753fc3eb04cce8a74f5f2ee475fdf_Title">
            <a:extLst>
              <a:ext uri="{FF2B5EF4-FFF2-40B4-BE49-F238E27FC236}">
                <a16:creationId xmlns:a16="http://schemas.microsoft.com/office/drawing/2014/main" id="{CA62B8D0-A0E5-4B6B-A8A9-B520AB2ECE5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30614" y="4322882"/>
            <a:ext cx="62558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Conclusion</a:t>
            </a:r>
          </a:p>
        </p:txBody>
      </p:sp>
      <p:sp>
        <p:nvSpPr>
          <p:cNvPr id="145" name="OTLSHAPE_T_0c43ef4a38ab46e5bbc576f52f3f63fc_Shape">
            <a:extLst>
              <a:ext uri="{FF2B5EF4-FFF2-40B4-BE49-F238E27FC236}">
                <a16:creationId xmlns:a16="http://schemas.microsoft.com/office/drawing/2014/main" id="{9C20FE89-AE7F-4E2D-AF5A-F30853F1E4A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341550" y="2449643"/>
            <a:ext cx="17653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6" name="OTLSHAPE_T_7f025863b5434f9ca6f083d56cac4820_HorizontalConnector1">
            <a:extLst>
              <a:ext uri="{FF2B5EF4-FFF2-40B4-BE49-F238E27FC236}">
                <a16:creationId xmlns:a16="http://schemas.microsoft.com/office/drawing/2014/main" id="{14B3B2C3-7568-4D1A-9153-A257DA4B7A70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1309841" y="3161733"/>
            <a:ext cx="3613271" cy="196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TLSHAPE_T_0c43ef4a38ab46e5bbc576f52f3f63fc_Shape">
            <a:extLst>
              <a:ext uri="{FF2B5EF4-FFF2-40B4-BE49-F238E27FC236}">
                <a16:creationId xmlns:a16="http://schemas.microsoft.com/office/drawing/2014/main" id="{7F413DE9-D504-4B55-94BF-AD69A81A084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962174" y="3082889"/>
            <a:ext cx="17653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OTLSHAPE_T_7f025863b5434f9ca6f083d56cac4820_Title">
            <a:extLst>
              <a:ext uri="{FF2B5EF4-FFF2-40B4-BE49-F238E27FC236}">
                <a16:creationId xmlns:a16="http://schemas.microsoft.com/office/drawing/2014/main" id="{25CB7F07-83F1-4462-B941-031A7F82059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07504" y="3002288"/>
            <a:ext cx="125098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Test new gestures,</a:t>
            </a:r>
          </a:p>
          <a:p>
            <a:r>
              <a:rPr lang="de-DE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Results</a:t>
            </a:r>
          </a:p>
        </p:txBody>
      </p:sp>
      <p:sp>
        <p:nvSpPr>
          <p:cNvPr id="149" name="OTLSHAPE_T_7f025863b5434f9ca6f083d56cac4820_JoinedDate">
            <a:extLst>
              <a:ext uri="{FF2B5EF4-FFF2-40B4-BE49-F238E27FC236}">
                <a16:creationId xmlns:a16="http://schemas.microsoft.com/office/drawing/2014/main" id="{DC87C882-F737-46FC-B199-85AC5C3042C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5798396" y="31038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12/2017 - 01/2018</a:t>
            </a:r>
          </a:p>
        </p:txBody>
      </p:sp>
    </p:spTree>
    <p:extLst>
      <p:ext uri="{BB962C8B-B14F-4D97-AF65-F5344CB8AC3E}">
        <p14:creationId xmlns:p14="http://schemas.microsoft.com/office/powerpoint/2010/main" val="1560368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(4:3)</PresentationFormat>
  <Paragraphs>125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Larissa</vt:lpstr>
      <vt:lpstr>Proposal Talk 02.10.2017</vt:lpstr>
      <vt:lpstr>Finger gesture recognition with Myo</vt:lpstr>
      <vt:lpstr>Why gesture recognition?</vt:lpstr>
      <vt:lpstr>Why Electromyography?</vt:lpstr>
      <vt:lpstr>State of the art</vt:lpstr>
      <vt:lpstr>State of the art cont’d</vt:lpstr>
      <vt:lpstr>Methods</vt:lpstr>
      <vt:lpstr>Tasks</vt:lpstr>
      <vt:lpstr>Timeline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Marko Jovanovic</dc:creator>
  <cp:lastModifiedBy>iagalliadis</cp:lastModifiedBy>
  <cp:revision>86</cp:revision>
  <dcterms:created xsi:type="dcterms:W3CDTF">2016-11-08T13:37:05Z</dcterms:created>
  <dcterms:modified xsi:type="dcterms:W3CDTF">2017-10-11T07:09:31Z</dcterms:modified>
</cp:coreProperties>
</file>