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335" r:id="rId3"/>
    <p:sldId id="332" r:id="rId4"/>
    <p:sldId id="257" r:id="rId5"/>
    <p:sldId id="336" r:id="rId6"/>
    <p:sldId id="258" r:id="rId7"/>
    <p:sldId id="359" r:id="rId8"/>
    <p:sldId id="360" r:id="rId9"/>
    <p:sldId id="274" r:id="rId10"/>
    <p:sldId id="337" r:id="rId11"/>
    <p:sldId id="338" r:id="rId12"/>
    <p:sldId id="339" r:id="rId13"/>
    <p:sldId id="275" r:id="rId14"/>
    <p:sldId id="276" r:id="rId15"/>
    <p:sldId id="340" r:id="rId16"/>
    <p:sldId id="262" r:id="rId17"/>
    <p:sldId id="277" r:id="rId18"/>
    <p:sldId id="361" r:id="rId19"/>
    <p:sldId id="341" r:id="rId20"/>
    <p:sldId id="342" r:id="rId21"/>
    <p:sldId id="264" r:id="rId22"/>
    <p:sldId id="278" r:id="rId23"/>
    <p:sldId id="279" r:id="rId24"/>
    <p:sldId id="267" r:id="rId25"/>
    <p:sldId id="343" r:id="rId26"/>
    <p:sldId id="344" r:id="rId27"/>
    <p:sldId id="346" r:id="rId28"/>
    <p:sldId id="345" r:id="rId29"/>
    <p:sldId id="347" r:id="rId30"/>
    <p:sldId id="280" r:id="rId31"/>
    <p:sldId id="348" r:id="rId32"/>
    <p:sldId id="330" r:id="rId33"/>
    <p:sldId id="283" r:id="rId34"/>
    <p:sldId id="273" r:id="rId35"/>
    <p:sldId id="281" r:id="rId36"/>
    <p:sldId id="282" r:id="rId37"/>
    <p:sldId id="285" r:id="rId38"/>
    <p:sldId id="286" r:id="rId39"/>
    <p:sldId id="287" r:id="rId40"/>
    <p:sldId id="349" r:id="rId41"/>
    <p:sldId id="350" r:id="rId42"/>
    <p:sldId id="288" r:id="rId43"/>
    <p:sldId id="351" r:id="rId44"/>
    <p:sldId id="352" r:id="rId45"/>
    <p:sldId id="289" r:id="rId46"/>
    <p:sldId id="290" r:id="rId47"/>
    <p:sldId id="291" r:id="rId48"/>
    <p:sldId id="292" r:id="rId49"/>
    <p:sldId id="353" r:id="rId50"/>
    <p:sldId id="354" r:id="rId51"/>
    <p:sldId id="293" r:id="rId52"/>
    <p:sldId id="294" r:id="rId53"/>
    <p:sldId id="295" r:id="rId54"/>
    <p:sldId id="296" r:id="rId55"/>
    <p:sldId id="333" r:id="rId56"/>
    <p:sldId id="298" r:id="rId57"/>
    <p:sldId id="299" r:id="rId58"/>
    <p:sldId id="331" r:id="rId59"/>
    <p:sldId id="300" r:id="rId60"/>
    <p:sldId id="301" r:id="rId61"/>
    <p:sldId id="302" r:id="rId62"/>
    <p:sldId id="355" r:id="rId63"/>
    <p:sldId id="356" r:id="rId64"/>
    <p:sldId id="303" r:id="rId65"/>
    <p:sldId id="357" r:id="rId66"/>
    <p:sldId id="358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  <p:sldId id="325" r:id="rId89"/>
    <p:sldId id="326" r:id="rId90"/>
    <p:sldId id="327" r:id="rId91"/>
    <p:sldId id="328" r:id="rId92"/>
    <p:sldId id="329" r:id="rId93"/>
  </p:sldIdLst>
  <p:sldSz cx="9144000" cy="6858000" type="screen4x3"/>
  <p:notesSz cx="68834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90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94"/>
    </p:cViewPr>
  </p:sorterViewPr>
  <p:notesViewPr>
    <p:cSldViewPr snapToGrid="0">
      <p:cViewPr varScale="1">
        <p:scale>
          <a:sx n="41" d="100"/>
          <a:sy n="41" d="100"/>
        </p:scale>
        <p:origin x="-1080" y="-82"/>
      </p:cViewPr>
      <p:guideLst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2.xml"/><Relationship Id="rId13" Type="http://schemas.openxmlformats.org/officeDocument/2006/relationships/slide" Target="slides/slide74.xml"/><Relationship Id="rId3" Type="http://schemas.openxmlformats.org/officeDocument/2006/relationships/slide" Target="slides/slide45.xml"/><Relationship Id="rId7" Type="http://schemas.openxmlformats.org/officeDocument/2006/relationships/slide" Target="slides/slide51.xml"/><Relationship Id="rId12" Type="http://schemas.openxmlformats.org/officeDocument/2006/relationships/slide" Target="slides/slide67.xml"/><Relationship Id="rId17" Type="http://schemas.openxmlformats.org/officeDocument/2006/relationships/slide" Target="slides/slide80.xml"/><Relationship Id="rId2" Type="http://schemas.openxmlformats.org/officeDocument/2006/relationships/slide" Target="slides/slide42.xml"/><Relationship Id="rId16" Type="http://schemas.openxmlformats.org/officeDocument/2006/relationships/slide" Target="slides/slide79.xml"/><Relationship Id="rId1" Type="http://schemas.openxmlformats.org/officeDocument/2006/relationships/slide" Target="slides/slide38.xml"/><Relationship Id="rId6" Type="http://schemas.openxmlformats.org/officeDocument/2006/relationships/slide" Target="slides/slide48.xml"/><Relationship Id="rId11" Type="http://schemas.openxmlformats.org/officeDocument/2006/relationships/slide" Target="slides/slide60.xml"/><Relationship Id="rId5" Type="http://schemas.openxmlformats.org/officeDocument/2006/relationships/slide" Target="slides/slide47.xml"/><Relationship Id="rId15" Type="http://schemas.openxmlformats.org/officeDocument/2006/relationships/slide" Target="slides/slide77.xml"/><Relationship Id="rId10" Type="http://schemas.openxmlformats.org/officeDocument/2006/relationships/slide" Target="slides/slide59.xml"/><Relationship Id="rId4" Type="http://schemas.openxmlformats.org/officeDocument/2006/relationships/slide" Target="slides/slide46.xml"/><Relationship Id="rId9" Type="http://schemas.openxmlformats.org/officeDocument/2006/relationships/slide" Target="slides/slide53.xml"/><Relationship Id="rId14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t" anchorCtr="0" compatLnSpc="1">
            <a:prstTxWarp prst="textNoShape">
              <a:avLst/>
            </a:prstTxWarp>
          </a:bodyPr>
          <a:lstStyle>
            <a:lvl1pPr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t" anchorCtr="0" compatLnSpc="1">
            <a:prstTxWarp prst="textNoShape">
              <a:avLst/>
            </a:prstTxWarp>
          </a:bodyPr>
          <a:lstStyle>
            <a:lvl1pPr algn="r"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b" anchorCtr="0" compatLnSpc="1">
            <a:prstTxWarp prst="textNoShape">
              <a:avLst/>
            </a:prstTxWarp>
          </a:bodyPr>
          <a:lstStyle>
            <a:lvl1pPr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b" anchorCtr="0" compatLnSpc="1">
            <a:prstTxWarp prst="textNoShape">
              <a:avLst/>
            </a:prstTxWarp>
          </a:bodyPr>
          <a:lstStyle>
            <a:lvl1pPr algn="r"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402EEB3-EE00-4399-BFD8-166DEFD962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2419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t" anchorCtr="0" compatLnSpc="1">
            <a:prstTxWarp prst="textNoShape">
              <a:avLst/>
            </a:prstTxWarp>
          </a:bodyPr>
          <a:lstStyle>
            <a:lvl1pPr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t" anchorCtr="0" compatLnSpc="1">
            <a:prstTxWarp prst="textNoShape">
              <a:avLst/>
            </a:prstTxWarp>
          </a:bodyPr>
          <a:lstStyle>
            <a:lvl1pPr algn="r"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4588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06938"/>
            <a:ext cx="5048250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Click to edit Master text styles</a:t>
            </a:r>
          </a:p>
          <a:p>
            <a:pPr lvl="1"/>
            <a:r>
              <a:rPr lang="en-US" altLang="pt-BR" noProof="0"/>
              <a:t>Second level</a:t>
            </a:r>
          </a:p>
          <a:p>
            <a:pPr lvl="2"/>
            <a:r>
              <a:rPr lang="en-US" altLang="pt-BR" noProof="0"/>
              <a:t>Third level</a:t>
            </a:r>
          </a:p>
          <a:p>
            <a:pPr lvl="3"/>
            <a:r>
              <a:rPr lang="en-US" altLang="pt-BR" noProof="0"/>
              <a:t>Fourth level</a:t>
            </a:r>
          </a:p>
          <a:p>
            <a:pPr lvl="4"/>
            <a:r>
              <a:rPr lang="en-US" altLang="pt-BR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b" anchorCtr="0" compatLnSpc="1">
            <a:prstTxWarp prst="textNoShape">
              <a:avLst/>
            </a:prstTxWarp>
          </a:bodyPr>
          <a:lstStyle>
            <a:lvl1pPr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6" tIns="46809" rIns="93616" bIns="46809" numCol="1" anchor="b" anchorCtr="0" compatLnSpc="1">
            <a:prstTxWarp prst="textNoShape">
              <a:avLst/>
            </a:prstTxWarp>
          </a:bodyPr>
          <a:lstStyle>
            <a:lvl1pPr algn="r" defTabSz="9366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B34100B-AF2A-4E88-A8C5-E9029AA65A2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2265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4FB795-A5AF-47F7-9493-C6A911019746}" type="slidenum">
              <a:rPr lang="en-US" altLang="pt-BR" smtClean="0"/>
              <a:pPr/>
              <a:t>1</a:t>
            </a:fld>
            <a:endParaRPr lang="en-US" altLang="pt-B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142715-DF22-4BD8-BDF8-D09EB9DC79AD}" type="slidenum">
              <a:rPr lang="en-US" altLang="pt-BR" smtClean="0"/>
              <a:pPr/>
              <a:t>16</a:t>
            </a:fld>
            <a:endParaRPr lang="en-US" altLang="pt-B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293414-E4B8-473E-ABF3-D2944A3291C8}" type="slidenum">
              <a:rPr lang="en-US" altLang="pt-BR" smtClean="0"/>
              <a:pPr/>
              <a:t>17</a:t>
            </a:fld>
            <a:endParaRPr lang="en-US" altLang="pt-B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8A014A-BD02-4D98-9D99-86DDC2546135}" type="slidenum">
              <a:rPr lang="en-US" altLang="pt-BR" smtClean="0"/>
              <a:pPr/>
              <a:t>21</a:t>
            </a:fld>
            <a:endParaRPr lang="en-US" altLang="pt-B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2223A5-73A6-43F5-B68F-5D51C877A848}" type="slidenum">
              <a:rPr lang="en-US" altLang="pt-BR" smtClean="0"/>
              <a:pPr/>
              <a:t>22</a:t>
            </a:fld>
            <a:endParaRPr lang="en-US" altLang="pt-B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852E53-AF3C-46F6-9AB5-31DA4F92E2BC}" type="slidenum">
              <a:rPr lang="en-US" altLang="pt-BR" smtClean="0"/>
              <a:pPr/>
              <a:t>23</a:t>
            </a:fld>
            <a:endParaRPr lang="en-US" altLang="pt-B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5CF73C-5D46-42C9-B920-B5E0109803DD}" type="slidenum">
              <a:rPr lang="en-US" altLang="pt-BR" smtClean="0"/>
              <a:pPr/>
              <a:t>24</a:t>
            </a:fld>
            <a:endParaRPr lang="en-US" altLang="pt-B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6DF9E7-0FF2-4673-9486-304DC317E44B}" type="slidenum">
              <a:rPr lang="en-US" altLang="pt-BR" smtClean="0"/>
              <a:pPr/>
              <a:t>30</a:t>
            </a:fld>
            <a:endParaRPr lang="en-US" altLang="pt-B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D2739E-C43E-465A-AA9B-FB41E7CFC1ED}" type="slidenum">
              <a:rPr lang="en-US" altLang="pt-BR" smtClean="0"/>
              <a:pPr/>
              <a:t>32</a:t>
            </a:fld>
            <a:endParaRPr lang="en-US" altLang="pt-B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10189A-2DF6-4FC6-AA6B-BE42B5F08CD6}" type="slidenum">
              <a:rPr lang="en-US" altLang="pt-BR" smtClean="0"/>
              <a:pPr/>
              <a:t>33</a:t>
            </a:fld>
            <a:endParaRPr lang="en-US" altLang="pt-B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16E99B-C2FC-4650-B9B4-DCCF9215D72C}" type="slidenum">
              <a:rPr lang="en-US" altLang="pt-BR" smtClean="0"/>
              <a:pPr/>
              <a:t>34</a:t>
            </a:fld>
            <a:endParaRPr lang="en-US" altLang="pt-B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C7C953-2AEF-4D1C-8E24-B056F5A8384C}" type="slidenum">
              <a:rPr lang="en-US" altLang="pt-BR" smtClean="0"/>
              <a:pPr/>
              <a:t>2</a:t>
            </a:fld>
            <a:endParaRPr lang="en-US" altLang="pt-B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9B96ED-E171-4A55-9CD9-91D7226F13BD}" type="slidenum">
              <a:rPr lang="en-US" altLang="pt-BR" smtClean="0"/>
              <a:pPr/>
              <a:t>35</a:t>
            </a:fld>
            <a:endParaRPr lang="en-US" altLang="pt-BR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67C9D4-8ABB-484D-BC6D-281E08763FA0}" type="slidenum">
              <a:rPr lang="en-US" altLang="pt-BR" smtClean="0"/>
              <a:pPr/>
              <a:t>36</a:t>
            </a:fld>
            <a:endParaRPr lang="en-US" altLang="pt-BR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7E179E-9B08-4F22-B38C-E6ADE93F708D}" type="slidenum">
              <a:rPr lang="en-US" altLang="pt-BR" smtClean="0"/>
              <a:pPr/>
              <a:t>37</a:t>
            </a:fld>
            <a:endParaRPr lang="en-US" altLang="pt-BR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645BFE-281C-4612-81FD-19E28A99D09C}" type="slidenum">
              <a:rPr lang="en-US" altLang="pt-BR" smtClean="0"/>
              <a:pPr/>
              <a:t>38</a:t>
            </a:fld>
            <a:endParaRPr lang="en-US" altLang="pt-BR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A369B6-9E74-4D1D-BD71-3DBFF7792589}" type="slidenum">
              <a:rPr lang="en-US" altLang="pt-BR" smtClean="0"/>
              <a:pPr/>
              <a:t>39</a:t>
            </a:fld>
            <a:endParaRPr lang="en-US" altLang="pt-BR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DF9C6B-1107-439D-B209-0C0F98DACABE}" type="slidenum">
              <a:rPr lang="en-US" altLang="pt-BR" smtClean="0"/>
              <a:pPr/>
              <a:t>42</a:t>
            </a:fld>
            <a:endParaRPr lang="en-US" altLang="pt-BR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18D71B-B550-4E1E-B556-5E17DA12A046}" type="slidenum">
              <a:rPr lang="en-US" altLang="pt-BR" smtClean="0"/>
              <a:pPr/>
              <a:t>45</a:t>
            </a:fld>
            <a:endParaRPr lang="en-US" altLang="pt-BR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432852-A5C1-423F-990B-D0350F099A60}" type="slidenum">
              <a:rPr lang="en-US" altLang="pt-BR" smtClean="0"/>
              <a:pPr/>
              <a:t>46</a:t>
            </a:fld>
            <a:endParaRPr lang="en-US" altLang="pt-BR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A4E0EE-5CC5-4C8B-A0C2-C9B1DB635345}" type="slidenum">
              <a:rPr lang="en-US" altLang="pt-BR" smtClean="0"/>
              <a:pPr/>
              <a:t>47</a:t>
            </a:fld>
            <a:endParaRPr lang="en-US" altLang="pt-B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F8B86A-AC45-4756-AB8E-4D16743970B2}" type="slidenum">
              <a:rPr lang="en-US" altLang="pt-BR" smtClean="0"/>
              <a:pPr/>
              <a:t>48</a:t>
            </a:fld>
            <a:endParaRPr lang="en-US" altLang="pt-BR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B727AA-4F1B-4F21-AB97-38D15B09B1CD}" type="slidenum">
              <a:rPr lang="en-US" altLang="pt-BR" smtClean="0"/>
              <a:pPr/>
              <a:t>3</a:t>
            </a:fld>
            <a:endParaRPr lang="en-US" altLang="pt-B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9609D8-4786-4951-8B47-8129AA649597}" type="slidenum">
              <a:rPr lang="en-US" altLang="pt-BR" smtClean="0"/>
              <a:pPr/>
              <a:t>51</a:t>
            </a:fld>
            <a:endParaRPr lang="en-US" altLang="pt-B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61D244-0F9C-41B2-BADB-2773772C3197}" type="slidenum">
              <a:rPr lang="en-US" altLang="pt-BR" smtClean="0"/>
              <a:pPr/>
              <a:t>52</a:t>
            </a:fld>
            <a:endParaRPr lang="en-US" altLang="pt-BR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C238EC-6C70-480A-95D8-5B56CD398FDF}" type="slidenum">
              <a:rPr lang="en-US" altLang="pt-BR" smtClean="0"/>
              <a:pPr/>
              <a:t>53</a:t>
            </a:fld>
            <a:endParaRPr lang="en-US" altLang="pt-BR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8EC0B2-341A-403D-A862-E6704831EB7D}" type="slidenum">
              <a:rPr lang="en-US" altLang="pt-BR" smtClean="0"/>
              <a:pPr/>
              <a:t>54</a:t>
            </a:fld>
            <a:endParaRPr lang="en-US" altLang="pt-BR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C95808-2D37-40E8-9743-EF5B0608512C}" type="slidenum">
              <a:rPr lang="en-US" altLang="pt-BR" smtClean="0"/>
              <a:pPr/>
              <a:t>55</a:t>
            </a:fld>
            <a:endParaRPr lang="en-US" altLang="pt-BR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B338AF-5DDD-4802-A4CC-CE6455BCD098}" type="slidenum">
              <a:rPr lang="en-US" altLang="pt-BR" smtClean="0"/>
              <a:pPr/>
              <a:t>56</a:t>
            </a:fld>
            <a:endParaRPr lang="en-US" altLang="pt-BR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DBBDE8-A298-4A42-813F-3733494BBBAB}" type="slidenum">
              <a:rPr lang="en-US" altLang="pt-BR" smtClean="0"/>
              <a:pPr/>
              <a:t>57</a:t>
            </a:fld>
            <a:endParaRPr lang="en-US" altLang="pt-BR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384FFE-0B61-4D60-A9D3-9B412F8E0C9A}" type="slidenum">
              <a:rPr lang="en-US" altLang="pt-BR" smtClean="0"/>
              <a:pPr/>
              <a:t>58</a:t>
            </a:fld>
            <a:endParaRPr lang="en-US" altLang="pt-BR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07F4AE-29FE-4955-A278-D71919B02D94}" type="slidenum">
              <a:rPr lang="en-US" altLang="pt-BR" smtClean="0"/>
              <a:pPr/>
              <a:t>59</a:t>
            </a:fld>
            <a:endParaRPr lang="en-US" altLang="pt-BR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6D0867-2566-4379-9487-3DD211CEF2B0}" type="slidenum">
              <a:rPr lang="en-US" altLang="pt-BR" smtClean="0"/>
              <a:pPr/>
              <a:t>60</a:t>
            </a:fld>
            <a:endParaRPr lang="en-US" altLang="pt-BR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4FD25D-D64D-4221-8E25-E58EF0A2BEF1}" type="slidenum">
              <a:rPr lang="en-US" altLang="pt-BR" smtClean="0"/>
              <a:pPr/>
              <a:t>4</a:t>
            </a:fld>
            <a:endParaRPr lang="en-US" altLang="pt-B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BCA21C-06DA-4C6F-87FA-7A9E8D93F0E3}" type="slidenum">
              <a:rPr lang="en-US" altLang="pt-BR" smtClean="0"/>
              <a:pPr/>
              <a:t>61</a:t>
            </a:fld>
            <a:endParaRPr lang="en-US" altLang="pt-BR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21594F-D453-4E2A-ACC9-42379CE22F21}" type="slidenum">
              <a:rPr lang="en-US" altLang="pt-BR" smtClean="0"/>
              <a:pPr/>
              <a:t>64</a:t>
            </a:fld>
            <a:endParaRPr lang="en-US" altLang="pt-BR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8E804B-CAB9-4F3D-8F0D-2E1862C6FE58}" type="slidenum">
              <a:rPr lang="en-US" altLang="pt-BR" smtClean="0"/>
              <a:pPr/>
              <a:t>67</a:t>
            </a:fld>
            <a:endParaRPr lang="en-US" altLang="pt-BR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B5D9A3-AB94-413E-9A02-890034978735}" type="slidenum">
              <a:rPr lang="en-US" altLang="pt-BR" smtClean="0"/>
              <a:pPr/>
              <a:t>68</a:t>
            </a:fld>
            <a:endParaRPr lang="en-US" altLang="pt-BR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46B6E8-DDFA-4C18-A757-5D38D3133A89}" type="slidenum">
              <a:rPr lang="en-US" altLang="pt-BR" smtClean="0"/>
              <a:pPr/>
              <a:t>69</a:t>
            </a:fld>
            <a:endParaRPr lang="en-US" altLang="pt-BR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78C122-9258-4D54-8642-6C15EAD0C557}" type="slidenum">
              <a:rPr lang="en-US" altLang="pt-BR" smtClean="0"/>
              <a:pPr/>
              <a:t>70</a:t>
            </a:fld>
            <a:endParaRPr lang="en-US" altLang="pt-BR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A8BEC3-8491-4A1C-97B5-A13F1FE3E80A}" type="slidenum">
              <a:rPr lang="en-US" altLang="pt-BR" smtClean="0"/>
              <a:pPr/>
              <a:t>71</a:t>
            </a:fld>
            <a:endParaRPr lang="en-US" altLang="pt-BR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B356AD-28C0-4336-B27B-D5A90875EE7D}" type="slidenum">
              <a:rPr lang="en-US" altLang="pt-BR" smtClean="0"/>
              <a:pPr/>
              <a:t>72</a:t>
            </a:fld>
            <a:endParaRPr lang="en-US" altLang="pt-BR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267260-4E58-4346-92FA-E780B4649541}" type="slidenum">
              <a:rPr lang="en-US" altLang="pt-BR" smtClean="0"/>
              <a:pPr/>
              <a:t>73</a:t>
            </a:fld>
            <a:endParaRPr lang="en-US" altLang="pt-BR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378D2B-A79D-4E20-95E0-852875363643}" type="slidenum">
              <a:rPr lang="en-US" altLang="pt-BR" smtClean="0"/>
              <a:pPr/>
              <a:t>74</a:t>
            </a:fld>
            <a:endParaRPr lang="en-US" altLang="pt-BR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E4DA0A-6393-4B64-A182-008C19E44A3E}" type="slidenum">
              <a:rPr lang="en-US" altLang="pt-BR" smtClean="0"/>
              <a:pPr/>
              <a:t>6</a:t>
            </a:fld>
            <a:endParaRPr lang="en-US" altLang="pt-B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B6969E-35C8-416A-AEE8-254DE1B3AA89}" type="slidenum">
              <a:rPr lang="en-US" altLang="pt-BR" smtClean="0"/>
              <a:pPr/>
              <a:t>75</a:t>
            </a:fld>
            <a:endParaRPr lang="en-US" altLang="pt-BR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3A2BF5-98AF-4483-9842-70F6FDFD936A}" type="slidenum">
              <a:rPr lang="en-US" altLang="pt-BR" smtClean="0"/>
              <a:pPr/>
              <a:t>76</a:t>
            </a:fld>
            <a:endParaRPr lang="en-US" altLang="pt-BR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801725-92B8-4657-B93F-A170767E332F}" type="slidenum">
              <a:rPr lang="en-US" altLang="pt-BR" smtClean="0"/>
              <a:pPr/>
              <a:t>77</a:t>
            </a:fld>
            <a:endParaRPr lang="en-US" altLang="pt-BR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621D8D-71F3-4738-8165-BF59C89AAD82}" type="slidenum">
              <a:rPr lang="en-US" altLang="pt-BR" smtClean="0"/>
              <a:pPr/>
              <a:t>78</a:t>
            </a:fld>
            <a:endParaRPr lang="en-US" altLang="pt-BR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2C4052-6EFE-487E-AFEA-E3F625BD0899}" type="slidenum">
              <a:rPr lang="en-US" altLang="pt-BR" smtClean="0"/>
              <a:pPr/>
              <a:t>79</a:t>
            </a:fld>
            <a:endParaRPr lang="en-US" altLang="pt-BR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74D8F5-CCE3-42D3-90B5-F32876126C44}" type="slidenum">
              <a:rPr lang="en-US" altLang="pt-BR" smtClean="0"/>
              <a:pPr/>
              <a:t>80</a:t>
            </a:fld>
            <a:endParaRPr lang="en-US" altLang="pt-BR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A5F97A-7683-467E-A308-2A6D259177CA}" type="slidenum">
              <a:rPr lang="en-US" altLang="pt-BR" smtClean="0"/>
              <a:pPr/>
              <a:t>81</a:t>
            </a:fld>
            <a:endParaRPr lang="en-US" altLang="pt-BR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D8272F-8CB8-4354-A225-14A7D980E49B}" type="slidenum">
              <a:rPr lang="en-US" altLang="pt-BR" smtClean="0"/>
              <a:pPr/>
              <a:t>82</a:t>
            </a:fld>
            <a:endParaRPr lang="en-US" altLang="pt-BR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368BA6-9A2A-4787-BE7F-0B4FFA703EBD}" type="slidenum">
              <a:rPr lang="en-US" altLang="pt-BR" smtClean="0"/>
              <a:pPr/>
              <a:t>83</a:t>
            </a:fld>
            <a:endParaRPr lang="en-US" altLang="pt-BR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7E555C-E312-443E-BC69-8A25EE46DF22}" type="slidenum">
              <a:rPr lang="en-US" altLang="pt-BR" smtClean="0"/>
              <a:pPr/>
              <a:t>84</a:t>
            </a:fld>
            <a:endParaRPr lang="en-US" altLang="pt-BR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3D203D-2CAE-4F15-BCEF-7152F37C0450}" type="slidenum">
              <a:rPr lang="en-US" altLang="pt-BR" smtClean="0"/>
              <a:pPr/>
              <a:t>9</a:t>
            </a:fld>
            <a:endParaRPr lang="en-US" altLang="pt-B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2316C0-EDA9-4C6B-88CF-931094C2F3E5}" type="slidenum">
              <a:rPr lang="en-US" altLang="pt-BR" smtClean="0"/>
              <a:pPr/>
              <a:t>85</a:t>
            </a:fld>
            <a:endParaRPr lang="en-US" altLang="pt-BR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F66630-F5ED-4B7A-9B72-4FC898039F49}" type="slidenum">
              <a:rPr lang="en-US" altLang="pt-BR" smtClean="0"/>
              <a:pPr/>
              <a:t>86</a:t>
            </a:fld>
            <a:endParaRPr lang="en-US" altLang="pt-BR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5F4F37-C787-4581-B3F6-43FC6BAC762F}" type="slidenum">
              <a:rPr lang="en-US" altLang="pt-BR" smtClean="0"/>
              <a:pPr/>
              <a:t>87</a:t>
            </a:fld>
            <a:endParaRPr lang="en-US" altLang="pt-BR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AFC0F9-E6F3-44AF-A7FE-CD6E9BE2109C}" type="slidenum">
              <a:rPr lang="en-US" altLang="pt-BR" smtClean="0"/>
              <a:pPr/>
              <a:t>88</a:t>
            </a:fld>
            <a:endParaRPr lang="en-US" altLang="pt-BR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1CC345-916B-4A54-B837-F372DB67D44B}" type="slidenum">
              <a:rPr lang="en-US" altLang="pt-BR" smtClean="0"/>
              <a:pPr/>
              <a:t>89</a:t>
            </a:fld>
            <a:endParaRPr lang="en-US" altLang="pt-BR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B6E457-DC22-4470-B5FD-8514E2F5A4B0}" type="slidenum">
              <a:rPr lang="en-US" altLang="pt-BR" smtClean="0"/>
              <a:pPr/>
              <a:t>90</a:t>
            </a:fld>
            <a:endParaRPr lang="en-US" altLang="pt-BR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F17476-954D-426B-884D-DB3E087D1B52}" type="slidenum">
              <a:rPr lang="en-US" altLang="pt-BR" smtClean="0"/>
              <a:pPr/>
              <a:t>91</a:t>
            </a:fld>
            <a:endParaRPr lang="en-US" altLang="pt-BR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683789-92A1-4774-A860-2486F9014AA1}" type="slidenum">
              <a:rPr lang="en-US" altLang="pt-BR" smtClean="0"/>
              <a:pPr/>
              <a:t>92</a:t>
            </a:fld>
            <a:endParaRPr lang="en-US" altLang="pt-BR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CA9972-E4CB-4FDE-B84B-4094B2BE77D2}" type="slidenum">
              <a:rPr lang="en-US" altLang="pt-BR" smtClean="0"/>
              <a:pPr/>
              <a:t>12</a:t>
            </a:fld>
            <a:endParaRPr lang="en-US" altLang="pt-B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F4D6DA-1966-43AC-AC9E-AFD7A066F1E4}" type="slidenum">
              <a:rPr lang="en-US" altLang="pt-BR" smtClean="0"/>
              <a:pPr/>
              <a:t>13</a:t>
            </a:fld>
            <a:endParaRPr lang="en-US" altLang="pt-B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F3BA19-66E5-40AC-B6D2-D45CFD2F3CEC}" type="slidenum">
              <a:rPr lang="en-US" altLang="pt-BR" smtClean="0"/>
              <a:pPr/>
              <a:t>14</a:t>
            </a:fld>
            <a:endParaRPr lang="en-US" altLang="pt-B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8383588" y="6381750"/>
            <a:ext cx="446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fld id="{BE47CFB4-1798-44BE-9498-3F37E567B32D}" type="slidenum">
              <a:rPr lang="en-US" altLang="pt-BR" sz="1400" smtClean="0">
                <a:latin typeface="Times New Roman" pitchFamily="18" charset="0"/>
              </a:rPr>
              <a:pPr>
                <a:defRPr/>
              </a:pPr>
              <a:t>‹nº›</a:t>
            </a:fld>
            <a:endParaRPr lang="pt-BR" altLang="pt-BR" sz="1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4.xml"/><Relationship Id="rId5" Type="http://schemas.openxmlformats.org/officeDocument/2006/relationships/slide" Target="slide55.xml"/><Relationship Id="rId4" Type="http://schemas.openxmlformats.org/officeDocument/2006/relationships/slide" Target="slide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altLang="pt-BR" dirty="0">
                <a:latin typeface="Arial" charset="0"/>
                <a:cs typeface="Arial" charset="0"/>
              </a:rPr>
              <a:t>PROLOG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PROGRAMAÇÃO EM LÓGICA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Exemplo de relações familiares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Este programa consiste de 6 cláusulas. 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Cada cláusula declara um fato sobre a relação de ser pai.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Ex: </a:t>
            </a:r>
            <a:r>
              <a:rPr lang="pt-BR" altLang="pt-BR" dirty="0" err="1">
                <a:latin typeface="Arial" charset="0"/>
                <a:cs typeface="Arial" charset="0"/>
              </a:rPr>
              <a:t>um_dos_pais</a:t>
            </a:r>
            <a:r>
              <a:rPr lang="pt-BR" altLang="pt-BR" dirty="0">
                <a:latin typeface="Arial" charset="0"/>
                <a:cs typeface="Arial" charset="0"/>
              </a:rPr>
              <a:t>(tomas,</a:t>
            </a:r>
            <a:r>
              <a:rPr lang="pt-BR" altLang="pt-BR" dirty="0" err="1">
                <a:latin typeface="Arial" charset="0"/>
                <a:cs typeface="Arial" charset="0"/>
              </a:rPr>
              <a:t>roberto</a:t>
            </a:r>
            <a:r>
              <a:rPr lang="pt-BR" altLang="pt-BR" dirty="0">
                <a:latin typeface="Arial" charset="0"/>
                <a:cs typeface="Arial" charset="0"/>
              </a:rPr>
              <a:t>) é uma instância (ou relacionamento) em particular da relação </a:t>
            </a:r>
            <a:r>
              <a:rPr lang="pt-BR" altLang="pt-BR" dirty="0" err="1">
                <a:latin typeface="Arial" charset="0"/>
                <a:cs typeface="Arial" charset="0"/>
              </a:rPr>
              <a:t>um_dos_pais</a:t>
            </a:r>
            <a:r>
              <a:rPr lang="pt-BR" altLang="pt-BR" dirty="0">
                <a:latin typeface="Arial" charset="0"/>
                <a:cs typeface="Arial" charset="0"/>
              </a:rPr>
              <a:t>.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Uma relação é definida como o conjunto de todas as instâncias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Perguntas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247775"/>
            <a:ext cx="7772400" cy="5000625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Quando este programa é inserido no sistema Prolog, algumas questões podem ser respondidas pelo sistema sobre a relação um_dos_pais.</a:t>
            </a:r>
          </a:p>
          <a:p>
            <a:r>
              <a:rPr lang="pt-BR" altLang="pt-BR">
                <a:latin typeface="Arial" charset="0"/>
                <a:cs typeface="Arial" charset="0"/>
              </a:rPr>
              <a:t>Ex: Paula é um dos pais de Roberto?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>
                <a:latin typeface="Arial" charset="0"/>
                <a:cs typeface="Arial" charset="0"/>
              </a:rPr>
              <a:t>?- um_dos_pais(paula, roberto).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>
                <a:latin typeface="Arial" charset="0"/>
                <a:cs typeface="Arial" charset="0"/>
              </a:rPr>
              <a:t>?- um_dos_pais(luisa,patricia).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>
                <a:latin typeface="Arial" charset="0"/>
                <a:cs typeface="Arial" charset="0"/>
              </a:rPr>
              <a:t>no</a:t>
            </a:r>
          </a:p>
          <a:p>
            <a:endParaRPr lang="pt-BR" altLang="pt-BR"/>
          </a:p>
        </p:txBody>
      </p:sp>
      <p:grpSp>
        <p:nvGrpSpPr>
          <p:cNvPr id="10244" name="Grupo 3"/>
          <p:cNvGrpSpPr>
            <a:grpSpLocks/>
          </p:cNvGrpSpPr>
          <p:nvPr/>
        </p:nvGrpSpPr>
        <p:grpSpPr bwMode="auto">
          <a:xfrm>
            <a:off x="5705475" y="3533775"/>
            <a:ext cx="3267075" cy="3219450"/>
            <a:chOff x="4629150" y="2428875"/>
            <a:chExt cx="4095750" cy="3571875"/>
          </a:xfrm>
        </p:grpSpPr>
        <p:sp>
          <p:nvSpPr>
            <p:cNvPr id="10245" name="Elipse 4"/>
            <p:cNvSpPr>
              <a:spLocks noChangeArrowheads="1"/>
            </p:cNvSpPr>
            <p:nvPr/>
          </p:nvSpPr>
          <p:spPr bwMode="auto">
            <a:xfrm>
              <a:off x="5367337" y="24288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Paula</a:t>
              </a:r>
            </a:p>
          </p:txBody>
        </p:sp>
        <p:sp>
          <p:nvSpPr>
            <p:cNvPr id="10246" name="Elipse 5"/>
            <p:cNvSpPr>
              <a:spLocks noChangeArrowheads="1"/>
            </p:cNvSpPr>
            <p:nvPr/>
          </p:nvSpPr>
          <p:spPr bwMode="auto">
            <a:xfrm>
              <a:off x="5191125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Roberto</a:t>
              </a:r>
            </a:p>
          </p:txBody>
        </p:sp>
        <p:sp>
          <p:nvSpPr>
            <p:cNvPr id="10247" name="Elipse 6"/>
            <p:cNvSpPr>
              <a:spLocks noChangeArrowheads="1"/>
            </p:cNvSpPr>
            <p:nvPr/>
          </p:nvSpPr>
          <p:spPr bwMode="auto">
            <a:xfrm>
              <a:off x="6953250" y="24574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Tomas</a:t>
              </a:r>
            </a:p>
          </p:txBody>
        </p:sp>
        <p:sp>
          <p:nvSpPr>
            <p:cNvPr id="10248" name="Elipse 7"/>
            <p:cNvSpPr>
              <a:spLocks noChangeArrowheads="1"/>
            </p:cNvSpPr>
            <p:nvPr/>
          </p:nvSpPr>
          <p:spPr bwMode="auto">
            <a:xfrm>
              <a:off x="7543800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Luisa</a:t>
              </a:r>
            </a:p>
          </p:txBody>
        </p:sp>
        <p:sp>
          <p:nvSpPr>
            <p:cNvPr id="10249" name="Elipse 8"/>
            <p:cNvSpPr>
              <a:spLocks noChangeArrowheads="1"/>
            </p:cNvSpPr>
            <p:nvPr/>
          </p:nvSpPr>
          <p:spPr bwMode="auto">
            <a:xfrm>
              <a:off x="4629150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Ana</a:t>
              </a:r>
            </a:p>
          </p:txBody>
        </p:sp>
        <p:sp>
          <p:nvSpPr>
            <p:cNvPr id="10250" name="Elipse 9"/>
            <p:cNvSpPr>
              <a:spLocks noChangeArrowheads="1"/>
            </p:cNvSpPr>
            <p:nvPr/>
          </p:nvSpPr>
          <p:spPr bwMode="auto">
            <a:xfrm>
              <a:off x="5991225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Patricia</a:t>
              </a:r>
            </a:p>
          </p:txBody>
        </p:sp>
        <p:sp>
          <p:nvSpPr>
            <p:cNvPr id="10251" name="Elipse 10"/>
            <p:cNvSpPr>
              <a:spLocks noChangeArrowheads="1"/>
            </p:cNvSpPr>
            <p:nvPr/>
          </p:nvSpPr>
          <p:spPr bwMode="auto">
            <a:xfrm>
              <a:off x="6086475" y="549592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João</a:t>
              </a:r>
            </a:p>
          </p:txBody>
        </p:sp>
        <p:cxnSp>
          <p:nvCxnSpPr>
            <p:cNvPr id="10252" name="Conector de seta reta 11"/>
            <p:cNvCxnSpPr>
              <a:cxnSpLocks noChangeShapeType="1"/>
              <a:endCxn id="10246" idx="0"/>
            </p:cNvCxnSpPr>
            <p:nvPr/>
          </p:nvCxnSpPr>
          <p:spPr bwMode="auto">
            <a:xfrm flipH="1">
              <a:off x="5781675" y="2933700"/>
              <a:ext cx="176212" cy="5524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253" name="Conector de seta reta 12"/>
            <p:cNvCxnSpPr>
              <a:cxnSpLocks noChangeShapeType="1"/>
              <a:stCxn id="10247" idx="4"/>
            </p:cNvCxnSpPr>
            <p:nvPr/>
          </p:nvCxnSpPr>
          <p:spPr bwMode="auto">
            <a:xfrm flipH="1">
              <a:off x="5810250" y="2962275"/>
              <a:ext cx="1733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254" name="Conector de seta reta 13"/>
            <p:cNvCxnSpPr>
              <a:cxnSpLocks noChangeShapeType="1"/>
              <a:endCxn id="10248" idx="0"/>
            </p:cNvCxnSpPr>
            <p:nvPr/>
          </p:nvCxnSpPr>
          <p:spPr bwMode="auto">
            <a:xfrm>
              <a:off x="7543800" y="2962275"/>
              <a:ext cx="590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255" name="Conector de seta reta 14"/>
            <p:cNvCxnSpPr>
              <a:cxnSpLocks noChangeShapeType="1"/>
              <a:endCxn id="10249" idx="0"/>
            </p:cNvCxnSpPr>
            <p:nvPr/>
          </p:nvCxnSpPr>
          <p:spPr bwMode="auto">
            <a:xfrm flipH="1">
              <a:off x="5219700" y="3990975"/>
              <a:ext cx="561975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256" name="Conector de seta reta 15"/>
            <p:cNvCxnSpPr>
              <a:cxnSpLocks noChangeShapeType="1"/>
              <a:stCxn id="10246" idx="4"/>
              <a:endCxn id="10250" idx="0"/>
            </p:cNvCxnSpPr>
            <p:nvPr/>
          </p:nvCxnSpPr>
          <p:spPr bwMode="auto">
            <a:xfrm>
              <a:off x="5781675" y="3990975"/>
              <a:ext cx="80010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257" name="Conector de seta reta 16"/>
            <p:cNvCxnSpPr>
              <a:cxnSpLocks noChangeShapeType="1"/>
              <a:endCxn id="10251" idx="0"/>
            </p:cNvCxnSpPr>
            <p:nvPr/>
          </p:nvCxnSpPr>
          <p:spPr bwMode="auto">
            <a:xfrm>
              <a:off x="6577012" y="4991100"/>
              <a:ext cx="100013" cy="5048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Perguntas com variáveis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Algumas perguntas mais interessantes podem ser feitas!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Ex: Quem é o pai da Luisa??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?- um_dos_pais(X,luisa).	% quem é o pai de Luisa?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X = tomas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?- um_dos_pais(roberto,X). % quem são os filhos de roberto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X = ana </a:t>
            </a:r>
            <a:r>
              <a:rPr lang="pt-BR" altLang="pt-BR" sz="2600" b="1">
                <a:latin typeface="Arial" charset="0"/>
                <a:cs typeface="Arial" charset="0"/>
              </a:rPr>
              <a:t>; 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X = patricia .</a:t>
            </a:r>
            <a:endParaRPr lang="pt-BR" altLang="pt-BR" sz="26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pt-BR" altLang="pt-BR" sz="2000">
              <a:latin typeface="Arial" charset="0"/>
              <a:cs typeface="Arial" charset="0"/>
            </a:endParaRPr>
          </a:p>
        </p:txBody>
      </p:sp>
      <p:sp>
        <p:nvSpPr>
          <p:cNvPr id="11268" name="Texto explicativo em elipse 2"/>
          <p:cNvSpPr>
            <a:spLocks noChangeArrowheads="1"/>
          </p:cNvSpPr>
          <p:nvPr/>
        </p:nvSpPr>
        <p:spPr bwMode="auto">
          <a:xfrm>
            <a:off x="2638425" y="4800600"/>
            <a:ext cx="5124450" cy="1076325"/>
          </a:xfrm>
          <a:prstGeom prst="wedgeEllipseCallout">
            <a:avLst>
              <a:gd name="adj1" fmla="val -63069"/>
              <a:gd name="adj2" fmla="val -124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pt-BR" altLang="pt-BR" sz="1600" dirty="0"/>
              <a:t>Prolog primeiro responde com uma solução!  </a:t>
            </a:r>
          </a:p>
          <a:p>
            <a:r>
              <a:rPr lang="pt-BR" altLang="pt-BR" sz="1600" dirty="0"/>
              <a:t>Podemos pedir outra solução digitando 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Perguntas com variáveis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Quem é o pai de quem??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?- um_dos_pais(P,F).   % ache P e F, tal que P é 					pai de F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P = paula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F = roberto;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P = tomas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F = roberto;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600">
                <a:latin typeface="Arial" charset="0"/>
                <a:cs typeface="Arial" charset="0"/>
              </a:rPr>
              <a:t>etc.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pt-BR" altLang="pt-BR" sz="2600">
              <a:latin typeface="Arial" charset="0"/>
              <a:cs typeface="Arial" charset="0"/>
            </a:endParaRPr>
          </a:p>
        </p:txBody>
      </p:sp>
      <p:sp>
        <p:nvSpPr>
          <p:cNvPr id="12292" name="Texto explicativo em elipse 1"/>
          <p:cNvSpPr>
            <a:spLocks noChangeArrowheads="1"/>
          </p:cNvSpPr>
          <p:nvPr/>
        </p:nvSpPr>
        <p:spPr bwMode="auto">
          <a:xfrm>
            <a:off x="2581275" y="4943475"/>
            <a:ext cx="3343275" cy="1323975"/>
          </a:xfrm>
          <a:prstGeom prst="wedgeEllipseCallout">
            <a:avLst>
              <a:gd name="adj1" fmla="val -55148"/>
              <a:gd name="adj2" fmla="val -54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pt-BR" altLang="pt-BR"/>
              <a:t>Podemos interromper a </a:t>
            </a:r>
          </a:p>
          <a:p>
            <a:r>
              <a:rPr lang="pt-BR" altLang="pt-BR"/>
              <a:t>solução digitando 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0"/>
            <a:ext cx="7772400" cy="1143000"/>
          </a:xfrm>
        </p:spPr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Perguntas com variáveis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74050" cy="5791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Podemos fazer perguntas mais complicadas!!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Quem é o avô de João??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Nosso programa não reconhece o relacionamento de avô!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Mas podemos quebrar em duas partes: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Quem é um dos pais de joão? Assumir que é Y.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Quem é um dos pais de Y. Assumir que é X. X é avô de João.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um_dos_pais(Y,joao), um_dos_pais(X,Y).  </a:t>
            </a:r>
            <a:br>
              <a:rPr lang="pt-BR" altLang="pt-BR" sz="2000">
                <a:latin typeface="Arial" charset="0"/>
                <a:cs typeface="Arial" charset="0"/>
              </a:rPr>
            </a:b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Y = patricia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roberto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Isso significa: Ache um X e um Y que satisfaçam os requerimentos de que Y é um dos pais de João e X é um dos pais de Y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Pergunta com variáveis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Podemos mudar a ordem das consultas e o resultado é o mesmo!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?- um_dos_pais(X,Y),um_dos_pais(Y,joao).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Podemos também perguntar quem são os netos de Tomas?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?- um_dos_pais(tomas, X),um_dos_pais(X,Y).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X = roberto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Y = ana;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X = roberto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Y = patricia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2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Ana e Patrícia têm um pai em comum?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200">
                <a:latin typeface="Arial" charset="0"/>
                <a:cs typeface="Arial" charset="0"/>
              </a:rPr>
              <a:t>?- um_dos_pais(X,ana),um_dos_pais(X,patricia).</a:t>
            </a:r>
          </a:p>
          <a:p>
            <a:endParaRPr lang="pt-BR" altLang="pt-BR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Resumo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301750"/>
            <a:ext cx="8404225" cy="514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Para definir uma relação deve-se especificar que </a:t>
            </a:r>
            <a:r>
              <a:rPr lang="pt-BR" altLang="pt-BR" sz="2000" dirty="0" err="1">
                <a:latin typeface="Arial" charset="0"/>
                <a:cs typeface="Arial" charset="0"/>
              </a:rPr>
              <a:t>tuplas</a:t>
            </a:r>
            <a:r>
              <a:rPr lang="pt-BR" altLang="pt-BR" sz="2000" dirty="0">
                <a:latin typeface="Arial" charset="0"/>
                <a:cs typeface="Arial" charset="0"/>
              </a:rPr>
              <a:t> da relação são corretas. 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Supõe-se que relações não declaradas não sejam corretas (hipótese do mundo fechado).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Os argumentos de um predicado podem ser constantes e variáveis, entre outras coisas.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 O nome de uma relação deve começar com uma letra minúscula 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 A relação é escrita primeiro e os seus argumentos são separados por vírgulas e colocados entre parênteses 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 O ponto final “.” deve seguir o final do fato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As perguntas ao sistema consistem em apresentar objetivos a satisfazer, possivelmente com variáveis.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Um objetivo, ou </a:t>
            </a:r>
            <a:r>
              <a:rPr lang="pt-BR" altLang="pt-BR" sz="2000" dirty="0" err="1">
                <a:latin typeface="Arial" charset="0"/>
                <a:cs typeface="Arial" charset="0"/>
              </a:rPr>
              <a:t>seqüência</a:t>
            </a:r>
            <a:r>
              <a:rPr lang="pt-BR" altLang="pt-BR" sz="2000" dirty="0">
                <a:latin typeface="Arial" charset="0"/>
                <a:cs typeface="Arial" charset="0"/>
              </a:rPr>
              <a:t> de objetivos, pode terminar em sucesso (será mostrada a resposta ou </a:t>
            </a:r>
            <a:r>
              <a:rPr lang="pt-BR" altLang="pt-BR" sz="2000" i="1" dirty="0" err="1">
                <a:latin typeface="Arial" charset="0"/>
                <a:cs typeface="Arial" charset="0"/>
              </a:rPr>
              <a:t>yes</a:t>
            </a:r>
            <a:r>
              <a:rPr lang="pt-BR" altLang="pt-BR" sz="2000" dirty="0">
                <a:latin typeface="Arial" charset="0"/>
                <a:cs typeface="Arial" charset="0"/>
              </a:rPr>
              <a:t>) ou fracasso (será mostrado </a:t>
            </a:r>
            <a:r>
              <a:rPr lang="pt-BR" altLang="pt-BR" sz="2000" i="1" dirty="0">
                <a:latin typeface="Arial" charset="0"/>
                <a:cs typeface="Arial" charset="0"/>
              </a:rPr>
              <a:t>no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O sistema mostrará todas as respostas que houver, se o usuário assim o desejar.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Estendendo o programa com regras</a:t>
            </a:r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571625"/>
            <a:ext cx="40767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um_dos_pais(paula, roberto).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um_dos_pais(tomas, roberto).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um_dos_pais(tomas, luisa).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um_dos_pais(roberto, ana).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um_dos_pais(roberto, patricia).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um_dos_pais(patricia, joao). </a:t>
            </a:r>
            <a:br>
              <a:rPr lang="pt-BR" altLang="pt-BR" sz="1800">
                <a:latin typeface="Arial" charset="0"/>
                <a:cs typeface="Arial" charset="0"/>
              </a:rPr>
            </a:b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mulher(paula).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mulher(luisa).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mulher(ana).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mulher(patricia).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homem(tomas).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homem(roberto).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homem(joao). </a:t>
            </a:r>
          </a:p>
          <a:p>
            <a:pPr>
              <a:lnSpc>
                <a:spcPct val="80000"/>
              </a:lnSpc>
            </a:pPr>
            <a:endParaRPr lang="pt-BR" altLang="pt-BR" sz="1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gosta(</a:t>
            </a:r>
            <a:r>
              <a:rPr lang="pt-BR" dirty="0" err="1"/>
              <a:t>joao</a:t>
            </a:r>
            <a:r>
              <a:rPr lang="pt-BR" dirty="0"/>
              <a:t>, peixe). gosta(</a:t>
            </a:r>
            <a:r>
              <a:rPr lang="pt-BR" dirty="0" err="1"/>
              <a:t>joao</a:t>
            </a:r>
            <a:r>
              <a:rPr lang="pt-BR" dirty="0"/>
              <a:t>,</a:t>
            </a:r>
            <a:r>
              <a:rPr lang="pt-BR" dirty="0" err="1"/>
              <a:t>maria</a:t>
            </a:r>
            <a:r>
              <a:rPr lang="pt-BR" dirty="0"/>
              <a:t>). gosta(</a:t>
            </a:r>
            <a:r>
              <a:rPr lang="pt-BR" dirty="0" err="1"/>
              <a:t>maria</a:t>
            </a:r>
            <a:r>
              <a:rPr lang="pt-BR" dirty="0"/>
              <a:t>,livro). gosta(</a:t>
            </a:r>
            <a:r>
              <a:rPr lang="pt-BR" dirty="0" err="1"/>
              <a:t>pedro</a:t>
            </a:r>
            <a:r>
              <a:rPr lang="pt-BR" dirty="0"/>
              <a:t>,livro). gosta(</a:t>
            </a:r>
            <a:r>
              <a:rPr lang="pt-BR" dirty="0" err="1"/>
              <a:t>maria</a:t>
            </a:r>
            <a:r>
              <a:rPr lang="pt-BR" dirty="0"/>
              <a:t>,flor). gosta(</a:t>
            </a:r>
            <a:r>
              <a:rPr lang="pt-BR" dirty="0" err="1"/>
              <a:t>maria</a:t>
            </a:r>
            <a:r>
              <a:rPr lang="pt-BR" dirty="0"/>
              <a:t>,vinho).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087761" cy="4648200"/>
          </a:xfrm>
        </p:spPr>
        <p:txBody>
          <a:bodyPr/>
          <a:lstStyle/>
          <a:p>
            <a:r>
              <a:rPr lang="pt-BR" dirty="0"/>
              <a:t>Quais as respostas dadas por Prolog?   ?- gosta(</a:t>
            </a:r>
            <a:r>
              <a:rPr lang="pt-BR" dirty="0" err="1"/>
              <a:t>maria</a:t>
            </a:r>
            <a:r>
              <a:rPr lang="pt-BR" dirty="0"/>
              <a:t>,X).   ?- gosta(X,livro).     ?-gosta(Quem,</a:t>
            </a:r>
            <a:r>
              <a:rPr lang="pt-BR" dirty="0" err="1"/>
              <a:t>Oque</a:t>
            </a:r>
            <a:r>
              <a:rPr lang="pt-BR" dirty="0"/>
              <a:t>). ?- gosta(X,Y).          ?- gosta(X,X).         ?- gosta(_a,_b).          ?- gosta(A,peixe).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Estendendo o programa com 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7658100" cy="4953000"/>
          </a:xfrm>
        </p:spPr>
        <p:txBody>
          <a:bodyPr/>
          <a:lstStyle/>
          <a:p>
            <a:pPr>
              <a:defRPr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Relacionamento de filho: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luisa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tomas)</a:t>
            </a:r>
          </a:p>
          <a:p>
            <a:pPr marL="0" indent="0">
              <a:buFont typeface="ZapfDingbats" pitchFamily="82" charset="2"/>
              <a:buNone/>
              <a:defRPr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Mas filho é uma relação inversa de pai!!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(Y, X)  :-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(X, Y).</a:t>
            </a:r>
            <a:b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Regras especificam  coisas que são verdade se uma condição é satisfeita!!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% para todo X e Y,</a:t>
            </a:r>
            <a:b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(Y é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X) 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   (X é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Y)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% para todo X e Y,</a:t>
            </a:r>
            <a:b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(X é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Y)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(Y é filho de X)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Bibliografia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Symbol" pitchFamily="18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BRATKO, I. Prolog programming for artificial intelligence. 3nd. ed. Addison-Wesley Longman, 2000.</a:t>
            </a:r>
          </a:p>
          <a:p>
            <a:pPr>
              <a:buSzPct val="100000"/>
              <a:buFont typeface="Symbol" pitchFamily="18" charset="2"/>
              <a:buNone/>
            </a:pPr>
            <a:endParaRPr lang="pt-BR" altLang="pt-BR" sz="2000"/>
          </a:p>
          <a:p>
            <a:pPr>
              <a:buSzPct val="100000"/>
              <a:buFont typeface="Symbol" pitchFamily="18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Estendendo o programa com 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51535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Regra: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(Y, X)  :-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(X, Y).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endParaRPr lang="pt-BR" alt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Cabeça 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da regra: 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(Y, X)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endParaRPr lang="pt-BR" alt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Cauda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 da regra: </a:t>
            </a:r>
            <a:b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(X, Y).</a:t>
            </a:r>
          </a:p>
          <a:p>
            <a:pPr marL="0" indent="0">
              <a:buFont typeface="ZapfDingbats" pitchFamily="82" charset="2"/>
              <a:buNone/>
              <a:defRPr/>
            </a:pPr>
            <a:endParaRPr lang="pt-B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Uso de regras</a:t>
            </a:r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?-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luisa,tomas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 % Objetivo inicial (obj.1)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havendo nenhum fato sobre </a:t>
            </a: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no programa, deve ser aplicada a regra definida:</a:t>
            </a:r>
          </a:p>
          <a:p>
            <a:pPr marL="0" indent="0"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(Y, X)  :-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(X, Y).</a:t>
            </a:r>
          </a:p>
          <a:p>
            <a:pPr>
              <a:lnSpc>
                <a:spcPct val="80000"/>
              </a:lnSpc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X e Y são instanciados para </a:t>
            </a: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luisa</a:t>
            </a:r>
            <a: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tomas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respectivamente, o que produz um caso especial da regra</a:t>
            </a:r>
            <a:b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um_dos_filhos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luisa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tomas)  :- </a:t>
            </a:r>
            <a:b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(tomas,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luisa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80000"/>
              </a:lnSpc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objetivo inicial (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1) será substituído pelo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sub-objetivo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(tomas, </a:t>
            </a: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luisa</a:t>
            </a:r>
            <a: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b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que é satisfeito por um fato expresso no programa.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Mais regras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mae</a:t>
            </a:r>
            <a:r>
              <a:rPr lang="pt-BR" altLang="pt-BR" sz="2000" dirty="0">
                <a:latin typeface="Arial" charset="0"/>
                <a:cs typeface="Arial" charset="0"/>
              </a:rPr>
              <a:t>(X, Y)  :- 		% X é mãe de Y </a:t>
            </a:r>
            <a:r>
              <a:rPr lang="pt-BR" altLang="pt-BR" sz="2000" b="1" dirty="0">
                <a:latin typeface="Arial" charset="0"/>
                <a:cs typeface="Arial" charset="0"/>
              </a:rPr>
              <a:t>se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(X, Y),		% X é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 de Y </a:t>
            </a:r>
            <a:r>
              <a:rPr lang="pt-BR" altLang="pt-BR" sz="2000" b="1" dirty="0"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mulher(X).			% X é mulher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um_dos_avos</a:t>
            </a:r>
            <a:r>
              <a:rPr lang="pt-BR" altLang="pt-BR" sz="2000" dirty="0">
                <a:latin typeface="Arial" charset="0"/>
                <a:cs typeface="Arial" charset="0"/>
              </a:rPr>
              <a:t>(X, Z)  :-	% X é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um_dos_avos</a:t>
            </a:r>
            <a:r>
              <a:rPr lang="pt-BR" altLang="pt-BR" sz="2000" dirty="0">
                <a:latin typeface="Arial" charset="0"/>
                <a:cs typeface="Arial" charset="0"/>
              </a:rPr>
              <a:t> de Z </a:t>
            </a:r>
            <a:r>
              <a:rPr lang="pt-BR" altLang="pt-BR" sz="2000" b="1" dirty="0">
                <a:latin typeface="Arial" charset="0"/>
                <a:cs typeface="Arial" charset="0"/>
              </a:rPr>
              <a:t>se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(X, Y), 		% X é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 de Y </a:t>
            </a:r>
            <a:r>
              <a:rPr lang="pt-BR" altLang="pt-BR" sz="2000" b="1" dirty="0"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(Y, Z).		% Y é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 de Z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irma</a:t>
            </a:r>
            <a:r>
              <a:rPr lang="pt-BR" altLang="pt-BR" sz="2000" dirty="0">
                <a:latin typeface="Arial" charset="0"/>
                <a:cs typeface="Arial" charset="0"/>
              </a:rPr>
              <a:t>(X, Y)  :-		% X é irmã de Y </a:t>
            </a:r>
            <a:r>
              <a:rPr lang="pt-BR" altLang="pt-BR" sz="2000" b="1" dirty="0">
                <a:latin typeface="Arial" charset="0"/>
                <a:cs typeface="Arial" charset="0"/>
              </a:rPr>
              <a:t>se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(Z, X),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</a:t>
            </a: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(Z, Y), 	    % X e Y tem um pai em comum </a:t>
            </a:r>
            <a:r>
              <a:rPr lang="pt-BR" altLang="pt-BR" sz="2000" b="1" dirty="0"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mulher(X).		    % X é mulher</a:t>
            </a:r>
            <a:endParaRPr lang="pt-BR" altLang="pt-BR" sz="2000" b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?- </a:t>
            </a:r>
            <a:r>
              <a:rPr lang="pt-BR" altLang="pt-BR" sz="2000" dirty="0" err="1">
                <a:latin typeface="Arial" charset="0"/>
                <a:cs typeface="Arial" charset="0"/>
              </a:rPr>
              <a:t>irma</a:t>
            </a:r>
            <a:r>
              <a:rPr lang="pt-BR" altLang="pt-BR" sz="2000" dirty="0">
                <a:latin typeface="Arial" charset="0"/>
                <a:cs typeface="Arial" charset="0"/>
              </a:rPr>
              <a:t>(X,</a:t>
            </a:r>
            <a:r>
              <a:rPr lang="pt-BR" altLang="pt-BR" sz="2000" dirty="0" err="1">
                <a:latin typeface="Arial" charset="0"/>
                <a:cs typeface="Arial" charset="0"/>
              </a:rPr>
              <a:t>patricia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>X = </a:t>
            </a:r>
            <a:r>
              <a:rPr lang="pt-BR" altLang="pt-BR" sz="2000" dirty="0" err="1">
                <a:latin typeface="Arial" charset="0"/>
                <a:cs typeface="Arial" charset="0"/>
              </a:rPr>
              <a:t>ana</a:t>
            </a:r>
            <a:r>
              <a:rPr lang="pt-BR" altLang="pt-BR" sz="2000" dirty="0">
                <a:latin typeface="Arial" charset="0"/>
                <a:cs typeface="Arial" charset="0"/>
              </a:rPr>
              <a:t>;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>X = </a:t>
            </a:r>
            <a:r>
              <a:rPr lang="pt-BR" altLang="pt-BR" sz="2000" dirty="0" err="1">
                <a:latin typeface="Arial" charset="0"/>
                <a:cs typeface="Arial" charset="0"/>
              </a:rPr>
              <a:t>patricia</a:t>
            </a:r>
            <a:r>
              <a:rPr lang="pt-BR" altLang="pt-BR" sz="2000" dirty="0">
                <a:latin typeface="Arial" charset="0"/>
                <a:cs typeface="Arial" charset="0"/>
              </a:rPr>
              <a:t>  %  ???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Regras e variáveis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Variáveis distintas podem assumir o mesmo valor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/>
            </a:r>
            <a:br>
              <a:rPr lang="pt-BR" altLang="pt-BR" sz="2400">
                <a:latin typeface="Arial" charset="0"/>
                <a:cs typeface="Arial" charset="0"/>
              </a:rPr>
            </a:br>
            <a:r>
              <a:rPr lang="pt-BR" altLang="pt-BR" sz="2400">
                <a:latin typeface="Arial" charset="0"/>
                <a:cs typeface="Arial" charset="0"/>
              </a:rPr>
              <a:t>?- irma(patricia,patricia).</a:t>
            </a:r>
            <a:br>
              <a:rPr lang="pt-BR" altLang="pt-BR" sz="2400">
                <a:latin typeface="Arial" charset="0"/>
                <a:cs typeface="Arial" charset="0"/>
              </a:rPr>
            </a:br>
            <a:r>
              <a:rPr lang="pt-BR" altLang="pt-BR" sz="2400">
                <a:latin typeface="Arial" charset="0"/>
                <a:cs typeface="Arial" charset="0"/>
              </a:rPr>
              <a:t>yes</a:t>
            </a:r>
            <a:br>
              <a:rPr lang="pt-BR" altLang="pt-BR" sz="2400">
                <a:latin typeface="Arial" charset="0"/>
                <a:cs typeface="Arial" charset="0"/>
              </a:rPr>
            </a:b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Solução:</a:t>
            </a:r>
            <a:br>
              <a:rPr lang="pt-BR" altLang="pt-BR" sz="2400">
                <a:latin typeface="Arial" charset="0"/>
                <a:cs typeface="Arial" charset="0"/>
              </a:rPr>
            </a:b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irma(X, Y)  :-	% X é irmã de Y </a:t>
            </a:r>
            <a:r>
              <a:rPr lang="pt-BR" altLang="pt-BR" sz="2000" b="1">
                <a:latin typeface="Arial" charset="0"/>
                <a:cs typeface="Arial" charset="0"/>
              </a:rPr>
              <a:t>se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um_dos_pais(Z, X),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um_dos_pais(Z, Y), 	% X e Y tem um pai em comum </a:t>
            </a:r>
            <a:r>
              <a:rPr lang="pt-BR" altLang="pt-BR" sz="2000" b="1"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mulher(X),		% X é mulher </a:t>
            </a:r>
            <a:r>
              <a:rPr lang="pt-BR" altLang="pt-BR" sz="2000" b="1"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diferente(X, Y).	% X e Y são diferentes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diferente(X,Y):- X \= Y.</a:t>
            </a:r>
          </a:p>
          <a:p>
            <a:pPr>
              <a:lnSpc>
                <a:spcPct val="80000"/>
              </a:lnSpc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Resumo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Programas em Prolog podem ser estendidos adicionando novas cláusulas</a:t>
            </a:r>
          </a:p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Tipos de cláusula: fatos, regras e objetivos (questões).</a:t>
            </a:r>
          </a:p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Fatos declaram coisas que são sempre verdadeiras.</a:t>
            </a:r>
          </a:p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Regras declaram coisas que são verdadeiras dependendo de determinadas condições.</a:t>
            </a:r>
          </a:p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Fatos são regras sem corpo e questões (objetivos) regras sem cabeça.</a:t>
            </a:r>
          </a:p>
          <a:p>
            <a:pPr>
              <a:lnSpc>
                <a:spcPct val="110000"/>
              </a:lnSpc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Quando uma variável é substituída por outro objeto (através de unificação) dizemos que ela foi instanciada.</a:t>
            </a:r>
          </a:p>
          <a:p>
            <a:pPr marL="0" indent="0">
              <a:lnSpc>
                <a:spcPct val="110000"/>
              </a:lnSpc>
              <a:buFont typeface="ZapfDingbats" pitchFamily="82" charset="2"/>
              <a:buNone/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Supõe-se que as variáveis das regras estão quantificadas universalmente e as dos objetivos existencialmente: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tem_filhos</a:t>
            </a: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(X):- </a:t>
            </a:r>
            <a:r>
              <a:rPr lang="pt-BR" alt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Pode ser lido como: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Para todo X e Y, se X é um pai de Y, então x possui filhos.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alt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Para todo X, X tem um filho se existe um Y tal que X seja seu pai.</a:t>
            </a:r>
          </a:p>
          <a:p>
            <a:pPr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Traduza para Prolog:</a:t>
            </a:r>
          </a:p>
          <a:p>
            <a:pPr marL="514350" indent="-514350">
              <a:buFont typeface="ZapfDingbats" pitchFamily="82" charset="2"/>
              <a:buAutoNum type="alphaLcParenR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que tem um filho são felizes (crie uma nova relação feliz, de um argumento)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514350" indent="-514350">
              <a:buFont typeface="ZapfDingbats" pitchFamily="82" charset="2"/>
              <a:buAutoNum type="alphaLcParenR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todo X, se X tem um filho que tem uma irmão, então X tem dois filhos ( crie uma nova relação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tem_dois_filhos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Traduza para Prolog:</a:t>
            </a:r>
          </a:p>
          <a:p>
            <a:pPr marL="514350" indent="-514350">
              <a:buFont typeface="ZapfDingbats" pitchFamily="82" charset="2"/>
              <a:buAutoNum type="alphaLcParenR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que tem um filho são felizes (crie uma nova relação feliz, de um argumento)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feliz(X):-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(X,Y).</a:t>
            </a:r>
          </a:p>
          <a:p>
            <a:pPr marL="514350" indent="-514350">
              <a:buFont typeface="ZapfDingbats" pitchFamily="82" charset="2"/>
              <a:buAutoNum type="alphaLcParenR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todo X, se X tem um filho que tem uma irmão, então X tem dois filhos ( crie uma nova relação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tem_dois_filhos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tem_dois_filhos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(X):-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(X,Y), 					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(X,Z), 			               diferente(Y,Z).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Defina uma nova relação, tia (X, Y) em termos das relações um_dos_pais e irmã.</a:t>
            </a:r>
          </a:p>
          <a:p>
            <a:endParaRPr lang="pt-BR" altLang="pt-BR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Defina uma nova relação, tia (X, Y) em termos das relações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irmã.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tia(X,Y):-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(Z,Y),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irma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(X,Z).</a:t>
            </a:r>
          </a:p>
          <a:p>
            <a:pPr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Alternativa: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tia(X,Y):-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(Z,Y),                                 	 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(A,Z),      	     	 	  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um_dos_pais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(A,X), </a:t>
            </a:r>
          </a:p>
          <a:p>
            <a:pPr marL="0" indent="0">
              <a:buFont typeface="ZapfDingbats" pitchFamily="82" charset="2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diferente(Z,X). </a:t>
            </a:r>
          </a:p>
          <a:p>
            <a:pPr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Sumário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ZapfDingbats" pitchFamily="82" charset="2"/>
              <a:buAutoNum type="arabicPeriod"/>
            </a:pPr>
            <a:r>
              <a:rPr lang="pt-BR" altLang="pt-BR" sz="3200">
                <a:latin typeface="Arial" charset="0"/>
                <a:cs typeface="Arial" charset="0"/>
                <a:hlinkClick r:id="rId3" action="ppaction://hlinksldjump"/>
              </a:rPr>
              <a:t>Introdução ao PROLOG</a:t>
            </a:r>
            <a:endParaRPr lang="pt-BR" altLang="pt-BR" sz="3200">
              <a:latin typeface="Arial" charset="0"/>
              <a:cs typeface="Arial" charset="0"/>
            </a:endParaRP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pt-BR" altLang="pt-BR" sz="3200">
                <a:latin typeface="Arial" charset="0"/>
                <a:cs typeface="Arial" charset="0"/>
                <a:hlinkClick r:id="rId4" action="ppaction://hlinksldjump"/>
              </a:rPr>
              <a:t>Sintaxe e significado dos programas PROLOG</a:t>
            </a:r>
            <a:endParaRPr lang="pt-BR" altLang="pt-BR" sz="3200">
              <a:latin typeface="Arial" charset="0"/>
              <a:cs typeface="Arial" charset="0"/>
            </a:endParaRP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pt-BR" altLang="pt-BR" sz="3200">
                <a:latin typeface="Arial" charset="0"/>
                <a:cs typeface="Arial" charset="0"/>
                <a:hlinkClick r:id="rId5" action="ppaction://hlinksldjump"/>
              </a:rPr>
              <a:t>Listas, operadores e aritmética</a:t>
            </a:r>
            <a:endParaRPr lang="pt-BR" altLang="pt-BR" sz="3200">
              <a:latin typeface="Arial" charset="0"/>
              <a:cs typeface="Arial" charset="0"/>
            </a:endParaRP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pt-BR" altLang="pt-BR" sz="3200">
                <a:latin typeface="Arial" charset="0"/>
                <a:cs typeface="Arial" charset="0"/>
                <a:hlinkClick r:id="rId6" action="ppaction://hlinksldjump"/>
              </a:rPr>
              <a:t>Uso de estruturas: exemplos</a:t>
            </a:r>
            <a:endParaRPr lang="pt-BR" altLang="pt-BR" sz="3200">
              <a:latin typeface="Arial" charset="0"/>
              <a:cs typeface="Arial" charset="0"/>
            </a:endParaRPr>
          </a:p>
          <a:p>
            <a:pPr marL="533400" indent="-533400">
              <a:buFont typeface="ZapfDingbats" pitchFamily="82" charset="2"/>
              <a:buAutoNum type="arabicPeriod"/>
            </a:pPr>
            <a:r>
              <a:rPr lang="pt-BR" altLang="pt-BR" sz="3200">
                <a:latin typeface="Arial" charset="0"/>
                <a:cs typeface="Arial" charset="0"/>
                <a:hlinkClick r:id="rId7" action="ppaction://hlinksldjump"/>
              </a:rPr>
              <a:t>Controle de Retrocessos</a:t>
            </a:r>
            <a:endParaRPr lang="pt-BR" altLang="pt-BR" sz="3200">
              <a:latin typeface="Arial" charset="0"/>
              <a:cs typeface="Arial" charset="0"/>
            </a:endParaRPr>
          </a:p>
          <a:p>
            <a:pPr marL="533400" indent="-533400">
              <a:buFont typeface="ZapfDingbats" pitchFamily="82" charset="2"/>
              <a:buNone/>
            </a:pPr>
            <a:endParaRPr lang="pt-BR" altLang="pt-BR" sz="3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Definição de uma regra recursiva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87450"/>
            <a:ext cx="7772400" cy="506095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antepassado(X, Z)  :-   % Regra ant1: X é antepassado de Z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um_dos_pais(X, Z).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antepassado(X, Z)  :-   % Regra ant2: X é antepassado de Z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um_dos_pais(X, Y),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antepassado(Y, Z).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antepassado(paula,X).    % paula é antepassada de quem?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roberto; X = ana; X = patricia; X = joao;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  <p:grpSp>
        <p:nvGrpSpPr>
          <p:cNvPr id="28676" name="Grupo 3"/>
          <p:cNvGrpSpPr>
            <a:grpSpLocks/>
          </p:cNvGrpSpPr>
          <p:nvPr/>
        </p:nvGrpSpPr>
        <p:grpSpPr bwMode="auto">
          <a:xfrm>
            <a:off x="5505450" y="3533775"/>
            <a:ext cx="2828925" cy="3248025"/>
            <a:chOff x="4629150" y="2428875"/>
            <a:chExt cx="4095750" cy="3571875"/>
          </a:xfrm>
        </p:grpSpPr>
        <p:sp>
          <p:nvSpPr>
            <p:cNvPr id="28677" name="Elipse 4"/>
            <p:cNvSpPr>
              <a:spLocks noChangeArrowheads="1"/>
            </p:cNvSpPr>
            <p:nvPr/>
          </p:nvSpPr>
          <p:spPr bwMode="auto">
            <a:xfrm>
              <a:off x="5367337" y="24288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Paula</a:t>
              </a:r>
            </a:p>
          </p:txBody>
        </p:sp>
        <p:sp>
          <p:nvSpPr>
            <p:cNvPr id="28678" name="Elipse 5"/>
            <p:cNvSpPr>
              <a:spLocks noChangeArrowheads="1"/>
            </p:cNvSpPr>
            <p:nvPr/>
          </p:nvSpPr>
          <p:spPr bwMode="auto">
            <a:xfrm>
              <a:off x="5191125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Roberto</a:t>
              </a:r>
            </a:p>
          </p:txBody>
        </p:sp>
        <p:sp>
          <p:nvSpPr>
            <p:cNvPr id="28679" name="Elipse 6"/>
            <p:cNvSpPr>
              <a:spLocks noChangeArrowheads="1"/>
            </p:cNvSpPr>
            <p:nvPr/>
          </p:nvSpPr>
          <p:spPr bwMode="auto">
            <a:xfrm>
              <a:off x="6953250" y="24574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Tomas</a:t>
              </a:r>
            </a:p>
          </p:txBody>
        </p:sp>
        <p:sp>
          <p:nvSpPr>
            <p:cNvPr id="28680" name="Elipse 7"/>
            <p:cNvSpPr>
              <a:spLocks noChangeArrowheads="1"/>
            </p:cNvSpPr>
            <p:nvPr/>
          </p:nvSpPr>
          <p:spPr bwMode="auto">
            <a:xfrm>
              <a:off x="7543800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Luisa</a:t>
              </a:r>
            </a:p>
          </p:txBody>
        </p:sp>
        <p:sp>
          <p:nvSpPr>
            <p:cNvPr id="28681" name="Elipse 8"/>
            <p:cNvSpPr>
              <a:spLocks noChangeArrowheads="1"/>
            </p:cNvSpPr>
            <p:nvPr/>
          </p:nvSpPr>
          <p:spPr bwMode="auto">
            <a:xfrm>
              <a:off x="4629150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Ana</a:t>
              </a:r>
            </a:p>
          </p:txBody>
        </p:sp>
        <p:sp>
          <p:nvSpPr>
            <p:cNvPr id="28682" name="Elipse 9"/>
            <p:cNvSpPr>
              <a:spLocks noChangeArrowheads="1"/>
            </p:cNvSpPr>
            <p:nvPr/>
          </p:nvSpPr>
          <p:spPr bwMode="auto">
            <a:xfrm>
              <a:off x="5991225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Patricia</a:t>
              </a:r>
            </a:p>
          </p:txBody>
        </p:sp>
        <p:sp>
          <p:nvSpPr>
            <p:cNvPr id="28683" name="Elipse 10"/>
            <p:cNvSpPr>
              <a:spLocks noChangeArrowheads="1"/>
            </p:cNvSpPr>
            <p:nvPr/>
          </p:nvSpPr>
          <p:spPr bwMode="auto">
            <a:xfrm>
              <a:off x="6086475" y="549592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João</a:t>
              </a:r>
            </a:p>
          </p:txBody>
        </p:sp>
        <p:cxnSp>
          <p:nvCxnSpPr>
            <p:cNvPr id="28684" name="Conector de seta reta 11"/>
            <p:cNvCxnSpPr>
              <a:cxnSpLocks noChangeShapeType="1"/>
              <a:endCxn id="28678" idx="0"/>
            </p:cNvCxnSpPr>
            <p:nvPr/>
          </p:nvCxnSpPr>
          <p:spPr bwMode="auto">
            <a:xfrm flipH="1">
              <a:off x="5781675" y="2933700"/>
              <a:ext cx="176212" cy="5524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685" name="Conector de seta reta 12"/>
            <p:cNvCxnSpPr>
              <a:cxnSpLocks noChangeShapeType="1"/>
              <a:stCxn id="28679" idx="4"/>
            </p:cNvCxnSpPr>
            <p:nvPr/>
          </p:nvCxnSpPr>
          <p:spPr bwMode="auto">
            <a:xfrm flipH="1">
              <a:off x="5810250" y="2962275"/>
              <a:ext cx="1733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686" name="Conector de seta reta 13"/>
            <p:cNvCxnSpPr>
              <a:cxnSpLocks noChangeShapeType="1"/>
              <a:endCxn id="28680" idx="0"/>
            </p:cNvCxnSpPr>
            <p:nvPr/>
          </p:nvCxnSpPr>
          <p:spPr bwMode="auto">
            <a:xfrm>
              <a:off x="7543800" y="2962275"/>
              <a:ext cx="590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687" name="Conector de seta reta 14"/>
            <p:cNvCxnSpPr>
              <a:cxnSpLocks noChangeShapeType="1"/>
              <a:endCxn id="28681" idx="0"/>
            </p:cNvCxnSpPr>
            <p:nvPr/>
          </p:nvCxnSpPr>
          <p:spPr bwMode="auto">
            <a:xfrm flipH="1">
              <a:off x="5219700" y="3990975"/>
              <a:ext cx="561975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688" name="Conector de seta reta 15"/>
            <p:cNvCxnSpPr>
              <a:cxnSpLocks noChangeShapeType="1"/>
              <a:stCxn id="28678" idx="4"/>
              <a:endCxn id="28682" idx="0"/>
            </p:cNvCxnSpPr>
            <p:nvPr/>
          </p:nvCxnSpPr>
          <p:spPr bwMode="auto">
            <a:xfrm>
              <a:off x="5781675" y="3990975"/>
              <a:ext cx="80010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689" name="Conector de seta reta 16"/>
            <p:cNvCxnSpPr>
              <a:cxnSpLocks noChangeShapeType="1"/>
              <a:endCxn id="28683" idx="0"/>
            </p:cNvCxnSpPr>
            <p:nvPr/>
          </p:nvCxnSpPr>
          <p:spPr bwMode="auto">
            <a:xfrm>
              <a:off x="6577012" y="4991100"/>
              <a:ext cx="100013" cy="5048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Definição de uma regra recursiva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O conjunto de  cláusulas que diz respeito a uma mesma relação costuma ser denominada de </a:t>
            </a:r>
            <a:r>
              <a:rPr lang="pt-BR" altLang="pt-BR" sz="2000" b="1">
                <a:latin typeface="Arial" charset="0"/>
                <a:cs typeface="Arial" charset="0"/>
              </a:rPr>
              <a:t>procedimento</a:t>
            </a:r>
            <a:r>
              <a:rPr lang="pt-BR" altLang="pt-BR" sz="2000"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Recursividade é uma das “idéias fortes” da informática</a:t>
            </a:r>
          </a:p>
          <a:p>
            <a:pPr lvl="1">
              <a:lnSpc>
                <a:spcPct val="90000"/>
              </a:lnSpc>
            </a:pPr>
            <a:r>
              <a:rPr lang="pt-BR" altLang="pt-BR" sz="1800" i="1">
                <a:latin typeface="Arial" charset="0"/>
                <a:cs typeface="Arial" charset="0"/>
              </a:rPr>
              <a:t>Ler Godel, Escher Bach</a:t>
            </a: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endParaRPr lang="pt-BR" altLang="pt-BR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Como Prolog Responde a Questões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Fatos e regras são aceitos como um conjunto de axiomas.</a:t>
            </a:r>
          </a:p>
          <a:p>
            <a:r>
              <a:rPr lang="pt-BR" altLang="pt-BR">
                <a:latin typeface="Arial" charset="0"/>
                <a:cs typeface="Arial" charset="0"/>
              </a:rPr>
              <a:t>A questão do usuário é vista como um teorema a ser provado.</a:t>
            </a:r>
          </a:p>
          <a:p>
            <a:r>
              <a:rPr lang="pt-BR" altLang="pt-BR">
                <a:latin typeface="Arial" charset="0"/>
                <a:cs typeface="Arial" charset="0"/>
              </a:rPr>
              <a:t>Prolog tenta provar o teorema</a:t>
            </a:r>
          </a:p>
          <a:p>
            <a:pPr lvl="1"/>
            <a:r>
              <a:rPr lang="pt-BR" altLang="pt-BR">
                <a:latin typeface="Arial" charset="0"/>
                <a:cs typeface="Arial" charset="0"/>
              </a:rPr>
              <a:t>i.e. demonstrar que ele pode ser derivado logicamente a partir dos axiomas</a:t>
            </a:r>
          </a:p>
          <a:p>
            <a:pPr lvl="1"/>
            <a:r>
              <a:rPr lang="pt-BR" altLang="pt-BR">
                <a:latin typeface="Arial" charset="0"/>
                <a:cs typeface="Arial" charset="0"/>
              </a:rPr>
              <a:t>Busca uma seqüência de prova </a:t>
            </a:r>
          </a:p>
          <a:p>
            <a:pPr lvl="2"/>
            <a:r>
              <a:rPr lang="pt-BR" altLang="pt-BR">
                <a:latin typeface="Arial" charset="0"/>
                <a:cs typeface="Arial" charset="0"/>
              </a:rPr>
              <a:t>estabelece objetivos, substitui objetivos por novos objetivos, usando regras, até que os novos objetivos sejam apenas fatos.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285750"/>
            <a:ext cx="3810000" cy="6176963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% familia.pl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um_dos_pais(paula, roberto).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um_dos_pais(tomas, roberto).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um_dos_pais(tomas, luisa).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um_dos_pais(roberto, ana).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um_dos_pais(roberto, patricia).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um_dos_pais(patricia, joao).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mulher(paula).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homem(tomas).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homem(roberto).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mulher(luisa).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mulher(ana).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mulher(patricia).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homem(joao).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um_dos_filhos(Y, X)  :-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um_dos_pais(X, Y).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mae(X, Y)  :-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um_dos_pais(X, Y),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mulher(X).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67238" y="257175"/>
            <a:ext cx="4352925" cy="61341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um_dos_avos(X, Z)  :-   um_dos_pais(X, Y),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	um_dos_pais(Y, Z).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irma(X, Y)  :-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um_dos_pais(Z, X),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um_dos_pais(Z, Y),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	mulher(X),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	diferente(X, Y).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antepassado(X, Z)  :-   % antl   um_dos_pais(X, Z).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antepassado(X, Z)  :-   % ant2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um_dos_pais(X, Y),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   antepassado(Y, Z).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diferente(X,Y):- X \= Y.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13" y="92075"/>
            <a:ext cx="8612187" cy="628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Declarativo vs. procedimental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Um programa PROLOG tem uma leitura declarativa e uma procedimental.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Declarativa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As regras Prolog são implicações Corpo → Cabeça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A computação consiste em demonstrar um objetivo usando o programa como uma teoria lógica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Procedimental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As definições de predicados são “procedimentos” que definem uma execução da esquerda para a direita (de cima para baixo)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A computação consiste em procurar substituições para as variáveis do objetivo, explorando sistematicamente as alternativas</a:t>
            </a:r>
          </a:p>
          <a:p>
            <a:pPr>
              <a:lnSpc>
                <a:spcPct val="90000"/>
              </a:lnSpc>
            </a:pPr>
            <a:endParaRPr lang="pt-BR" altLang="pt-BR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1. Sumário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>
                <a:latin typeface="Arial" charset="0"/>
                <a:cs typeface="Arial" charset="0"/>
              </a:rPr>
              <a:t>Comentários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Um programa como um conjunto de declarações que dizem mais sobre “</a:t>
            </a:r>
            <a:r>
              <a:rPr lang="pt-BR" altLang="pt-BR" sz="2000" b="1">
                <a:latin typeface="Arial" charset="0"/>
                <a:cs typeface="Arial" charset="0"/>
              </a:rPr>
              <a:t>o quê</a:t>
            </a:r>
            <a:r>
              <a:rPr lang="pt-BR" altLang="pt-BR" sz="2000">
                <a:latin typeface="Arial" charset="0"/>
                <a:cs typeface="Arial" charset="0"/>
              </a:rPr>
              <a:t>” do que sobre o “</a:t>
            </a:r>
            <a:r>
              <a:rPr lang="pt-BR" altLang="pt-BR" sz="2000" b="1">
                <a:latin typeface="Arial" charset="0"/>
                <a:cs typeface="Arial" charset="0"/>
              </a:rPr>
              <a:t>como</a:t>
            </a:r>
            <a:r>
              <a:rPr lang="pt-BR" altLang="pt-BR" sz="2000">
                <a:latin typeface="Arial" charset="0"/>
                <a:cs typeface="Arial" charset="0"/>
              </a:rPr>
              <a:t>”. 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Programação declarativa</a:t>
            </a:r>
          </a:p>
          <a:p>
            <a:r>
              <a:rPr lang="pt-BR" altLang="pt-BR" sz="2400">
                <a:latin typeface="Arial" charset="0"/>
                <a:cs typeface="Arial" charset="0"/>
              </a:rPr>
              <a:t>Conceitos: 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programa, cláusulas (regras, fatos), átomos, variáveis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“procedimento”: conjunto de cláusulas para a mesma relação (nome/aridade)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recursividade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pesquisa sistemática, retrocesso</a:t>
            </a:r>
          </a:p>
          <a:p>
            <a:pPr lvl="1"/>
            <a:r>
              <a:rPr lang="pt-BR" altLang="pt-BR" sz="2000">
                <a:latin typeface="Arial" charset="0"/>
                <a:cs typeface="Arial" charset="0"/>
              </a:rPr>
              <a:t>Significados declarativo e procedimental</a:t>
            </a:r>
          </a:p>
          <a:p>
            <a:endParaRPr lang="pt-BR" altLang="pt-BR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8163" indent="-538163"/>
            <a:r>
              <a:rPr lang="pt-BR" altLang="pt-BR">
                <a:latin typeface="Arial" charset="0"/>
                <a:cs typeface="Arial" charset="0"/>
              </a:rPr>
              <a:t>2. Sintaxe e significado dos programas PROLOG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944688"/>
            <a:ext cx="7772400" cy="4648200"/>
          </a:xfrm>
        </p:spPr>
        <p:txBody>
          <a:bodyPr/>
          <a:lstStyle/>
          <a:p>
            <a:r>
              <a:rPr lang="pt-BR" altLang="pt-BR" sz="3200">
                <a:latin typeface="Arial" charset="0"/>
                <a:cs typeface="Arial" charset="0"/>
              </a:rPr>
              <a:t>Tipos de dados: termos</a:t>
            </a:r>
          </a:p>
          <a:p>
            <a:r>
              <a:rPr lang="pt-BR" altLang="pt-BR" sz="3200">
                <a:latin typeface="Arial" charset="0"/>
                <a:cs typeface="Arial" charset="0"/>
              </a:rPr>
              <a:t>Unificação/Casamento/</a:t>
            </a:r>
            <a:r>
              <a:rPr lang="pt-BR" altLang="pt-BR" sz="3200" i="1">
                <a:latin typeface="Arial" charset="0"/>
                <a:cs typeface="Arial" charset="0"/>
              </a:rPr>
              <a:t>Matching</a:t>
            </a:r>
          </a:p>
          <a:p>
            <a:r>
              <a:rPr lang="pt-BR" altLang="pt-BR" sz="3200">
                <a:latin typeface="Arial" charset="0"/>
                <a:cs typeface="Arial" charset="0"/>
              </a:rPr>
              <a:t>Significado declarativo e procedimental</a:t>
            </a:r>
          </a:p>
          <a:p>
            <a:endParaRPr lang="pt-BR" altLang="pt-BR" sz="32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Termos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401763"/>
            <a:ext cx="7775575" cy="5105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i="1" dirty="0">
                <a:latin typeface="Arial" charset="0"/>
                <a:cs typeface="Arial" charset="0"/>
              </a:rPr>
              <a:t>Em Prolog todos os objetos de dados (termos) podem ser representados por árvores</a:t>
            </a:r>
          </a:p>
          <a:p>
            <a:pPr marL="0" indent="0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 i="1" dirty="0">
              <a:latin typeface="Arial" charset="0"/>
              <a:cs typeface="Arial" charset="0"/>
            </a:endParaRPr>
          </a:p>
          <a:p>
            <a:pPr marL="0" indent="0">
              <a:lnSpc>
                <a:spcPct val="8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Termos simples</a:t>
            </a:r>
          </a:p>
          <a:p>
            <a:pPr marL="830263" lvl="1"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Átomos</a:t>
            </a:r>
          </a:p>
          <a:p>
            <a:pPr marL="1238250" lvl="2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Começam por minúscula</a:t>
            </a:r>
          </a:p>
          <a:p>
            <a:pPr marL="1646238" lvl="3">
              <a:lnSpc>
                <a:spcPct val="80000"/>
              </a:lnSpc>
            </a:pPr>
            <a:r>
              <a:rPr lang="pt-BR" altLang="pt-BR" sz="1600" dirty="0" err="1">
                <a:latin typeface="Arial" charset="0"/>
                <a:cs typeface="Arial" charset="0"/>
              </a:rPr>
              <a:t>ana</a:t>
            </a:r>
            <a:endParaRPr lang="pt-BR" altLang="pt-BR" sz="1600" dirty="0">
              <a:latin typeface="Arial" charset="0"/>
              <a:cs typeface="Arial" charset="0"/>
            </a:endParaRPr>
          </a:p>
          <a:p>
            <a:pPr marL="1646238" lvl="3">
              <a:lnSpc>
                <a:spcPct val="80000"/>
              </a:lnSpc>
            </a:pPr>
            <a:r>
              <a:rPr lang="pt-BR" altLang="pt-BR" sz="1600" dirty="0" err="1">
                <a:latin typeface="Arial" charset="0"/>
                <a:cs typeface="Arial" charset="0"/>
              </a:rPr>
              <a:t>ana_maria</a:t>
            </a:r>
            <a:endParaRPr lang="pt-BR" altLang="pt-BR" sz="1600" dirty="0">
              <a:latin typeface="Arial" charset="0"/>
              <a:cs typeface="Arial" charset="0"/>
            </a:endParaRPr>
          </a:p>
          <a:p>
            <a:pPr marL="1238250" lvl="2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Entre apostrofes: </a:t>
            </a:r>
            <a:r>
              <a:rPr lang="pt-BR" altLang="pt-BR" sz="1600" dirty="0" err="1">
                <a:latin typeface="Arial" charset="0"/>
                <a:cs typeface="Arial" charset="0"/>
              </a:rPr>
              <a:t>útili</a:t>
            </a:r>
            <a:r>
              <a:rPr lang="pt-BR" altLang="pt-BR" sz="1600" dirty="0">
                <a:latin typeface="Arial" charset="0"/>
                <a:cs typeface="Arial" charset="0"/>
              </a:rPr>
              <a:t> para átomos que começam com letra maiúscula. </a:t>
            </a:r>
          </a:p>
          <a:p>
            <a:pPr marL="1646238" lvl="3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‘Miguel’</a:t>
            </a:r>
          </a:p>
          <a:p>
            <a:pPr marL="1238250" lvl="2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caracteres especiais </a:t>
            </a:r>
          </a:p>
          <a:p>
            <a:pPr marL="1646238" lvl="3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:- ,  etc., (a discutir quando falarmos de operadores)</a:t>
            </a:r>
          </a:p>
          <a:p>
            <a:pPr marL="830263" lvl="1"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Números</a:t>
            </a:r>
          </a:p>
          <a:p>
            <a:pPr marL="1238250" lvl="2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13, 3.14, -18</a:t>
            </a:r>
          </a:p>
          <a:p>
            <a:pPr marL="830263" lvl="1"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Variáveis</a:t>
            </a:r>
          </a:p>
          <a:p>
            <a:pPr marL="1238250" lvl="2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Começam por maiúscula ou sublinhado (</a:t>
            </a:r>
            <a:r>
              <a:rPr lang="pt-BR" altLang="pt-BR" sz="1600" i="1" dirty="0">
                <a:latin typeface="Arial" charset="0"/>
                <a:cs typeface="Arial" charset="0"/>
              </a:rPr>
              <a:t>underscore)</a:t>
            </a:r>
            <a:endParaRPr lang="pt-BR" altLang="pt-BR" sz="1600" dirty="0">
              <a:latin typeface="Arial" charset="0"/>
              <a:cs typeface="Arial" charset="0"/>
            </a:endParaRPr>
          </a:p>
          <a:p>
            <a:pPr marL="1646238" lvl="3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P, X, Ana, _y</a:t>
            </a:r>
          </a:p>
          <a:p>
            <a:pPr marL="0" indent="0">
              <a:lnSpc>
                <a:spcPct val="8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Termos estruturados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Variáveis anônimas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tem_filho(X):- um_dos_pais(X,Y). </a:t>
            </a:r>
            <a:br>
              <a:rPr lang="pt-BR" altLang="pt-BR" sz="1800">
                <a:latin typeface="Arial" charset="0"/>
                <a:cs typeface="Arial" charset="0"/>
              </a:rPr>
            </a:br>
            <a:r>
              <a:rPr lang="pt-BR" altLang="pt-BR" sz="1800">
                <a:latin typeface="Arial" charset="0"/>
                <a:cs typeface="Arial" charset="0"/>
              </a:rPr>
              <a:t/>
            </a:r>
            <a:br>
              <a:rPr lang="pt-BR" altLang="pt-BR" sz="1800">
                <a:latin typeface="Arial" charset="0"/>
                <a:cs typeface="Arial" charset="0"/>
              </a:rPr>
            </a:br>
            <a:r>
              <a:rPr lang="pt-BR" altLang="pt-BR" sz="1800">
                <a:latin typeface="Arial" charset="0"/>
                <a:cs typeface="Arial" charset="0"/>
              </a:rPr>
              <a:t> % Equivale a</a:t>
            </a:r>
            <a:br>
              <a:rPr lang="pt-BR" altLang="pt-BR" sz="1800">
                <a:latin typeface="Arial" charset="0"/>
                <a:cs typeface="Arial" charset="0"/>
              </a:rPr>
            </a:b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tem_filho(X):- um_dos_pais(X,_).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alguem_tem_filho:- um_do_pais(X,Y).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 % Equivale a 	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alguem_tem_filho:- um_do_pais(_,_).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	% Diferente de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alguem_tem_filho:- um_do_pais(X,X).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Cada ocorrência de ‘_’ representa uma variável diferente, ainda que na mesma cláusula.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dirty="0">
                <a:latin typeface="Arial" charset="0"/>
                <a:cs typeface="Arial" charset="0"/>
              </a:rPr>
              <a:t>?- </a:t>
            </a:r>
            <a:r>
              <a:rPr lang="pt-BR" altLang="pt-BR" sz="18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1800" dirty="0">
                <a:latin typeface="Arial" charset="0"/>
                <a:cs typeface="Arial" charset="0"/>
              </a:rPr>
              <a:t>(X,_).</a:t>
            </a:r>
            <a:br>
              <a:rPr lang="pt-BR" altLang="pt-BR" sz="1800" dirty="0">
                <a:latin typeface="Arial" charset="0"/>
                <a:cs typeface="Arial" charset="0"/>
              </a:rPr>
            </a:br>
            <a:r>
              <a:rPr lang="pt-BR" altLang="pt-BR" sz="1800" dirty="0">
                <a:latin typeface="Arial" charset="0"/>
                <a:cs typeface="Arial" charset="0"/>
              </a:rPr>
              <a:t/>
            </a:r>
            <a:br>
              <a:rPr lang="pt-BR" altLang="pt-BR" sz="1800" dirty="0">
                <a:latin typeface="Arial" charset="0"/>
                <a:cs typeface="Arial" charset="0"/>
              </a:rPr>
            </a:br>
            <a:r>
              <a:rPr lang="pt-BR" altLang="pt-BR" sz="1800" dirty="0">
                <a:latin typeface="Arial" charset="0"/>
                <a:cs typeface="Arial" charset="0"/>
              </a:rPr>
              <a:t>% queremos saber apenas os nomes dos pais, não importa quem sejam os filhos.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O escopo léxico de uma variável é uma cláusula. A variável X15 usada em duas cláusulas diferentes, são duas variáveis diferentes.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1. Introdução ao PROLOG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Motivação e história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Um exemplo “familiar”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Fatos e Objetivos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Variáveis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Regras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Recursividade</a:t>
            </a:r>
          </a:p>
          <a:p>
            <a:pPr marL="533400" indent="-533400"/>
            <a:r>
              <a:rPr lang="pt-BR" altLang="pt-BR">
                <a:latin typeface="Arial" charset="0"/>
                <a:cs typeface="Arial" charset="0"/>
              </a:rPr>
              <a:t>Como funciona</a:t>
            </a:r>
          </a:p>
          <a:p>
            <a:pPr marL="533400" indent="-533400">
              <a:buFont typeface="ZapfDingbats" pitchFamily="82" charset="2"/>
              <a:buAutoNum type="arabicPeriod"/>
            </a:pPr>
            <a:endParaRPr lang="pt-BR" altLang="pt-BR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Variáveis anônimas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563465" cy="46482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Se _ aparecer em uma pergunta: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?-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um_dos_pais</a:t>
            </a:r>
            <a:r>
              <a:rPr lang="pt-BR" dirty="0">
                <a:latin typeface="Arial" pitchFamily="34" charset="0"/>
                <a:cs typeface="Arial" pitchFamily="34" charset="0"/>
              </a:rPr>
              <a:t>(X,_)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Seu valor não é mostrado nos resultados.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Neste caso, queremos saber quem são as pessoas que são pais, mas não o nome de seus filhos.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197645" cy="11430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Termos Estruturados ou 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38652" cy="46482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Estruturas são objetos que possuem muitos componentes. 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Os componentes podem também ser estruturas.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Ex: Data pode ser uma estrutura de 3 componentes: Dia, Mês e Ano. 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Estruturas são tratadas como um objeto único.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Para combinar os componentes em um único objeto, escolhemos um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functor</a:t>
            </a:r>
            <a:r>
              <a:rPr lang="pt-BR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74626" cy="1143000"/>
          </a:xfrm>
        </p:spPr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Termos estruturados ou Estruturas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 dirty="0" err="1">
                <a:latin typeface="Arial" pitchFamily="34" charset="0"/>
                <a:cs typeface="Arial" pitchFamily="34" charset="0"/>
              </a:rPr>
              <a:t>functor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(arg1,...,</a:t>
            </a:r>
            <a:r>
              <a:rPr lang="pt-BR" altLang="pt-BR" sz="2400" dirty="0" err="1">
                <a:latin typeface="Arial" pitchFamily="34" charset="0"/>
                <a:cs typeface="Arial" pitchFamily="34" charset="0"/>
              </a:rPr>
              <a:t>argN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) % </a:t>
            </a:r>
            <a:r>
              <a:rPr lang="pt-BR" altLang="pt-BR" sz="2400" dirty="0" err="1">
                <a:latin typeface="Arial" pitchFamily="34" charset="0"/>
                <a:cs typeface="Arial" pitchFamily="34" charset="0"/>
              </a:rPr>
              <a:t>arg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? são termos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Exemplos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A data de 10 de maio de 2016 poderia ser escrita como: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data(10,maio,2016)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Neste exemplo, todos os componentes são constantes (2 inteiros e um átomo).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qualquer data em Maio de 2016: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data(D,maio,2016)</a:t>
            </a:r>
          </a:p>
          <a:p>
            <a:pPr>
              <a:lnSpc>
                <a:spcPct val="90000"/>
              </a:lnSpc>
            </a:pPr>
            <a:r>
              <a:rPr lang="pt-BR" altLang="pt-BR" sz="2600" dirty="0">
                <a:latin typeface="Arial" pitchFamily="34" charset="0"/>
                <a:cs typeface="Arial" pitchFamily="34" charset="0"/>
              </a:rPr>
              <a:t>Todas as estruturas podem ser vistas como uma árvore: </a:t>
            </a:r>
            <a:r>
              <a:rPr lang="pt-BR" altLang="pt-BR" sz="2600" dirty="0" err="1">
                <a:latin typeface="Arial" pitchFamily="34" charset="0"/>
                <a:cs typeface="Arial" pitchFamily="34" charset="0"/>
              </a:rPr>
              <a:t>functor</a:t>
            </a:r>
            <a:r>
              <a:rPr lang="pt-BR" altLang="pt-BR" sz="2600" dirty="0">
                <a:latin typeface="Arial" pitchFamily="34" charset="0"/>
                <a:cs typeface="Arial" pitchFamily="34" charset="0"/>
              </a:rPr>
              <a:t> é a raiz, e os filhos são componentes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852219" y="5486400"/>
            <a:ext cx="8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47528" y="6356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89871" y="6302476"/>
            <a:ext cx="9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79671" y="6336892"/>
            <a:ext cx="9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2016</a:t>
            </a:r>
          </a:p>
        </p:txBody>
      </p:sp>
      <p:cxnSp>
        <p:nvCxnSpPr>
          <p:cNvPr id="9" name="Conector reto 8"/>
          <p:cNvCxnSpPr>
            <a:endCxn id="5" idx="0"/>
          </p:cNvCxnSpPr>
          <p:nvPr/>
        </p:nvCxnSpPr>
        <p:spPr bwMode="auto">
          <a:xfrm flipH="1">
            <a:off x="4476128" y="5722374"/>
            <a:ext cx="730053" cy="63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ector reto 10"/>
          <p:cNvCxnSpPr>
            <a:endCxn id="6" idx="0"/>
          </p:cNvCxnSpPr>
          <p:nvPr/>
        </p:nvCxnSpPr>
        <p:spPr bwMode="auto">
          <a:xfrm>
            <a:off x="5191432" y="5722374"/>
            <a:ext cx="297426" cy="58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ector reto 12"/>
          <p:cNvCxnSpPr>
            <a:endCxn id="7" idx="0"/>
          </p:cNvCxnSpPr>
          <p:nvPr/>
        </p:nvCxnSpPr>
        <p:spPr bwMode="auto">
          <a:xfrm>
            <a:off x="5250426" y="5737123"/>
            <a:ext cx="1128232" cy="5997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286135" cy="1143000"/>
          </a:xfrm>
        </p:spPr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Termos estruturados ou estruturas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Exemplo: objetos geométricos: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functors</a:t>
            </a:r>
            <a:r>
              <a:rPr lang="pt-BR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ponto: para representar pontos</a:t>
            </a:r>
          </a:p>
          <a:p>
            <a:pPr lvl="1"/>
            <a:r>
              <a:rPr lang="pt-BR" dirty="0" err="1">
                <a:latin typeface="Arial" pitchFamily="34" charset="0"/>
                <a:cs typeface="Arial" pitchFamily="34" charset="0"/>
              </a:rPr>
              <a:t>seg</a:t>
            </a:r>
            <a:r>
              <a:rPr lang="pt-BR" dirty="0">
                <a:latin typeface="Arial" pitchFamily="34" charset="0"/>
                <a:cs typeface="Arial" pitchFamily="34" charset="0"/>
              </a:rPr>
              <a:t>: para representar segmentos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triangulo: para representar triângulos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Objetos: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ponto(1,1)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ponto(2,3)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seg</a:t>
            </a:r>
            <a:r>
              <a:rPr lang="pt-BR" dirty="0">
                <a:latin typeface="Arial" pitchFamily="34" charset="0"/>
                <a:cs typeface="Arial" pitchFamily="34" charset="0"/>
              </a:rPr>
              <a:t>(ponto(1,1), ponto(2,3))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triangulo(ponto(1,1), ponto(6,4), ponto(7,1))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563032" y="3628104"/>
            <a:ext cx="8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seg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604387" y="4498254"/>
            <a:ext cx="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point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16877" y="4591664"/>
            <a:ext cx="9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point</a:t>
            </a:r>
            <a:endParaRPr lang="pt-BR" dirty="0"/>
          </a:p>
        </p:txBody>
      </p:sp>
      <p:cxnSp>
        <p:nvCxnSpPr>
          <p:cNvPr id="8" name="Conector reto 7"/>
          <p:cNvCxnSpPr>
            <a:endCxn id="5" idx="0"/>
          </p:cNvCxnSpPr>
          <p:nvPr/>
        </p:nvCxnSpPr>
        <p:spPr bwMode="auto">
          <a:xfrm flipH="1">
            <a:off x="6009964" y="3864078"/>
            <a:ext cx="907032" cy="63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ector reto 8"/>
          <p:cNvCxnSpPr>
            <a:stCxn id="4" idx="2"/>
            <a:endCxn id="6" idx="0"/>
          </p:cNvCxnSpPr>
          <p:nvPr/>
        </p:nvCxnSpPr>
        <p:spPr bwMode="auto">
          <a:xfrm>
            <a:off x="6998110" y="3997436"/>
            <a:ext cx="717754" cy="594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aixaDeTexto 12"/>
          <p:cNvSpPr txBox="1"/>
          <p:nvPr/>
        </p:nvSpPr>
        <p:spPr>
          <a:xfrm>
            <a:off x="5432335" y="5019356"/>
            <a:ext cx="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115659" y="5009526"/>
            <a:ext cx="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044787" y="5009528"/>
            <a:ext cx="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816603" y="4999700"/>
            <a:ext cx="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cxnSp>
        <p:nvCxnSpPr>
          <p:cNvPr id="18" name="Conector reto 17"/>
          <p:cNvCxnSpPr/>
          <p:nvPr/>
        </p:nvCxnSpPr>
        <p:spPr bwMode="auto">
          <a:xfrm flipH="1">
            <a:off x="5633884" y="4911213"/>
            <a:ext cx="250722" cy="162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ector reto 19"/>
          <p:cNvCxnSpPr/>
          <p:nvPr/>
        </p:nvCxnSpPr>
        <p:spPr bwMode="auto">
          <a:xfrm>
            <a:off x="5958348" y="4911213"/>
            <a:ext cx="280220" cy="147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ector reto 21"/>
          <p:cNvCxnSpPr/>
          <p:nvPr/>
        </p:nvCxnSpPr>
        <p:spPr bwMode="auto">
          <a:xfrm flipH="1">
            <a:off x="7315200" y="4970206"/>
            <a:ext cx="265471" cy="132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ector reto 23"/>
          <p:cNvCxnSpPr>
            <a:stCxn id="6" idx="2"/>
          </p:cNvCxnSpPr>
          <p:nvPr/>
        </p:nvCxnSpPr>
        <p:spPr bwMode="auto">
          <a:xfrm>
            <a:off x="7715864" y="4960996"/>
            <a:ext cx="233517" cy="682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Exemplo  Geométrico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Se houvesse pontos tridimensionais, poderíamos usar o mesmo nome: 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ponto (X,Y,Z)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Eles seriam diferenciados pelo número de argumentos.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>
                <a:latin typeface="Arial" pitchFamily="34" charset="0"/>
                <a:cs typeface="Arial" pitchFamily="34" charset="0"/>
              </a:rPr>
              <a:t>Unificação/Casamento/</a:t>
            </a:r>
            <a:r>
              <a:rPr lang="pt-BR" altLang="pt-BR" sz="3600" i="1" dirty="0" err="1">
                <a:latin typeface="Arial" pitchFamily="34" charset="0"/>
                <a:cs typeface="Arial" pitchFamily="34" charset="0"/>
              </a:rPr>
              <a:t>Matching</a:t>
            </a:r>
            <a:endParaRPr lang="pt-BR" altLang="pt-BR" sz="3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1494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A unificação é uma operação que envolve dois termos, e que </a:t>
            </a:r>
            <a:r>
              <a:rPr lang="pt-BR" altLang="pt-BR" sz="2400" i="1" dirty="0">
                <a:latin typeface="Arial" pitchFamily="34" charset="0"/>
                <a:cs typeface="Arial" pitchFamily="34" charset="0"/>
              </a:rPr>
              <a:t>sucede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 ou </a:t>
            </a:r>
            <a:r>
              <a:rPr lang="pt-BR" altLang="pt-BR" sz="2400" i="1" dirty="0">
                <a:latin typeface="Arial" pitchFamily="34" charset="0"/>
                <a:cs typeface="Arial" pitchFamily="34" charset="0"/>
              </a:rPr>
              <a:t>falha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Se suceder, as variáveis são instanciadas de modo a que dois termos fiquem “idênticos”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data(29,mar,2004) e data(D,abr,A) não unificam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data(D1,mar,2004) e data(D2,mar,A) unificam</a:t>
            </a:r>
          </a:p>
          <a:p>
            <a:pPr lvl="2">
              <a:lnSpc>
                <a:spcPct val="90000"/>
              </a:lnSpc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D1=D2,A=2004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A instanciação produzida pelo PROLOG é sempre a mais geral (“</a:t>
            </a:r>
            <a:r>
              <a:rPr lang="pt-BR" altLang="pt-BR" sz="2400" i="1" dirty="0">
                <a:latin typeface="Arial" pitchFamily="34" charset="0"/>
                <a:cs typeface="Arial" pitchFamily="34" charset="0"/>
              </a:rPr>
              <a:t>instanciação mínima”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D1=13, D2=13, A=2004 também é válida, mas seria menos geral</a:t>
            </a:r>
          </a:p>
          <a:p>
            <a:pPr lvl="2">
              <a:lnSpc>
                <a:spcPct val="90000"/>
              </a:lnSpc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É necessário apenas que D1 = D2, independente de quem seja este valor.</a:t>
            </a:r>
          </a:p>
          <a:p>
            <a:pPr lvl="1">
              <a:lnSpc>
                <a:spcPct val="90000"/>
              </a:lnSpc>
            </a:pPr>
            <a:endParaRPr lang="pt-BR" alt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A unificação em detalhe (regras gerais)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400" dirty="0"/>
              <a:t>Considerem-se dois termos S e T. </a:t>
            </a:r>
          </a:p>
          <a:p>
            <a:r>
              <a:rPr lang="pt-BR" altLang="pt-BR" sz="2400" dirty="0"/>
              <a:t>Se S e T forem átomos ou números iguais</a:t>
            </a:r>
          </a:p>
          <a:p>
            <a:pPr lvl="1"/>
            <a:r>
              <a:rPr lang="pt-BR" altLang="pt-BR" sz="2000" dirty="0"/>
              <a:t>unificam</a:t>
            </a:r>
          </a:p>
          <a:p>
            <a:r>
              <a:rPr lang="pt-BR" altLang="pt-BR" sz="2400" dirty="0"/>
              <a:t>Se S for uma variável, </a:t>
            </a:r>
          </a:p>
          <a:p>
            <a:pPr lvl="1"/>
            <a:r>
              <a:rPr lang="pt-BR" altLang="pt-BR" sz="2000" dirty="0"/>
              <a:t>S unifica com T, </a:t>
            </a:r>
            <a:r>
              <a:rPr lang="pt-BR" altLang="pt-BR" sz="2000" b="1" dirty="0"/>
              <a:t>e</a:t>
            </a:r>
          </a:p>
          <a:p>
            <a:pPr lvl="1"/>
            <a:r>
              <a:rPr lang="pt-BR" altLang="pt-BR" sz="2000" dirty="0"/>
              <a:t>S é instanciado com T.</a:t>
            </a:r>
          </a:p>
          <a:p>
            <a:r>
              <a:rPr lang="pt-BR" altLang="pt-BR" sz="2400" dirty="0"/>
              <a:t>Se T for uma variável </a:t>
            </a:r>
          </a:p>
          <a:p>
            <a:pPr lvl="1"/>
            <a:r>
              <a:rPr lang="pt-BR" altLang="pt-BR" sz="2000" dirty="0"/>
              <a:t>T unifica com S, </a:t>
            </a:r>
            <a:r>
              <a:rPr lang="pt-BR" altLang="pt-BR" sz="2000" b="1" dirty="0"/>
              <a:t>e</a:t>
            </a:r>
            <a:r>
              <a:rPr lang="pt-BR" altLang="pt-BR" sz="2000" dirty="0"/>
              <a:t> </a:t>
            </a:r>
          </a:p>
          <a:p>
            <a:pPr lvl="1"/>
            <a:r>
              <a:rPr lang="pt-BR" altLang="pt-BR" sz="2000" dirty="0"/>
              <a:t>T é instanciado </a:t>
            </a:r>
            <a:r>
              <a:rPr lang="pt-BR" altLang="pt-BR" sz="2000" b="1" dirty="0"/>
              <a:t>com</a:t>
            </a:r>
            <a:r>
              <a:rPr lang="pt-BR" altLang="pt-BR" sz="2000" dirty="0"/>
              <a:t> S.</a:t>
            </a:r>
          </a:p>
          <a:p>
            <a:r>
              <a:rPr lang="pt-BR" altLang="pt-BR" sz="2400" dirty="0"/>
              <a:t>Se S e T forem termos estruturados, unificam se</a:t>
            </a:r>
          </a:p>
          <a:p>
            <a:pPr lvl="1"/>
            <a:r>
              <a:rPr lang="pt-BR" altLang="pt-BR" sz="2000" dirty="0"/>
              <a:t>tiverem </a:t>
            </a:r>
            <a:r>
              <a:rPr lang="pt-BR" altLang="pt-BR" sz="2000" dirty="0" err="1"/>
              <a:t>functores</a:t>
            </a:r>
            <a:r>
              <a:rPr lang="pt-BR" altLang="pt-BR" sz="2000" dirty="0"/>
              <a:t> e </a:t>
            </a:r>
            <a:r>
              <a:rPr lang="pt-BR" altLang="pt-BR" sz="2000" dirty="0" err="1"/>
              <a:t>aridades</a:t>
            </a:r>
            <a:r>
              <a:rPr lang="pt-BR" altLang="pt-BR" sz="2000" dirty="0"/>
              <a:t> iguais, </a:t>
            </a:r>
            <a:r>
              <a:rPr lang="pt-BR" altLang="pt-BR" sz="2000" b="1" dirty="0"/>
              <a:t>e</a:t>
            </a:r>
          </a:p>
          <a:p>
            <a:pPr lvl="1"/>
            <a:r>
              <a:rPr lang="pt-BR" altLang="pt-BR" sz="2000" dirty="0"/>
              <a:t>os argumentos correspondentes unificarem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Exemplo de unificação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triangulo(ponto(1,1),A,ponto(2,3)) = triangulo(X,ponto(4,Y),ponto(2,Z))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Sequência de unificações: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triangulo=triangulo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ponto(1,1)=X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A=ponto(4,Y)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ponto(2,3)=ponto(2,Z)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Substituição resultante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X=ponto(1,1)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A=ponto(4,Y)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Z=3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Regras usando unificação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 dirty="0">
                <a:latin typeface="Arial" pitchFamily="34" charset="0"/>
                <a:cs typeface="Arial" pitchFamily="34" charset="0"/>
              </a:rPr>
              <a:t>Pode-se usar termos estruturados nas cláusulas</a:t>
            </a:r>
          </a:p>
          <a:p>
            <a:r>
              <a:rPr lang="pt-BR" altLang="pt-BR" sz="2400" dirty="0">
                <a:latin typeface="Arial" pitchFamily="34" charset="0"/>
                <a:cs typeface="Arial" pitchFamily="34" charset="0"/>
              </a:rPr>
              <a:t>Como saber se uma linha é vertical...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vertical(linha(ponto(X,Y1),ponto(X,Y2))).</a:t>
            </a:r>
          </a:p>
          <a:p>
            <a:r>
              <a:rPr lang="pt-BR" altLang="pt-BR" sz="2400" dirty="0">
                <a:latin typeface="Arial" pitchFamily="34" charset="0"/>
                <a:cs typeface="Arial" pitchFamily="34" charset="0"/>
              </a:rPr>
              <a:t>...ou horizontal: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horizontal(linha(ponto(X1,Y),ponto(X2,Y))).</a:t>
            </a:r>
          </a:p>
          <a:p>
            <a:r>
              <a:rPr lang="pt-BR" altLang="pt-BR" sz="2400" dirty="0">
                <a:latin typeface="Arial" pitchFamily="34" charset="0"/>
                <a:cs typeface="Arial" pitchFamily="34" charset="0"/>
              </a:rPr>
              <a:t>Haverá linhas verticais e horizontais?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?- vertical(linha(ponto(1,1), ponto(1,2))).</a:t>
            </a:r>
          </a:p>
          <a:p>
            <a:pPr lvl="2">
              <a:buFontTx/>
              <a:buNone/>
            </a:pPr>
            <a:r>
              <a:rPr lang="pt-BR" altLang="pt-BR" sz="1800" dirty="0" err="1">
                <a:latin typeface="Arial" pitchFamily="34" charset="0"/>
                <a:cs typeface="Arial" pitchFamily="34" charset="0"/>
              </a:rPr>
              <a:t>true</a:t>
            </a:r>
            <a:r>
              <a:rPr lang="pt-BR" altLang="pt-BR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?- vertical(linha(ponto(1,1), ponto(2,Y))).</a:t>
            </a:r>
          </a:p>
          <a:p>
            <a:pPr lvl="2">
              <a:buFontTx/>
              <a:buNone/>
            </a:pPr>
            <a:r>
              <a:rPr lang="pt-BR" altLang="pt-BR" sz="1800" dirty="0" err="1">
                <a:latin typeface="Arial" pitchFamily="34" charset="0"/>
                <a:cs typeface="Arial" pitchFamily="34" charset="0"/>
              </a:rPr>
              <a:t>false</a:t>
            </a:r>
            <a:r>
              <a:rPr lang="pt-BR" altLang="pt-BR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?- horizontal(linha(ponto(1,1),ponto(2,Y))).</a:t>
            </a:r>
          </a:p>
          <a:p>
            <a:pPr lvl="2"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Y=1.</a:t>
            </a:r>
          </a:p>
          <a:p>
            <a:pPr>
              <a:buFont typeface="ZapfDingbats" pitchFamily="82" charset="2"/>
              <a:buNone/>
            </a:pPr>
            <a:endParaRPr lang="pt-BR" altLang="pt-BR" sz="2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Regras usando unificação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Questão mais geral: Existe linhas verticais que começam em 2,3?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?- vertical(linha(ponto(2,3),P)).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P=ponto(2,Y).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Esta resposta significa: sim, linhas que terminem com um ponto (2,Y).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História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Programming in </a:t>
            </a:r>
            <a:r>
              <a:rPr lang="pt-BR" altLang="pt-BR" dirty="0" err="1">
                <a:latin typeface="Arial" charset="0"/>
                <a:cs typeface="Arial" charset="0"/>
              </a:rPr>
              <a:t>Logic</a:t>
            </a:r>
            <a:endParaRPr lang="pt-BR" altLang="pt-BR" dirty="0">
              <a:latin typeface="Arial" charset="0"/>
              <a:cs typeface="Arial" charset="0"/>
            </a:endParaRPr>
          </a:p>
          <a:p>
            <a:r>
              <a:rPr lang="pt-BR" altLang="pt-BR" dirty="0">
                <a:latin typeface="Arial" charset="0"/>
                <a:cs typeface="Arial" charset="0"/>
              </a:rPr>
              <a:t>Surgiu no início dos anos 70  para usar lógica como uma linguagem de programação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Ganhou rápida popularidade na Europa como uma ferramenta de programação prática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Declarativo e procedimental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P:-Q,R.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Leituras declarativas possíveis: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P é verdade se Q e R são verdades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De Q e R segue P.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Leituras procedimentais possíveis: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Para resolver o problema P, primeiro resolva o subproblema Q e depois resolva o subproblema R.</a:t>
            </a:r>
          </a:p>
          <a:p>
            <a:pPr lvl="1"/>
            <a:r>
              <a:rPr lang="pt-BR" dirty="0">
                <a:latin typeface="Arial" pitchFamily="34" charset="0"/>
                <a:cs typeface="Arial" pitchFamily="34" charset="0"/>
              </a:rPr>
              <a:t>Para satisfazer P, primeiro satisfaça Q e depois R.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A leitura procedimental define a lógica e a ordem de processamento!</a:t>
            </a:r>
          </a:p>
          <a:p>
            <a:pPr lvl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O ideal declarativo e a realidade procedimental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/>
              <a:t>Declarativamente, a ordem de cláusulas e </a:t>
            </a:r>
            <a:r>
              <a:rPr lang="pt-BR" altLang="pt-BR" sz="2400" dirty="0" err="1"/>
              <a:t>sub-objetivos</a:t>
            </a:r>
            <a:r>
              <a:rPr lang="pt-BR" altLang="pt-BR" sz="2400" dirty="0"/>
              <a:t> no corpo é irrelevante...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/>
              <a:t>antepassado(A,X) :- </a:t>
            </a:r>
            <a:r>
              <a:rPr lang="pt-BR" altLang="pt-BR" sz="1800" dirty="0" err="1"/>
              <a:t>um_dos_pais</a:t>
            </a:r>
            <a:r>
              <a:rPr lang="pt-BR" altLang="pt-BR" sz="1800" dirty="0"/>
              <a:t>(P,X), antepassado(A,P).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/>
              <a:t>		...é equivalente a: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/>
              <a:t>antepassado(A,X) :- antepassado(A,P), </a:t>
            </a:r>
            <a:r>
              <a:rPr lang="pt-BR" altLang="pt-BR" sz="1800" dirty="0" err="1"/>
              <a:t>um_dos_pais</a:t>
            </a:r>
            <a:r>
              <a:rPr lang="pt-BR" altLang="pt-BR" sz="1800" dirty="0"/>
              <a:t>(P,X).</a:t>
            </a:r>
            <a:br>
              <a:rPr lang="pt-BR" altLang="pt-BR" sz="1800" dirty="0"/>
            </a:br>
            <a:endParaRPr lang="pt-BR" altLang="pt-BR" sz="1800" dirty="0"/>
          </a:p>
          <a:p>
            <a:pPr>
              <a:lnSpc>
                <a:spcPct val="90000"/>
              </a:lnSpc>
            </a:pPr>
            <a:r>
              <a:rPr lang="pt-BR" altLang="pt-BR" sz="2400" dirty="0"/>
              <a:t>...mas procedimentalmente não </a:t>
            </a:r>
            <a:r>
              <a:rPr lang="pt-BR" altLang="pt-BR" sz="2400" dirty="0">
                <a:sym typeface="Wingdings" pitchFamily="2" charset="2"/>
              </a:rPr>
              <a:t>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/>
              <a:t>antepassado(A,X) :- antepassado(A,P), </a:t>
            </a:r>
            <a:r>
              <a:rPr lang="pt-BR" altLang="pt-BR" sz="1800" dirty="0" err="1"/>
              <a:t>um_dos_pais</a:t>
            </a:r>
            <a:r>
              <a:rPr lang="pt-BR" altLang="pt-BR" sz="1800" dirty="0"/>
              <a:t>(P,X).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/>
              <a:t>Não termina </a:t>
            </a:r>
            <a:r>
              <a:rPr lang="pt-BR" altLang="pt-BR" sz="1800" i="1" dirty="0"/>
              <a:t>na maior parte</a:t>
            </a:r>
            <a:r>
              <a:rPr lang="pt-BR" altLang="pt-BR" sz="1800" dirty="0"/>
              <a:t> dos sistemas PROLOG !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 sz="1800" i="1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Disjunção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/>
              <a:t>p :-q ; r.  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/>
              <a:t>% é o mesmo que ...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/>
              <a:t>p :- q.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/>
              <a:t>p :- r.  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 sz="2400"/>
              <a:t>a,b;c,d é o mesmo que (a,b) ; (c,d)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Exemplo:</a:t>
            </a:r>
            <a:br>
              <a:rPr lang="pt-BR" altLang="pt-BR" sz="2400"/>
            </a:br>
            <a:r>
              <a:rPr lang="pt-BR" altLang="pt-BR" sz="2400"/>
              <a:t/>
            </a:r>
            <a:br>
              <a:rPr lang="pt-BR" altLang="pt-BR" sz="2400"/>
            </a:br>
            <a:r>
              <a:rPr lang="pt-BR" altLang="pt-BR" sz="2400"/>
              <a:t>traduz(N,E) :-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/>
              <a:t>		N=1,E=um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/>
              <a:t>		   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/>
              <a:t>		N=2,E=dois.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Convém lembrar que ...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variáveis em PROLOG só “mudam” a partir de instanciações realizadas nas unificações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Não é possível mudar o valor de uma variável!</a:t>
            </a:r>
            <a:br>
              <a:rPr lang="pt-BR" altLang="pt-BR" sz="2000" dirty="0">
                <a:latin typeface="Arial" pitchFamily="34" charset="0"/>
                <a:cs typeface="Arial" pitchFamily="34" charset="0"/>
              </a:rPr>
            </a:br>
            <a:endParaRPr lang="pt-BR" altLang="pt-BR" sz="2000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sz="1800" dirty="0">
                <a:latin typeface="Arial" pitchFamily="34" charset="0"/>
                <a:cs typeface="Arial" pitchFamily="34" charset="0"/>
              </a:rPr>
              <a:t>X=2, Y=X, X=3. % falha!</a:t>
            </a:r>
            <a:br>
              <a:rPr lang="pt-BR" altLang="pt-BR" sz="1800" dirty="0">
                <a:latin typeface="Arial" pitchFamily="34" charset="0"/>
                <a:cs typeface="Arial" pitchFamily="34" charset="0"/>
              </a:rPr>
            </a:br>
            <a:endParaRPr lang="pt-BR" altLang="pt-BR" sz="1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Quando se unifica um termo a uma variável já ligada (unificada) a outras, todas as suas ocorrências unificam simultaneamente!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variáveis são locais a uma cláusula ou objetivo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em Prolog, não há ciclos, mas há recursividade</a:t>
            </a:r>
          </a:p>
          <a:p>
            <a:pPr>
              <a:lnSpc>
                <a:spcPct val="9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não há condicionais, mas há cláusulas alternativas (</a:t>
            </a:r>
            <a:r>
              <a:rPr lang="pt-BR" altLang="pt-BR" sz="2400" i="1" dirty="0">
                <a:latin typeface="Arial" pitchFamily="34" charset="0"/>
                <a:cs typeface="Arial" pitchFamily="34" charset="0"/>
              </a:rPr>
              <a:t>mais adiante falaremos de “</a:t>
            </a:r>
            <a:r>
              <a:rPr lang="pt-BR" altLang="pt-BR" sz="2400" i="1" dirty="0" err="1">
                <a:latin typeface="Arial" pitchFamily="34" charset="0"/>
                <a:cs typeface="Arial" pitchFamily="34" charset="0"/>
              </a:rPr>
              <a:t>cut</a:t>
            </a:r>
            <a:r>
              <a:rPr lang="pt-BR" altLang="pt-BR" sz="2400" i="1" dirty="0">
                <a:latin typeface="Arial" pitchFamily="34" charset="0"/>
                <a:cs typeface="Arial" pitchFamily="34" charset="0"/>
              </a:rPr>
              <a:t>”</a:t>
            </a:r>
            <a:r>
              <a:rPr lang="pt-BR" altLang="pt-BR" sz="24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2. Sumário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Termos permitem representar estruturas (árvores)</a:t>
            </a:r>
          </a:p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Unificação é a operação básica do PROLOG</a:t>
            </a:r>
          </a:p>
          <a:p>
            <a:pPr lvl="1"/>
            <a:r>
              <a:rPr lang="pt-BR" altLang="pt-BR" dirty="0">
                <a:latin typeface="Arial" pitchFamily="34" charset="0"/>
                <a:cs typeface="Arial" pitchFamily="34" charset="0"/>
              </a:rPr>
              <a:t>instancia as variáveis</a:t>
            </a:r>
          </a:p>
          <a:p>
            <a:r>
              <a:rPr lang="pt-BR" altLang="pt-BR" dirty="0" err="1">
                <a:latin typeface="Arial" pitchFamily="34" charset="0"/>
                <a:cs typeface="Arial" pitchFamily="34" charset="0"/>
              </a:rPr>
              <a:t>PROgramming</a:t>
            </a:r>
            <a:r>
              <a:rPr lang="pt-BR" altLang="pt-BR" dirty="0">
                <a:latin typeface="Arial" pitchFamily="34" charset="0"/>
                <a:cs typeface="Arial" pitchFamily="34" charset="0"/>
              </a:rPr>
              <a:t> in </a:t>
            </a:r>
            <a:r>
              <a:rPr lang="pt-BR" altLang="pt-BR" dirty="0" err="1">
                <a:latin typeface="Arial" pitchFamily="34" charset="0"/>
                <a:cs typeface="Arial" pitchFamily="34" charset="0"/>
              </a:rPr>
              <a:t>LOGic</a:t>
            </a:r>
            <a:endParaRPr lang="pt-BR" altLang="pt-BR" dirty="0">
              <a:latin typeface="Arial" pitchFamily="34" charset="0"/>
              <a:cs typeface="Arial" pitchFamily="34" charset="0"/>
            </a:endParaRPr>
          </a:p>
          <a:p>
            <a:r>
              <a:rPr lang="pt-BR" altLang="pt-BR" dirty="0">
                <a:latin typeface="Arial" pitchFamily="34" charset="0"/>
                <a:cs typeface="Arial" pitchFamily="34" charset="0"/>
              </a:rPr>
              <a:t>A realidade procedimental (ou operacional), e a importância da ordem das coisas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304800" y="152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pt-BR" altLang="pt-BR" sz="4000" u="sng">
                <a:solidFill>
                  <a:schemeClr val="accent2"/>
                </a:solidFill>
              </a:rPr>
              <a:t>3. Listas, operadores e aritmética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pt-BR" altLang="pt-BR" sz="2800"/>
              <a:t>Listas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pt-BR" altLang="pt-BR" sz="2800"/>
              <a:t>Algumas operações com listas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pt-BR" altLang="pt-BR" sz="2800"/>
              <a:t>Operadores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pt-BR" altLang="pt-BR" sz="2800"/>
              <a:t>Aritmética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pt-BR" altLang="pt-BR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79475"/>
          </a:xfrm>
        </p:spPr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Como representar listas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90650"/>
            <a:ext cx="8610600" cy="51054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dirty="0">
                <a:latin typeface="Arial" charset="0"/>
                <a:cs typeface="Arial" charset="0"/>
              </a:rPr>
              <a:t>Exemplo: [</a:t>
            </a:r>
            <a:r>
              <a:rPr lang="pt-BR" altLang="pt-BR" dirty="0" err="1">
                <a:latin typeface="Arial" charset="0"/>
                <a:cs typeface="Arial" charset="0"/>
              </a:rPr>
              <a:t>ricardo,paulo,ligia,moreira</a:t>
            </a:r>
            <a:r>
              <a:rPr lang="pt-BR" altLang="pt-BR" dirty="0">
                <a:latin typeface="Arial" charset="0"/>
                <a:cs typeface="Arial" charset="0"/>
              </a:rPr>
              <a:t>]</a:t>
            </a:r>
          </a:p>
          <a:p>
            <a:pPr>
              <a:buFont typeface="ZapfDingbats" pitchFamily="82" charset="2"/>
              <a:buNone/>
            </a:pPr>
            <a:endParaRPr lang="pt-BR" altLang="pt-BR" dirty="0">
              <a:latin typeface="Arial" charset="0"/>
              <a:cs typeface="Arial" charset="0"/>
            </a:endParaRPr>
          </a:p>
          <a:p>
            <a:r>
              <a:rPr lang="pt-BR" altLang="pt-BR" dirty="0">
                <a:latin typeface="Arial" charset="0"/>
                <a:cs typeface="Arial" charset="0"/>
              </a:rPr>
              <a:t>Em Prolog só há termos (árvores). </a:t>
            </a:r>
            <a:br>
              <a:rPr lang="pt-BR" altLang="pt-BR" dirty="0">
                <a:latin typeface="Arial" charset="0"/>
                <a:cs typeface="Arial" charset="0"/>
              </a:rPr>
            </a:br>
            <a:r>
              <a:rPr lang="pt-BR" altLang="pt-BR" dirty="0">
                <a:latin typeface="Arial" charset="0"/>
                <a:cs typeface="Arial" charset="0"/>
              </a:rPr>
              <a:t>Como representar uma lista?</a:t>
            </a:r>
          </a:p>
          <a:p>
            <a:pPr lvl="1"/>
            <a:r>
              <a:rPr lang="pt-BR" altLang="pt-BR" dirty="0">
                <a:latin typeface="Arial" charset="0"/>
                <a:cs typeface="Arial" charset="0"/>
              </a:rPr>
              <a:t>Se </a:t>
            </a:r>
            <a:r>
              <a:rPr lang="pt-BR" altLang="pt-BR" dirty="0" smtClean="0">
                <a:latin typeface="Arial" charset="0"/>
                <a:cs typeface="Arial" charset="0"/>
              </a:rPr>
              <a:t>for </a:t>
            </a:r>
            <a:r>
              <a:rPr lang="pt-BR" altLang="pt-BR" dirty="0">
                <a:latin typeface="Arial" charset="0"/>
                <a:cs typeface="Arial" charset="0"/>
              </a:rPr>
              <a:t>vazia: </a:t>
            </a:r>
            <a:r>
              <a:rPr lang="pt-BR" altLang="pt-BR" b="1" dirty="0">
                <a:latin typeface="Arial" charset="0"/>
                <a:cs typeface="Arial" charset="0"/>
              </a:rPr>
              <a:t>[]</a:t>
            </a:r>
          </a:p>
          <a:p>
            <a:pPr lvl="1"/>
            <a:r>
              <a:rPr lang="pt-BR" altLang="pt-BR" dirty="0">
                <a:latin typeface="Arial" charset="0"/>
                <a:cs typeface="Arial" charset="0"/>
              </a:rPr>
              <a:t>Senão, </a:t>
            </a:r>
            <a:r>
              <a:rPr lang="pt-BR" altLang="pt-BR" sz="3200" b="1" dirty="0">
                <a:latin typeface="Arial" charset="0"/>
                <a:cs typeface="Arial" charset="0"/>
              </a:rPr>
              <a:t>.</a:t>
            </a:r>
            <a:r>
              <a:rPr lang="pt-BR" altLang="pt-BR" dirty="0">
                <a:latin typeface="Arial" charset="0"/>
                <a:cs typeface="Arial" charset="0"/>
              </a:rPr>
              <a:t>(</a:t>
            </a:r>
            <a:r>
              <a:rPr lang="pt-BR" altLang="pt-BR" dirty="0" err="1">
                <a:latin typeface="Arial" charset="0"/>
                <a:cs typeface="Arial" charset="0"/>
              </a:rPr>
              <a:t>Head,Tail</a:t>
            </a:r>
            <a:r>
              <a:rPr lang="pt-BR" altLang="pt-BR" dirty="0">
                <a:latin typeface="Arial" charset="0"/>
                <a:cs typeface="Arial" charset="0"/>
              </a:rPr>
              <a:t>)</a:t>
            </a:r>
          </a:p>
          <a:p>
            <a:pPr lvl="2"/>
            <a:r>
              <a:rPr lang="pt-BR" altLang="pt-BR" dirty="0">
                <a:latin typeface="Arial" charset="0"/>
                <a:cs typeface="Arial" charset="0"/>
              </a:rPr>
              <a:t>O primeiro item, a </a:t>
            </a:r>
            <a:r>
              <a:rPr lang="pt-BR" altLang="pt-BR" b="1" dirty="0">
                <a:latin typeface="Arial" charset="0"/>
                <a:cs typeface="Arial" charset="0"/>
              </a:rPr>
              <a:t>cabeça</a:t>
            </a:r>
            <a:r>
              <a:rPr lang="pt-BR" altLang="pt-BR" dirty="0">
                <a:latin typeface="Arial" charset="0"/>
                <a:cs typeface="Arial" charset="0"/>
              </a:rPr>
              <a:t> (</a:t>
            </a:r>
            <a:r>
              <a:rPr lang="pt-BR" altLang="pt-BR" dirty="0" err="1">
                <a:latin typeface="Arial" charset="0"/>
                <a:cs typeface="Arial" charset="0"/>
              </a:rPr>
              <a:t>head</a:t>
            </a:r>
            <a:r>
              <a:rPr lang="pt-BR" altLang="pt-BR" dirty="0">
                <a:latin typeface="Arial" charset="0"/>
                <a:cs typeface="Arial" charset="0"/>
              </a:rPr>
              <a:t>)</a:t>
            </a:r>
          </a:p>
          <a:p>
            <a:pPr lvl="2"/>
            <a:r>
              <a:rPr lang="pt-BR" altLang="pt-BR" dirty="0">
                <a:latin typeface="Arial" charset="0"/>
                <a:cs typeface="Arial" charset="0"/>
              </a:rPr>
              <a:t>O resto da lista, a </a:t>
            </a:r>
            <a:r>
              <a:rPr lang="pt-BR" altLang="pt-BR" b="1" dirty="0">
                <a:latin typeface="Arial" charset="0"/>
                <a:cs typeface="Arial" charset="0"/>
              </a:rPr>
              <a:t>cauda</a:t>
            </a:r>
            <a:r>
              <a:rPr lang="pt-BR" altLang="pt-BR" dirty="0">
                <a:latin typeface="Arial" charset="0"/>
                <a:cs typeface="Arial" charset="0"/>
              </a:rPr>
              <a:t> (</a:t>
            </a:r>
            <a:r>
              <a:rPr lang="pt-BR" altLang="pt-BR" dirty="0" err="1">
                <a:latin typeface="Arial" charset="0"/>
                <a:cs typeface="Arial" charset="0"/>
              </a:rPr>
              <a:t>tail</a:t>
            </a:r>
            <a:r>
              <a:rPr lang="pt-BR" altLang="pt-BR" dirty="0">
                <a:latin typeface="Arial" charset="0"/>
                <a:cs typeface="Arial" charset="0"/>
              </a:rPr>
              <a:t>)</a:t>
            </a:r>
            <a:br>
              <a:rPr lang="pt-BR" altLang="pt-BR" dirty="0">
                <a:latin typeface="Arial" charset="0"/>
                <a:cs typeface="Arial" charset="0"/>
              </a:rPr>
            </a:br>
            <a:endParaRPr lang="pt-BR" altLang="pt-BR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pt-BR" altLang="pt-BR" sz="2400" b="1" dirty="0">
                <a:latin typeface="Arial" charset="0"/>
                <a:cs typeface="Arial" charset="0"/>
              </a:rPr>
              <a:t>.</a:t>
            </a:r>
            <a:r>
              <a:rPr lang="pt-BR" altLang="pt-BR" dirty="0">
                <a:latin typeface="Arial" charset="0"/>
                <a:cs typeface="Arial" charset="0"/>
              </a:rPr>
              <a:t>(</a:t>
            </a:r>
            <a:r>
              <a:rPr lang="pt-BR" altLang="pt-BR" dirty="0" err="1">
                <a:latin typeface="Arial" charset="0"/>
                <a:cs typeface="Arial" charset="0"/>
              </a:rPr>
              <a:t>ricardo</a:t>
            </a:r>
            <a:r>
              <a:rPr lang="pt-BR" altLang="pt-BR" dirty="0">
                <a:latin typeface="Arial" charset="0"/>
                <a:cs typeface="Arial" charset="0"/>
              </a:rPr>
              <a:t>, </a:t>
            </a:r>
            <a:r>
              <a:rPr lang="pt-BR" altLang="pt-BR" sz="2400" b="1" dirty="0">
                <a:latin typeface="Arial" charset="0"/>
                <a:cs typeface="Arial" charset="0"/>
              </a:rPr>
              <a:t>.</a:t>
            </a:r>
            <a:r>
              <a:rPr lang="pt-BR" altLang="pt-BR" dirty="0">
                <a:latin typeface="Arial" charset="0"/>
                <a:cs typeface="Arial" charset="0"/>
              </a:rPr>
              <a:t>(</a:t>
            </a:r>
            <a:r>
              <a:rPr lang="pt-BR" altLang="pt-BR" dirty="0" err="1">
                <a:latin typeface="Arial" charset="0"/>
                <a:cs typeface="Arial" charset="0"/>
              </a:rPr>
              <a:t>paulo</a:t>
            </a:r>
            <a:r>
              <a:rPr lang="pt-BR" altLang="pt-BR" dirty="0">
                <a:latin typeface="Arial" charset="0"/>
                <a:cs typeface="Arial" charset="0"/>
              </a:rPr>
              <a:t>, </a:t>
            </a:r>
            <a:r>
              <a:rPr lang="pt-BR" altLang="pt-BR" sz="2400" b="1" dirty="0">
                <a:latin typeface="Arial" charset="0"/>
                <a:cs typeface="Arial" charset="0"/>
              </a:rPr>
              <a:t>.</a:t>
            </a:r>
            <a:r>
              <a:rPr lang="pt-BR" altLang="pt-BR" dirty="0">
                <a:latin typeface="Arial" charset="0"/>
                <a:cs typeface="Arial" charset="0"/>
              </a:rPr>
              <a:t>(</a:t>
            </a:r>
            <a:r>
              <a:rPr lang="pt-BR" altLang="pt-BR" dirty="0" err="1">
                <a:latin typeface="Arial" charset="0"/>
                <a:cs typeface="Arial" charset="0"/>
              </a:rPr>
              <a:t>ligia</a:t>
            </a:r>
            <a:r>
              <a:rPr lang="pt-BR" altLang="pt-BR" dirty="0">
                <a:latin typeface="Arial" charset="0"/>
                <a:cs typeface="Arial" charset="0"/>
              </a:rPr>
              <a:t>, </a:t>
            </a:r>
            <a:r>
              <a:rPr lang="pt-BR" altLang="pt-BR" sz="2400" b="1" dirty="0">
                <a:latin typeface="Arial" charset="0"/>
                <a:cs typeface="Arial" charset="0"/>
              </a:rPr>
              <a:t>.</a:t>
            </a:r>
            <a:r>
              <a:rPr lang="pt-BR" altLang="pt-BR" dirty="0">
                <a:latin typeface="Arial" charset="0"/>
                <a:cs typeface="Arial" charset="0"/>
              </a:rPr>
              <a:t>(</a:t>
            </a:r>
            <a:r>
              <a:rPr lang="pt-BR" altLang="pt-BR" dirty="0" err="1">
                <a:latin typeface="Arial" charset="0"/>
                <a:cs typeface="Arial" charset="0"/>
              </a:rPr>
              <a:t>moreira</a:t>
            </a:r>
            <a:r>
              <a:rPr lang="pt-BR" altLang="pt-BR" dirty="0">
                <a:latin typeface="Arial" charset="0"/>
                <a:cs typeface="Arial" charset="0"/>
              </a:rPr>
              <a:t>,[]))))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Como representar listas (cont.)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886700" cy="4648200"/>
          </a:xfrm>
        </p:spPr>
        <p:txBody>
          <a:bodyPr/>
          <a:lstStyle/>
          <a:p>
            <a:r>
              <a:rPr lang="pt-BR" altLang="pt-BR" sz="2000" dirty="0">
                <a:latin typeface="Arial" charset="0"/>
                <a:cs typeface="Arial" charset="0"/>
              </a:rPr>
              <a:t>A notação </a:t>
            </a:r>
            <a:r>
              <a:rPr lang="pt-BR" altLang="pt-BR" sz="2000" dirty="0" err="1">
                <a:latin typeface="Arial" charset="0"/>
                <a:cs typeface="Arial" charset="0"/>
              </a:rPr>
              <a:t>prefix</a:t>
            </a:r>
            <a:r>
              <a:rPr lang="pt-BR" altLang="pt-BR" sz="2000" dirty="0">
                <a:latin typeface="Arial" charset="0"/>
                <a:cs typeface="Arial" charset="0"/>
              </a:rPr>
              <a:t> .(</a:t>
            </a:r>
            <a:r>
              <a:rPr lang="pt-BR" altLang="pt-BR" sz="2000" dirty="0" err="1">
                <a:latin typeface="Arial" charset="0"/>
                <a:cs typeface="Arial" charset="0"/>
              </a:rPr>
              <a:t>Cabeça,Cauda</a:t>
            </a:r>
            <a:r>
              <a:rPr lang="pt-BR" altLang="pt-BR" sz="2000" dirty="0">
                <a:latin typeface="Arial" charset="0"/>
                <a:cs typeface="Arial" charset="0"/>
              </a:rPr>
              <a:t>) leva a expressões complicadas, daí existir uma notação mais amigável: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/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>[Cabeça | Cauda]</a:t>
            </a:r>
          </a:p>
          <a:p>
            <a:endParaRPr lang="pt-BR" altLang="pt-BR" sz="2000" dirty="0">
              <a:latin typeface="Arial" charset="0"/>
              <a:cs typeface="Arial" charset="0"/>
            </a:endParaRPr>
          </a:p>
          <a:p>
            <a:r>
              <a:rPr lang="pt-BR" altLang="pt-BR" sz="2000" dirty="0">
                <a:latin typeface="Arial" charset="0"/>
                <a:cs typeface="Arial" charset="0"/>
              </a:rPr>
              <a:t>Uma lista pode ser escrita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endParaRPr lang="pt-BR" altLang="pt-BR" sz="2000" dirty="0">
              <a:latin typeface="Arial" charset="0"/>
              <a:cs typeface="Arial" charset="0"/>
            </a:endParaRP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[Item1,...</a:t>
            </a:r>
            <a:r>
              <a:rPr lang="pt-BR" altLang="pt-BR" sz="2000" dirty="0" err="1">
                <a:latin typeface="Arial" charset="0"/>
                <a:cs typeface="Arial" charset="0"/>
              </a:rPr>
              <a:t>ItemN</a:t>
            </a:r>
            <a:r>
              <a:rPr lang="pt-BR" altLang="pt-BR" sz="2000" dirty="0">
                <a:latin typeface="Arial" charset="0"/>
                <a:cs typeface="Arial" charset="0"/>
              </a:rPr>
              <a:t>]</a:t>
            </a: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[Item1,...</a:t>
            </a:r>
            <a:r>
              <a:rPr lang="pt-BR" altLang="pt-BR" sz="2000" dirty="0" err="1">
                <a:latin typeface="Arial" charset="0"/>
                <a:cs typeface="Arial" charset="0"/>
              </a:rPr>
              <a:t>ItemN|Cauda</a:t>
            </a:r>
            <a:r>
              <a:rPr lang="pt-BR" altLang="pt-BR" sz="2000" dirty="0">
                <a:latin typeface="Arial" charset="0"/>
                <a:cs typeface="Arial" charset="0"/>
              </a:rPr>
              <a:t>]</a:t>
            </a:r>
          </a:p>
          <a:p>
            <a:pPr lvl="1"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lvl="1"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Como representar listas (cont.)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36700"/>
            <a:ext cx="7772400" cy="4711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>
                <a:latin typeface="Arial" charset="0"/>
                <a:cs typeface="Arial" charset="0"/>
              </a:rPr>
              <a:t>Exemplos: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?- .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b="1" dirty="0">
                <a:latin typeface="Arial" charset="0"/>
                <a:cs typeface="Arial" charset="0"/>
              </a:rPr>
              <a:t>.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paulo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b="1" dirty="0">
                <a:latin typeface="Arial" charset="0"/>
                <a:cs typeface="Arial" charset="0"/>
              </a:rPr>
              <a:t>.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ligia</a:t>
            </a:r>
            <a:r>
              <a:rPr lang="pt-BR" altLang="pt-BR" sz="2000" dirty="0">
                <a:latin typeface="Arial" charset="0"/>
                <a:cs typeface="Arial" charset="0"/>
              </a:rPr>
              <a:t>,</a:t>
            </a:r>
            <a:r>
              <a:rPr lang="pt-BR" altLang="pt-BR" sz="2000" b="1" dirty="0">
                <a:latin typeface="Arial" charset="0"/>
                <a:cs typeface="Arial" charset="0"/>
              </a:rPr>
              <a:t>.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moreira</a:t>
            </a:r>
            <a:r>
              <a:rPr lang="pt-BR" altLang="pt-BR" sz="2000" dirty="0">
                <a:latin typeface="Arial" charset="0"/>
                <a:cs typeface="Arial" charset="0"/>
              </a:rPr>
              <a:t>,[])))) =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   [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ricardo,paulo,ligia,moreira</a:t>
            </a:r>
            <a:r>
              <a:rPr lang="pt-BR" altLang="pt-BR" sz="2000" dirty="0">
                <a:latin typeface="Arial" charset="0"/>
                <a:cs typeface="Arial" charset="0"/>
              </a:rPr>
              <a:t>] =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   [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</a:t>
            </a:r>
            <a:r>
              <a:rPr lang="pt-BR" altLang="pt-BR" sz="2000" dirty="0">
                <a:latin typeface="Arial" charset="0"/>
                <a:cs typeface="Arial" charset="0"/>
              </a:rPr>
              <a:t>|[</a:t>
            </a:r>
            <a:r>
              <a:rPr lang="pt-BR" altLang="pt-BR" sz="2000" dirty="0" err="1">
                <a:latin typeface="Arial" charset="0"/>
                <a:cs typeface="Arial" charset="0"/>
              </a:rPr>
              <a:t>paulo,ligia,moreira</a:t>
            </a:r>
            <a:r>
              <a:rPr lang="pt-BR" altLang="pt-BR" sz="2000" dirty="0">
                <a:latin typeface="Arial" charset="0"/>
                <a:cs typeface="Arial" charset="0"/>
              </a:rPr>
              <a:t>]] =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   [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ricardo,paulo,ligia</a:t>
            </a:r>
            <a:r>
              <a:rPr lang="pt-BR" altLang="pt-BR" sz="2000" dirty="0">
                <a:latin typeface="Arial" charset="0"/>
                <a:cs typeface="Arial" charset="0"/>
              </a:rPr>
              <a:t> | [</a:t>
            </a:r>
            <a:r>
              <a:rPr lang="pt-BR" altLang="pt-BR" sz="2000" dirty="0" err="1">
                <a:latin typeface="Arial" charset="0"/>
                <a:cs typeface="Arial" charset="0"/>
              </a:rPr>
              <a:t>moreira</a:t>
            </a:r>
            <a:r>
              <a:rPr lang="pt-BR" altLang="pt-BR" sz="2000" dirty="0">
                <a:latin typeface="Arial" charset="0"/>
                <a:cs typeface="Arial" charset="0"/>
              </a:rPr>
              <a:t>]] =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     [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ricardo,paulo,ligia,moreira</a:t>
            </a:r>
            <a:r>
              <a:rPr lang="pt-BR" altLang="pt-BR" sz="2000" dirty="0">
                <a:latin typeface="Arial" charset="0"/>
                <a:cs typeface="Arial" charset="0"/>
              </a:rPr>
              <a:t> | []].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?- L=[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ricardo,paulo,ligia</a:t>
            </a:r>
            <a:r>
              <a:rPr lang="pt-BR" altLang="pt-BR" sz="2000" dirty="0">
                <a:latin typeface="Arial" charset="0"/>
                <a:cs typeface="Arial" charset="0"/>
              </a:rPr>
              <a:t>] ,  L=[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Primeiro</a:t>
            </a:r>
            <a:r>
              <a:rPr lang="pt-BR" altLang="pt-BR" sz="2000" dirty="0" err="1">
                <a:latin typeface="Arial" charset="0"/>
                <a:cs typeface="Arial" charset="0"/>
              </a:rPr>
              <a:t>|Outros</a:t>
            </a:r>
            <a:r>
              <a:rPr lang="pt-BR" altLang="pt-BR" sz="2000" dirty="0">
                <a:latin typeface="Arial" charset="0"/>
                <a:cs typeface="Arial" charset="0"/>
              </a:rPr>
              <a:t>]. </a:t>
            </a: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Primeiro = </a:t>
            </a:r>
            <a:r>
              <a:rPr lang="pt-BR" altLang="pt-BR" sz="2000" dirty="0" err="1">
                <a:latin typeface="Arial" charset="0"/>
                <a:cs typeface="Arial" charset="0"/>
              </a:rPr>
              <a:t>ricardo</a:t>
            </a:r>
            <a:r>
              <a:rPr lang="pt-BR" altLang="pt-BR" sz="2000" dirty="0">
                <a:latin typeface="Arial" charset="0"/>
                <a:cs typeface="Arial" charset="0"/>
              </a:rPr>
              <a:t>,</a:t>
            </a: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Outros = [</a:t>
            </a:r>
            <a:r>
              <a:rPr lang="pt-BR" altLang="pt-BR" sz="2000" dirty="0" err="1">
                <a:latin typeface="Arial" charset="0"/>
                <a:cs typeface="Arial" charset="0"/>
              </a:rPr>
              <a:t>paulo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dirty="0" err="1">
                <a:latin typeface="Arial" charset="0"/>
                <a:cs typeface="Arial" charset="0"/>
              </a:rPr>
              <a:t>ligia</a:t>
            </a:r>
            <a:r>
              <a:rPr lang="pt-BR" altLang="pt-BR" sz="2000" dirty="0">
                <a:latin typeface="Arial" charset="0"/>
                <a:cs typeface="Arial" charset="0"/>
              </a:rPr>
              <a:t>].</a:t>
            </a:r>
            <a:endParaRPr lang="pt-BR" altLang="pt-BR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915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Operações com listas – pertencer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19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dirty="0"/>
              <a:t>pertence(X,L)  </a:t>
            </a:r>
            <a:br>
              <a:rPr lang="pt-BR" altLang="pt-BR" sz="2000" dirty="0"/>
            </a:br>
            <a:r>
              <a:rPr lang="pt-BR" altLang="pt-BR" sz="2000" dirty="0"/>
              <a:t>% verdade se X é um elemento da lista L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?-pertence(b,[a,b,c]). 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Yes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Especificação recursiva</a:t>
            </a:r>
            <a:br>
              <a:rPr lang="pt-BR" altLang="pt-BR" sz="2000" dirty="0"/>
            </a:br>
            <a:r>
              <a:rPr lang="pt-BR" altLang="pt-BR" sz="2000" dirty="0"/>
              <a:t>X pertence a L se...: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X é a cabeça, ou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X pertence à (lista que constitui a) cauda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Definição: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/>
              <a:t>pertence(X,[</a:t>
            </a:r>
            <a:r>
              <a:rPr lang="pt-BR" altLang="pt-BR" sz="2000" b="1" dirty="0" err="1"/>
              <a:t>X|Cauda</a:t>
            </a:r>
            <a:r>
              <a:rPr lang="pt-BR" altLang="pt-BR" sz="2000" b="1" dirty="0"/>
              <a:t>]).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/>
              <a:t>pertence(X,[</a:t>
            </a:r>
            <a:r>
              <a:rPr lang="pt-BR" altLang="pt-BR" sz="2000" b="1" dirty="0" err="1"/>
              <a:t>Cabeça|Cauda</a:t>
            </a:r>
            <a:r>
              <a:rPr lang="pt-BR" altLang="pt-BR" sz="2000" b="1" dirty="0"/>
              <a:t>]) :-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altLang="pt-BR" b="1" dirty="0"/>
              <a:t>	pertence(X,Cauda).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Introdução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Domínio: computação simbólica (não numérica)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Voltado à solução de problemas que envolvem objetos e relações entre eles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Conceitos básicos: fatos, perguntas, variáveis, conjunções e regras</a:t>
            </a:r>
          </a:p>
          <a:p>
            <a:pPr lvl="1"/>
            <a:endParaRPr lang="pt-BR" altLang="pt-B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82563"/>
            <a:ext cx="8402637" cy="9906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Operações com listas – concatenar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274763"/>
            <a:ext cx="8686800" cy="5249862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i="1" dirty="0"/>
              <a:t>Não é possível alterar termos (exceto variáveis livres) </a:t>
            </a:r>
            <a:br>
              <a:rPr lang="pt-BR" altLang="pt-BR" sz="2000" i="1" dirty="0"/>
            </a:br>
            <a:r>
              <a:rPr lang="pt-BR" altLang="pt-BR" sz="2000" i="1" dirty="0"/>
              <a:t>– só podemos criar novos termos</a:t>
            </a:r>
            <a:br>
              <a:rPr lang="pt-BR" altLang="pt-BR" sz="2000" i="1" dirty="0"/>
            </a:br>
            <a:endParaRPr lang="pt-BR" altLang="pt-BR" sz="2000" i="1" dirty="0"/>
          </a:p>
          <a:p>
            <a:pPr>
              <a:lnSpc>
                <a:spcPct val="90000"/>
              </a:lnSpc>
            </a:pPr>
            <a:r>
              <a:rPr lang="pt-BR" altLang="pt-BR" sz="2000" dirty="0" err="1"/>
              <a:t>conc</a:t>
            </a:r>
            <a:r>
              <a:rPr lang="pt-BR" altLang="pt-BR" sz="2000" dirty="0"/>
              <a:t>(L1,L2,L) </a:t>
            </a:r>
            <a:br>
              <a:rPr lang="pt-BR" altLang="pt-BR" sz="2000" dirty="0"/>
            </a:br>
            <a:r>
              <a:rPr lang="pt-BR" altLang="pt-BR" sz="2000" dirty="0"/>
              <a:t>% verdade se L1 e L2 forem listas e L a sua concatenação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?- </a:t>
            </a:r>
            <a:r>
              <a:rPr lang="pt-BR" altLang="pt-BR" sz="2000" dirty="0" err="1"/>
              <a:t>conc</a:t>
            </a:r>
            <a:r>
              <a:rPr lang="pt-BR" altLang="pt-BR" sz="2000" dirty="0"/>
              <a:t>([a],[b,c],[a,b,c]).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/>
              <a:t>yes</a:t>
            </a: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Definição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 err="1"/>
              <a:t>conc</a:t>
            </a:r>
            <a:r>
              <a:rPr lang="pt-BR" altLang="pt-BR" sz="2000" b="1" dirty="0"/>
              <a:t>([],L,L).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 err="1"/>
              <a:t>conc</a:t>
            </a:r>
            <a:r>
              <a:rPr lang="pt-BR" altLang="pt-BR" sz="2000" b="1" dirty="0"/>
              <a:t>([X|L1],L2,[</a:t>
            </a:r>
            <a:r>
              <a:rPr lang="pt-BR" altLang="pt-BR" sz="2000" b="1" dirty="0" err="1"/>
              <a:t>X|L</a:t>
            </a:r>
            <a:r>
              <a:rPr lang="pt-BR" altLang="pt-BR" sz="2000" b="1" dirty="0"/>
              <a:t>]) :-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/>
              <a:t>	</a:t>
            </a:r>
            <a:r>
              <a:rPr lang="pt-BR" altLang="pt-BR" sz="2000" b="1" dirty="0" err="1"/>
              <a:t>conc</a:t>
            </a:r>
            <a:r>
              <a:rPr lang="pt-BR" altLang="pt-BR" sz="2000" b="1" dirty="0"/>
              <a:t>(L1,L2,L).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Exemplos: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?-</a:t>
            </a:r>
            <a:r>
              <a:rPr lang="pt-BR" altLang="pt-BR" sz="2000" dirty="0" err="1"/>
              <a:t>conc</a:t>
            </a:r>
            <a:r>
              <a:rPr lang="pt-BR" altLang="pt-BR" sz="2000" dirty="0"/>
              <a:t>(L1,L2,[domingo,segunda,terça,quarta,quinta,sexta,sábado]).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...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?- </a:t>
            </a:r>
            <a:r>
              <a:rPr lang="pt-BR" altLang="pt-BR" sz="2000" dirty="0" err="1"/>
              <a:t>conc</a:t>
            </a:r>
            <a:r>
              <a:rPr lang="pt-BR" altLang="pt-BR" sz="2000" dirty="0"/>
              <a:t>(Antes,[</a:t>
            </a:r>
            <a:r>
              <a:rPr lang="pt-BR" altLang="pt-BR" sz="2000" dirty="0" err="1"/>
              <a:t>terça|Depois</a:t>
            </a:r>
            <a:r>
              <a:rPr lang="pt-BR" altLang="pt-BR" sz="2000" dirty="0"/>
              <a:t>], [domingo,segunda,terça,quarta,quinta,sexta,sábado]).</a:t>
            </a:r>
            <a:br>
              <a:rPr lang="pt-BR" altLang="pt-BR" sz="2000" dirty="0"/>
            </a:br>
            <a:r>
              <a:rPr lang="pt-BR" altLang="pt-BR" sz="2000" dirty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64538" cy="990600"/>
          </a:xfrm>
        </p:spPr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Operações com listas – acrescentar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357313"/>
            <a:ext cx="7483475" cy="4803775"/>
          </a:xfrm>
        </p:spPr>
        <p:txBody>
          <a:bodyPr/>
          <a:lstStyle/>
          <a:p>
            <a:r>
              <a:rPr lang="pt-BR" altLang="pt-BR" sz="2400" dirty="0">
                <a:latin typeface="Arial" charset="0"/>
                <a:cs typeface="Arial" charset="0"/>
              </a:rPr>
              <a:t>Acrescentar um elemento X à lista L</a:t>
            </a: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Temos que construir uma nova lista </a:t>
            </a:r>
            <a:r>
              <a:rPr lang="pt-BR" altLang="pt-BR" sz="2000" b="1" dirty="0">
                <a:latin typeface="Arial" charset="0"/>
                <a:cs typeface="Arial" charset="0"/>
              </a:rPr>
              <a:t>L1=[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X|L</a:t>
            </a:r>
            <a:r>
              <a:rPr lang="pt-BR" altLang="pt-BR" sz="2000" b="1" dirty="0">
                <a:latin typeface="Arial" charset="0"/>
                <a:cs typeface="Arial" charset="0"/>
              </a:rPr>
              <a:t>]</a:t>
            </a:r>
          </a:p>
          <a:p>
            <a:pPr lvl="1"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ou, se quisermos escrever</a:t>
            </a: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>?- acrescentar(X,L,L1) ...: </a:t>
            </a:r>
          </a:p>
          <a:p>
            <a:pPr lvl="1"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lvl="1"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devemos definir:</a:t>
            </a:r>
          </a:p>
          <a:p>
            <a:pPr lvl="1"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lvl="1">
              <a:buFont typeface="ZapfDingbats" pitchFamily="82" charset="2"/>
              <a:buNone/>
            </a:pPr>
            <a:r>
              <a:rPr lang="pt-BR" altLang="pt-BR" sz="2800" b="1" dirty="0">
                <a:latin typeface="Arial" charset="0"/>
                <a:cs typeface="Arial" charset="0"/>
              </a:rPr>
              <a:t>acrescentar(X,L,[</a:t>
            </a:r>
            <a:r>
              <a:rPr lang="pt-BR" altLang="pt-BR" sz="2800" b="1" dirty="0" err="1">
                <a:latin typeface="Arial" charset="0"/>
                <a:cs typeface="Arial" charset="0"/>
              </a:rPr>
              <a:t>X|L</a:t>
            </a:r>
            <a:r>
              <a:rPr lang="pt-BR" altLang="pt-BR" sz="2800" b="1" dirty="0">
                <a:latin typeface="Arial" charset="0"/>
                <a:cs typeface="Arial" charset="0"/>
              </a:rPr>
              <a:t>]). % um fato</a:t>
            </a:r>
          </a:p>
          <a:p>
            <a:endParaRPr lang="pt-BR" alt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Operações...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A operação de acrescentar foi definida como:</a:t>
            </a:r>
          </a:p>
          <a:p>
            <a:pPr>
              <a:buNone/>
            </a:pPr>
            <a:r>
              <a:rPr lang="pt-BR" altLang="pt-BR" b="1" dirty="0">
                <a:latin typeface="Arial" pitchFamily="34" charset="0"/>
                <a:cs typeface="Arial" pitchFamily="34" charset="0"/>
              </a:rPr>
              <a:t>acrescentar(X,L,[</a:t>
            </a:r>
            <a:r>
              <a:rPr lang="pt-BR" altLang="pt-BR" b="1" dirty="0" err="1">
                <a:latin typeface="Arial" pitchFamily="34" charset="0"/>
                <a:cs typeface="Arial" pitchFamily="34" charset="0"/>
              </a:rPr>
              <a:t>X|L</a:t>
            </a:r>
            <a:r>
              <a:rPr lang="pt-BR" altLang="pt-BR" b="1" dirty="0">
                <a:latin typeface="Arial" pitchFamily="34" charset="0"/>
                <a:cs typeface="Arial" pitchFamily="34" charset="0"/>
              </a:rPr>
              <a:t>]).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E a operação para acrescentar um elemento ao fim da lista???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acrescentarFim</a:t>
            </a:r>
            <a:r>
              <a:rPr lang="pt-BR" dirty="0">
                <a:latin typeface="Arial" pitchFamily="34" charset="0"/>
                <a:cs typeface="Arial" pitchFamily="34" charset="0"/>
              </a:rPr>
              <a:t>???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Será que esta definição seria suficiente?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acrescentarFim</a:t>
            </a:r>
            <a:r>
              <a:rPr lang="pt-BR" dirty="0">
                <a:latin typeface="Arial" pitchFamily="34" charset="0"/>
                <a:cs typeface="Arial" pitchFamily="34" charset="0"/>
              </a:rPr>
              <a:t>(X,L,[L|X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]). % a lista L é inteira adicionada como um elemento!!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Operações...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acrescentarFim</a:t>
            </a:r>
            <a:r>
              <a:rPr lang="pt-BR" dirty="0">
                <a:latin typeface="Arial" pitchFamily="34" charset="0"/>
                <a:cs typeface="Arial" pitchFamily="34" charset="0"/>
              </a:rPr>
              <a:t>(X,[],[X]).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acrescentarFim</a:t>
            </a:r>
            <a:r>
              <a:rPr lang="pt-BR" dirty="0">
                <a:latin typeface="Arial" pitchFamily="34" charset="0"/>
                <a:cs typeface="Arial" pitchFamily="34" charset="0"/>
              </a:rPr>
              <a:t>(X,[Y|L1],[Y|L2]):- 						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acrescentarFim</a:t>
            </a:r>
            <a:r>
              <a:rPr lang="pt-BR" dirty="0">
                <a:latin typeface="Arial" pitchFamily="34" charset="0"/>
                <a:cs typeface="Arial" pitchFamily="34" charset="0"/>
              </a:rPr>
              <a:t>(X,L1,L2).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185738"/>
            <a:ext cx="77724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Operações com listas – remover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Remover (uma ocorrência de) um elemento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?- remove(b,[a,b,c],L).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L=[a,c]</a:t>
            </a:r>
          </a:p>
          <a:p>
            <a:pPr lvl="1">
              <a:lnSpc>
                <a:spcPct val="80000"/>
              </a:lnSpc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Definição: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 dirty="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remove(_,[],[]).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remove(X,[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X|Cauda</a:t>
            </a:r>
            <a:r>
              <a:rPr lang="pt-BR" altLang="pt-BR" sz="2000" b="1" dirty="0">
                <a:latin typeface="Arial" charset="0"/>
                <a:cs typeface="Arial" charset="0"/>
              </a:rPr>
              <a:t>],Cauda).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remove(X,[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Y|Cauda</a:t>
            </a:r>
            <a:r>
              <a:rPr lang="pt-BR" altLang="pt-BR" sz="2000" b="1" dirty="0">
                <a:latin typeface="Arial" charset="0"/>
                <a:cs typeface="Arial" charset="0"/>
              </a:rPr>
              <a:t>],[Y|Cauda1]) :-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  X \= Y, 	 % evita que ; reinsira X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remove(X,Cauda,Cauda1).</a:t>
            </a:r>
          </a:p>
          <a:p>
            <a:pPr lvl="1">
              <a:lnSpc>
                <a:spcPct val="80000"/>
              </a:lnSpc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Curiosidade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?- remove(a,L,[1,2,3]).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Definição de </a:t>
            </a:r>
            <a:r>
              <a:rPr lang="pt-BR" altLang="pt-BR" sz="1800" b="1" dirty="0">
                <a:latin typeface="Arial" charset="0"/>
                <a:cs typeface="Arial" charset="0"/>
              </a:rPr>
              <a:t>remove todas </a:t>
            </a:r>
            <a:r>
              <a:rPr lang="pt-BR" altLang="pt-BR" sz="1800" dirty="0">
                <a:latin typeface="Arial" charset="0"/>
                <a:cs typeface="Arial" charset="0"/>
              </a:rPr>
              <a:t>as ocorrências de um elemento?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Operações...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Implemente o 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Operações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r>
              <a:rPr lang="pt-BR" dirty="0">
                <a:latin typeface="Arial" pitchFamily="34" charset="0"/>
                <a:cs typeface="Arial" pitchFamily="34" charset="0"/>
              </a:rPr>
              <a:t>(_,[],[]).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r>
              <a:rPr lang="pt-BR" dirty="0">
                <a:latin typeface="Arial" pitchFamily="34" charset="0"/>
                <a:cs typeface="Arial" pitchFamily="34" charset="0"/>
              </a:rPr>
              <a:t>(X,[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X|Cauda</a:t>
            </a:r>
            <a:r>
              <a:rPr lang="pt-BR" dirty="0">
                <a:latin typeface="Arial" pitchFamily="34" charset="0"/>
                <a:cs typeface="Arial" pitchFamily="34" charset="0"/>
              </a:rPr>
              <a:t>],Cauda1):-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r>
              <a:rPr lang="pt-BR" dirty="0">
                <a:latin typeface="Arial" pitchFamily="34" charset="0"/>
                <a:cs typeface="Arial" pitchFamily="34" charset="0"/>
              </a:rPr>
              <a:t>(X, Cauda, Cauda1).</a:t>
            </a:r>
          </a:p>
          <a:p>
            <a:pPr>
              <a:buNone/>
            </a:pP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r>
              <a:rPr lang="pt-BR" dirty="0">
                <a:latin typeface="Arial" pitchFamily="34" charset="0"/>
                <a:cs typeface="Arial" pitchFamily="34" charset="0"/>
              </a:rPr>
              <a:t>(X,[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Y|Cauda</a:t>
            </a:r>
            <a:r>
              <a:rPr lang="pt-BR" dirty="0">
                <a:latin typeface="Arial" pitchFamily="34" charset="0"/>
                <a:cs typeface="Arial" pitchFamily="34" charset="0"/>
              </a:rPr>
              <a:t>],[Y|Cauda1]) :-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  X \= Y,	 % evita que ; reinsira X</a:t>
            </a:r>
          </a:p>
          <a:p>
            <a:pPr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removeTodas</a:t>
            </a:r>
            <a:r>
              <a:rPr lang="pt-BR" dirty="0">
                <a:latin typeface="Arial" pitchFamily="34" charset="0"/>
                <a:cs typeface="Arial" pitchFamily="34" charset="0"/>
              </a:rPr>
              <a:t>(X,Cauda,Cauda1).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Operações com listas: subLista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194675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sublista(S,L) </a:t>
            </a:r>
            <a:br>
              <a:rPr lang="pt-BR" altLang="pt-BR" sz="2400" dirty="0">
                <a:latin typeface="Arial" pitchFamily="34" charset="0"/>
                <a:cs typeface="Arial" pitchFamily="34" charset="0"/>
              </a:rPr>
            </a:br>
            <a:r>
              <a:rPr lang="pt-BR" altLang="pt-BR" sz="2400" dirty="0">
                <a:latin typeface="Arial" pitchFamily="34" charset="0"/>
                <a:cs typeface="Arial" pitchFamily="34" charset="0"/>
              </a:rPr>
              <a:t>verdade se os elementos de S estão contíguos em L</a:t>
            </a:r>
          </a:p>
          <a:p>
            <a:pPr>
              <a:lnSpc>
                <a:spcPct val="8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Ex: sublista([c,d,e],[a,b,c,d,e]): </a:t>
            </a:r>
            <a:r>
              <a:rPr lang="pt-BR" altLang="pt-BR" sz="2400" dirty="0" err="1">
                <a:latin typeface="Arial" pitchFamily="34" charset="0"/>
                <a:cs typeface="Arial" pitchFamily="34" charset="0"/>
              </a:rPr>
              <a:t>true</a:t>
            </a:r>
            <a:endParaRPr lang="pt-BR" altLang="pt-BR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Mas sublista([c,e],[a,b,c,d,e]); </a:t>
            </a:r>
            <a:r>
              <a:rPr lang="pt-BR" altLang="pt-BR" sz="2400" dirty="0" err="1">
                <a:latin typeface="Arial" pitchFamily="34" charset="0"/>
                <a:cs typeface="Arial" pitchFamily="34" charset="0"/>
              </a:rPr>
              <a:t>false</a:t>
            </a:r>
            <a:endParaRPr lang="pt-BR" altLang="pt-BR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Especificação: S é sublista de L se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L é a concatenação de duas listas (pode ser decomposta em duas listas) , L1 e L2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>
                <a:latin typeface="Arial" pitchFamily="34" charset="0"/>
                <a:cs typeface="Arial" pitchFamily="34" charset="0"/>
              </a:rPr>
              <a:t>L2 é a concatenação de S com outra lista L3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 dirty="0">
                <a:latin typeface="Arial" pitchFamily="34" charset="0"/>
                <a:cs typeface="Arial" pitchFamily="34" charset="0"/>
              </a:rPr>
              <a:t>Programa: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pitchFamily="34" charset="0"/>
                <a:cs typeface="Arial" pitchFamily="34" charset="0"/>
              </a:rPr>
              <a:t>sublista(S,L) :-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pitchFamily="34" charset="0"/>
                <a:cs typeface="Arial" pitchFamily="34" charset="0"/>
              </a:rPr>
              <a:t>		</a:t>
            </a:r>
            <a:r>
              <a:rPr lang="pt-BR" altLang="pt-BR" sz="2000" b="1" dirty="0" err="1">
                <a:latin typeface="Arial" pitchFamily="34" charset="0"/>
                <a:cs typeface="Arial" pitchFamily="34" charset="0"/>
              </a:rPr>
              <a:t>conc</a:t>
            </a:r>
            <a:r>
              <a:rPr lang="pt-BR" altLang="pt-BR" sz="2000" b="1" dirty="0">
                <a:latin typeface="Arial" pitchFamily="34" charset="0"/>
                <a:cs typeface="Arial" pitchFamily="34" charset="0"/>
              </a:rPr>
              <a:t>(L1,L2,L),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pitchFamily="34" charset="0"/>
                <a:cs typeface="Arial" pitchFamily="34" charset="0"/>
              </a:rPr>
              <a:t>		</a:t>
            </a:r>
            <a:r>
              <a:rPr lang="pt-BR" altLang="pt-BR" sz="2000" b="1" dirty="0" err="1">
                <a:latin typeface="Arial" pitchFamily="34" charset="0"/>
                <a:cs typeface="Arial" pitchFamily="34" charset="0"/>
              </a:rPr>
              <a:t>conc</a:t>
            </a:r>
            <a:r>
              <a:rPr lang="pt-BR" altLang="pt-BR" sz="2000" b="1" dirty="0">
                <a:latin typeface="Arial" pitchFamily="34" charset="0"/>
                <a:cs typeface="Arial" pitchFamily="34" charset="0"/>
              </a:rPr>
              <a:t>(S,L3,L2).</a:t>
            </a:r>
          </a:p>
          <a:p>
            <a:pPr>
              <a:lnSpc>
                <a:spcPct val="80000"/>
              </a:lnSpc>
            </a:pPr>
            <a:r>
              <a:rPr lang="pt-BR" altLang="pt-BR" dirty="0">
                <a:latin typeface="Arial" pitchFamily="34" charset="0"/>
                <a:cs typeface="Arial" pitchFamily="34" charset="0"/>
              </a:rPr>
              <a:t>Curiosidades: como obter todas as sublistas de uma lista?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Operadores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85888"/>
            <a:ext cx="8559800" cy="51054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000" i="1">
                <a:latin typeface="Arial" charset="0"/>
                <a:cs typeface="Arial" charset="0"/>
              </a:rPr>
              <a:t>PROLOG permite  especificar parte da sua sintaxe </a:t>
            </a:r>
          </a:p>
          <a:p>
            <a:pPr>
              <a:buFont typeface="ZapfDingbats" pitchFamily="82" charset="2"/>
              <a:buNone/>
            </a:pPr>
            <a:endParaRPr lang="pt-BR" altLang="pt-BR" sz="2000" i="1">
              <a:latin typeface="Arial" charset="0"/>
              <a:cs typeface="Arial" charset="0"/>
            </a:endParaRPr>
          </a:p>
          <a:p>
            <a:r>
              <a:rPr lang="pt-BR" altLang="pt-BR" sz="2000">
                <a:latin typeface="Arial" charset="0"/>
                <a:cs typeface="Arial" charset="0"/>
              </a:rPr>
              <a:t>a+b e  +(a,b) significam o mesmo termo</a:t>
            </a:r>
          </a:p>
          <a:p>
            <a:pPr lvl="1"/>
            <a:r>
              <a:rPr lang="pt-BR" altLang="pt-BR" sz="1800">
                <a:latin typeface="Arial" charset="0"/>
                <a:cs typeface="Arial" charset="0"/>
              </a:rPr>
              <a:t>A sintaxe “normal” para termos Prolog é funtor(Subtermo1,...SubtermoN) ...</a:t>
            </a:r>
          </a:p>
          <a:p>
            <a:pPr lvl="1"/>
            <a:r>
              <a:rPr lang="pt-BR" altLang="pt-BR" sz="1800">
                <a:latin typeface="Arial" charset="0"/>
                <a:cs typeface="Arial" charset="0"/>
              </a:rPr>
              <a:t>...mas, por conveniência, podem definir-se operadores – funtores que podem ser escritos em outra ordem.</a:t>
            </a:r>
          </a:p>
          <a:p>
            <a:endParaRPr lang="pt-BR" altLang="pt-BR" sz="2000">
              <a:latin typeface="Arial" charset="0"/>
              <a:cs typeface="Arial" charset="0"/>
            </a:endParaRPr>
          </a:p>
          <a:p>
            <a:r>
              <a:rPr lang="pt-BR" altLang="pt-BR" sz="2000">
                <a:latin typeface="Arial" charset="0"/>
                <a:cs typeface="Arial" charset="0"/>
              </a:rPr>
              <a:t>Diretiva de definição de operadores:</a:t>
            </a:r>
          </a:p>
          <a:p>
            <a:pPr lvl="1"/>
            <a:r>
              <a:rPr lang="pt-BR" altLang="pt-BR" sz="1800">
                <a:latin typeface="Arial" charset="0"/>
                <a:cs typeface="Arial" charset="0"/>
              </a:rPr>
              <a:t> op(Precedência,Tipo,Funtores)</a:t>
            </a:r>
          </a:p>
          <a:p>
            <a:pPr lvl="2"/>
            <a:r>
              <a:rPr lang="pt-BR" altLang="pt-BR" sz="1600">
                <a:latin typeface="Arial" charset="0"/>
                <a:cs typeface="Arial" charset="0"/>
              </a:rPr>
              <a:t>Tipo e Precedência especificam a sintaxe – infix, posfix, prefix, e a “posição dos parênteses implícitos”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Aritmética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Como fazer contas?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Poderíamos representar números inteiros com termos, definir predicados para soma, multiplicação....</a:t>
            </a:r>
          </a:p>
          <a:p>
            <a:pPr lvl="1"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Mas, é mais conveniente usar predicados de sistema</a:t>
            </a:r>
          </a:p>
          <a:p>
            <a:pPr lvl="1">
              <a:lnSpc>
                <a:spcPct val="90000"/>
              </a:lnSpc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pt-BR" altLang="pt-BR" sz="240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X= 2+1.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2+1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É necessário ‘forçar’ a avaliação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X is 2+1.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3</a:t>
            </a:r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latin typeface="Arial" charset="0"/>
                <a:cs typeface="Arial" charset="0"/>
              </a:rPr>
              <a:t>Exemplo: relações familiares</a:t>
            </a:r>
          </a:p>
          <a:p>
            <a:pPr lvl="1"/>
            <a:r>
              <a:rPr lang="pt-BR" altLang="pt-BR" dirty="0">
                <a:latin typeface="Arial" charset="0"/>
                <a:cs typeface="Arial" charset="0"/>
              </a:rPr>
              <a:t>Objetos: as pessoas</a:t>
            </a:r>
          </a:p>
          <a:p>
            <a:pPr lvl="1"/>
            <a:r>
              <a:rPr lang="pt-BR" altLang="pt-BR" dirty="0">
                <a:latin typeface="Arial" charset="0"/>
                <a:cs typeface="Arial" charset="0"/>
              </a:rPr>
              <a:t>Relações: ser pai, mãe, irmão, antepassado etc.</a:t>
            </a:r>
          </a:p>
          <a:p>
            <a:r>
              <a:rPr lang="pt-BR" altLang="pt-BR" dirty="0">
                <a:latin typeface="Arial" charset="0"/>
                <a:cs typeface="Arial" charset="0"/>
              </a:rPr>
              <a:t>Usa: lógica de predicados (cláusulas de </a:t>
            </a:r>
            <a:r>
              <a:rPr lang="pt-BR" altLang="pt-BR" dirty="0" err="1">
                <a:latin typeface="Arial" charset="0"/>
                <a:cs typeface="Arial" charset="0"/>
              </a:rPr>
              <a:t>Horn</a:t>
            </a:r>
            <a:r>
              <a:rPr lang="pt-BR" altLang="pt-BR" dirty="0">
                <a:latin typeface="Arial" charset="0"/>
                <a:cs typeface="Arial" charset="0"/>
              </a:rPr>
              <a:t>), algoritmo de resolução por refutação com unificação.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0"/>
            <a:ext cx="7772400" cy="942975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Aritmética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71588"/>
            <a:ext cx="7772400" cy="4976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Os operadores de comparação também forçam a avaliação.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?- 200 * 30 &gt; 1000.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Yes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?- nasceu(Nome, Ano), Ano &gt;= 1980, Ano &lt; 1990.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...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Obs. No momento da avaliação todos os argumentos já devem ter sido instanciados com números.</a:t>
            </a:r>
          </a:p>
          <a:p>
            <a:pPr>
              <a:lnSpc>
                <a:spcPct val="8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Operadores de comparação: </a:t>
            </a:r>
            <a:r>
              <a:rPr lang="pt-BR" altLang="pt-BR" sz="2400">
                <a:latin typeface="Arial" charset="0"/>
                <a:cs typeface="Arial" charset="0"/>
              </a:rPr>
              <a:t>&gt;, &lt;, &gt;=, =&lt;, =:=, =\=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Y </a:t>
            </a:r>
          </a:p>
          <a:p>
            <a:pPr lvl="2"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Tentará casar X e Y </a:t>
            </a:r>
          </a:p>
          <a:p>
            <a:pPr lvl="2"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Poderá instanciar as variáveis</a:t>
            </a:r>
          </a:p>
          <a:p>
            <a:pPr lvl="2"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Não haverá avaliação</a:t>
            </a:r>
          </a:p>
          <a:p>
            <a:pPr lvl="2">
              <a:lnSpc>
                <a:spcPct val="80000"/>
              </a:lnSpc>
            </a:pPr>
            <a:endParaRPr lang="pt-BR" altLang="pt-BR" sz="18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=:=  Y </a:t>
            </a:r>
          </a:p>
          <a:p>
            <a:pPr lvl="2"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Causa a avaliação aritmética</a:t>
            </a:r>
          </a:p>
          <a:p>
            <a:pPr lvl="2"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Não provoca a instanciação de variáveis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Aritmética/Operadores - exemplos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?- 1 + 2 =:= 2 + 1.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?- 1 + 2 = 2 + 1.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?- 1 + A = B + 2.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A = 2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B = 1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38613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f(a, b) == f(a,b).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f(a, b) == f(a,X).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X \== Y.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?- t(x,f(a,y)) == t(x,f(a,y)).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  <p:bldP spid="316420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Operações com listas - tamanho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tamanho(L,N) verdade se</a:t>
            </a:r>
            <a:br>
              <a:rPr lang="pt-BR" altLang="pt-BR" sz="2000" dirty="0">
                <a:latin typeface="Arial" charset="0"/>
                <a:cs typeface="Arial" charset="0"/>
              </a:rPr>
            </a:br>
            <a:r>
              <a:rPr lang="pt-BR" altLang="pt-BR" sz="2000" dirty="0">
                <a:latin typeface="Arial" charset="0"/>
                <a:cs typeface="Arial" charset="0"/>
              </a:rPr>
              <a:t>L é uma lista com N elementos</a:t>
            </a:r>
          </a:p>
          <a:p>
            <a:pPr>
              <a:buFont typeface="ZapfDingbats" pitchFamily="82" charset="2"/>
              <a:buNone/>
            </a:pPr>
            <a:endParaRPr lang="pt-BR" altLang="pt-BR" sz="2000" b="1" dirty="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?- tamanho([a,[</a:t>
            </a:r>
            <a:r>
              <a:rPr lang="pt-BR" altLang="pt-BR" sz="2000" dirty="0" err="1">
                <a:latin typeface="Arial" charset="0"/>
                <a:cs typeface="Arial" charset="0"/>
              </a:rPr>
              <a:t>b,c</a:t>
            </a:r>
            <a:r>
              <a:rPr lang="pt-BR" altLang="pt-BR" sz="2000" dirty="0">
                <a:latin typeface="Arial" charset="0"/>
                <a:cs typeface="Arial" charset="0"/>
              </a:rPr>
              <a:t>],d],N).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N = 3</a:t>
            </a:r>
          </a:p>
          <a:p>
            <a:pPr>
              <a:buFont typeface="ZapfDingbats" pitchFamily="82" charset="2"/>
              <a:buNone/>
            </a:pPr>
            <a:endParaRPr lang="pt-BR" altLang="pt-BR" sz="2000" b="1" dirty="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% definição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tamanho([],0).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tamanho([_|Cauda],N):-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tamanho(Cauda,N1),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N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is</a:t>
            </a:r>
            <a:r>
              <a:rPr lang="pt-BR" altLang="pt-BR" sz="2000" b="1" dirty="0">
                <a:latin typeface="Arial" charset="0"/>
                <a:cs typeface="Arial" charset="0"/>
              </a:rPr>
              <a:t> 1+N1.</a:t>
            </a: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003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r>
              <a:rPr lang="pt-BR" altLang="pt-BR" sz="2000" dirty="0">
                <a:latin typeface="Arial" charset="0"/>
                <a:cs typeface="Arial" charset="0"/>
              </a:rPr>
              <a:t>Poderíamos escrever?</a:t>
            </a:r>
          </a:p>
          <a:p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tamanho([_|Cauda],N):-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	N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is</a:t>
            </a:r>
            <a:r>
              <a:rPr lang="pt-BR" altLang="pt-BR" sz="2000" b="1" dirty="0">
                <a:latin typeface="Arial" charset="0"/>
                <a:cs typeface="Arial" charset="0"/>
              </a:rPr>
              <a:t> 1+N1 ,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	tamanho(Cauda,N1).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	</a:t>
            </a: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  <p:bldP spid="31846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3. Sumário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b="1">
                <a:latin typeface="Arial" charset="0"/>
                <a:cs typeface="Arial" charset="0"/>
              </a:rPr>
              <a:t>Listas</a:t>
            </a:r>
            <a:r>
              <a:rPr lang="pt-BR" altLang="pt-BR" sz="2400">
                <a:latin typeface="Arial" charset="0"/>
                <a:cs typeface="Arial" charset="0"/>
              </a:rPr>
              <a:t> são representadas por árvores binárias (termos de aridade 2), mas há notação mais cômoda ([...])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Com recursividade, consegue-se codificar vários predicados de manipulação de listas de forma muito concisa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Definições de </a:t>
            </a:r>
            <a:r>
              <a:rPr lang="pt-BR" altLang="pt-BR" sz="2400" b="1">
                <a:latin typeface="Arial" charset="0"/>
                <a:cs typeface="Arial" charset="0"/>
              </a:rPr>
              <a:t>operadores</a:t>
            </a:r>
            <a:r>
              <a:rPr lang="pt-BR" altLang="pt-BR" sz="2400">
                <a:latin typeface="Arial" charset="0"/>
                <a:cs typeface="Arial" charset="0"/>
              </a:rPr>
              <a:t> são um aspecto periférico do PROLOG que deixa modificar a sintaxe externa dos termos</a:t>
            </a:r>
          </a:p>
          <a:p>
            <a:pPr>
              <a:lnSpc>
                <a:spcPct val="9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Às vezes, como na aritmética, há necessidade de “fugir” do PROLOG puro, o que se faz recorrendo a </a:t>
            </a:r>
            <a:r>
              <a:rPr lang="pt-BR" altLang="pt-BR" sz="2400" b="1">
                <a:latin typeface="Arial" charset="0"/>
                <a:cs typeface="Arial" charset="0"/>
              </a:rPr>
              <a:t>predicados de sistema</a:t>
            </a:r>
            <a:r>
              <a:rPr lang="pt-BR" altLang="pt-BR" sz="2400">
                <a:latin typeface="Arial" charset="0"/>
                <a:cs typeface="Arial" charset="0"/>
              </a:rPr>
              <a:t> (</a:t>
            </a:r>
            <a:r>
              <a:rPr lang="pt-BR" altLang="pt-BR" sz="2400" i="1">
                <a:latin typeface="Arial" charset="0"/>
                <a:cs typeface="Arial" charset="0"/>
              </a:rPr>
              <a:t>built-ins</a:t>
            </a:r>
            <a:r>
              <a:rPr lang="pt-BR" altLang="pt-BR" sz="2400">
                <a:latin typeface="Arial" charset="0"/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990600"/>
          </a:xfrm>
        </p:spPr>
        <p:txBody>
          <a:bodyPr/>
          <a:lstStyle/>
          <a:p>
            <a:pPr marL="712788" indent="-712788"/>
            <a:r>
              <a:rPr lang="pt-BR" altLang="pt-BR">
                <a:latin typeface="Arial" charset="0"/>
                <a:cs typeface="Arial" charset="0"/>
              </a:rPr>
              <a:t>4. Uso de estruturas: exemplos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47050" cy="4648200"/>
          </a:xfrm>
        </p:spPr>
        <p:txBody>
          <a:bodyPr/>
          <a:lstStyle/>
          <a:p>
            <a:pPr marL="263525" indent="-263525"/>
            <a:r>
              <a:rPr lang="pt-BR" altLang="pt-BR" sz="2400" dirty="0"/>
              <a:t>Termos complexos podem representar estruturas de dados</a:t>
            </a:r>
          </a:p>
          <a:p>
            <a:pPr marL="263525" indent="-263525"/>
            <a:r>
              <a:rPr lang="pt-BR" altLang="pt-BR" sz="2400" dirty="0"/>
              <a:t>Exemplo: núcleo familiar tradicional</a:t>
            </a:r>
          </a:p>
          <a:p>
            <a:pPr marL="825500" lvl="1"/>
            <a:r>
              <a:rPr lang="pt-BR" altLang="pt-BR" sz="2000" dirty="0"/>
              <a:t>relação </a:t>
            </a:r>
            <a:r>
              <a:rPr lang="pt-BR" altLang="pt-BR" sz="2000" i="1" dirty="0" err="1"/>
              <a:t>familia</a:t>
            </a:r>
            <a:r>
              <a:rPr lang="pt-BR" altLang="pt-BR" sz="2000" i="1" dirty="0"/>
              <a:t>/3</a:t>
            </a:r>
            <a:r>
              <a:rPr lang="pt-BR" altLang="pt-BR" sz="2000" dirty="0"/>
              <a:t>, com um fato por núcleo e três argumentos</a:t>
            </a:r>
          </a:p>
          <a:p>
            <a:pPr marL="1233488" lvl="2"/>
            <a:r>
              <a:rPr lang="pt-BR" altLang="pt-BR" sz="1800" dirty="0"/>
              <a:t>Pai</a:t>
            </a:r>
          </a:p>
          <a:p>
            <a:pPr marL="1233488" lvl="2"/>
            <a:r>
              <a:rPr lang="pt-BR" altLang="pt-BR" sz="1800" dirty="0"/>
              <a:t>Mãe</a:t>
            </a:r>
          </a:p>
          <a:p>
            <a:pPr marL="1233488" lvl="2"/>
            <a:r>
              <a:rPr lang="pt-BR" altLang="pt-BR" sz="1800" dirty="0"/>
              <a:t>Lista de filhos</a:t>
            </a:r>
          </a:p>
          <a:p>
            <a:pPr marL="825500" lvl="1"/>
            <a:r>
              <a:rPr lang="pt-BR" altLang="pt-BR" sz="2000" dirty="0"/>
              <a:t>Cada pessoa representada por um termo </a:t>
            </a:r>
            <a:r>
              <a:rPr lang="pt-BR" altLang="pt-BR" sz="2000" i="1" dirty="0"/>
              <a:t>pessoa/4</a:t>
            </a:r>
          </a:p>
          <a:p>
            <a:pPr marL="1233488" lvl="2"/>
            <a:r>
              <a:rPr lang="pt-BR" altLang="pt-BR" sz="1800" dirty="0"/>
              <a:t>Nome próprio</a:t>
            </a:r>
          </a:p>
          <a:p>
            <a:pPr marL="1233488" lvl="2"/>
            <a:r>
              <a:rPr lang="pt-BR" altLang="pt-BR" sz="1800" dirty="0"/>
              <a:t>Sobrenome</a:t>
            </a:r>
          </a:p>
          <a:p>
            <a:pPr marL="1233488" lvl="2"/>
            <a:r>
              <a:rPr lang="pt-BR" altLang="pt-BR" sz="1800" dirty="0"/>
              <a:t>Data de nascimento: data(Dia,Mês,Ano)</a:t>
            </a:r>
          </a:p>
          <a:p>
            <a:pPr marL="1233488" lvl="2"/>
            <a:r>
              <a:rPr lang="pt-BR" altLang="pt-BR" sz="1800" dirty="0"/>
              <a:t>Emprego: ‘desempregado’ ou emprego(Onde,Salário)</a:t>
            </a:r>
          </a:p>
          <a:p>
            <a:pPr marL="263525" indent="-263525"/>
            <a:endParaRPr lang="pt-BR" alt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906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Uma família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184275"/>
            <a:ext cx="8559800" cy="53133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%família(marido, esposa, [filhos]).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familia(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pessoa(homer,simpson,data(10,maio,1964),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            emprego(central_nuclear,30000)),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pessoa(marge,simpson,data(1,abril,1965), desempregado),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[ pessoa(bart,simpson,data(5,abril,1994),desempregado),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  pessoa(lisa,simpson,data(13,junho,1996),desempregado),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  pessoa(maggie,simpson,data(13,outubro,2002),desempregado)</a:t>
            </a:r>
            <a:br>
              <a:rPr lang="pt-BR" altLang="pt-BR" sz="2000" b="1">
                <a:latin typeface="Arial" charset="0"/>
                <a:cs typeface="Arial" charset="0"/>
              </a:rPr>
            </a:br>
            <a:r>
              <a:rPr lang="pt-BR" altLang="pt-BR" sz="2000" b="1">
                <a:latin typeface="Arial" charset="0"/>
                <a:cs typeface="Arial" charset="0"/>
              </a:rPr>
              <a:t>]).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r>
              <a:rPr lang="pt-BR" altLang="pt-BR" sz="2000">
                <a:latin typeface="Arial" charset="0"/>
                <a:cs typeface="Arial" charset="0"/>
              </a:rPr>
              <a:t>Podemos representar um conjunto de famílias através de um conjunto de fatos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Como descobrir...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400"/>
            <a:ext cx="8164513" cy="530225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familia(</a:t>
            </a:r>
            <a:br>
              <a:rPr lang="pt-BR" altLang="pt-BR" sz="2000" b="1"/>
            </a:br>
            <a:r>
              <a:rPr lang="pt-BR" altLang="pt-BR" sz="2000" b="1"/>
              <a:t>pessoa(homer,simpson,data(10,maio,1964),</a:t>
            </a:r>
            <a:br>
              <a:rPr lang="pt-BR" altLang="pt-BR" sz="2000" b="1"/>
            </a:br>
            <a:r>
              <a:rPr lang="pt-BR" altLang="pt-BR" sz="2000" b="1"/>
              <a:t>            emprego(central_nuclear,30000)),</a:t>
            </a:r>
            <a:br>
              <a:rPr lang="pt-BR" altLang="pt-BR" sz="2000" b="1"/>
            </a:br>
            <a:r>
              <a:rPr lang="pt-BR" altLang="pt-BR" sz="2000" b="1"/>
              <a:t>pessoa(marge,simpson,data(1,abril,1965), desempregado),</a:t>
            </a:r>
            <a:br>
              <a:rPr lang="pt-BR" altLang="pt-BR" sz="2000" b="1"/>
            </a:br>
            <a:r>
              <a:rPr lang="pt-BR" altLang="pt-BR" sz="2000" b="1"/>
              <a:t>[ pessoa(bart,simpson,data(5,abril,1994),desempregado),</a:t>
            </a:r>
            <a:br>
              <a:rPr lang="pt-BR" altLang="pt-BR" sz="2000" b="1"/>
            </a:br>
            <a:r>
              <a:rPr lang="pt-BR" altLang="pt-BR" sz="2000" b="1"/>
              <a:t>  pessoa(lisa,simpson,data(13,junho,1996),desempregado),</a:t>
            </a:r>
            <a:br>
              <a:rPr lang="pt-BR" altLang="pt-BR" sz="2000" b="1"/>
            </a:br>
            <a:r>
              <a:rPr lang="pt-BR" altLang="pt-BR" sz="2000" b="1"/>
              <a:t>  pessoa(maggie,simpson,data(13,outubro,2002),desempregado)</a:t>
            </a:r>
            <a:br>
              <a:rPr lang="pt-BR" altLang="pt-BR" sz="2000" b="1"/>
            </a:br>
            <a:r>
              <a:rPr lang="pt-BR" altLang="pt-BR" sz="2000" b="1"/>
              <a:t>]).</a:t>
            </a:r>
          </a:p>
          <a:p>
            <a:pPr>
              <a:lnSpc>
                <a:spcPct val="80000"/>
              </a:lnSpc>
            </a:pPr>
            <a:endParaRPr lang="pt-BR" altLang="pt-BR" sz="1800" b="1"/>
          </a:p>
          <a:p>
            <a:pPr>
              <a:lnSpc>
                <a:spcPct val="80000"/>
              </a:lnSpc>
            </a:pPr>
            <a:r>
              <a:rPr lang="pt-BR" altLang="pt-BR" sz="2000"/>
              <a:t>Esposas de um Simpson: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/>
              <a:t>?- familia(pessoa(_,simpson,_,_),Esposa,_).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/>
          </a:p>
          <a:p>
            <a:pPr>
              <a:lnSpc>
                <a:spcPct val="80000"/>
              </a:lnSpc>
            </a:pPr>
            <a:r>
              <a:rPr lang="pt-BR" altLang="pt-BR" sz="2000"/>
              <a:t>Pais que têm 3 filhos: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/>
              <a:t>?-familia(Pai,_,[_,_,_]).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Permitindo consultas ....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295400"/>
            <a:ext cx="8696325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/>
              <a:t>P é genitor de alguém: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genitor(P) :-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familia(P,_,_)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;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familia(_, P,_) 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/>
          </a:p>
          <a:p>
            <a:pPr>
              <a:lnSpc>
                <a:spcPct val="80000"/>
              </a:lnSpc>
            </a:pPr>
            <a:r>
              <a:rPr lang="pt-BR" altLang="pt-BR" sz="2000"/>
              <a:t>C é uma criança de alguma família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criança(C) :-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familia(_,_,Filhos) ,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pertence(C,Filhos).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/>
          </a:p>
          <a:p>
            <a:pPr>
              <a:lnSpc>
                <a:spcPct val="80000"/>
              </a:lnSpc>
            </a:pPr>
            <a:r>
              <a:rPr lang="pt-BR" altLang="pt-BR" sz="2000"/>
              <a:t>P é uma pessoa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pessoa(P) :- criança(P).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pessoa(P) :- genitor(P).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Mais consultas ....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38275"/>
            <a:ext cx="7772400" cy="4810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D é a data de nascimento de uma pessoa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datanasc(D,pessoa(_,_,D,_)).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S é o salário de uma pessoa</a:t>
            </a:r>
            <a:br>
              <a:rPr lang="pt-BR" altLang="pt-BR" sz="1800">
                <a:latin typeface="Arial" charset="0"/>
                <a:cs typeface="Arial" charset="0"/>
              </a:rPr>
            </a:br>
            <a:endParaRPr lang="pt-BR" altLang="pt-BR" sz="18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salario(S,pessoa(_,_,_,emprego(_,S))).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salario(0,pessoa(_,_,_,desempregado)). </a:t>
            </a:r>
          </a:p>
          <a:p>
            <a:pPr>
              <a:lnSpc>
                <a:spcPct val="80000"/>
              </a:lnSpc>
            </a:pPr>
            <a:endParaRPr lang="pt-BR" altLang="pt-BR" sz="20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Encontrar pessoas nascidas antes de 1980 cujo salário seja menor que 8000: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?-pessoa(P),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datanasc(data(_,_,Ano), P),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Ano &lt; 1980,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salario(S, P),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S &lt; 8000.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Mais consultas ...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7113"/>
            <a:ext cx="8915400" cy="54435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/>
              <a:t>Salário de um grupo de pessoas</a:t>
            </a:r>
            <a:br>
              <a:rPr lang="pt-BR" altLang="pt-BR" sz="2000"/>
            </a:b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salarioGrupo(0, []).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salarioGrupo(S, [P1|Pessoas]) :-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salario(S1, P1),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   salarioGrupo(Sn, Pessoas),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   S is S1+Sn.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/>
          </a:p>
          <a:p>
            <a:pPr>
              <a:lnSpc>
                <a:spcPct val="80000"/>
              </a:lnSpc>
            </a:pPr>
            <a:r>
              <a:rPr lang="pt-BR" altLang="pt-BR" sz="2000"/>
              <a:t>Renda familiar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/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?- familia(Ele,Ela,Filhos),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	    salarioGrupo(S, [Ele,Ela|Filhos]).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 b="1"/>
          </a:p>
          <a:p>
            <a:pPr>
              <a:lnSpc>
                <a:spcPct val="80000"/>
              </a:lnSpc>
            </a:pPr>
            <a:r>
              <a:rPr lang="pt-BR" altLang="pt-BR" sz="2000"/>
              <a:t>Famílias com mais de três filhos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/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?-familia(Ele,Ela,Filhos),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   tamanho(Filhos,N),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/>
              <a:t>   N&gt;3.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Programar em Prolog envolve:  </a:t>
            </a:r>
          </a:p>
          <a:p>
            <a:pPr lvl="1"/>
            <a:r>
              <a:rPr lang="pt-BR" dirty="0"/>
              <a:t>declarar alguns fatos a respeito de objetos e seus relacionamentos  </a:t>
            </a:r>
          </a:p>
          <a:p>
            <a:pPr lvl="1"/>
            <a:r>
              <a:rPr lang="pt-BR" dirty="0"/>
              <a:t>definir algumas regras sobre os objetos e seus relacionamentos </a:t>
            </a:r>
          </a:p>
          <a:p>
            <a:pPr lvl="1"/>
            <a:r>
              <a:rPr lang="pt-BR" dirty="0"/>
              <a:t>fazer perguntas sobre os objetos e seus relacionamentos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990600"/>
          </a:xfrm>
        </p:spPr>
        <p:txBody>
          <a:bodyPr/>
          <a:lstStyle/>
          <a:p>
            <a:pPr marL="712788" indent="-712788"/>
            <a:r>
              <a:rPr lang="pt-BR" altLang="pt-BR">
                <a:latin typeface="Arial" charset="0"/>
                <a:cs typeface="Arial" charset="0"/>
              </a:rPr>
              <a:t>5. Controle de Retrocessos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47050" cy="4648200"/>
          </a:xfrm>
        </p:spPr>
        <p:txBody>
          <a:bodyPr/>
          <a:lstStyle/>
          <a:p>
            <a:pPr marL="263525" indent="-263525"/>
            <a:r>
              <a:rPr lang="pt-BR" altLang="pt-BR" dirty="0"/>
              <a:t>Para demonstrar/provar um objetivo o PROLOG procura alternativas</a:t>
            </a:r>
          </a:p>
          <a:p>
            <a:pPr marL="825500" lvl="1"/>
            <a:r>
              <a:rPr lang="pt-BR" altLang="pt-BR" dirty="0"/>
              <a:t>Quando não consegue casar um objetivo com alguma cabeça de cláusula, retrocede até o ponto mais recente onde restam alternativas</a:t>
            </a:r>
          </a:p>
          <a:p>
            <a:pPr marL="263525" indent="-263525"/>
            <a:r>
              <a:rPr lang="pt-BR" altLang="pt-BR" dirty="0"/>
              <a:t>Às vezes convém limitar as alternativas, cortando escolhas</a:t>
            </a:r>
          </a:p>
          <a:p>
            <a:pPr marL="825500" lvl="1"/>
            <a:r>
              <a:rPr lang="pt-BR" altLang="pt-BR" i="1" dirty="0"/>
              <a:t>!</a:t>
            </a:r>
            <a:r>
              <a:rPr lang="pt-BR" altLang="pt-BR" dirty="0"/>
              <a:t>  : operador de corte, ou </a:t>
            </a:r>
            <a:r>
              <a:rPr lang="pt-BR" altLang="pt-BR" b="1" dirty="0" err="1"/>
              <a:t>cut</a:t>
            </a:r>
            <a:endParaRPr lang="pt-BR" altLang="pt-BR" b="1" dirty="0"/>
          </a:p>
          <a:p>
            <a:pPr marL="263525" indent="-263525"/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Controle de Retrocessos: aumentando a eficiência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3595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Retrocessos não controlados podem causar ineficiência, p.ex.: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f(X,0) :- X &lt; 3. % r1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f(X,2) :- 3 =&lt; X, X &lt; 6. % r2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f(X,4) :- 6 =&lt; X. % r3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f(1, Y), 2 &lt; Y.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Se fizermos o diagrama de derivação perceberemos que o Prolog tenta duas alternativas inúteis, através de retrocessos, antes de responder.</a:t>
            </a:r>
          </a:p>
          <a:p>
            <a:pPr>
              <a:lnSpc>
                <a:spcPct val="8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Prolog não sabe, mas nós sim, que as três regras são mutuamente exclusivas. Portanto, se uma delas for aplicada, não adianta tentar as demais.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>
                <a:latin typeface="Arial" charset="0"/>
                <a:cs typeface="Arial" charset="0"/>
              </a:rPr>
              <a:t>Controle de Retrocessos: aumentando a eficiência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pt-BR" altLang="pt-BR" sz="2400" b="1" i="1" dirty="0" err="1">
                <a:latin typeface="Arial" charset="0"/>
                <a:cs typeface="Arial" charset="0"/>
              </a:rPr>
              <a:t>cut</a:t>
            </a:r>
            <a:r>
              <a:rPr lang="pt-BR" altLang="pt-BR" sz="2400" dirty="0">
                <a:latin typeface="Arial" charset="0"/>
                <a:cs typeface="Arial" charset="0"/>
              </a:rPr>
              <a:t>, representado por </a:t>
            </a:r>
            <a:r>
              <a:rPr lang="pt-BR" altLang="pt-BR" sz="2400" b="1" i="1" dirty="0">
                <a:latin typeface="Arial" charset="0"/>
                <a:cs typeface="Arial" charset="0"/>
              </a:rPr>
              <a:t>!</a:t>
            </a:r>
            <a:r>
              <a:rPr lang="pt-BR" altLang="pt-BR" sz="2400" dirty="0">
                <a:latin typeface="Arial" charset="0"/>
                <a:cs typeface="Arial" charset="0"/>
              </a:rPr>
              <a:t> , permite controlar a realização de retrocessos</a:t>
            </a:r>
          </a:p>
          <a:p>
            <a:pPr marL="457200" indent="-457200"/>
            <a:r>
              <a:rPr lang="pt-BR" altLang="pt-BR" sz="2400" dirty="0">
                <a:latin typeface="Arial" charset="0"/>
                <a:cs typeface="Arial" charset="0"/>
              </a:rPr>
              <a:t>Quando </a:t>
            </a:r>
            <a:r>
              <a:rPr lang="pt-BR" altLang="pt-BR" sz="2400" i="1" dirty="0" err="1">
                <a:latin typeface="Arial" charset="0"/>
                <a:cs typeface="Arial" charset="0"/>
              </a:rPr>
              <a:t>cut</a:t>
            </a:r>
            <a:r>
              <a:rPr lang="pt-BR" altLang="pt-BR" sz="2400" dirty="0">
                <a:latin typeface="Arial" charset="0"/>
                <a:cs typeface="Arial" charset="0"/>
              </a:rPr>
              <a:t> é encontrado como um objetivo: </a:t>
            </a:r>
          </a:p>
          <a:p>
            <a:pPr marL="838200" lvl="1" indent="-381000">
              <a:buFont typeface="ZapfDingbats" pitchFamily="82" charset="2"/>
              <a:buAutoNum type="arabicPeriod"/>
            </a:pPr>
            <a:r>
              <a:rPr lang="pt-BR" altLang="pt-BR" sz="2000" dirty="0">
                <a:latin typeface="Arial" charset="0"/>
                <a:cs typeface="Arial" charset="0"/>
              </a:rPr>
              <a:t>o sistema sucede imediatamente</a:t>
            </a:r>
          </a:p>
          <a:p>
            <a:pPr marL="838200" lvl="1" indent="-381000">
              <a:buFont typeface="ZapfDingbats" pitchFamily="82" charset="2"/>
              <a:buAutoNum type="arabicPeriod"/>
            </a:pPr>
            <a:r>
              <a:rPr lang="pt-BR" altLang="pt-BR" sz="2000" dirty="0">
                <a:latin typeface="Arial" charset="0"/>
                <a:cs typeface="Arial" charset="0"/>
              </a:rPr>
              <a:t>o sistema fica comprometido com todas as escolhas feitas entre o instante em que o “objetivo pai” foi invocado e o instante em que o </a:t>
            </a:r>
            <a:r>
              <a:rPr lang="pt-BR" altLang="pt-BR" sz="2000" i="1" dirty="0" err="1">
                <a:latin typeface="Arial" charset="0"/>
                <a:cs typeface="Arial" charset="0"/>
              </a:rPr>
              <a:t>cut</a:t>
            </a:r>
            <a:r>
              <a:rPr lang="pt-BR" altLang="pt-BR" sz="2000" dirty="0">
                <a:latin typeface="Arial" charset="0"/>
                <a:cs typeface="Arial" charset="0"/>
              </a:rPr>
              <a:t> foi encontrado.</a:t>
            </a:r>
          </a:p>
          <a:p>
            <a:pPr marL="1257300" lvl="2" indent="-342900"/>
            <a:r>
              <a:rPr lang="pt-BR" altLang="pt-BR" sz="1800" dirty="0">
                <a:latin typeface="Arial" charset="0"/>
                <a:cs typeface="Arial" charset="0"/>
              </a:rPr>
              <a:t>Todas as alternativas restantes, entre o objetivo pai e o </a:t>
            </a:r>
            <a:r>
              <a:rPr lang="pt-BR" altLang="pt-BR" sz="1800" i="1" dirty="0" err="1">
                <a:latin typeface="Arial" charset="0"/>
                <a:cs typeface="Arial" charset="0"/>
              </a:rPr>
              <a:t>cut</a:t>
            </a:r>
            <a:r>
              <a:rPr lang="pt-BR" altLang="pt-BR" sz="1800" i="1" dirty="0">
                <a:latin typeface="Arial" charset="0"/>
                <a:cs typeface="Arial" charset="0"/>
              </a:rPr>
              <a:t> </a:t>
            </a:r>
            <a:r>
              <a:rPr lang="pt-BR" altLang="pt-BR" sz="1800" dirty="0">
                <a:latin typeface="Arial" charset="0"/>
                <a:cs typeface="Arial" charset="0"/>
              </a:rPr>
              <a:t>são descartadas.</a:t>
            </a:r>
          </a:p>
          <a:p>
            <a:pPr marL="1257300" lvl="2" indent="-342900"/>
            <a:r>
              <a:rPr lang="pt-BR" altLang="pt-BR" sz="1800" dirty="0">
                <a:latin typeface="Arial" charset="0"/>
                <a:cs typeface="Arial" charset="0"/>
              </a:rPr>
              <a:t>Objetivo pai: objetivo que casou com a cabeça da cláusula que contém o </a:t>
            </a:r>
            <a:r>
              <a:rPr lang="pt-BR" altLang="pt-BR" sz="1800" i="1" dirty="0" err="1">
                <a:latin typeface="Arial" charset="0"/>
                <a:cs typeface="Arial" charset="0"/>
              </a:rPr>
              <a:t>cut</a:t>
            </a:r>
            <a:r>
              <a:rPr lang="pt-BR" altLang="pt-BR" sz="1800" dirty="0">
                <a:latin typeface="Arial" charset="0"/>
                <a:cs typeface="Arial" charset="0"/>
              </a:rPr>
              <a:t>.</a:t>
            </a:r>
          </a:p>
          <a:p>
            <a:pPr marL="457200" indent="-457200"/>
            <a:endParaRPr lang="pt-BR" altLang="pt-BR" sz="2000" dirty="0">
              <a:latin typeface="Arial" charset="0"/>
              <a:cs typeface="Arial" charset="0"/>
            </a:endParaRPr>
          </a:p>
          <a:p>
            <a:pPr marL="457200" indent="-457200">
              <a:buFont typeface="ZapfDingbats" pitchFamily="82" charset="2"/>
              <a:buNone/>
            </a:pPr>
            <a:endParaRPr lang="pt-BR" altLang="pt-BR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>
                <a:latin typeface="Arial" charset="0"/>
                <a:cs typeface="Arial" charset="0"/>
              </a:rPr>
              <a:t>Controle de Retrocessos: </a:t>
            </a:r>
            <a:r>
              <a:rPr lang="pt-BR" altLang="pt-BR" sz="3200" i="1" dirty="0" err="1">
                <a:solidFill>
                  <a:srgbClr val="00CC66"/>
                </a:solidFill>
                <a:latin typeface="Arial" charset="0"/>
                <a:cs typeface="Arial" charset="0"/>
              </a:rPr>
              <a:t>cut</a:t>
            </a:r>
            <a:r>
              <a:rPr lang="pt-BR" altLang="pt-BR" sz="3200" i="1" dirty="0">
                <a:solidFill>
                  <a:srgbClr val="00CC66"/>
                </a:solidFill>
                <a:latin typeface="Arial" charset="0"/>
                <a:cs typeface="Arial" charset="0"/>
              </a:rPr>
              <a:t> </a:t>
            </a:r>
            <a:r>
              <a:rPr lang="pt-BR" altLang="pt-BR" sz="3200" dirty="0">
                <a:solidFill>
                  <a:srgbClr val="00CC66"/>
                </a:solidFill>
                <a:latin typeface="Arial" charset="0"/>
                <a:cs typeface="Arial" charset="0"/>
              </a:rPr>
              <a:t>verde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992438"/>
            <a:ext cx="3810000" cy="325596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f(X,0) :- X &lt; 3. 		% r1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f(X,2) :- 3 =&lt; X, X &lt; 6. 	% r2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f(X,4) :- 6 =&lt; X. 	% r3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006725"/>
            <a:ext cx="3810000" cy="32416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% pode ser escrito como: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f(X,0) :- X &lt; 3 , ! . 	  % r1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f(X,2) :- 3 =&lt; X, X &lt; 6, !.  % r2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f(X,4) :- 6 =&lt; X. 	   % r3</a:t>
            </a:r>
          </a:p>
          <a:p>
            <a:pPr>
              <a:buFont typeface="ZapfDingbats" pitchFamily="82" charset="2"/>
              <a:buNone/>
            </a:pPr>
            <a:endParaRPr lang="pt-BR" altLang="pt-BR" sz="2400">
              <a:latin typeface="Arial" charset="0"/>
              <a:cs typeface="Arial" charset="0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63575" y="1590675"/>
            <a:ext cx="7539038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pt-BR" altLang="pt-BR" sz="2000" dirty="0" err="1">
                <a:solidFill>
                  <a:srgbClr val="00CC66"/>
                </a:solidFill>
              </a:rPr>
              <a:t>Cut</a:t>
            </a:r>
            <a:r>
              <a:rPr lang="pt-BR" altLang="pt-BR" sz="2000" dirty="0"/>
              <a:t> </a:t>
            </a:r>
            <a:r>
              <a:rPr lang="pt-BR" altLang="pt-BR" sz="2000" dirty="0">
                <a:solidFill>
                  <a:srgbClr val="00CC66"/>
                </a:solidFill>
              </a:rPr>
              <a:t>verde</a:t>
            </a:r>
            <a:r>
              <a:rPr lang="pt-BR" altLang="pt-BR" sz="2000" dirty="0"/>
              <a:t>: aumenta a eficiência, mas não modifica o significado declarativo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pt-BR" altLang="pt-BR" dirty="0"/>
              <a:t>Se for removido do programa, serão produzidos os mesmos resultados</a:t>
            </a:r>
            <a:endParaRPr lang="pt-BR" altLang="pt-BR" sz="16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>
                <a:latin typeface="Arial" charset="0"/>
                <a:cs typeface="Arial" charset="0"/>
              </a:rPr>
              <a:t>Controle de Retrocessos: </a:t>
            </a:r>
            <a:br>
              <a:rPr lang="pt-BR" altLang="pt-BR" sz="3600" dirty="0">
                <a:latin typeface="Arial" charset="0"/>
                <a:cs typeface="Arial" charset="0"/>
              </a:rPr>
            </a:br>
            <a:r>
              <a:rPr lang="pt-BR" altLang="pt-BR" sz="3600" b="1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cut</a:t>
            </a:r>
            <a:r>
              <a:rPr lang="pt-BR" altLang="pt-BR" sz="3600" b="1" dirty="0">
                <a:solidFill>
                  <a:srgbClr val="FF0000"/>
                </a:solidFill>
                <a:latin typeface="Arial" charset="0"/>
                <a:cs typeface="Arial" charset="0"/>
              </a:rPr>
              <a:t> vermelho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600">
                <a:latin typeface="Arial" charset="0"/>
                <a:cs typeface="Arial" charset="0"/>
              </a:rPr>
              <a:t>Representando regras mutuamente exclusivas</a:t>
            </a:r>
          </a:p>
          <a:p>
            <a:pPr>
              <a:lnSpc>
                <a:spcPct val="80000"/>
              </a:lnSpc>
            </a:pPr>
            <a:endParaRPr lang="pt-BR" altLang="pt-BR" sz="1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f(X,0) :- X &lt; 3 , ! . 	  % r1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f(X,2) :- 3 =&lt; X, X &lt; 6, !.  % r2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f(X,4) :- 6 =&lt; X. 	   % r3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600">
                <a:latin typeface="Arial" charset="0"/>
                <a:cs typeface="Arial" charset="0"/>
              </a:rPr>
              <a:t>pode ser expresso , de forma mais econômica, como: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Se X &lt; 3 então Y = 0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              senão  se X &lt; 6 então Y =2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		                       senão Y = 4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Ou,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f(X,0) :- X &lt; 3 , ! .     % r1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f(X,2) :- X &lt; 6, !.	  % r2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>
                <a:latin typeface="Arial" charset="0"/>
                <a:cs typeface="Arial" charset="0"/>
              </a:rPr>
              <a:t>f(X,4) .		  % r3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>
              <a:latin typeface="Arial" charset="0"/>
              <a:cs typeface="Arial" charset="0"/>
            </a:endParaRPr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Este programa produz o mesmo resultado dos anteriores, porém é muito mais econômico.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Entretanto, se os </a:t>
            </a:r>
            <a:r>
              <a:rPr lang="pt-BR" altLang="pt-BR" sz="1600" i="1" dirty="0" err="1">
                <a:latin typeface="Arial" charset="0"/>
                <a:cs typeface="Arial" charset="0"/>
              </a:rPr>
              <a:t>cuts</a:t>
            </a:r>
            <a:r>
              <a:rPr lang="pt-BR" altLang="pt-BR" sz="1600" i="1" dirty="0">
                <a:latin typeface="Arial" charset="0"/>
                <a:cs typeface="Arial" charset="0"/>
              </a:rPr>
              <a:t> </a:t>
            </a:r>
            <a:r>
              <a:rPr lang="pt-BR" altLang="pt-BR" sz="1600" dirty="0">
                <a:latin typeface="Arial" charset="0"/>
                <a:cs typeface="Arial" charset="0"/>
              </a:rPr>
              <a:t>forem removidos do programa acima ...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?- f(1,Y).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Y = 0 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Y = 2 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Y = 4 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80000"/>
              </a:lnSpc>
            </a:pPr>
            <a:endParaRPr lang="pt-BR" altLang="pt-BR" sz="1600" b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60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Cut</a:t>
            </a:r>
            <a:r>
              <a:rPr lang="pt-BR" altLang="pt-BR" sz="1600" b="1" dirty="0">
                <a:latin typeface="Arial" charset="0"/>
                <a:cs typeface="Arial" charset="0"/>
              </a:rPr>
              <a:t> </a:t>
            </a:r>
            <a:r>
              <a:rPr lang="pt-BR" altLang="pt-BR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vermelho</a:t>
            </a:r>
          </a:p>
          <a:p>
            <a:pPr lvl="1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Modifica o significado declarativo do programa</a:t>
            </a:r>
          </a:p>
          <a:p>
            <a:pPr lvl="1"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Deve ser usado com cautela.</a:t>
            </a:r>
          </a:p>
          <a:p>
            <a:pPr>
              <a:lnSpc>
                <a:spcPct val="80000"/>
              </a:lnSpc>
            </a:pPr>
            <a:endParaRPr lang="pt-BR" altLang="pt-BR" sz="18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  <p:bldP spid="34304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Controle de Retrocessos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3350"/>
            <a:ext cx="3810000" cy="4845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 err="1">
                <a:latin typeface="Arial" charset="0"/>
                <a:cs typeface="Arial" charset="0"/>
              </a:rPr>
              <a:t>Cut</a:t>
            </a:r>
            <a:r>
              <a:rPr lang="pt-BR" altLang="pt-BR" sz="1800" dirty="0">
                <a:latin typeface="Arial" charset="0"/>
                <a:cs typeface="Arial" charset="0"/>
              </a:rPr>
              <a:t> compromete o sistema com todas as escolhas feitas entre o instante em que o “objetivo pai” foi invocado e o instante em que o </a:t>
            </a:r>
            <a:r>
              <a:rPr lang="pt-BR" altLang="pt-BR" sz="1800" i="1" dirty="0" err="1">
                <a:latin typeface="Arial" charset="0"/>
                <a:cs typeface="Arial" charset="0"/>
              </a:rPr>
              <a:t>cut</a:t>
            </a:r>
            <a:r>
              <a:rPr lang="pt-BR" altLang="pt-BR" sz="1800" dirty="0">
                <a:latin typeface="Arial" charset="0"/>
                <a:cs typeface="Arial" charset="0"/>
              </a:rPr>
              <a:t> foi encontrado.</a:t>
            </a:r>
          </a:p>
          <a:p>
            <a:pPr>
              <a:lnSpc>
                <a:spcPct val="80000"/>
              </a:lnSpc>
            </a:pPr>
            <a:r>
              <a:rPr lang="pt-BR" altLang="pt-BR" sz="1800" dirty="0">
                <a:latin typeface="Arial" charset="0"/>
                <a:cs typeface="Arial" charset="0"/>
              </a:rPr>
              <a:t>Objetivo pai: é o objetivo que casou com a cabeça da cláusula que contém o </a:t>
            </a:r>
            <a:r>
              <a:rPr lang="pt-BR" altLang="pt-BR" sz="1800" dirty="0" err="1">
                <a:latin typeface="Arial" charset="0"/>
                <a:cs typeface="Arial" charset="0"/>
              </a:rPr>
              <a:t>cut</a:t>
            </a:r>
            <a:r>
              <a:rPr lang="pt-BR" altLang="pt-BR" sz="1800" dirty="0"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2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600" dirty="0">
                <a:latin typeface="Arial" charset="0"/>
                <a:cs typeface="Arial" charset="0"/>
              </a:rPr>
              <a:t>Ex.: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C:- P, Q, R, ! , S, T , U.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C:- V.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A:- B, C, D.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6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600" dirty="0">
                <a:latin typeface="Arial" charset="0"/>
                <a:cs typeface="Arial" charset="0"/>
              </a:rPr>
              <a:t>?- A.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dirty="0">
                <a:latin typeface="Arial" charset="0"/>
                <a:cs typeface="Arial" charset="0"/>
              </a:rPr>
              <a:t>% onde A,B ... são termos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60488"/>
            <a:ext cx="3810000" cy="4887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O retrocesso é permitido na lista P, Q, R, porém, assim que </a:t>
            </a:r>
            <a:r>
              <a:rPr lang="pt-BR" altLang="pt-BR" sz="1800" i="1">
                <a:latin typeface="Arial" charset="0"/>
                <a:cs typeface="Arial" charset="0"/>
              </a:rPr>
              <a:t>cut</a:t>
            </a:r>
            <a:r>
              <a:rPr lang="pt-BR" altLang="pt-BR" sz="1800">
                <a:latin typeface="Arial" charset="0"/>
                <a:cs typeface="Arial" charset="0"/>
              </a:rPr>
              <a:t> for encontrado, serão suprimidas todas as soluções alternativas de P, Q, R e a cláusula alternativa sobre C (C:- V).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O retrocesso, será ainda possível  na lista S, T, U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O objetivo pai da cláusula contendo o </a:t>
            </a:r>
            <a:r>
              <a:rPr lang="pt-BR" altLang="pt-BR" sz="1800" i="1">
                <a:latin typeface="Arial" charset="0"/>
                <a:cs typeface="Arial" charset="0"/>
              </a:rPr>
              <a:t>cut</a:t>
            </a:r>
            <a:r>
              <a:rPr lang="pt-BR" altLang="pt-BR" sz="1800">
                <a:latin typeface="Arial" charset="0"/>
                <a:cs typeface="Arial" charset="0"/>
              </a:rPr>
              <a:t> é o objetivo C da cláusula</a:t>
            </a:r>
            <a:br>
              <a:rPr lang="pt-BR" altLang="pt-BR" sz="1800">
                <a:latin typeface="Arial" charset="0"/>
                <a:cs typeface="Arial" charset="0"/>
              </a:rPr>
            </a:br>
            <a:r>
              <a:rPr lang="pt-BR" altLang="pt-BR" sz="1800">
                <a:latin typeface="Arial" charset="0"/>
                <a:cs typeface="Arial" charset="0"/>
              </a:rPr>
              <a:t> A:- B, C, D.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O </a:t>
            </a:r>
            <a:r>
              <a:rPr lang="pt-BR" altLang="pt-BR" sz="1800" i="1">
                <a:latin typeface="Arial" charset="0"/>
                <a:cs typeface="Arial" charset="0"/>
              </a:rPr>
              <a:t>cut</a:t>
            </a:r>
            <a:r>
              <a:rPr lang="pt-BR" altLang="pt-BR" sz="1800">
                <a:latin typeface="Arial" charset="0"/>
                <a:cs typeface="Arial" charset="0"/>
              </a:rPr>
              <a:t> afetará apenas a execução do objetivo C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O </a:t>
            </a:r>
            <a:r>
              <a:rPr lang="pt-BR" altLang="pt-BR" sz="1800" i="1">
                <a:latin typeface="Arial" charset="0"/>
                <a:cs typeface="Arial" charset="0"/>
              </a:rPr>
              <a:t>cut</a:t>
            </a:r>
            <a:r>
              <a:rPr lang="pt-BR" altLang="pt-BR" sz="1800">
                <a:latin typeface="Arial" charset="0"/>
                <a:cs typeface="Arial" charset="0"/>
              </a:rPr>
              <a:t> será ‘invisível’ do ponto de vista do objetivo A</a:t>
            </a:r>
          </a:p>
          <a:p>
            <a:pPr lvl="1">
              <a:lnSpc>
                <a:spcPct val="80000"/>
              </a:lnSpc>
            </a:pPr>
            <a:r>
              <a:rPr lang="pt-BR" altLang="pt-BR" sz="1600">
                <a:latin typeface="Arial" charset="0"/>
                <a:cs typeface="Arial" charset="0"/>
              </a:rPr>
              <a:t>retrocesso permanecerá ativo dentro da lista de objetivos </a:t>
            </a:r>
            <a:br>
              <a:rPr lang="pt-BR" altLang="pt-BR" sz="1600">
                <a:latin typeface="Arial" charset="0"/>
                <a:cs typeface="Arial" charset="0"/>
              </a:rPr>
            </a:br>
            <a:r>
              <a:rPr lang="pt-BR" altLang="pt-BR" sz="1600">
                <a:latin typeface="Arial" charset="0"/>
                <a:cs typeface="Arial" charset="0"/>
              </a:rPr>
              <a:t>B, C, D</a:t>
            </a:r>
          </a:p>
          <a:p>
            <a:pPr lvl="1">
              <a:lnSpc>
                <a:spcPct val="80000"/>
              </a:lnSpc>
            </a:pPr>
            <a:endParaRPr lang="pt-BR" altLang="pt-BR" sz="16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Exemplos usando </a:t>
            </a:r>
            <a:r>
              <a:rPr lang="pt-BR" altLang="pt-BR" i="1">
                <a:latin typeface="Arial" charset="0"/>
                <a:cs typeface="Arial" charset="0"/>
              </a:rPr>
              <a:t>cut</a:t>
            </a:r>
            <a:endParaRPr lang="pt-BR" altLang="pt-BR">
              <a:latin typeface="Arial" charset="0"/>
              <a:cs typeface="Arial" charset="0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6295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Máximo max(X,Y,Máximo)</a:t>
            </a:r>
            <a:br>
              <a:rPr lang="pt-BR" altLang="pt-BR" sz="2400">
                <a:latin typeface="Arial" charset="0"/>
                <a:cs typeface="Arial" charset="0"/>
              </a:rPr>
            </a:br>
            <a:endParaRPr lang="pt-BR" altLang="pt-BR" sz="24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max(X,Y,X) :- X&gt;=Y, !.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max(X,Y,Y).</a:t>
            </a:r>
            <a:br>
              <a:rPr lang="pt-BR" altLang="pt-BR" sz="2000" b="1">
                <a:latin typeface="Arial" charset="0"/>
                <a:cs typeface="Arial" charset="0"/>
              </a:rPr>
            </a:br>
            <a:endParaRPr lang="pt-BR" altLang="pt-BR" sz="20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pertence com uma só solução</a:t>
            </a:r>
            <a:br>
              <a:rPr lang="pt-BR" altLang="pt-BR" sz="2400">
                <a:latin typeface="Arial" charset="0"/>
                <a:cs typeface="Arial" charset="0"/>
              </a:rPr>
            </a:br>
            <a:endParaRPr lang="pt-BR" altLang="pt-BR" sz="24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pertence(X,[X|_]) :- !.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pertence(X,[_|L]) :- pertence(X,L).</a:t>
            </a:r>
            <a:br>
              <a:rPr lang="pt-BR" altLang="pt-BR" sz="2000" b="1">
                <a:latin typeface="Arial" charset="0"/>
                <a:cs typeface="Arial" charset="0"/>
              </a:rPr>
            </a:br>
            <a:endParaRPr lang="pt-BR" altLang="pt-BR" sz="2000" b="1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>
                <a:latin typeface="Arial" charset="0"/>
                <a:cs typeface="Arial" charset="0"/>
              </a:rPr>
              <a:t>acrescentar elemento a uma lista sem duplicação</a:t>
            </a:r>
            <a:br>
              <a:rPr lang="pt-BR" altLang="pt-BR" sz="2400">
                <a:latin typeface="Arial" charset="0"/>
                <a:cs typeface="Arial" charset="0"/>
              </a:rPr>
            </a:br>
            <a:endParaRPr lang="pt-BR" altLang="pt-BR" sz="24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add(X,L,L) :- pertence(X,L), !.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add(X,L,[X|L]).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Negação como falha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295400"/>
            <a:ext cx="8188325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Em Prolog “clássico” a falha na demonstração de um objetivo é interpretada como se ele fosse </a:t>
            </a:r>
            <a:r>
              <a:rPr lang="pt-BR" altLang="pt-BR" sz="1800" b="1">
                <a:latin typeface="Arial" charset="0"/>
                <a:cs typeface="Arial" charset="0"/>
              </a:rPr>
              <a:t>falso</a:t>
            </a:r>
          </a:p>
          <a:p>
            <a:pPr lvl="1">
              <a:lnSpc>
                <a:spcPct val="80000"/>
              </a:lnSpc>
            </a:pPr>
            <a:r>
              <a:rPr lang="pt-BR" altLang="pt-BR" sz="1600">
                <a:latin typeface="Arial" charset="0"/>
                <a:cs typeface="Arial" charset="0"/>
              </a:rPr>
              <a:t>Assume-se que “o mundo é fechado” – tudo o que não for comprovadamente verdadeiro é assumido falso (</a:t>
            </a:r>
            <a:r>
              <a:rPr lang="pt-BR" altLang="pt-BR" sz="1600" i="1">
                <a:latin typeface="Arial" charset="0"/>
                <a:cs typeface="Arial" charset="0"/>
              </a:rPr>
              <a:t>closed world assumption</a:t>
            </a:r>
            <a:r>
              <a:rPr lang="pt-BR" altLang="pt-BR" sz="1600"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Para representar informação negativa podemos usar o predicado </a:t>
            </a:r>
            <a:r>
              <a:rPr lang="pt-BR" altLang="pt-BR" sz="1800" b="1">
                <a:latin typeface="Arial" charset="0"/>
                <a:cs typeface="Arial" charset="0"/>
              </a:rPr>
              <a:t>fail.</a:t>
            </a: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?- fail. 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No</a:t>
            </a: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também existe </a:t>
            </a:r>
            <a:r>
              <a:rPr lang="pt-BR" altLang="pt-BR" sz="1800" b="1">
                <a:latin typeface="Arial" charset="0"/>
                <a:cs typeface="Arial" charset="0"/>
              </a:rPr>
              <a:t>true</a:t>
            </a:r>
            <a:r>
              <a:rPr lang="pt-BR" altLang="pt-BR" sz="1800">
                <a:latin typeface="Arial" charset="0"/>
                <a:cs typeface="Arial" charset="0"/>
              </a:rPr>
              <a:t>, que sucede sempre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?- true.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>
                <a:latin typeface="Arial" charset="0"/>
                <a:cs typeface="Arial" charset="0"/>
              </a:rPr>
              <a:t>Yes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pt-BR" altLang="pt-BR" sz="1800">
                <a:latin typeface="Arial" charset="0"/>
                <a:cs typeface="Arial" charset="0"/>
              </a:rPr>
              <a:t>Exemplo: “joaninha gosta de todos os animais, exceto de baratas”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pt-BR" altLang="pt-BR" sz="180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gosta(joaninha,X) :-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barata(X), !, fail.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gosta(joaninha,X) :- </a:t>
            </a:r>
          </a:p>
          <a:p>
            <a:pPr lvl="1">
              <a:lnSpc>
                <a:spcPct val="80000"/>
              </a:lnSpc>
              <a:buFont typeface="ZapfDingbats" pitchFamily="82" charset="2"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	animal(X).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Mais usos para  </a:t>
            </a:r>
            <a:r>
              <a:rPr lang="pt-BR" altLang="pt-BR" b="1" i="1">
                <a:latin typeface="Arial" charset="0"/>
                <a:cs typeface="Arial" charset="0"/>
              </a:rPr>
              <a:t>!</a:t>
            </a:r>
            <a:r>
              <a:rPr lang="pt-BR" altLang="pt-BR">
                <a:latin typeface="Arial" charset="0"/>
                <a:cs typeface="Arial" charset="0"/>
              </a:rPr>
              <a:t>  e </a:t>
            </a:r>
            <a:r>
              <a:rPr lang="pt-BR" altLang="pt-BR" b="1" i="1">
                <a:latin typeface="Arial" charset="0"/>
                <a:cs typeface="Arial" charset="0"/>
              </a:rPr>
              <a:t>fail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“X não unifica com Y” 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b="1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diferente(X,X) :-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	!,fail.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diferente(_,_).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000">
                <a:latin typeface="Arial" charset="0"/>
                <a:cs typeface="Arial" charset="0"/>
              </a:rPr>
              <a:t>Definição de </a:t>
            </a:r>
            <a:r>
              <a:rPr lang="pt-BR" altLang="pt-BR" sz="2000" i="1">
                <a:latin typeface="Arial" charset="0"/>
                <a:cs typeface="Arial" charset="0"/>
              </a:rPr>
              <a:t>not </a:t>
            </a:r>
            <a:r>
              <a:rPr lang="pt-BR" altLang="pt-BR" sz="2000">
                <a:latin typeface="Arial" charset="0"/>
                <a:cs typeface="Arial" charset="0"/>
              </a:rPr>
              <a:t>em Prolog: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not(P) :-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	P, !, fail.</a:t>
            </a:r>
            <a:endParaRPr lang="pt-BR" altLang="pt-BR" sz="2000" b="1" i="1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not(_).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Ou …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 err="1">
                <a:latin typeface="Arial" charset="0"/>
                <a:cs typeface="Arial" charset="0"/>
              </a:rPr>
              <a:t>not</a:t>
            </a:r>
            <a:r>
              <a:rPr lang="pt-BR" altLang="pt-BR" sz="2000" b="1" dirty="0">
                <a:latin typeface="Arial" charset="0"/>
                <a:cs typeface="Arial" charset="0"/>
              </a:rPr>
              <a:t>(P) :-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P, !,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fail</a:t>
            </a:r>
            <a:endParaRPr lang="pt-BR" altLang="pt-BR" sz="2000" b="1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;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true</a:t>
            </a:r>
            <a:r>
              <a:rPr lang="pt-BR" altLang="pt-BR" sz="2000" b="1" dirty="0"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b="1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Exemplo da Joaninha, mais elegante: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gosta(joaninha,X) :-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animal(X),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not</a:t>
            </a:r>
            <a:r>
              <a:rPr lang="pt-BR" altLang="pt-BR" sz="2000" b="1" dirty="0">
                <a:latin typeface="Arial" charset="0"/>
                <a:cs typeface="Arial" charset="0"/>
              </a:rPr>
              <a:t>(barata(X)).</a:t>
            </a:r>
          </a:p>
          <a:p>
            <a:pPr>
              <a:lnSpc>
                <a:spcPct val="90000"/>
              </a:lnSpc>
            </a:pPr>
            <a:endParaRPr lang="pt-BR" altLang="pt-BR" sz="20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  <p:bldP spid="351236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Impacto do </a:t>
            </a:r>
            <a:r>
              <a:rPr lang="pt-BR" altLang="pt-BR" i="1">
                <a:latin typeface="Arial" charset="0"/>
                <a:cs typeface="Arial" charset="0"/>
              </a:rPr>
              <a:t>cut</a:t>
            </a:r>
            <a:r>
              <a:rPr lang="pt-BR" altLang="pt-BR">
                <a:latin typeface="Arial" charset="0"/>
                <a:cs typeface="Arial" charset="0"/>
              </a:rPr>
              <a:t> na lógica do programa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O predicado Prolog...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	</a:t>
            </a:r>
            <a:r>
              <a:rPr lang="pt-BR" altLang="pt-BR" sz="2000" b="1" dirty="0">
                <a:latin typeface="Arial" charset="0"/>
                <a:cs typeface="Arial" charset="0"/>
              </a:rPr>
              <a:t>p :- c,a.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p :- b.</a:t>
            </a:r>
          </a:p>
          <a:p>
            <a:pPr>
              <a:lnSpc>
                <a:spcPct val="90000"/>
              </a:lnSpc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</a:rPr>
              <a:t>...corresponde à fórmula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	p 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 (c E a) OU b. </a:t>
            </a:r>
          </a:p>
          <a:p>
            <a:pPr>
              <a:lnSpc>
                <a:spcPct val="90000"/>
              </a:lnSpc>
            </a:pPr>
            <a:endParaRPr lang="pt-BR" altLang="pt-BR" sz="20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As cláusulas podem ser trocadas sem alterar o significado declarativo.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O mesmo predicado com </a:t>
            </a:r>
            <a:r>
              <a:rPr lang="pt-BR" altLang="pt-BR" sz="2000" i="1" dirty="0" err="1">
                <a:latin typeface="Arial" charset="0"/>
                <a:cs typeface="Arial" charset="0"/>
                <a:sym typeface="Wingdings" pitchFamily="2" charset="2"/>
              </a:rPr>
              <a:t>cut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.</a:t>
            </a: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	</a:t>
            </a:r>
            <a:r>
              <a:rPr lang="pt-BR" altLang="pt-BR" sz="2000" b="1" dirty="0">
                <a:latin typeface="Arial" charset="0"/>
                <a:cs typeface="Arial" charset="0"/>
              </a:rPr>
              <a:t>p :- c, !, a.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 dirty="0">
                <a:latin typeface="Arial" charset="0"/>
                <a:cs typeface="Arial" charset="0"/>
              </a:rPr>
              <a:t>	p :- b.</a:t>
            </a:r>
          </a:p>
          <a:p>
            <a:pPr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r>
              <a:rPr lang="pt-BR" altLang="pt-BR" sz="2000" dirty="0">
                <a:latin typeface="Arial" charset="0"/>
                <a:cs typeface="Arial" charset="0"/>
              </a:rPr>
              <a:t>...corresponde à fórmula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</a:rPr>
              <a:t>	p </a:t>
            </a: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 (c E a) OU (~c E b)</a:t>
            </a:r>
          </a:p>
          <a:p>
            <a:endParaRPr lang="pt-BR" altLang="pt-BR" sz="2000" dirty="0">
              <a:latin typeface="Arial" charset="0"/>
              <a:cs typeface="Arial" charset="0"/>
              <a:sym typeface="Wingdings" pitchFamily="2" charset="2"/>
            </a:endParaRPr>
          </a:p>
          <a:p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Se as cláusulas fossem invertidas teríamos: 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dirty="0">
                <a:latin typeface="Arial" charset="0"/>
                <a:cs typeface="Arial" charset="0"/>
                <a:sym typeface="Wingdings" pitchFamily="2" charset="2"/>
              </a:rPr>
              <a:t>	p  b OU (c E a)</a:t>
            </a:r>
            <a:endParaRPr lang="pt-BR" altLang="pt-BR" sz="2000" dirty="0">
              <a:latin typeface="Arial" charset="0"/>
              <a:cs typeface="Arial" charset="0"/>
            </a:endParaRPr>
          </a:p>
          <a:p>
            <a:endParaRPr lang="pt-BR" alt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  <p:bldP spid="35328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Exemplo de relações familiares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597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paula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dirty="0" err="1">
                <a:latin typeface="Arial" charset="0"/>
                <a:cs typeface="Arial" charset="0"/>
              </a:rPr>
              <a:t>roberto</a:t>
            </a:r>
            <a:r>
              <a:rPr lang="pt-BR" altLang="pt-BR" sz="2000" dirty="0">
                <a:latin typeface="Arial" charset="0"/>
                <a:cs typeface="Arial" charset="0"/>
              </a:rPr>
              <a:t>).    % Paula é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b="1" dirty="0">
                <a:latin typeface="Arial" charset="0"/>
                <a:cs typeface="Arial" charset="0"/>
              </a:rPr>
              <a:t> </a:t>
            </a:r>
            <a:r>
              <a:rPr lang="pt-BR" altLang="pt-BR" sz="2000" dirty="0">
                <a:latin typeface="Arial" charset="0"/>
                <a:cs typeface="Arial" charset="0"/>
              </a:rPr>
              <a:t>de Roberto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(tomas, </a:t>
            </a:r>
            <a:r>
              <a:rPr lang="pt-BR" altLang="pt-BR" sz="2000" dirty="0" err="1">
                <a:latin typeface="Arial" charset="0"/>
                <a:cs typeface="Arial" charset="0"/>
              </a:rPr>
              <a:t>roberto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(tomas, </a:t>
            </a:r>
            <a:r>
              <a:rPr lang="pt-BR" altLang="pt-BR" sz="2000" dirty="0" err="1">
                <a:latin typeface="Arial" charset="0"/>
                <a:cs typeface="Arial" charset="0"/>
              </a:rPr>
              <a:t>luisa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roberto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dirty="0" err="1">
                <a:latin typeface="Arial" charset="0"/>
                <a:cs typeface="Arial" charset="0"/>
              </a:rPr>
              <a:t>ana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roberto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dirty="0" err="1">
                <a:latin typeface="Arial" charset="0"/>
                <a:cs typeface="Arial" charset="0"/>
              </a:rPr>
              <a:t>patricia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 err="1">
                <a:latin typeface="Arial" charset="0"/>
                <a:cs typeface="Arial" charset="0"/>
              </a:rPr>
              <a:t>um_dos_pais</a:t>
            </a:r>
            <a:r>
              <a:rPr lang="pt-BR" altLang="pt-BR" sz="2000" dirty="0">
                <a:latin typeface="Arial" charset="0"/>
                <a:cs typeface="Arial" charset="0"/>
              </a:rPr>
              <a:t>(</a:t>
            </a:r>
            <a:r>
              <a:rPr lang="pt-BR" altLang="pt-BR" sz="2000" dirty="0" err="1">
                <a:latin typeface="Arial" charset="0"/>
                <a:cs typeface="Arial" charset="0"/>
              </a:rPr>
              <a:t>patricia</a:t>
            </a:r>
            <a:r>
              <a:rPr lang="pt-BR" altLang="pt-BR" sz="2000" dirty="0">
                <a:latin typeface="Arial" charset="0"/>
                <a:cs typeface="Arial" charset="0"/>
              </a:rPr>
              <a:t>, </a:t>
            </a:r>
            <a:r>
              <a:rPr lang="pt-BR" altLang="pt-BR" sz="2000" dirty="0" err="1">
                <a:latin typeface="Arial" charset="0"/>
                <a:cs typeface="Arial" charset="0"/>
              </a:rPr>
              <a:t>joao</a:t>
            </a:r>
            <a:r>
              <a:rPr lang="pt-BR" altLang="pt-BR" sz="2000" dirty="0">
                <a:latin typeface="Arial" charset="0"/>
                <a:cs typeface="Arial" charset="0"/>
              </a:rPr>
              <a:t>).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  <p:grpSp>
        <p:nvGrpSpPr>
          <p:cNvPr id="8196" name="Grupo 24"/>
          <p:cNvGrpSpPr>
            <a:grpSpLocks/>
          </p:cNvGrpSpPr>
          <p:nvPr/>
        </p:nvGrpSpPr>
        <p:grpSpPr bwMode="auto">
          <a:xfrm>
            <a:off x="4629150" y="2428875"/>
            <a:ext cx="4095750" cy="3571875"/>
            <a:chOff x="4629150" y="2428875"/>
            <a:chExt cx="4095750" cy="3571875"/>
          </a:xfrm>
        </p:grpSpPr>
        <p:sp>
          <p:nvSpPr>
            <p:cNvPr id="8197" name="Elipse 1"/>
            <p:cNvSpPr>
              <a:spLocks noChangeArrowheads="1"/>
            </p:cNvSpPr>
            <p:nvPr/>
          </p:nvSpPr>
          <p:spPr bwMode="auto">
            <a:xfrm>
              <a:off x="5367337" y="24288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Paula</a:t>
              </a:r>
            </a:p>
          </p:txBody>
        </p:sp>
        <p:sp>
          <p:nvSpPr>
            <p:cNvPr id="8198" name="Elipse 4"/>
            <p:cNvSpPr>
              <a:spLocks noChangeArrowheads="1"/>
            </p:cNvSpPr>
            <p:nvPr/>
          </p:nvSpPr>
          <p:spPr bwMode="auto">
            <a:xfrm>
              <a:off x="5191125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Roberto</a:t>
              </a:r>
            </a:p>
          </p:txBody>
        </p:sp>
        <p:sp>
          <p:nvSpPr>
            <p:cNvPr id="8199" name="Elipse 5"/>
            <p:cNvSpPr>
              <a:spLocks noChangeArrowheads="1"/>
            </p:cNvSpPr>
            <p:nvPr/>
          </p:nvSpPr>
          <p:spPr bwMode="auto">
            <a:xfrm>
              <a:off x="6953250" y="24574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Tomas</a:t>
              </a:r>
            </a:p>
          </p:txBody>
        </p:sp>
        <p:sp>
          <p:nvSpPr>
            <p:cNvPr id="8200" name="Elipse 6"/>
            <p:cNvSpPr>
              <a:spLocks noChangeArrowheads="1"/>
            </p:cNvSpPr>
            <p:nvPr/>
          </p:nvSpPr>
          <p:spPr bwMode="auto">
            <a:xfrm>
              <a:off x="7543800" y="3486150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Luisa</a:t>
              </a:r>
            </a:p>
          </p:txBody>
        </p:sp>
        <p:sp>
          <p:nvSpPr>
            <p:cNvPr id="8201" name="Elipse 7"/>
            <p:cNvSpPr>
              <a:spLocks noChangeArrowheads="1"/>
            </p:cNvSpPr>
            <p:nvPr/>
          </p:nvSpPr>
          <p:spPr bwMode="auto">
            <a:xfrm>
              <a:off x="4629150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Ana</a:t>
              </a:r>
            </a:p>
          </p:txBody>
        </p:sp>
        <p:sp>
          <p:nvSpPr>
            <p:cNvPr id="8202" name="Elipse 8"/>
            <p:cNvSpPr>
              <a:spLocks noChangeArrowheads="1"/>
            </p:cNvSpPr>
            <p:nvPr/>
          </p:nvSpPr>
          <p:spPr bwMode="auto">
            <a:xfrm>
              <a:off x="5991225" y="448627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Patricia</a:t>
              </a:r>
            </a:p>
          </p:txBody>
        </p:sp>
        <p:sp>
          <p:nvSpPr>
            <p:cNvPr id="8203" name="Elipse 9"/>
            <p:cNvSpPr>
              <a:spLocks noChangeArrowheads="1"/>
            </p:cNvSpPr>
            <p:nvPr/>
          </p:nvSpPr>
          <p:spPr bwMode="auto">
            <a:xfrm>
              <a:off x="6086475" y="5495925"/>
              <a:ext cx="1181100" cy="5048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r>
                <a:rPr lang="pt-BR" altLang="pt-BR"/>
                <a:t>João</a:t>
              </a:r>
            </a:p>
          </p:txBody>
        </p:sp>
        <p:cxnSp>
          <p:nvCxnSpPr>
            <p:cNvPr id="8204" name="Conector de seta reta 3"/>
            <p:cNvCxnSpPr>
              <a:cxnSpLocks noChangeShapeType="1"/>
              <a:endCxn id="8198" idx="0"/>
            </p:cNvCxnSpPr>
            <p:nvPr/>
          </p:nvCxnSpPr>
          <p:spPr bwMode="auto">
            <a:xfrm flipH="1">
              <a:off x="5781675" y="2933700"/>
              <a:ext cx="176212" cy="5524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205" name="Conector de seta reta 12"/>
            <p:cNvCxnSpPr>
              <a:cxnSpLocks noChangeShapeType="1"/>
              <a:stCxn id="8199" idx="4"/>
            </p:cNvCxnSpPr>
            <p:nvPr/>
          </p:nvCxnSpPr>
          <p:spPr bwMode="auto">
            <a:xfrm flipH="1">
              <a:off x="5810250" y="2962275"/>
              <a:ext cx="1733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206" name="Conector de seta reta 14"/>
            <p:cNvCxnSpPr>
              <a:cxnSpLocks noChangeShapeType="1"/>
              <a:endCxn id="8200" idx="0"/>
            </p:cNvCxnSpPr>
            <p:nvPr/>
          </p:nvCxnSpPr>
          <p:spPr bwMode="auto">
            <a:xfrm>
              <a:off x="7543800" y="2962275"/>
              <a:ext cx="590550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207" name="Conector de seta reta 16"/>
            <p:cNvCxnSpPr>
              <a:cxnSpLocks noChangeShapeType="1"/>
              <a:endCxn id="8201" idx="0"/>
            </p:cNvCxnSpPr>
            <p:nvPr/>
          </p:nvCxnSpPr>
          <p:spPr bwMode="auto">
            <a:xfrm flipH="1">
              <a:off x="5219700" y="3990975"/>
              <a:ext cx="561975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208" name="Conector de seta reta 18"/>
            <p:cNvCxnSpPr>
              <a:cxnSpLocks noChangeShapeType="1"/>
              <a:stCxn id="8198" idx="4"/>
              <a:endCxn id="8202" idx="0"/>
            </p:cNvCxnSpPr>
            <p:nvPr/>
          </p:nvCxnSpPr>
          <p:spPr bwMode="auto">
            <a:xfrm>
              <a:off x="5781675" y="3990975"/>
              <a:ext cx="80010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209" name="Conector de seta reta 20"/>
            <p:cNvCxnSpPr>
              <a:cxnSpLocks noChangeShapeType="1"/>
              <a:endCxn id="8203" idx="0"/>
            </p:cNvCxnSpPr>
            <p:nvPr/>
          </p:nvCxnSpPr>
          <p:spPr bwMode="auto">
            <a:xfrm>
              <a:off x="6577012" y="4991100"/>
              <a:ext cx="100013" cy="5048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NOT 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altLang="pt-BR" sz="2000">
                <a:latin typeface="Arial" charset="0"/>
                <a:cs typeface="Arial" charset="0"/>
              </a:rPr>
              <a:t>Not em Prolog não corresponde exatamente à negação em matemática</a:t>
            </a:r>
          </a:p>
          <a:p>
            <a:pPr lvl="1"/>
            <a:r>
              <a:rPr lang="pt-BR" altLang="pt-BR" sz="1800">
                <a:latin typeface="Arial" charset="0"/>
                <a:cs typeface="Arial" charset="0"/>
              </a:rPr>
              <a:t>Suposição do mundo fechado</a:t>
            </a:r>
          </a:p>
          <a:p>
            <a:r>
              <a:rPr lang="pt-BR" altLang="pt-BR" sz="2000">
                <a:latin typeface="Arial" charset="0"/>
                <a:cs typeface="Arial" charset="0"/>
              </a:rPr>
              <a:t>Ex.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 b="1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 b="1">
              <a:latin typeface="Arial" charset="0"/>
              <a:cs typeface="Arial" charset="0"/>
            </a:endParaRP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90650"/>
            <a:ext cx="4143375" cy="48577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alto-padrão(fellini).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caro(fellini).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alto-padrão(bandejão).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acessível(Restaurante):-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	not caro(Restaurante).</a:t>
            </a: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alto-padrão(X), acessível(X).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X = bandejão.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?- acessível(X), alto-padrão(X).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>
                <a:latin typeface="Arial" charset="0"/>
                <a:cs typeface="Arial" charset="0"/>
              </a:rPr>
              <a:t>No</a:t>
            </a: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  <a:p>
            <a:pPr>
              <a:buFont typeface="ZapfDingbats" pitchFamily="82" charset="2"/>
              <a:buNone/>
            </a:pPr>
            <a:endParaRPr lang="pt-BR" altLang="pt-BR" sz="20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  <p:bldP spid="355332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Resumo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7950"/>
            <a:ext cx="8334375" cy="5105400"/>
          </a:xfrm>
        </p:spPr>
        <p:txBody>
          <a:bodyPr/>
          <a:lstStyle/>
          <a:p>
            <a:r>
              <a:rPr lang="pt-BR" altLang="pt-BR" i="1">
                <a:latin typeface="Arial" charset="0"/>
                <a:cs typeface="Arial" charset="0"/>
              </a:rPr>
              <a:t>Cut </a:t>
            </a:r>
            <a:r>
              <a:rPr lang="pt-BR" altLang="pt-BR">
                <a:latin typeface="Arial" charset="0"/>
                <a:cs typeface="Arial" charset="0"/>
              </a:rPr>
              <a:t>(!) permite melhorar a eficiência (“</a:t>
            </a:r>
            <a:r>
              <a:rPr lang="pt-BR" altLang="pt-BR" i="1">
                <a:latin typeface="Arial" charset="0"/>
                <a:cs typeface="Arial" charset="0"/>
              </a:rPr>
              <a:t>cuts</a:t>
            </a:r>
            <a:r>
              <a:rPr lang="pt-BR" altLang="pt-BR">
                <a:latin typeface="Arial" charset="0"/>
                <a:cs typeface="Arial" charset="0"/>
              </a:rPr>
              <a:t> verdes”)</a:t>
            </a:r>
          </a:p>
          <a:p>
            <a:r>
              <a:rPr lang="pt-BR" altLang="pt-BR" i="1">
                <a:latin typeface="Arial" charset="0"/>
                <a:cs typeface="Arial" charset="0"/>
              </a:rPr>
              <a:t>Cut </a:t>
            </a:r>
            <a:r>
              <a:rPr lang="pt-BR" altLang="pt-BR">
                <a:latin typeface="Arial" charset="0"/>
                <a:cs typeface="Arial" charset="0"/>
              </a:rPr>
              <a:t>permite exprimir condições mutuamente exclusivas, alterando ligeiramente a semântica do programa (“</a:t>
            </a:r>
            <a:r>
              <a:rPr lang="pt-BR" altLang="pt-BR" i="1">
                <a:latin typeface="Arial" charset="0"/>
                <a:cs typeface="Arial" charset="0"/>
              </a:rPr>
              <a:t>cuts </a:t>
            </a:r>
            <a:r>
              <a:rPr lang="pt-BR" altLang="pt-BR">
                <a:latin typeface="Arial" charset="0"/>
                <a:cs typeface="Arial" charset="0"/>
              </a:rPr>
              <a:t>vermelhos”)</a:t>
            </a:r>
          </a:p>
          <a:p>
            <a:r>
              <a:rPr lang="pt-BR" altLang="pt-BR" i="1">
                <a:latin typeface="Arial" charset="0"/>
                <a:cs typeface="Arial" charset="0"/>
              </a:rPr>
              <a:t>Not</a:t>
            </a:r>
            <a:r>
              <a:rPr lang="pt-BR" altLang="pt-BR">
                <a:latin typeface="Arial" charset="0"/>
                <a:cs typeface="Arial" charset="0"/>
              </a:rPr>
              <a:t> em Prolog não corresponde exatamente à negação em matemática</a:t>
            </a:r>
          </a:p>
          <a:p>
            <a:pPr lvl="1"/>
            <a:r>
              <a:rPr lang="pt-BR" altLang="pt-BR">
                <a:latin typeface="Arial" charset="0"/>
                <a:cs typeface="Arial" charset="0"/>
              </a:rPr>
              <a:t>Assunção do mundo fechado:</a:t>
            </a:r>
          </a:p>
          <a:p>
            <a:pPr lvl="2"/>
            <a:r>
              <a:rPr lang="pt-BR" altLang="pt-BR">
                <a:latin typeface="Arial" charset="0"/>
                <a:cs typeface="Arial" charset="0"/>
              </a:rPr>
              <a:t>tudo o que não for comprovadamente verdadeiro é assumido falso.</a:t>
            </a:r>
          </a:p>
          <a:p>
            <a:endParaRPr lang="pt-BR" altLang="pt-BR" i="1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" charset="0"/>
                <a:cs typeface="Arial" charset="0"/>
              </a:rPr>
              <a:t>Bibliografia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Symbol" pitchFamily="18" charset="2"/>
              <a:buNone/>
            </a:pPr>
            <a:r>
              <a:rPr lang="pt-BR" altLang="pt-BR" sz="2400"/>
              <a:t>BRATKO, I. Prolog programming for artificial intelligence. 3nd. ed. Addison-Wesley Longman, 2000.</a:t>
            </a:r>
          </a:p>
          <a:p>
            <a:pPr>
              <a:buSzPct val="100000"/>
              <a:buFont typeface="Symbol" pitchFamily="18" charset="2"/>
              <a:buNone/>
            </a:pPr>
            <a:endParaRPr lang="pt-BR" altLang="pt-BR" sz="2000"/>
          </a:p>
          <a:p>
            <a:pPr>
              <a:buSzPct val="100000"/>
              <a:buFont typeface="Symbol" pitchFamily="18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9997</TotalTime>
  <Words>3984</Words>
  <Application>Microsoft Office PowerPoint</Application>
  <PresentationFormat>Apresentação na tela (4:3)</PresentationFormat>
  <Paragraphs>1046</Paragraphs>
  <Slides>92</Slides>
  <Notes>67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93" baseType="lpstr">
      <vt:lpstr>Estrutura padrão</vt:lpstr>
      <vt:lpstr>PROLOG</vt:lpstr>
      <vt:lpstr>Bibliografia</vt:lpstr>
      <vt:lpstr>Sumário</vt:lpstr>
      <vt:lpstr>1. Introdução ao PROLOG</vt:lpstr>
      <vt:lpstr>História</vt:lpstr>
      <vt:lpstr>Introdução</vt:lpstr>
      <vt:lpstr>Introdução</vt:lpstr>
      <vt:lpstr>Introdução</vt:lpstr>
      <vt:lpstr>Exemplo de relações familiares</vt:lpstr>
      <vt:lpstr>Exemplo de relações familiares</vt:lpstr>
      <vt:lpstr>Perguntas</vt:lpstr>
      <vt:lpstr>Perguntas com variáveis</vt:lpstr>
      <vt:lpstr>Perguntas com variáveis</vt:lpstr>
      <vt:lpstr>Perguntas com variáveis</vt:lpstr>
      <vt:lpstr>Pergunta com variáveis</vt:lpstr>
      <vt:lpstr>Resumo</vt:lpstr>
      <vt:lpstr>Estendendo o programa com regras</vt:lpstr>
      <vt:lpstr>Exercício</vt:lpstr>
      <vt:lpstr>Estendendo o programa com regras</vt:lpstr>
      <vt:lpstr>Estendendo o programa com regras</vt:lpstr>
      <vt:lpstr>Uso de regras</vt:lpstr>
      <vt:lpstr>Mais regras</vt:lpstr>
      <vt:lpstr>Regras e variáveis</vt:lpstr>
      <vt:lpstr>Resumo</vt:lpstr>
      <vt:lpstr>Resumo</vt:lpstr>
      <vt:lpstr>Exercícios</vt:lpstr>
      <vt:lpstr>Exercícios</vt:lpstr>
      <vt:lpstr>Exercícios</vt:lpstr>
      <vt:lpstr>Exercícios</vt:lpstr>
      <vt:lpstr>Definição de uma regra recursiva</vt:lpstr>
      <vt:lpstr>Definição de uma regra recursiva</vt:lpstr>
      <vt:lpstr>Como Prolog Responde a Questões</vt:lpstr>
      <vt:lpstr>Apresentação do PowerPoint</vt:lpstr>
      <vt:lpstr>Apresentação do PowerPoint</vt:lpstr>
      <vt:lpstr>Declarativo vs. procedimental</vt:lpstr>
      <vt:lpstr>1. Sumário</vt:lpstr>
      <vt:lpstr>2. Sintaxe e significado dos programas PROLOG</vt:lpstr>
      <vt:lpstr>Termos</vt:lpstr>
      <vt:lpstr>Variáveis anônimas</vt:lpstr>
      <vt:lpstr>Variáveis anônimas</vt:lpstr>
      <vt:lpstr>Termos Estruturados ou Estruturas</vt:lpstr>
      <vt:lpstr>Termos estruturados ou Estruturas</vt:lpstr>
      <vt:lpstr>Termos estruturados ou estruturas</vt:lpstr>
      <vt:lpstr>Exemplo  Geométrico</vt:lpstr>
      <vt:lpstr>Unificação/Casamento/Matching</vt:lpstr>
      <vt:lpstr>A unificação em detalhe (regras gerais)</vt:lpstr>
      <vt:lpstr>Exemplo de unificação</vt:lpstr>
      <vt:lpstr>Regras usando unificação</vt:lpstr>
      <vt:lpstr>Regras usando unificação</vt:lpstr>
      <vt:lpstr>Declarativo e procedimental</vt:lpstr>
      <vt:lpstr>O ideal declarativo e a realidade procedimental</vt:lpstr>
      <vt:lpstr>Disjunção</vt:lpstr>
      <vt:lpstr>Convém lembrar que ...</vt:lpstr>
      <vt:lpstr>2. Sumário</vt:lpstr>
      <vt:lpstr>Apresentação do PowerPoint</vt:lpstr>
      <vt:lpstr>Como representar listas</vt:lpstr>
      <vt:lpstr>Como representar listas (cont.)</vt:lpstr>
      <vt:lpstr>Como representar listas (cont.)</vt:lpstr>
      <vt:lpstr>Operações com listas – pertencer</vt:lpstr>
      <vt:lpstr>Operações com listas – concatenar</vt:lpstr>
      <vt:lpstr>Operações com listas – acrescentar</vt:lpstr>
      <vt:lpstr>Operações...</vt:lpstr>
      <vt:lpstr>Operações...</vt:lpstr>
      <vt:lpstr>Operações com listas – remover</vt:lpstr>
      <vt:lpstr>Operações...</vt:lpstr>
      <vt:lpstr>Operações</vt:lpstr>
      <vt:lpstr>Operações com listas: subLista</vt:lpstr>
      <vt:lpstr>Operadores</vt:lpstr>
      <vt:lpstr>Aritmética</vt:lpstr>
      <vt:lpstr>Aritmética</vt:lpstr>
      <vt:lpstr>Aritmética/Operadores - exemplos</vt:lpstr>
      <vt:lpstr>Operações com listas - tamanho</vt:lpstr>
      <vt:lpstr>3. Sumário</vt:lpstr>
      <vt:lpstr>4. Uso de estruturas: exemplos</vt:lpstr>
      <vt:lpstr>Uma família</vt:lpstr>
      <vt:lpstr>Como descobrir...</vt:lpstr>
      <vt:lpstr>Permitindo consultas ....</vt:lpstr>
      <vt:lpstr>Mais consultas ....</vt:lpstr>
      <vt:lpstr>Mais consultas ...</vt:lpstr>
      <vt:lpstr>5. Controle de Retrocessos</vt:lpstr>
      <vt:lpstr>Controle de Retrocessos: aumentando a eficiência</vt:lpstr>
      <vt:lpstr>Controle de Retrocessos: aumentando a eficiência</vt:lpstr>
      <vt:lpstr>Controle de Retrocessos: cut verde</vt:lpstr>
      <vt:lpstr>Controle de Retrocessos:  cut vermelho</vt:lpstr>
      <vt:lpstr>Controle de Retrocessos</vt:lpstr>
      <vt:lpstr>Exemplos usando cut</vt:lpstr>
      <vt:lpstr>Negação como falha</vt:lpstr>
      <vt:lpstr>Mais usos para  !  e fail</vt:lpstr>
      <vt:lpstr>Impacto do cut na lógica do programa</vt:lpstr>
      <vt:lpstr>NOT </vt:lpstr>
      <vt:lpstr>Resumo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JMAC</dc:creator>
  <cp:lastModifiedBy>Daniele Rodrigues</cp:lastModifiedBy>
  <cp:revision>359</cp:revision>
  <dcterms:created xsi:type="dcterms:W3CDTF">1999-10-08T19:08:27Z</dcterms:created>
  <dcterms:modified xsi:type="dcterms:W3CDTF">2018-05-16T13:36:24Z</dcterms:modified>
</cp:coreProperties>
</file>