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366" r:id="rId3"/>
    <p:sldId id="257" r:id="rId4"/>
    <p:sldId id="258" r:id="rId5"/>
    <p:sldId id="306" r:id="rId6"/>
    <p:sldId id="307" r:id="rId7"/>
    <p:sldId id="308" r:id="rId8"/>
    <p:sldId id="294" r:id="rId9"/>
    <p:sldId id="295" r:id="rId10"/>
    <p:sldId id="261" r:id="rId11"/>
    <p:sldId id="262" r:id="rId12"/>
    <p:sldId id="265" r:id="rId13"/>
    <p:sldId id="267" r:id="rId14"/>
    <p:sldId id="272" r:id="rId15"/>
    <p:sldId id="269" r:id="rId16"/>
    <p:sldId id="270" r:id="rId17"/>
    <p:sldId id="273" r:id="rId18"/>
    <p:sldId id="274" r:id="rId19"/>
    <p:sldId id="271" r:id="rId20"/>
    <p:sldId id="275" r:id="rId21"/>
    <p:sldId id="276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7" r:id="rId30"/>
    <p:sldId id="278" r:id="rId31"/>
    <p:sldId id="279" r:id="rId32"/>
    <p:sldId id="293" r:id="rId33"/>
    <p:sldId id="292" r:id="rId34"/>
    <p:sldId id="283" r:id="rId35"/>
    <p:sldId id="280" r:id="rId36"/>
    <p:sldId id="281" r:id="rId37"/>
    <p:sldId id="282" r:id="rId38"/>
    <p:sldId id="296" r:id="rId39"/>
    <p:sldId id="297" r:id="rId40"/>
    <p:sldId id="298" r:id="rId41"/>
    <p:sldId id="312" r:id="rId42"/>
    <p:sldId id="313" r:id="rId43"/>
    <p:sldId id="299" r:id="rId44"/>
    <p:sldId id="300" r:id="rId45"/>
    <p:sldId id="301" r:id="rId46"/>
    <p:sldId id="302" r:id="rId47"/>
    <p:sldId id="353" r:id="rId48"/>
    <p:sldId id="303" r:id="rId49"/>
    <p:sldId id="304" r:id="rId50"/>
    <p:sldId id="305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34" r:id="rId65"/>
    <p:sldId id="333" r:id="rId66"/>
    <p:sldId id="328" r:id="rId67"/>
    <p:sldId id="329" r:id="rId68"/>
    <p:sldId id="330" r:id="rId69"/>
    <p:sldId id="331" r:id="rId70"/>
    <p:sldId id="332" r:id="rId71"/>
    <p:sldId id="335" r:id="rId72"/>
    <p:sldId id="359" r:id="rId73"/>
    <p:sldId id="336" r:id="rId74"/>
    <p:sldId id="367" r:id="rId75"/>
    <p:sldId id="368" r:id="rId76"/>
    <p:sldId id="337" r:id="rId77"/>
    <p:sldId id="369" r:id="rId78"/>
    <p:sldId id="339" r:id="rId79"/>
    <p:sldId id="370" r:id="rId80"/>
    <p:sldId id="371" r:id="rId81"/>
    <p:sldId id="372" r:id="rId82"/>
    <p:sldId id="373" r:id="rId83"/>
    <p:sldId id="374" r:id="rId84"/>
    <p:sldId id="344" r:id="rId85"/>
    <p:sldId id="377" r:id="rId86"/>
    <p:sldId id="365" r:id="rId87"/>
    <p:sldId id="375" r:id="rId88"/>
    <p:sldId id="376" r:id="rId89"/>
    <p:sldId id="363" r:id="rId90"/>
    <p:sldId id="364" r:id="rId91"/>
    <p:sldId id="347" r:id="rId92"/>
    <p:sldId id="348" r:id="rId93"/>
    <p:sldId id="349" r:id="rId94"/>
    <p:sldId id="352" r:id="rId95"/>
    <p:sldId id="354" r:id="rId96"/>
    <p:sldId id="378" r:id="rId97"/>
    <p:sldId id="379" r:id="rId98"/>
    <p:sldId id="380" r:id="rId99"/>
    <p:sldId id="381" r:id="rId100"/>
    <p:sldId id="388" r:id="rId101"/>
    <p:sldId id="389" r:id="rId102"/>
    <p:sldId id="382" r:id="rId103"/>
    <p:sldId id="383" r:id="rId104"/>
    <p:sldId id="385" r:id="rId105"/>
    <p:sldId id="386" r:id="rId106"/>
    <p:sldId id="387" r:id="rId107"/>
    <p:sldId id="320" r:id="rId10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ADAA-477A-43F5-9967-2C0BB894375C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02138-CC75-42B3-8C58-704C80749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 Funcional e </a:t>
            </a:r>
            <a:r>
              <a:rPr lang="pt-BR" dirty="0" err="1"/>
              <a:t>Lisp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Daniele Maia Rodrigues</a:t>
            </a:r>
          </a:p>
        </p:txBody>
      </p:sp>
    </p:spTree>
    <p:extLst>
      <p:ext uri="{BB962C8B-B14F-4D97-AF65-F5344CB8AC3E}">
        <p14:creationId xmlns:p14="http://schemas.microsoft.com/office/powerpoint/2010/main" val="22404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Avaliador </a:t>
            </a:r>
            <a:r>
              <a:rPr lang="pt-BR" dirty="0" err="1"/>
              <a:t>Lisp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interação com o programador</a:t>
            </a:r>
          </a:p>
          <a:p>
            <a:r>
              <a:rPr lang="pt-BR" dirty="0"/>
              <a:t>Processo de avaliação:  ciclo </a:t>
            </a:r>
            <a:r>
              <a:rPr lang="pt-BR" i="1" dirty="0" err="1"/>
              <a:t>read-eval-print</a:t>
            </a:r>
            <a:endParaRPr lang="pt-BR" i="1" dirty="0"/>
          </a:p>
          <a:p>
            <a:pPr lvl="1"/>
            <a:r>
              <a:rPr lang="pt-BR" dirty="0"/>
              <a:t>Leitura da expressão -&gt; construção de representação interna</a:t>
            </a:r>
          </a:p>
          <a:p>
            <a:pPr lvl="1"/>
            <a:r>
              <a:rPr lang="pt-BR" dirty="0"/>
              <a:t>Análise da expressão</a:t>
            </a:r>
          </a:p>
          <a:p>
            <a:pPr lvl="1"/>
            <a:r>
              <a:rPr lang="pt-BR" dirty="0"/>
              <a:t>Impressão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671954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700808"/>
            <a:ext cx="80032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Escreva uma função 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membro?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recebe um objeto e uma lista e verifica se aquele objeto existe na lista.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48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</a:t>
            </a:r>
            <a:r>
              <a:rPr lang="en-US" dirty="0" err="1"/>
              <a:t>membro</a:t>
            </a:r>
            <a:r>
              <a:rPr lang="en-US" dirty="0"/>
              <a:t>? (l e)</a:t>
            </a:r>
          </a:p>
          <a:p>
            <a:pPr marL="0" indent="0">
              <a:buNone/>
            </a:pPr>
            <a:r>
              <a:rPr lang="en-US" dirty="0"/>
              <a:t>(if (</a:t>
            </a:r>
            <a:r>
              <a:rPr lang="en-US" dirty="0" err="1"/>
              <a:t>eql</a:t>
            </a:r>
            <a:r>
              <a:rPr lang="en-US" dirty="0"/>
              <a:t> (car l) e)</a:t>
            </a:r>
          </a:p>
          <a:p>
            <a:pPr marL="0" indent="0">
              <a:buNone/>
            </a:pPr>
            <a:r>
              <a:rPr lang="en-US" dirty="0"/>
              <a:t>	t</a:t>
            </a:r>
          </a:p>
          <a:p>
            <a:pPr marL="0" indent="0">
              <a:buNone/>
            </a:pPr>
            <a:r>
              <a:rPr lang="en-US" dirty="0"/>
              <a:t>	(if(null (car l))</a:t>
            </a:r>
          </a:p>
          <a:p>
            <a:pPr marL="0" indent="0">
              <a:buNone/>
            </a:pPr>
            <a:r>
              <a:rPr lang="en-US" dirty="0"/>
              <a:t>	  nil</a:t>
            </a:r>
          </a:p>
          <a:p>
            <a:pPr marL="0" indent="0">
              <a:buNone/>
            </a:pPr>
            <a:r>
              <a:rPr lang="en-US" dirty="0"/>
              <a:t>	  (</a:t>
            </a:r>
            <a:r>
              <a:rPr lang="en-US" dirty="0" err="1"/>
              <a:t>membro</a:t>
            </a:r>
            <a:r>
              <a:rPr lang="en-US" dirty="0"/>
              <a:t>? (</a:t>
            </a:r>
            <a:r>
              <a:rPr lang="en-US" dirty="0" err="1"/>
              <a:t>cdr</a:t>
            </a:r>
            <a:r>
              <a:rPr lang="en-US" dirty="0"/>
              <a:t> l) e)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8687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uma função que recebe um elemento e uma lista que contém esse elemento e devolve a posição desse elemento na lista.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203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</a:t>
            </a:r>
            <a:r>
              <a:rPr lang="en-US" dirty="0" err="1"/>
              <a:t>posicao</a:t>
            </a:r>
            <a:r>
              <a:rPr lang="en-US" dirty="0"/>
              <a:t> ( l e)</a:t>
            </a:r>
          </a:p>
          <a:p>
            <a:pPr marL="0" indent="0">
              <a:buNone/>
            </a:pPr>
            <a:r>
              <a:rPr lang="en-US" dirty="0"/>
              <a:t>	(if (</a:t>
            </a:r>
            <a:r>
              <a:rPr lang="en-US" dirty="0" err="1"/>
              <a:t>eq</a:t>
            </a:r>
            <a:r>
              <a:rPr lang="en-US" dirty="0"/>
              <a:t> (car l) e)</a:t>
            </a:r>
          </a:p>
          <a:p>
            <a:pPr marL="0" indent="0">
              <a:buNone/>
            </a:pPr>
            <a:r>
              <a:rPr lang="en-US" dirty="0"/>
              <a:t>		0</a:t>
            </a:r>
          </a:p>
          <a:p>
            <a:pPr marL="0" indent="0">
              <a:buNone/>
            </a:pPr>
            <a:r>
              <a:rPr lang="en-US" dirty="0"/>
              <a:t>		(1+ (</a:t>
            </a:r>
            <a:r>
              <a:rPr lang="en-US" dirty="0" err="1"/>
              <a:t>posicao</a:t>
            </a:r>
            <a:r>
              <a:rPr lang="en-US" dirty="0"/>
              <a:t> (</a:t>
            </a:r>
            <a:r>
              <a:rPr lang="en-US" dirty="0" err="1"/>
              <a:t>cdr</a:t>
            </a:r>
            <a:r>
              <a:rPr lang="en-US" dirty="0"/>
              <a:t> l)  e))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2113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a função igual? que recebe dois objetos e testa se são os mesmos ou se são combinações de objetos iguais,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2400" dirty="0"/>
              <a:t>&gt; (igual? 1 1) </a:t>
            </a:r>
          </a:p>
          <a:p>
            <a:pPr marL="0" indent="0">
              <a:buNone/>
            </a:pPr>
            <a:r>
              <a:rPr lang="pt-BR" sz="2400" dirty="0"/>
              <a:t>t </a:t>
            </a:r>
          </a:p>
          <a:p>
            <a:pPr marL="0" indent="0">
              <a:buNone/>
            </a:pPr>
            <a:r>
              <a:rPr lang="pt-BR" sz="2400" dirty="0"/>
              <a:t>&gt; (igual? (</a:t>
            </a:r>
            <a:r>
              <a:rPr lang="pt-BR" sz="2400" dirty="0" err="1"/>
              <a:t>cons</a:t>
            </a:r>
            <a:r>
              <a:rPr lang="pt-BR" sz="2400" dirty="0"/>
              <a:t> (</a:t>
            </a:r>
            <a:r>
              <a:rPr lang="pt-BR" sz="2400" dirty="0" err="1"/>
              <a:t>cons</a:t>
            </a:r>
            <a:r>
              <a:rPr lang="pt-BR" sz="2400" dirty="0"/>
              <a:t> 1 2) (</a:t>
            </a:r>
            <a:r>
              <a:rPr lang="pt-BR" sz="2400" dirty="0" err="1"/>
              <a:t>cons</a:t>
            </a:r>
            <a:r>
              <a:rPr lang="pt-BR" sz="2400" dirty="0"/>
              <a:t> 2 3)) (</a:t>
            </a:r>
            <a:r>
              <a:rPr lang="pt-BR" sz="2400" dirty="0" err="1"/>
              <a:t>cons</a:t>
            </a:r>
            <a:r>
              <a:rPr lang="pt-BR" sz="2400" dirty="0"/>
              <a:t> (</a:t>
            </a:r>
            <a:r>
              <a:rPr lang="pt-BR" sz="2400" dirty="0" err="1"/>
              <a:t>cons</a:t>
            </a:r>
            <a:r>
              <a:rPr lang="pt-BR" sz="2400" dirty="0"/>
              <a:t> 1 2) (</a:t>
            </a:r>
            <a:r>
              <a:rPr lang="pt-BR" sz="2400" dirty="0" err="1"/>
              <a:t>cons</a:t>
            </a:r>
            <a:r>
              <a:rPr lang="pt-BR" sz="2400" dirty="0"/>
              <a:t> 2 3))) </a:t>
            </a:r>
          </a:p>
          <a:p>
            <a:pPr marL="0" indent="0">
              <a:buNone/>
            </a:pPr>
            <a:r>
              <a:rPr lang="pt-BR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475441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200" dirty="0"/>
              <a:t>(</a:t>
            </a:r>
            <a:r>
              <a:rPr lang="pt-BR" sz="2200" dirty="0" err="1"/>
              <a:t>defun</a:t>
            </a:r>
            <a:r>
              <a:rPr lang="pt-BR" sz="2200" dirty="0"/>
              <a:t> igual ( a b)</a:t>
            </a:r>
          </a:p>
          <a:p>
            <a:pPr marL="0" indent="0">
              <a:buNone/>
            </a:pPr>
            <a:r>
              <a:rPr lang="pt-BR" sz="2200" dirty="0"/>
              <a:t>( </a:t>
            </a:r>
            <a:r>
              <a:rPr lang="pt-BR" sz="2200" dirty="0" err="1"/>
              <a:t>cond</a:t>
            </a:r>
            <a:r>
              <a:rPr lang="pt-BR" sz="2200" dirty="0"/>
              <a:t> 	(  (</a:t>
            </a:r>
            <a:r>
              <a:rPr lang="pt-BR" sz="2200" dirty="0" err="1"/>
              <a:t>and</a:t>
            </a:r>
            <a:r>
              <a:rPr lang="pt-BR" sz="2200" dirty="0"/>
              <a:t> (</a:t>
            </a:r>
            <a:r>
              <a:rPr lang="pt-BR" sz="2200" dirty="0" err="1"/>
              <a:t>atom</a:t>
            </a:r>
            <a:r>
              <a:rPr lang="pt-BR" sz="2200" dirty="0"/>
              <a:t> a) (</a:t>
            </a:r>
            <a:r>
              <a:rPr lang="pt-BR" sz="2200" dirty="0" err="1"/>
              <a:t>atom</a:t>
            </a:r>
            <a:r>
              <a:rPr lang="pt-BR" sz="2200" dirty="0"/>
              <a:t> b))  (= a b) )</a:t>
            </a:r>
          </a:p>
          <a:p>
            <a:pPr marL="0" indent="0">
              <a:buNone/>
            </a:pPr>
            <a:r>
              <a:rPr lang="pt-BR" sz="2200" dirty="0"/>
              <a:t>	( (</a:t>
            </a:r>
            <a:r>
              <a:rPr lang="pt-BR" sz="2200" dirty="0" err="1"/>
              <a:t>or</a:t>
            </a:r>
            <a:r>
              <a:rPr lang="pt-BR" sz="2200" dirty="0"/>
              <a:t> (</a:t>
            </a:r>
            <a:r>
              <a:rPr lang="pt-BR" sz="2200" dirty="0" err="1"/>
              <a:t>atom</a:t>
            </a:r>
            <a:r>
              <a:rPr lang="pt-BR" sz="2200" dirty="0"/>
              <a:t> a) (</a:t>
            </a:r>
            <a:r>
              <a:rPr lang="pt-BR" sz="2200" dirty="0" err="1"/>
              <a:t>atom</a:t>
            </a:r>
            <a:r>
              <a:rPr lang="pt-BR" sz="2200" dirty="0"/>
              <a:t> b)) </a:t>
            </a:r>
            <a:r>
              <a:rPr lang="pt-BR" sz="2200" dirty="0" err="1"/>
              <a:t>nil</a:t>
            </a:r>
            <a:r>
              <a:rPr lang="pt-BR" sz="2200" dirty="0"/>
              <a:t>)</a:t>
            </a:r>
          </a:p>
          <a:p>
            <a:pPr marL="0" indent="0">
              <a:buNone/>
            </a:pPr>
            <a:r>
              <a:rPr lang="pt-BR" sz="2200" dirty="0"/>
              <a:t>	( (AND     ( igual (</a:t>
            </a:r>
            <a:r>
              <a:rPr lang="pt-BR" sz="2200" dirty="0" err="1"/>
              <a:t>car</a:t>
            </a:r>
            <a:r>
              <a:rPr lang="pt-BR" sz="2200" dirty="0"/>
              <a:t> a) (</a:t>
            </a:r>
            <a:r>
              <a:rPr lang="pt-BR" sz="2200" dirty="0" err="1"/>
              <a:t>car</a:t>
            </a:r>
            <a:r>
              <a:rPr lang="pt-BR" sz="2200" dirty="0"/>
              <a:t> b) )    (igual  (</a:t>
            </a:r>
            <a:r>
              <a:rPr lang="pt-BR" sz="2200" dirty="0" err="1"/>
              <a:t>cdr</a:t>
            </a:r>
            <a:r>
              <a:rPr lang="pt-BR" sz="2200" dirty="0"/>
              <a:t> a) (</a:t>
            </a:r>
            <a:r>
              <a:rPr lang="pt-BR" sz="2200" dirty="0" err="1"/>
              <a:t>cdr</a:t>
            </a:r>
            <a:r>
              <a:rPr lang="pt-BR" sz="2200" dirty="0"/>
              <a:t> b))    ))</a:t>
            </a:r>
          </a:p>
          <a:p>
            <a:pPr marL="0" indent="0">
              <a:buNone/>
            </a:pPr>
            <a:r>
              <a:rPr lang="pt-BR" sz="2200" dirty="0"/>
              <a:t>)	</a:t>
            </a:r>
          </a:p>
          <a:p>
            <a:pPr marL="0" indent="0">
              <a:buNone/>
            </a:pPr>
            <a:r>
              <a:rPr lang="pt-BR" sz="22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568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manipular listas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(DEFUN APPEND (X Y)    </a:t>
            </a:r>
          </a:p>
          <a:p>
            <a:pPr marL="0" indent="0">
              <a:buNone/>
            </a:pPr>
            <a:r>
              <a:rPr lang="pt-BR" dirty="0"/>
              <a:t>	(IF (NULL X)           </a:t>
            </a:r>
          </a:p>
          <a:p>
            <a:pPr marL="0" indent="0">
              <a:buNone/>
            </a:pPr>
            <a:r>
              <a:rPr lang="pt-BR" dirty="0"/>
              <a:t>		Y          </a:t>
            </a:r>
          </a:p>
          <a:p>
            <a:pPr marL="0" indent="0">
              <a:buNone/>
            </a:pPr>
            <a:r>
              <a:rPr lang="pt-BR" dirty="0"/>
              <a:t>		(CONS (CAR X) (APPEND (CDR X) Y))))</a:t>
            </a:r>
          </a:p>
          <a:p>
            <a:pPr marL="0" indent="0">
              <a:buNone/>
            </a:pPr>
            <a:r>
              <a:rPr lang="it-IT" dirty="0"/>
              <a:t>&gt; (APPEND '( A B C) '(D E F))</a:t>
            </a:r>
          </a:p>
          <a:p>
            <a:pPr marL="0" indent="0">
              <a:buNone/>
            </a:pPr>
            <a:r>
              <a:rPr lang="pt-BR" dirty="0"/>
              <a:t>   (A B C D E F)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1957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1995, </a:t>
            </a:r>
            <a:r>
              <a:rPr lang="pt-BR" dirty="0" err="1"/>
              <a:t>Antonio</a:t>
            </a:r>
            <a:r>
              <a:rPr lang="pt-BR" dirty="0"/>
              <a:t> Menezes Leitão,  “</a:t>
            </a:r>
            <a:r>
              <a:rPr lang="pt-BR" b="1" dirty="0"/>
              <a:t>Introdução à Linguagem </a:t>
            </a:r>
            <a:r>
              <a:rPr lang="pt-BR" b="1" dirty="0" err="1"/>
              <a:t>Lisp</a:t>
            </a:r>
            <a:r>
              <a:rPr lang="pt-BR" dirty="0"/>
              <a:t>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32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básicos de elementos em Linguagens de Programação:</a:t>
            </a:r>
          </a:p>
          <a:p>
            <a:pPr lvl="1"/>
            <a:r>
              <a:rPr lang="pt-BR" dirty="0"/>
              <a:t>Dados</a:t>
            </a:r>
          </a:p>
          <a:p>
            <a:pPr lvl="1"/>
            <a:r>
              <a:rPr lang="pt-BR" dirty="0"/>
              <a:t>Procedimentos</a:t>
            </a:r>
          </a:p>
          <a:p>
            <a:r>
              <a:rPr lang="pt-BR" dirty="0"/>
              <a:t>Matemática: números são dados e operações algébricas procedimentos. </a:t>
            </a:r>
            <a:r>
              <a:rPr lang="pt-BR" dirty="0" err="1"/>
              <a:t>Ex</a:t>
            </a:r>
            <a:r>
              <a:rPr lang="pt-BR" dirty="0"/>
              <a:t>: 2x2</a:t>
            </a:r>
          </a:p>
          <a:p>
            <a:r>
              <a:rPr lang="pt-BR" dirty="0"/>
              <a:t>As linguagens devem possuir dados e procedimentos primitivos.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75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em </a:t>
            </a:r>
            <a:r>
              <a:rPr lang="pt-BR" dirty="0" err="1"/>
              <a:t>Lisp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Entidades mais simples de representação</a:t>
            </a:r>
          </a:p>
          <a:p>
            <a:r>
              <a:rPr lang="pt-BR" dirty="0"/>
              <a:t>Números inteiros e reais são tipos primitivos em </a:t>
            </a:r>
            <a:r>
              <a:rPr lang="pt-BR" dirty="0" err="1"/>
              <a:t>Lisp</a:t>
            </a:r>
            <a:endParaRPr lang="pt-BR" dirty="0"/>
          </a:p>
          <a:p>
            <a:r>
              <a:rPr lang="pt-BR" dirty="0"/>
              <a:t>Tudo tem que ser avaliado!!!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	&gt;1</a:t>
            </a:r>
          </a:p>
          <a:p>
            <a:pPr marL="457200" lvl="1" indent="0">
              <a:buNone/>
            </a:pPr>
            <a:r>
              <a:rPr lang="pt-BR" dirty="0"/>
              <a:t>		1</a:t>
            </a:r>
          </a:p>
          <a:p>
            <a:pPr marL="457200" lvl="1" indent="0">
              <a:buNone/>
            </a:pPr>
            <a:r>
              <a:rPr lang="pt-BR" dirty="0"/>
              <a:t>		&gt; 1.36</a:t>
            </a:r>
          </a:p>
          <a:p>
            <a:pPr marL="457200" lvl="1" indent="0">
              <a:buNone/>
            </a:pPr>
            <a:r>
              <a:rPr lang="pt-BR" dirty="0"/>
              <a:t>		1.36</a:t>
            </a:r>
          </a:p>
          <a:p>
            <a:pPr marL="457200" lvl="1" indent="0">
              <a:buNone/>
            </a:pPr>
            <a:r>
              <a:rPr lang="pt-BR" dirty="0"/>
              <a:t>Intervalo de representação??</a:t>
            </a:r>
          </a:p>
        </p:txBody>
      </p:sp>
    </p:spTree>
    <p:extLst>
      <p:ext uri="{BB962C8B-B14F-4D97-AF65-F5344CB8AC3E}">
        <p14:creationId xmlns:p14="http://schemas.microsoft.com/office/powerpoint/2010/main" val="303478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Notação </a:t>
            </a:r>
            <a:r>
              <a:rPr lang="pt-BR" dirty="0" err="1"/>
              <a:t>préfixa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Operador primeiro seguido de operandos</a:t>
            </a:r>
          </a:p>
          <a:p>
            <a:r>
              <a:rPr lang="pt-BR" dirty="0" err="1"/>
              <a:t>Ex</a:t>
            </a:r>
            <a:r>
              <a:rPr lang="pt-BR" dirty="0"/>
              <a:t>: (+ 1 2)</a:t>
            </a:r>
          </a:p>
          <a:p>
            <a:pPr marL="0" indent="0">
              <a:buNone/>
            </a:pPr>
            <a:r>
              <a:rPr lang="pt-BR" dirty="0"/>
              <a:t>	(- 10 3 1)</a:t>
            </a:r>
          </a:p>
          <a:p>
            <a:r>
              <a:rPr lang="pt-BR" dirty="0"/>
              <a:t>Vantagens: </a:t>
            </a:r>
          </a:p>
          <a:p>
            <a:pPr lvl="1"/>
            <a:r>
              <a:rPr lang="pt-BR" dirty="0"/>
              <a:t>facilidade na utilização de um operador que possa ter um número variável de operandos!</a:t>
            </a:r>
          </a:p>
          <a:p>
            <a:pPr lvl="1"/>
            <a:r>
              <a:rPr lang="pt-BR" dirty="0"/>
              <a:t>não existe precedência entre operadores: </a:t>
            </a:r>
          </a:p>
          <a:p>
            <a:pPr lvl="1">
              <a:buNone/>
            </a:pPr>
            <a:r>
              <a:rPr lang="pt-BR" dirty="0"/>
              <a:t>     Em C: 1+2*3 significa: 1+(2*3). </a:t>
            </a:r>
          </a:p>
          <a:p>
            <a:pPr lvl="1">
              <a:buNone/>
            </a:pPr>
            <a:r>
              <a:rPr lang="pt-BR" dirty="0"/>
              <a:t>     Em </a:t>
            </a:r>
            <a:r>
              <a:rPr lang="pt-BR" dirty="0" err="1"/>
              <a:t>Lisp</a:t>
            </a:r>
            <a:r>
              <a:rPr lang="pt-BR" dirty="0"/>
              <a:t>: (+ 1 (* 2 3)</a:t>
            </a:r>
          </a:p>
          <a:p>
            <a:endParaRPr lang="pt-BR" dirty="0"/>
          </a:p>
          <a:p>
            <a:r>
              <a:rPr lang="pt-BR" dirty="0"/>
              <a:t>1+2*3- 4/5*6, equivale à expressão </a:t>
            </a:r>
            <a:r>
              <a:rPr lang="pt-BR" dirty="0" err="1"/>
              <a:t>Lisp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 (- (+ 1 (* 2 3)) (* (/ 4 5) 6))  -&gt; simplicidade para     máquina e dificuldade para seres humanos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86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</a:t>
            </a:r>
            <a:r>
              <a:rPr lang="pt-BR" dirty="0" err="1"/>
              <a:t>préfixa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entanto, esta expressão pode ser escrita de forma mais clara usando </a:t>
            </a:r>
            <a:r>
              <a:rPr lang="pt-BR" dirty="0" err="1"/>
              <a:t>indentação</a:t>
            </a:r>
            <a:r>
              <a:rPr lang="pt-BR" dirty="0"/>
              <a:t>.</a:t>
            </a:r>
          </a:p>
          <a:p>
            <a:r>
              <a:rPr lang="pt-BR" dirty="0"/>
              <a:t>Numa linha coloca-se o operador e o primeiro operando. Os restantes operandos vêm alinhados por debaixo do primeiro.</a:t>
            </a:r>
          </a:p>
          <a:p>
            <a:pPr marL="457200" lvl="1" indent="0">
              <a:buNone/>
            </a:pPr>
            <a:r>
              <a:rPr lang="pt-BR" dirty="0"/>
              <a:t>	(- 	(+ 	1</a:t>
            </a:r>
          </a:p>
          <a:p>
            <a:pPr marL="457200" lvl="1" indent="0">
              <a:buNone/>
            </a:pPr>
            <a:r>
              <a:rPr lang="pt-BR" dirty="0"/>
              <a:t>			(* 2 3))</a:t>
            </a:r>
          </a:p>
          <a:p>
            <a:pPr marL="457200" lvl="1" indent="0">
              <a:buNone/>
            </a:pPr>
            <a:r>
              <a:rPr lang="pt-BR" dirty="0"/>
              <a:t>		(* 	(/ 4 5) </a:t>
            </a:r>
          </a:p>
          <a:p>
            <a:pPr marL="457200" lvl="1" indent="0">
              <a:buNone/>
            </a:pPr>
            <a:r>
              <a:rPr lang="pt-BR" dirty="0"/>
              <a:t>			6))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96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Converta as seguintes expressões da notação infixa da aritmética para a notação prefixa do </a:t>
            </a:r>
            <a:r>
              <a:rPr lang="pt-BR" dirty="0" err="1"/>
              <a:t>Lisp</a:t>
            </a:r>
            <a:r>
              <a:rPr lang="pt-BR" dirty="0"/>
              <a:t>:</a:t>
            </a:r>
          </a:p>
          <a:p>
            <a:r>
              <a:rPr lang="pt-BR" dirty="0"/>
              <a:t>1 + 2 - 3</a:t>
            </a:r>
          </a:p>
          <a:p>
            <a:r>
              <a:rPr lang="pt-BR" dirty="0"/>
              <a:t>1 - 2 * 3</a:t>
            </a:r>
          </a:p>
          <a:p>
            <a:r>
              <a:rPr lang="pt-BR" dirty="0"/>
              <a:t>1 * 2 - 3</a:t>
            </a:r>
          </a:p>
          <a:p>
            <a:r>
              <a:rPr lang="pt-BR" dirty="0"/>
              <a:t>1 * 2 * 3</a:t>
            </a:r>
          </a:p>
          <a:p>
            <a:r>
              <a:rPr lang="pt-BR" dirty="0"/>
              <a:t>(1 - 2) * 3</a:t>
            </a:r>
          </a:p>
          <a:p>
            <a:r>
              <a:rPr lang="pt-BR" dirty="0"/>
              <a:t>(1 - 2) + 3</a:t>
            </a:r>
          </a:p>
          <a:p>
            <a:r>
              <a:rPr lang="pt-BR" dirty="0"/>
              <a:t>1 - (2 + 3)</a:t>
            </a:r>
          </a:p>
          <a:p>
            <a:r>
              <a:rPr lang="pt-BR" dirty="0"/>
              <a:t>2 * 2 + 3 * 3 * 3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00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1 + 2 – 3: (- (+ 1 2) 3) ou (+ 1 (- 2 3)) </a:t>
            </a:r>
          </a:p>
          <a:p>
            <a:r>
              <a:rPr lang="pt-BR" sz="2800" dirty="0"/>
              <a:t>1 - 2 * 3: (- 1 (* 2 3))</a:t>
            </a:r>
          </a:p>
          <a:p>
            <a:r>
              <a:rPr lang="pt-BR" sz="2800" dirty="0"/>
              <a:t>1 * 2 – 3:  (- (* 1 2) 3) </a:t>
            </a:r>
          </a:p>
          <a:p>
            <a:r>
              <a:rPr lang="pt-BR" sz="2800" dirty="0"/>
              <a:t>1 * 2 * 3: (* (* 1 2) 3) ou (* 1 (* 2 3)) ou (* 1 2 3) </a:t>
            </a:r>
          </a:p>
          <a:p>
            <a:r>
              <a:rPr lang="pt-BR" sz="2800" dirty="0"/>
              <a:t>(1 - 2) * 3: (* (- 1 2) 3) </a:t>
            </a:r>
          </a:p>
          <a:p>
            <a:r>
              <a:rPr lang="pt-BR" sz="2800" dirty="0"/>
              <a:t>(1 - 2) + 3: (+ (- 1 2) 3) </a:t>
            </a:r>
          </a:p>
          <a:p>
            <a:r>
              <a:rPr lang="pt-BR" sz="2800" dirty="0"/>
              <a:t>1 - (2 + 3): (- 1 (+ 2 3)) </a:t>
            </a:r>
          </a:p>
          <a:p>
            <a:r>
              <a:rPr lang="pt-BR" sz="2800" dirty="0"/>
              <a:t>2 * 2 + 3 * 3 * 3: (+ (* 2 2) (* 3 3 3</a:t>
            </a:r>
            <a:r>
              <a:rPr lang="pt-BR" sz="2800" dirty="0" smtClean="0"/>
              <a:t>))</a:t>
            </a:r>
            <a:endParaRPr lang="pt-BR" sz="28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Entidades complexas construídas a partir de entidades mais simples.</a:t>
            </a:r>
          </a:p>
          <a:p>
            <a:r>
              <a:rPr lang="pt-BR" dirty="0"/>
              <a:t>Em </a:t>
            </a:r>
            <a:r>
              <a:rPr lang="pt-BR" dirty="0" err="1"/>
              <a:t>Lisp</a:t>
            </a:r>
            <a:r>
              <a:rPr lang="pt-BR" dirty="0"/>
              <a:t> -&gt; combinação: sequência de expressões entre um par de parênteses. </a:t>
            </a:r>
          </a:p>
          <a:p>
            <a:r>
              <a:rPr lang="pt-BR" dirty="0"/>
              <a:t>Uma expressão é um elemento primitivo ou uma outra combinação. </a:t>
            </a:r>
          </a:p>
        </p:txBody>
      </p:sp>
    </p:spTree>
    <p:extLst>
      <p:ext uri="{BB962C8B-B14F-4D97-AF65-F5344CB8AC3E}">
        <p14:creationId xmlns:p14="http://schemas.microsoft.com/office/powerpoint/2010/main" val="403183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 (+ 1 2) é uma combinação dos elementos primitivos 1 e 2 através do procedimento +. </a:t>
            </a:r>
          </a:p>
          <a:p>
            <a:r>
              <a:rPr lang="pt-BR" dirty="0"/>
              <a:t> (+ 1 (* 2 3)) a combinação  ocorre entre 1 e </a:t>
            </a:r>
          </a:p>
          <a:p>
            <a:pPr marL="0" indent="0">
              <a:buNone/>
            </a:pPr>
            <a:r>
              <a:rPr lang="pt-BR" dirty="0"/>
              <a:t>    (* 2 3), sendo esta última expressão uma     	outra combinação.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06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Elevar um número ao quadrado</a:t>
            </a:r>
          </a:p>
          <a:p>
            <a:pPr marL="0" indent="0">
              <a:buNone/>
            </a:pPr>
            <a:r>
              <a:rPr lang="pt-BR" sz="2800" dirty="0"/>
              <a:t>&gt;(* 5 5) </a:t>
            </a:r>
          </a:p>
          <a:p>
            <a:pPr marL="0" indent="0">
              <a:buNone/>
            </a:pPr>
            <a:r>
              <a:rPr lang="pt-BR" sz="2800" dirty="0"/>
              <a:t>25 </a:t>
            </a:r>
          </a:p>
          <a:p>
            <a:pPr marL="0" indent="0">
              <a:buNone/>
            </a:pPr>
            <a:r>
              <a:rPr lang="pt-BR" sz="2800" dirty="0"/>
              <a:t>&gt; (* 6 6) </a:t>
            </a:r>
          </a:p>
          <a:p>
            <a:pPr marL="0" indent="0">
              <a:buNone/>
            </a:pPr>
            <a:r>
              <a:rPr lang="pt-BR" sz="2800" dirty="0"/>
              <a:t>36</a:t>
            </a:r>
          </a:p>
          <a:p>
            <a:r>
              <a:rPr lang="pt-BR" dirty="0"/>
              <a:t>5 e 6 e * são elementos primitivos. (* 5 5) e (* 6 6) são combinações</a:t>
            </a:r>
          </a:p>
          <a:p>
            <a:r>
              <a:rPr lang="pt-BR" dirty="0"/>
              <a:t>Combinação:  (* x x) : associar nome: quadrado.</a:t>
            </a:r>
          </a:p>
        </p:txBody>
      </p:sp>
    </p:spTree>
    <p:extLst>
      <p:ext uri="{BB962C8B-B14F-4D97-AF65-F5344CB8AC3E}">
        <p14:creationId xmlns:p14="http://schemas.microsoft.com/office/powerpoint/2010/main" val="201280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Linguagens de programação promovem mapeamento</a:t>
            </a:r>
          </a:p>
          <a:p>
            <a:r>
              <a:rPr lang="pt-BR" dirty="0"/>
              <a:t>Programação imperativa:</a:t>
            </a:r>
          </a:p>
          <a:p>
            <a:pPr lvl="1"/>
            <a:r>
              <a:rPr lang="pt-BR" dirty="0"/>
              <a:t>Mapeamento através de comandos que </a:t>
            </a:r>
            <a:r>
              <a:rPr lang="pt-BR" dirty="0" err="1"/>
              <a:t>lêem</a:t>
            </a:r>
            <a:r>
              <a:rPr lang="pt-BR" dirty="0"/>
              <a:t> valores de entrada, os manipulam e escrevem valores de saída</a:t>
            </a:r>
          </a:p>
          <a:p>
            <a:pPr lvl="1"/>
            <a:r>
              <a:rPr lang="pt-BR" dirty="0"/>
              <a:t>Variáveis tem papel fundamental</a:t>
            </a:r>
          </a:p>
          <a:p>
            <a:r>
              <a:rPr lang="pt-BR" dirty="0"/>
              <a:t>Programação Funcional:</a:t>
            </a:r>
          </a:p>
          <a:p>
            <a:pPr lvl="1"/>
            <a:r>
              <a:rPr lang="pt-BR" dirty="0"/>
              <a:t>Mapeamento ocorre através de funções</a:t>
            </a:r>
          </a:p>
          <a:p>
            <a:pPr lvl="1"/>
            <a:r>
              <a:rPr lang="pt-BR" dirty="0"/>
              <a:t>Baseado em funções matemáticas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defun</a:t>
            </a:r>
            <a:r>
              <a:rPr lang="pt-BR" dirty="0"/>
              <a:t> quadrado (x) </a:t>
            </a:r>
          </a:p>
          <a:p>
            <a:pPr marL="0" indent="0">
              <a:buNone/>
            </a:pPr>
            <a:r>
              <a:rPr lang="pt-BR" dirty="0"/>
              <a:t>    (* x x)) </a:t>
            </a:r>
          </a:p>
          <a:p>
            <a:pPr marL="0" indent="0">
              <a:buNone/>
            </a:pPr>
            <a:r>
              <a:rPr lang="pt-BR" dirty="0"/>
              <a:t>    quadrado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Genericamente:</a:t>
            </a:r>
          </a:p>
          <a:p>
            <a:pPr marL="266700" indent="-266700">
              <a:buNone/>
            </a:pPr>
            <a:r>
              <a:rPr lang="pt-BR" dirty="0"/>
              <a:t>   (</a:t>
            </a:r>
            <a:r>
              <a:rPr lang="pt-BR" dirty="0" err="1"/>
              <a:t>defun</a:t>
            </a:r>
            <a:r>
              <a:rPr lang="pt-BR" dirty="0"/>
              <a:t> </a:t>
            </a:r>
            <a:r>
              <a:rPr lang="pt-BR" i="1" dirty="0"/>
              <a:t>nome</a:t>
            </a:r>
            <a:r>
              <a:rPr lang="pt-BR" dirty="0"/>
              <a:t> (</a:t>
            </a:r>
            <a:r>
              <a:rPr lang="pt-BR" i="1" dirty="0"/>
              <a:t>parâmetro-1</a:t>
            </a:r>
            <a:r>
              <a:rPr lang="pt-BR" dirty="0"/>
              <a:t> ...</a:t>
            </a:r>
            <a:r>
              <a:rPr lang="pt-BR" i="1" dirty="0"/>
              <a:t>parâmetro-n</a:t>
            </a:r>
            <a:r>
              <a:rPr lang="pt-BR" dirty="0"/>
              <a:t>)           </a:t>
            </a:r>
            <a:r>
              <a:rPr lang="pt-BR" i="1" dirty="0"/>
              <a:t>corpo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21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&gt; (quadrado 5) </a:t>
            </a:r>
          </a:p>
          <a:p>
            <a:pPr marL="0" indent="0">
              <a:buNone/>
            </a:pPr>
            <a:r>
              <a:rPr lang="pt-BR" dirty="0"/>
              <a:t>    25 </a:t>
            </a:r>
          </a:p>
          <a:p>
            <a:pPr marL="0" indent="0">
              <a:buNone/>
            </a:pPr>
            <a:r>
              <a:rPr lang="pt-BR" dirty="0"/>
              <a:t>&gt; (quadrado 6) </a:t>
            </a:r>
          </a:p>
          <a:p>
            <a:pPr marL="0" indent="0">
              <a:buNone/>
            </a:pPr>
            <a:r>
              <a:rPr lang="pt-BR" dirty="0"/>
              <a:t>    36</a:t>
            </a:r>
          </a:p>
          <a:p>
            <a:pPr marL="0" indent="0">
              <a:buNone/>
            </a:pPr>
            <a:r>
              <a:rPr lang="pt-BR" dirty="0"/>
              <a:t>&gt; (quadrado (+ 1 2))</a:t>
            </a:r>
          </a:p>
          <a:p>
            <a:pPr marL="0" indent="0">
              <a:buNone/>
            </a:pPr>
            <a:r>
              <a:rPr lang="pt-BR" dirty="0"/>
              <a:t>    9</a:t>
            </a:r>
          </a:p>
          <a:p>
            <a:pPr marL="0" indent="0">
              <a:buNone/>
            </a:pPr>
            <a:r>
              <a:rPr lang="pt-BR" dirty="0"/>
              <a:t>&gt; (quadrado (quadrado (+ 1 2)))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smtClean="0"/>
              <a:t>81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64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err="1"/>
              <a:t>Sqrt</a:t>
            </a:r>
            <a:r>
              <a:rPr lang="pt-BR" dirty="0"/>
              <a:t>: raiz quadrada:</a:t>
            </a:r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sqrt</a:t>
            </a:r>
            <a:r>
              <a:rPr lang="pt-BR" dirty="0"/>
              <a:t> 4 )</a:t>
            </a:r>
          </a:p>
          <a:p>
            <a:pPr marL="457200" lvl="1" indent="0">
              <a:buNone/>
            </a:pPr>
            <a:r>
              <a:rPr lang="pt-BR" dirty="0"/>
              <a:t>2.0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sqrt</a:t>
            </a:r>
            <a:r>
              <a:rPr lang="pt-BR" dirty="0"/>
              <a:t> 4.0 ) </a:t>
            </a:r>
          </a:p>
          <a:p>
            <a:pPr marL="457200" lvl="1" indent="0">
              <a:buNone/>
            </a:pPr>
            <a:r>
              <a:rPr lang="pt-BR" dirty="0"/>
              <a:t>2.0</a:t>
            </a:r>
          </a:p>
          <a:p>
            <a:r>
              <a:rPr lang="pt-BR" dirty="0" err="1"/>
              <a:t>Expt</a:t>
            </a:r>
            <a:r>
              <a:rPr lang="pt-BR" dirty="0"/>
              <a:t>: Exponencial</a:t>
            </a:r>
          </a:p>
          <a:p>
            <a:pPr marL="457200" lvl="1" indent="0">
              <a:buNone/>
            </a:pPr>
            <a:r>
              <a:rPr lang="pt-BR" dirty="0"/>
              <a:t>(</a:t>
            </a:r>
            <a:r>
              <a:rPr lang="pt-BR" dirty="0" err="1"/>
              <a:t>expt</a:t>
            </a:r>
            <a:r>
              <a:rPr lang="pt-BR" dirty="0"/>
              <a:t> 2 10 ) </a:t>
            </a:r>
          </a:p>
          <a:p>
            <a:pPr marL="457200" lvl="1" indent="0">
              <a:buNone/>
            </a:pPr>
            <a:r>
              <a:rPr lang="pt-BR" dirty="0"/>
              <a:t>1024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expt</a:t>
            </a:r>
            <a:r>
              <a:rPr lang="pt-BR" dirty="0"/>
              <a:t> 2 10.0 ) </a:t>
            </a:r>
          </a:p>
          <a:p>
            <a:pPr marL="457200" lvl="1" indent="0">
              <a:buNone/>
            </a:pPr>
            <a:r>
              <a:rPr lang="pt-BR" dirty="0"/>
              <a:t>1024.0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expt</a:t>
            </a:r>
            <a:r>
              <a:rPr lang="pt-BR" dirty="0"/>
              <a:t> 2/3 3 ) </a:t>
            </a:r>
          </a:p>
          <a:p>
            <a:pPr marL="457200" lvl="1" indent="0">
              <a:buNone/>
            </a:pPr>
            <a:r>
              <a:rPr lang="pt-BR" dirty="0"/>
              <a:t>8/27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53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Log: Logaritmo </a:t>
            </a:r>
            <a:r>
              <a:rPr lang="pt-BR" dirty="0" err="1"/>
              <a:t>Neperiano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( log 1 ) </a:t>
            </a:r>
          </a:p>
          <a:p>
            <a:pPr marL="457200" lvl="1" indent="0">
              <a:buNone/>
            </a:pPr>
            <a:r>
              <a:rPr lang="pt-BR" dirty="0"/>
              <a:t>0.0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log 10 ) </a:t>
            </a:r>
          </a:p>
          <a:p>
            <a:pPr marL="457200" lvl="1" indent="0">
              <a:buNone/>
            </a:pPr>
            <a:r>
              <a:rPr lang="pt-BR" dirty="0"/>
              <a:t>2.302585092994046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log 10 2 ) </a:t>
            </a:r>
          </a:p>
          <a:p>
            <a:pPr marL="457200" lvl="1" indent="0">
              <a:buNone/>
            </a:pPr>
            <a:r>
              <a:rPr lang="pt-BR" dirty="0"/>
              <a:t>3.3219280948873626 </a:t>
            </a:r>
          </a:p>
          <a:p>
            <a:endParaRPr lang="pt-BR" dirty="0"/>
          </a:p>
          <a:p>
            <a:r>
              <a:rPr lang="pt-BR" dirty="0" err="1"/>
              <a:t>Abs</a:t>
            </a:r>
            <a:r>
              <a:rPr lang="pt-BR" dirty="0"/>
              <a:t>: Valor absoluto</a:t>
            </a:r>
          </a:p>
          <a:p>
            <a:pPr marL="457200" lvl="1" indent="0">
              <a:buNone/>
            </a:pPr>
            <a:r>
              <a:rPr lang="de-DE" dirty="0"/>
              <a:t>(abs 8 ) </a:t>
            </a:r>
          </a:p>
          <a:p>
            <a:pPr marL="457200" lvl="1" indent="0">
              <a:buNone/>
            </a:pPr>
            <a:r>
              <a:rPr lang="de-DE" dirty="0"/>
              <a:t>8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( abs –8 ) </a:t>
            </a:r>
          </a:p>
          <a:p>
            <a:pPr marL="457200" lvl="1" indent="0">
              <a:buNone/>
            </a:pPr>
            <a:r>
              <a:rPr lang="de-DE" dirty="0"/>
              <a:t>8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( abs –8.9 ) </a:t>
            </a:r>
          </a:p>
          <a:p>
            <a:pPr marL="457200" lvl="1" indent="0">
              <a:buNone/>
            </a:pPr>
            <a:r>
              <a:rPr lang="de-DE" dirty="0"/>
              <a:t>8.9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66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/>
              <a:t>Truncate</a:t>
            </a:r>
            <a:r>
              <a:rPr lang="pt-BR" dirty="0"/>
              <a:t>: trunca</a:t>
            </a:r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truncate</a:t>
            </a:r>
            <a:r>
              <a:rPr lang="pt-BR" dirty="0"/>
              <a:t> 13.5 ) </a:t>
            </a:r>
          </a:p>
          <a:p>
            <a:pPr marL="457200" lvl="1" indent="0">
              <a:buNone/>
            </a:pPr>
            <a:r>
              <a:rPr lang="pt-BR" dirty="0"/>
              <a:t>13 0.5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truncate</a:t>
            </a:r>
            <a:r>
              <a:rPr lang="pt-BR" dirty="0"/>
              <a:t> 0.7 )</a:t>
            </a:r>
          </a:p>
          <a:p>
            <a:pPr marL="457200" lvl="1" indent="0">
              <a:buNone/>
            </a:pPr>
            <a:r>
              <a:rPr lang="pt-BR" dirty="0"/>
              <a:t>0 0.7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truncate</a:t>
            </a:r>
            <a:r>
              <a:rPr lang="pt-BR" dirty="0"/>
              <a:t> –1.7 ) </a:t>
            </a:r>
          </a:p>
          <a:p>
            <a:pPr marL="457200" lvl="1" indent="0">
              <a:buNone/>
            </a:pPr>
            <a:r>
              <a:rPr lang="pt-BR" dirty="0"/>
              <a:t>-1 -0.7 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Truncar é retornar o valor inteiro de um número. Note que a função retorna dois valores: o primeiro é o valor truncado, a parte inteira, e a segunda é a parte decimal do número, “o resto”</a:t>
            </a:r>
          </a:p>
        </p:txBody>
      </p:sp>
    </p:spTree>
    <p:extLst>
      <p:ext uri="{BB962C8B-B14F-4D97-AF65-F5344CB8AC3E}">
        <p14:creationId xmlns:p14="http://schemas.microsoft.com/office/powerpoint/2010/main" val="427878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Round: arredonda</a:t>
            </a:r>
          </a:p>
          <a:p>
            <a:pPr marL="457200" lvl="1" indent="0">
              <a:buNone/>
            </a:pPr>
            <a:r>
              <a:rPr lang="pt-BR" dirty="0"/>
              <a:t>( round 3.1 )</a:t>
            </a:r>
          </a:p>
          <a:p>
            <a:pPr marL="457200" lvl="1" indent="0">
              <a:buNone/>
            </a:pPr>
            <a:r>
              <a:rPr lang="pt-BR" dirty="0"/>
              <a:t>3 0.1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round 3.7 )</a:t>
            </a:r>
          </a:p>
          <a:p>
            <a:pPr marL="457200" lvl="1" indent="0">
              <a:buNone/>
            </a:pPr>
            <a:r>
              <a:rPr lang="pt-BR" dirty="0"/>
              <a:t>4 -0.3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round 3.5 )</a:t>
            </a:r>
          </a:p>
          <a:p>
            <a:pPr marL="457200" lvl="1" indent="0">
              <a:buNone/>
            </a:pPr>
            <a:r>
              <a:rPr lang="pt-BR" dirty="0"/>
              <a:t>4 -0.5 </a:t>
            </a:r>
          </a:p>
          <a:p>
            <a:endParaRPr lang="pt-BR" dirty="0"/>
          </a:p>
          <a:p>
            <a:r>
              <a:rPr lang="pt-BR" dirty="0"/>
              <a:t>Esta função arredonda um número ao inteiro mais próximo. Novamente, há o retorno de dois valores: o número inteiro arredondado e a parte decimal restante do arredondamento, que pode ser positiva ou negativa.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1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Rem: Resto</a:t>
            </a:r>
          </a:p>
          <a:p>
            <a:pPr marL="457200" lvl="1" indent="0">
              <a:buNone/>
            </a:pPr>
            <a:r>
              <a:rPr lang="pt-BR" dirty="0"/>
              <a:t>( rem 9 3 )</a:t>
            </a:r>
          </a:p>
          <a:p>
            <a:pPr marL="457200" lvl="1" indent="0">
              <a:buNone/>
            </a:pPr>
            <a:r>
              <a:rPr lang="pt-BR" dirty="0"/>
              <a:t>0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rem 3 9 )</a:t>
            </a:r>
          </a:p>
          <a:p>
            <a:pPr marL="457200" lvl="1" indent="0">
              <a:buNone/>
            </a:pPr>
            <a:r>
              <a:rPr lang="pt-BR" dirty="0"/>
              <a:t>3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rem –17 4 )</a:t>
            </a:r>
          </a:p>
          <a:p>
            <a:pPr marL="457200" lvl="1" indent="0">
              <a:buNone/>
            </a:pPr>
            <a:r>
              <a:rPr lang="pt-BR" dirty="0"/>
              <a:t>-1 </a:t>
            </a:r>
          </a:p>
          <a:p>
            <a:r>
              <a:rPr lang="pt-BR" dirty="0"/>
              <a:t>Esta função retorna o resto inteiro da divisão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11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float</a:t>
            </a:r>
            <a:r>
              <a:rPr lang="pt-BR" dirty="0"/>
              <a:t> : </a:t>
            </a:r>
            <a:r>
              <a:rPr lang="pt-BR" dirty="0" err="1"/>
              <a:t>Float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float</a:t>
            </a:r>
            <a:r>
              <a:rPr lang="pt-BR" dirty="0"/>
              <a:t> 4 ) </a:t>
            </a:r>
          </a:p>
          <a:p>
            <a:pPr marL="457200" lvl="1" indent="0">
              <a:buNone/>
            </a:pPr>
            <a:r>
              <a:rPr lang="pt-BR" dirty="0"/>
              <a:t>4.0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float</a:t>
            </a:r>
            <a:r>
              <a:rPr lang="pt-BR" dirty="0"/>
              <a:t> 135 )</a:t>
            </a:r>
          </a:p>
          <a:p>
            <a:pPr marL="457200" lvl="1" indent="0">
              <a:buNone/>
            </a:pPr>
            <a:r>
              <a:rPr lang="pt-BR" dirty="0"/>
              <a:t>135.0 </a:t>
            </a:r>
          </a:p>
          <a:p>
            <a:endParaRPr lang="pt-BR" dirty="0"/>
          </a:p>
          <a:p>
            <a:r>
              <a:rPr lang="pt-BR" dirty="0"/>
              <a:t>Converte um dado do tipo inteiro em ponto flutuante ( 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30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básicas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 </a:t>
            </a:r>
            <a:r>
              <a:rPr lang="pt-BR" dirty="0" err="1"/>
              <a:t>setf</a:t>
            </a:r>
            <a:r>
              <a:rPr lang="pt-BR" dirty="0"/>
              <a:t> variável valor ): faz a atribuição de valores a variáveis. </a:t>
            </a:r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setf</a:t>
            </a:r>
            <a:r>
              <a:rPr lang="pt-BR" dirty="0"/>
              <a:t> x 4 ) </a:t>
            </a:r>
          </a:p>
          <a:p>
            <a:pPr marL="971550" lvl="1" indent="-514350">
              <a:buAutoNum type="arabicPlain" startAt="4"/>
            </a:pPr>
            <a:r>
              <a:rPr lang="pt-BR" dirty="0"/>
              <a:t>;a variável x recebe o valor 4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( </a:t>
            </a:r>
            <a:r>
              <a:rPr lang="pt-BR" dirty="0" err="1"/>
              <a:t>setf</a:t>
            </a:r>
            <a:r>
              <a:rPr lang="pt-BR" dirty="0"/>
              <a:t> zero 0 </a:t>
            </a:r>
            <a:r>
              <a:rPr lang="pt-BR" dirty="0" err="1"/>
              <a:t>one</a:t>
            </a:r>
            <a:r>
              <a:rPr lang="pt-BR" dirty="0"/>
              <a:t> 1 </a:t>
            </a:r>
            <a:r>
              <a:rPr lang="pt-BR" dirty="0" err="1"/>
              <a:t>two</a:t>
            </a:r>
            <a:r>
              <a:rPr lang="pt-BR" dirty="0"/>
              <a:t> 2 </a:t>
            </a:r>
            <a:r>
              <a:rPr lang="pt-BR" dirty="0" err="1"/>
              <a:t>three</a:t>
            </a:r>
            <a:r>
              <a:rPr lang="pt-BR" dirty="0"/>
              <a:t> 3 four 4 )</a:t>
            </a:r>
          </a:p>
          <a:p>
            <a:pPr marL="457200" lvl="1" indent="0">
              <a:buNone/>
            </a:pPr>
            <a:r>
              <a:rPr lang="pt-BR" dirty="0"/>
              <a:t>4 	; como foram feitas atribuições múltiplas, o         	;interpretador retorna apenas o último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4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Definição de funções:  Nomes para as funções e nomes para os parâmetros das funções.</a:t>
            </a:r>
          </a:p>
          <a:p>
            <a:r>
              <a:rPr lang="pt-BR" dirty="0"/>
              <a:t>Nomes criados pelo </a:t>
            </a:r>
            <a:r>
              <a:rPr lang="pt-BR" dirty="0" err="1"/>
              <a:t>progamado</a:t>
            </a:r>
            <a:r>
              <a:rPr lang="pt-BR" dirty="0"/>
              <a:t> r são convertidos internamente para objetos. Esses objetos são símbolos. Símbolo é a representação interna de um nome.</a:t>
            </a:r>
          </a:p>
          <a:p>
            <a:pPr marL="0" indent="0">
              <a:buNone/>
            </a:pPr>
            <a:r>
              <a:rPr lang="pt-BR" dirty="0"/>
              <a:t>      	&gt; (</a:t>
            </a:r>
            <a:r>
              <a:rPr lang="pt-BR" dirty="0" err="1"/>
              <a:t>defun</a:t>
            </a:r>
            <a:r>
              <a:rPr lang="pt-BR" dirty="0"/>
              <a:t> </a:t>
            </a:r>
            <a:r>
              <a:rPr lang="pt-BR" dirty="0" err="1"/>
              <a:t>x+y</a:t>
            </a:r>
            <a:r>
              <a:rPr lang="pt-BR" dirty="0"/>
              <a:t>*z (x y z) </a:t>
            </a:r>
          </a:p>
          <a:p>
            <a:pPr marL="0" indent="0">
              <a:buNone/>
            </a:pPr>
            <a:r>
              <a:rPr lang="pt-BR" dirty="0"/>
              <a:t>	(+ (* y z) x))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x+y</a:t>
            </a:r>
            <a:r>
              <a:rPr lang="pt-BR" dirty="0"/>
              <a:t>*z </a:t>
            </a:r>
          </a:p>
          <a:p>
            <a:pPr marL="0" indent="0">
              <a:buNone/>
            </a:pPr>
            <a:r>
              <a:rPr lang="pt-BR" dirty="0"/>
              <a:t>	&gt; (</a:t>
            </a:r>
            <a:r>
              <a:rPr lang="pt-BR" dirty="0" err="1"/>
              <a:t>x+y</a:t>
            </a:r>
            <a:r>
              <a:rPr lang="pt-BR" dirty="0"/>
              <a:t>*z 1 2 3) </a:t>
            </a:r>
          </a:p>
          <a:p>
            <a:pPr marL="0" indent="0">
              <a:buNone/>
            </a:pPr>
            <a:r>
              <a:rPr lang="pt-BR" dirty="0"/>
              <a:t>	7</a:t>
            </a:r>
          </a:p>
        </p:txBody>
      </p:sp>
    </p:spTree>
    <p:extLst>
      <p:ext uri="{BB962C8B-B14F-4D97-AF65-F5344CB8AC3E}">
        <p14:creationId xmlns:p14="http://schemas.microsoft.com/office/powerpoint/2010/main" val="24478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através de funções e argumentos.</a:t>
            </a:r>
          </a:p>
          <a:p>
            <a:r>
              <a:rPr lang="pt-BR" dirty="0"/>
              <a:t>Variáveis e atribuições utilizadas pelas linguagens imperativas são desnecessárias</a:t>
            </a:r>
          </a:p>
          <a:p>
            <a:r>
              <a:rPr lang="pt-BR" dirty="0"/>
              <a:t>Laços de repetições são substituídos por chamadas recursivas.</a:t>
            </a:r>
          </a:p>
        </p:txBody>
      </p:sp>
    </p:spTree>
    <p:extLst>
      <p:ext uri="{BB962C8B-B14F-4D97-AF65-F5344CB8AC3E}">
        <p14:creationId xmlns:p14="http://schemas.microsoft.com/office/powerpoint/2010/main" val="1917038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Predicados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Funções que testam “a verdade” de alguma asserção</a:t>
            </a:r>
          </a:p>
          <a:p>
            <a:r>
              <a:rPr lang="pt-BR" altLang="pt-BR" dirty="0"/>
              <a:t>Retorno:</a:t>
            </a:r>
          </a:p>
          <a:p>
            <a:pPr lvl="1"/>
            <a:r>
              <a:rPr lang="pt-BR" altLang="pt-BR" dirty="0"/>
              <a:t>NIL representa FALSO</a:t>
            </a:r>
          </a:p>
          <a:p>
            <a:pPr lvl="1"/>
            <a:r>
              <a:rPr lang="pt-BR" altLang="pt-BR" dirty="0"/>
              <a:t>Qualquer coisa diferente de NIL: VERDADE. </a:t>
            </a:r>
          </a:p>
          <a:p>
            <a:pPr lvl="2"/>
            <a:r>
              <a:rPr lang="pt-BR" altLang="pt-BR" dirty="0"/>
              <a:t>A maioria dos predicados retorna T para indicar verdade (</a:t>
            </a:r>
            <a:r>
              <a:rPr lang="pt-BR" altLang="pt-BR" i="1" dirty="0" err="1"/>
              <a:t>true</a:t>
            </a:r>
            <a:r>
              <a:rPr lang="pt-BR" alt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010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Predicados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NUMBERP verifica se o argumento é um número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ZEROP  verifica se um número é zero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NULL   verifica se o argumento é NIL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NOT     inverte o valor lógico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&lt;    verifica se o primeiro argumento é menor que o segundo (se n argumentos, verifica se estão em ordem crescente)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&gt;    verifica se o primeiro argumento é maior que o segundo (se n argumentos, verifica se estão em ordem decrescente)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ATOM  verifica se o argumento é um átomo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CONSP verifica se o argumento é uma célula </a:t>
            </a:r>
            <a:r>
              <a:rPr lang="pt-BR" altLang="pt-BR" dirty="0" err="1"/>
              <a:t>cons</a:t>
            </a: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/>
              <a:t>LISTP   verifica se o argumento é uma lista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42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Predicados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EVENP verifica se o argumento é par</a:t>
            </a:r>
          </a:p>
          <a:p>
            <a:r>
              <a:rPr lang="pt-BR" dirty="0"/>
              <a:t>MAX retorna o argumento de maior valor</a:t>
            </a:r>
          </a:p>
          <a:p>
            <a:r>
              <a:rPr lang="pt-BR" dirty="0"/>
              <a:t>MIN retorna o argumento de menor valor </a:t>
            </a:r>
          </a:p>
          <a:p>
            <a:r>
              <a:rPr lang="pt-BR" dirty="0"/>
              <a:t>ODDP verifica se o argumento é ímpar</a:t>
            </a:r>
          </a:p>
          <a:p>
            <a:r>
              <a:rPr lang="pt-BR" dirty="0"/>
              <a:t>MINUSP verifica se o argumento é negativo</a:t>
            </a:r>
          </a:p>
        </p:txBody>
      </p:sp>
    </p:spTree>
    <p:extLst>
      <p:ext uri="{BB962C8B-B14F-4D97-AF65-F5344CB8AC3E}">
        <p14:creationId xmlns:p14="http://schemas.microsoft.com/office/powerpoint/2010/main" val="73629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de predicados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( &gt; 100 10 one 0.1 )</a:t>
            </a:r>
          </a:p>
          <a:p>
            <a:pPr marL="0" indent="0">
              <a:buNone/>
            </a:pPr>
            <a:r>
              <a:rPr lang="fr-FR" dirty="0"/>
              <a:t>T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( &gt; 10 100 1 0.1 )</a:t>
            </a:r>
          </a:p>
          <a:p>
            <a:pPr marL="0" indent="0">
              <a:buNone/>
            </a:pPr>
            <a:r>
              <a:rPr lang="fr-FR" dirty="0"/>
              <a:t>NIL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0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AND, OR e NOT. </a:t>
            </a:r>
          </a:p>
          <a:p>
            <a:r>
              <a:rPr lang="pt-BR" dirty="0"/>
              <a:t>AND e OR: qualquer número de argumentos</a:t>
            </a:r>
          </a:p>
          <a:p>
            <a:r>
              <a:rPr lang="pt-BR" dirty="0"/>
              <a:t>NOT: um único argumento</a:t>
            </a:r>
          </a:p>
          <a:p>
            <a:r>
              <a:rPr lang="pt-BR" dirty="0"/>
              <a:t>Avaliação de expressões:</a:t>
            </a:r>
          </a:p>
          <a:p>
            <a:pPr lvl="1"/>
            <a:r>
              <a:rPr lang="pt-BR" dirty="0"/>
              <a:t>AND: avalia argumentos da esquerda para a direita até que um deles seja falso, devolvendo este valor. Se nenhum for falso o </a:t>
            </a:r>
            <a:r>
              <a:rPr lang="pt-BR" dirty="0" err="1"/>
              <a:t>and</a:t>
            </a:r>
            <a:r>
              <a:rPr lang="pt-BR" dirty="0"/>
              <a:t> devolve o valor do último argumento.</a:t>
            </a:r>
          </a:p>
          <a:p>
            <a:pPr lvl="1"/>
            <a:r>
              <a:rPr lang="pt-BR" dirty="0"/>
              <a:t>OR: avalia argumentos da esquerda para a direita até que um deles seja verdade, devolvendo este valor. Se nenhum for verdade, devolve o valor do último argumento.</a:t>
            </a:r>
          </a:p>
          <a:p>
            <a:pPr lvl="1"/>
            <a:r>
              <a:rPr lang="pt-BR" dirty="0"/>
              <a:t>NOT: avalia para verdade se o seu argumento for falso e para falso em caso contrário.</a:t>
            </a:r>
          </a:p>
          <a:p>
            <a:r>
              <a:rPr lang="pt-BR" dirty="0"/>
              <a:t>Embora o significado de falso seja claro pois corresponde necessariamente ao valor </a:t>
            </a:r>
            <a:r>
              <a:rPr lang="pt-BR" dirty="0" err="1"/>
              <a:t>nil</a:t>
            </a:r>
            <a:r>
              <a:rPr lang="pt-BR" dirty="0"/>
              <a:t>, o significado de verdade já não é tão claro pois, desde que seja diferente de </a:t>
            </a:r>
            <a:r>
              <a:rPr lang="pt-BR" dirty="0" err="1"/>
              <a:t>nil</a:t>
            </a:r>
            <a:r>
              <a:rPr lang="pt-BR" dirty="0"/>
              <a:t>, é considerado verdade.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841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condicional 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t-BR" altLang="pt-BR" dirty="0"/>
              <a:t>(IF &lt;forma de teste&gt; </a:t>
            </a:r>
            <a:br>
              <a:rPr lang="pt-BR" altLang="pt-BR" dirty="0"/>
            </a:br>
            <a:r>
              <a:rPr lang="pt-BR" altLang="pt-BR" dirty="0"/>
              <a:t> &lt;clausula então&gt; </a:t>
            </a:r>
            <a:br>
              <a:rPr lang="pt-BR" altLang="pt-BR" dirty="0"/>
            </a:br>
            <a:r>
              <a:rPr lang="pt-BR" altLang="pt-BR" dirty="0"/>
              <a:t> &lt;clausula senão&gt;)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en-US" dirty="0"/>
              <a:t>&gt; (if (&gt; 4 3) </a:t>
            </a:r>
          </a:p>
          <a:p>
            <a:pPr>
              <a:buFontTx/>
              <a:buNone/>
            </a:pPr>
            <a:r>
              <a:rPr lang="en-US" dirty="0"/>
              <a:t>	5 </a:t>
            </a:r>
          </a:p>
          <a:p>
            <a:pPr>
              <a:buFontTx/>
              <a:buNone/>
            </a:pPr>
            <a:r>
              <a:rPr lang="en-US" dirty="0"/>
              <a:t>	6) </a:t>
            </a:r>
          </a:p>
          <a:p>
            <a:pPr>
              <a:buFontTx/>
              <a:buNone/>
            </a:pPr>
            <a:r>
              <a:rPr lang="en-US"/>
              <a:t>	5</a:t>
            </a:r>
            <a:endParaRPr lang="pt-BR" altLang="pt-BR" dirty="0"/>
          </a:p>
          <a:p>
            <a:pPr>
              <a:buFontTx/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11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uma função soma-grandes que recebe três números como argumento e determina a soma dos dois maiores.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9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soma-grandes (x y z)   </a:t>
            </a:r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if</a:t>
            </a:r>
            <a:r>
              <a:rPr lang="pt-BR" dirty="0"/>
              <a:t> (&gt;= x y)    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(&gt;= y z)       </a:t>
            </a:r>
          </a:p>
          <a:p>
            <a:pPr marL="0" indent="0">
              <a:buNone/>
            </a:pPr>
            <a:r>
              <a:rPr lang="pt-BR" dirty="0"/>
              <a:t>		(+ x y)</a:t>
            </a:r>
          </a:p>
          <a:p>
            <a:pPr marL="0" indent="0">
              <a:buNone/>
            </a:pPr>
            <a:r>
              <a:rPr lang="pt-BR" dirty="0"/>
              <a:t>	          (+ x z))    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(&lt; x z)      </a:t>
            </a:r>
          </a:p>
          <a:p>
            <a:pPr marL="0" indent="0">
              <a:buNone/>
            </a:pPr>
            <a:r>
              <a:rPr lang="pt-BR" dirty="0"/>
              <a:t>		(+ y z)</a:t>
            </a:r>
          </a:p>
          <a:p>
            <a:pPr marL="0" indent="0">
              <a:buNone/>
            </a:pPr>
            <a:r>
              <a:rPr lang="pt-BR" dirty="0"/>
              <a:t>		(+ x y) ))) 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051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Condicional </a:t>
            </a:r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(</a:t>
            </a:r>
            <a:r>
              <a:rPr lang="pt-BR" dirty="0" err="1"/>
              <a:t>cond</a:t>
            </a:r>
            <a:r>
              <a:rPr lang="pt-BR" dirty="0"/>
              <a:t> 	(</a:t>
            </a:r>
            <a:r>
              <a:rPr lang="pt-BR" i="1" dirty="0"/>
              <a:t>condição-1</a:t>
            </a:r>
            <a:r>
              <a:rPr lang="pt-BR" dirty="0"/>
              <a:t> </a:t>
            </a:r>
            <a:r>
              <a:rPr lang="pt-BR" i="1" dirty="0"/>
              <a:t>expressão-1</a:t>
            </a:r>
            <a:r>
              <a:rPr lang="pt-BR" dirty="0"/>
              <a:t>)      </a:t>
            </a:r>
          </a:p>
          <a:p>
            <a:pPr marL="0" indent="0">
              <a:buNone/>
            </a:pPr>
            <a:r>
              <a:rPr lang="pt-BR" dirty="0"/>
              <a:t>		(</a:t>
            </a:r>
            <a:r>
              <a:rPr lang="pt-BR" i="1" dirty="0"/>
              <a:t>condição-2</a:t>
            </a:r>
            <a:r>
              <a:rPr lang="pt-BR" dirty="0"/>
              <a:t> </a:t>
            </a:r>
            <a:r>
              <a:rPr lang="pt-BR" i="1" dirty="0"/>
              <a:t>expressão-2</a:t>
            </a:r>
            <a:r>
              <a:rPr lang="pt-BR" dirty="0"/>
              <a:t>)                        		(</a:t>
            </a:r>
            <a:r>
              <a:rPr lang="pt-BR" i="1" dirty="0"/>
              <a:t>condição-n</a:t>
            </a:r>
            <a:r>
              <a:rPr lang="pt-BR" dirty="0"/>
              <a:t> </a:t>
            </a:r>
            <a:r>
              <a:rPr lang="pt-BR" i="1" dirty="0" err="1"/>
              <a:t>expressão-n</a:t>
            </a:r>
            <a:r>
              <a:rPr lang="pt-BR" dirty="0"/>
              <a:t>))</a:t>
            </a:r>
          </a:p>
          <a:p>
            <a:r>
              <a:rPr lang="pt-BR" dirty="0"/>
              <a:t>Par (</a:t>
            </a:r>
            <a:r>
              <a:rPr lang="pt-BR" i="1" dirty="0"/>
              <a:t>condição-i</a:t>
            </a:r>
            <a:r>
              <a:rPr lang="pt-BR" dirty="0"/>
              <a:t> </a:t>
            </a:r>
            <a:r>
              <a:rPr lang="pt-BR" i="1" dirty="0"/>
              <a:t>expressão-i</a:t>
            </a:r>
            <a:r>
              <a:rPr lang="pt-BR" dirty="0"/>
              <a:t>) : cláusula. </a:t>
            </a:r>
          </a:p>
          <a:p>
            <a:r>
              <a:rPr lang="pt-BR" dirty="0"/>
              <a:t>O </a:t>
            </a:r>
            <a:r>
              <a:rPr lang="pt-BR" dirty="0" err="1"/>
              <a:t>cond</a:t>
            </a:r>
            <a:r>
              <a:rPr lang="pt-BR" dirty="0"/>
              <a:t> testa cada uma das condições em sequência, e quando uma delas avalia para verdade, é devolvido o valor da expressão correspondente, terminando a avaliação.</a:t>
            </a:r>
          </a:p>
          <a:p>
            <a:r>
              <a:rPr lang="pt-BR" dirty="0"/>
              <a:t>Observação: todas as condições são testadas, e depois a avaliação é realizada!!!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1757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Condicional </a:t>
            </a:r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    &gt; (</a:t>
            </a:r>
            <a:r>
              <a:rPr lang="pt-BR" dirty="0" err="1"/>
              <a:t>cond</a:t>
            </a:r>
            <a:r>
              <a:rPr lang="pt-BR" dirty="0"/>
              <a:t> (	(&gt; 4 3) 5)        </a:t>
            </a:r>
          </a:p>
          <a:p>
            <a:pPr marL="0" indent="0">
              <a:buNone/>
            </a:pPr>
            <a:r>
              <a:rPr lang="pt-BR" dirty="0"/>
              <a:t>		(t 6))</a:t>
            </a:r>
          </a:p>
          <a:p>
            <a:pPr marL="0" indent="0">
              <a:buNone/>
            </a:pPr>
            <a:r>
              <a:rPr lang="pt-BR" dirty="0"/>
              <a:t>        5  </a:t>
            </a:r>
          </a:p>
          <a:p>
            <a:r>
              <a:rPr lang="pt-BR" dirty="0"/>
              <a:t>O </a:t>
            </a:r>
            <a:r>
              <a:rPr lang="pt-BR" dirty="0" err="1"/>
              <a:t>cond</a:t>
            </a:r>
            <a:r>
              <a:rPr lang="pt-BR" dirty="0"/>
              <a:t> permite uma análise de casos mais simples do que o 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4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Matemática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772816"/>
            <a:ext cx="6913563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9113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Condicional </a:t>
            </a:r>
            <a:r>
              <a:rPr lang="pt-BR" dirty="0" err="1"/>
              <a:t>Cond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teste (x y z w)  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cond</a:t>
            </a:r>
            <a:r>
              <a:rPr lang="pt-BR" dirty="0"/>
              <a:t> (	(&gt; x y) z)         </a:t>
            </a:r>
          </a:p>
          <a:p>
            <a:pPr marL="0" indent="0">
              <a:buNone/>
            </a:pPr>
            <a:r>
              <a:rPr lang="pt-BR" dirty="0"/>
              <a:t>		((&lt; (+ x w) (* y z)) x)         </a:t>
            </a:r>
          </a:p>
          <a:p>
            <a:pPr marL="0" indent="0">
              <a:buNone/>
            </a:pPr>
            <a:r>
              <a:rPr lang="pt-BR" dirty="0"/>
              <a:t>		((= w z) (+ x y))         </a:t>
            </a:r>
          </a:p>
          <a:p>
            <a:pPr marL="0" indent="0">
              <a:buNone/>
            </a:pPr>
            <a:r>
              <a:rPr lang="pt-BR" dirty="0"/>
              <a:t>		(t 777))) </a:t>
            </a:r>
          </a:p>
          <a:p>
            <a:r>
              <a:rPr lang="pt-BR" dirty="0"/>
              <a:t>A função equivalente usando </a:t>
            </a:r>
            <a:r>
              <a:rPr lang="pt-BR" dirty="0" err="1"/>
              <a:t>if</a:t>
            </a:r>
            <a:r>
              <a:rPr lang="pt-BR" dirty="0"/>
              <a:t> seria mais complicada.</a:t>
            </a:r>
          </a:p>
          <a:p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teste (x y z w)   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(&gt; x y)        </a:t>
            </a:r>
          </a:p>
          <a:p>
            <a:pPr marL="0" indent="0">
              <a:buNone/>
            </a:pPr>
            <a:r>
              <a:rPr lang="pt-BR" dirty="0"/>
              <a:t>		z        </a:t>
            </a:r>
          </a:p>
          <a:p>
            <a:pPr marL="0" indent="0">
              <a:buNone/>
            </a:pPr>
            <a:r>
              <a:rPr lang="pt-BR" dirty="0"/>
              <a:t>		(</a:t>
            </a:r>
            <a:r>
              <a:rPr lang="pt-BR" dirty="0" err="1"/>
              <a:t>if</a:t>
            </a:r>
            <a:r>
              <a:rPr lang="pt-BR" dirty="0"/>
              <a:t> (&lt; (+ x w) (* y z))            </a:t>
            </a:r>
          </a:p>
          <a:p>
            <a:pPr marL="0" indent="0">
              <a:buNone/>
            </a:pPr>
            <a:r>
              <a:rPr lang="pt-BR" dirty="0"/>
              <a:t>			x            </a:t>
            </a:r>
          </a:p>
          <a:p>
            <a:pPr marL="0" indent="0">
              <a:buNone/>
            </a:pPr>
            <a:r>
              <a:rPr lang="pt-BR" dirty="0"/>
              <a:t>			(</a:t>
            </a:r>
            <a:r>
              <a:rPr lang="pt-BR" dirty="0" err="1"/>
              <a:t>if</a:t>
            </a:r>
            <a:r>
              <a:rPr lang="pt-BR" dirty="0"/>
              <a:t> (= w z)                </a:t>
            </a:r>
          </a:p>
          <a:p>
            <a:pPr marL="0" indent="0">
              <a:buNone/>
            </a:pPr>
            <a:r>
              <a:rPr lang="pt-BR" dirty="0"/>
              <a:t>				(+ x y)                </a:t>
            </a:r>
          </a:p>
          <a:p>
            <a:pPr marL="0" indent="0">
              <a:buNone/>
            </a:pPr>
            <a:r>
              <a:rPr lang="pt-BR" dirty="0"/>
              <a:t>				777)))) 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582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Recursivas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É uma função que se refere a si própria. </a:t>
            </a:r>
          </a:p>
          <a:p>
            <a:r>
              <a:rPr lang="pt-BR" dirty="0"/>
              <a:t>Em todas as funções recursivas existe:</a:t>
            </a:r>
          </a:p>
          <a:p>
            <a:pPr lvl="1"/>
            <a:r>
              <a:rPr lang="pt-BR" dirty="0"/>
              <a:t>Um passo básico (ou mais) cujo resultado é imediatamente conhecido.</a:t>
            </a:r>
          </a:p>
          <a:p>
            <a:pPr lvl="1"/>
            <a:r>
              <a:rPr lang="pt-BR" dirty="0"/>
              <a:t>Um passo recursivo em que se tenta resolver um </a:t>
            </a:r>
            <a:r>
              <a:rPr lang="pt-BR" dirty="0" err="1"/>
              <a:t>sub-problema</a:t>
            </a:r>
            <a:r>
              <a:rPr lang="pt-BR" dirty="0"/>
              <a:t> do problema inicial.</a:t>
            </a:r>
          </a:p>
          <a:p>
            <a:r>
              <a:rPr lang="pt-BR" dirty="0"/>
              <a:t>Função fatorial</a:t>
            </a:r>
          </a:p>
          <a:p>
            <a:pPr lvl="1"/>
            <a:r>
              <a:rPr lang="pt-BR" dirty="0"/>
              <a:t>Caso básico é o teste de igualdade a zero (</a:t>
            </a:r>
            <a:r>
              <a:rPr lang="pt-BR" dirty="0" err="1"/>
              <a:t>zerop</a:t>
            </a:r>
            <a:r>
              <a:rPr lang="pt-BR" dirty="0"/>
              <a:t> n), o resultado imediato é 1</a:t>
            </a:r>
          </a:p>
          <a:p>
            <a:pPr lvl="1"/>
            <a:r>
              <a:rPr lang="pt-BR" dirty="0"/>
              <a:t>passo recursivo é (* n (</a:t>
            </a:r>
            <a:r>
              <a:rPr lang="pt-BR" dirty="0" err="1"/>
              <a:t>fact</a:t>
            </a:r>
            <a:r>
              <a:rPr lang="pt-BR" dirty="0"/>
              <a:t> (- n 1))).</a:t>
            </a:r>
          </a:p>
          <a:p>
            <a:r>
              <a:rPr lang="pt-BR" dirty="0"/>
              <a:t>Geralmente, uma função recursiva só funciona se tiver uma expressão condicional, mas não é obrigatório.</a:t>
            </a:r>
          </a:p>
        </p:txBody>
      </p:sp>
    </p:spTree>
    <p:extLst>
      <p:ext uri="{BB962C8B-B14F-4D97-AF65-F5344CB8AC3E}">
        <p14:creationId xmlns:p14="http://schemas.microsoft.com/office/powerpoint/2010/main" val="3001412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Recursivas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A execução de uma função recursiva: resolver subproblemas sucessivamente mais simples até se atingir o caso mais simples de todos, cujo resultado é imediato.</a:t>
            </a:r>
          </a:p>
          <a:p>
            <a:r>
              <a:rPr lang="pt-BR" dirty="0"/>
              <a:t>Padrão de funções recursivas:</a:t>
            </a:r>
          </a:p>
          <a:p>
            <a:pPr lvl="1"/>
            <a:r>
              <a:rPr lang="pt-BR" dirty="0"/>
              <a:t>Começar por testar os casos mais simples.</a:t>
            </a:r>
          </a:p>
          <a:p>
            <a:pPr lvl="1"/>
            <a:r>
              <a:rPr lang="pt-BR" dirty="0"/>
              <a:t>Fazer chamada (ou chamadas) recursivas com subproblemas cada vez mais próximos dos casos mais simples.</a:t>
            </a:r>
          </a:p>
          <a:p>
            <a:r>
              <a:rPr lang="pt-BR" dirty="0"/>
              <a:t>Dado este padrão, os erros mais comuns associados às funções recursivas são, naturalmente:</a:t>
            </a:r>
          </a:p>
          <a:p>
            <a:pPr lvl="1"/>
            <a:r>
              <a:rPr lang="pt-BR" dirty="0"/>
              <a:t>Não detectar os casos simples</a:t>
            </a:r>
          </a:p>
          <a:p>
            <a:pPr lvl="1"/>
            <a:r>
              <a:rPr lang="pt-BR" dirty="0"/>
              <a:t>A recursão não diminuir a complexidade do problema.</a:t>
            </a:r>
          </a:p>
          <a:p>
            <a:r>
              <a:rPr lang="pt-BR" dirty="0"/>
              <a:t>Erro mais comum: recursão nunca parar: O número de chamadas recursivas cresce indefinidamente até esgotar a memória (</a:t>
            </a:r>
            <a:r>
              <a:rPr lang="pt-BR" dirty="0" err="1"/>
              <a:t>stack</a:t>
            </a:r>
            <a:r>
              <a:rPr lang="pt-BR" dirty="0"/>
              <a:t>), e o programa gera um erro. </a:t>
            </a:r>
          </a:p>
          <a:p>
            <a:r>
              <a:rPr lang="pt-BR" dirty="0"/>
              <a:t>Uma função recursiva que funciona perfeitamente para os casos para que foi prevista pode estar completamente errada para outros casos.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Fact</a:t>
            </a:r>
            <a:r>
              <a:rPr lang="pt-BR" dirty="0"/>
              <a:t>: Quando o argumento é negativo, o problema torna-se cada vez mais complexo, cada vez mais longe do caso simples. (</a:t>
            </a:r>
            <a:r>
              <a:rPr lang="pt-BR" dirty="0" err="1"/>
              <a:t>fact</a:t>
            </a:r>
            <a:r>
              <a:rPr lang="pt-BR" dirty="0"/>
              <a:t> -1) =&gt; (</a:t>
            </a:r>
            <a:r>
              <a:rPr lang="pt-BR" dirty="0" err="1"/>
              <a:t>fact</a:t>
            </a:r>
            <a:r>
              <a:rPr lang="pt-BR" dirty="0"/>
              <a:t> -2) =&gt; (</a:t>
            </a:r>
            <a:r>
              <a:rPr lang="pt-BR" dirty="0" err="1"/>
              <a:t>fact</a:t>
            </a:r>
            <a:r>
              <a:rPr lang="pt-BR" dirty="0"/>
              <a:t> -3) =&gt; </a:t>
            </a:r>
          </a:p>
        </p:txBody>
      </p:sp>
    </p:spTree>
    <p:extLst>
      <p:ext uri="{BB962C8B-B14F-4D97-AF65-F5344CB8AC3E}">
        <p14:creationId xmlns:p14="http://schemas.microsoft.com/office/powerpoint/2010/main" val="3797610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Considere uma versão extremamente primitiva da linguagem </a:t>
            </a:r>
            <a:r>
              <a:rPr lang="pt-BR" dirty="0" err="1"/>
              <a:t>Lisp</a:t>
            </a:r>
            <a:r>
              <a:rPr lang="pt-BR" dirty="0"/>
              <a:t>, em que as únicas funções numéricas existentes são </a:t>
            </a:r>
            <a:r>
              <a:rPr lang="pt-BR" dirty="0" err="1"/>
              <a:t>zerop</a:t>
            </a:r>
            <a:r>
              <a:rPr lang="pt-BR" dirty="0"/>
              <a:t> e duas funções que incrementam e decrementam o seu argumento em uma unidade, respectivamente, 1+ e 1-. </a:t>
            </a:r>
          </a:p>
          <a:p>
            <a:pPr marL="0" indent="0">
              <a:buNone/>
            </a:pPr>
            <a:r>
              <a:rPr lang="pt-BR" dirty="0"/>
              <a:t>Isto implica que as operações &gt;, &lt;, = e similares não podem ser utilizadas. </a:t>
            </a:r>
          </a:p>
          <a:p>
            <a:pPr marL="0" indent="0">
              <a:buNone/>
            </a:pPr>
            <a:r>
              <a:rPr lang="pt-BR" dirty="0"/>
              <a:t>Nesta linguagem, que passaremos a designar por </a:t>
            </a:r>
            <a:r>
              <a:rPr lang="pt-BR" i="1" dirty="0" err="1"/>
              <a:t>nano</a:t>
            </a:r>
            <a:r>
              <a:rPr lang="pt-BR" dirty="0" err="1"/>
              <a:t>Lisp</a:t>
            </a:r>
            <a:r>
              <a:rPr lang="pt-BR" dirty="0"/>
              <a:t>, defina o predicado menor, que recebe dois número inteiros positivos e determina se o primeiro argumento é numericamente inferior ao segundo.</a:t>
            </a:r>
          </a:p>
          <a:p>
            <a:pPr marL="0" indent="0">
              <a:buNone/>
            </a:pPr>
            <a:r>
              <a:rPr lang="pt-BR" dirty="0" err="1"/>
              <a:t>Obs</a:t>
            </a:r>
            <a:r>
              <a:rPr lang="pt-BR" dirty="0"/>
              <a:t>: será necessário utilizar recursão para resolver este problema.</a:t>
            </a:r>
          </a:p>
        </p:txBody>
      </p:sp>
    </p:spTree>
    <p:extLst>
      <p:ext uri="{BB962C8B-B14F-4D97-AF65-F5344CB8AC3E}">
        <p14:creationId xmlns:p14="http://schemas.microsoft.com/office/powerpoint/2010/main" val="809120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menor ( x y)</a:t>
            </a:r>
          </a:p>
          <a:p>
            <a:pPr marL="0" indent="0">
              <a:buNone/>
            </a:pPr>
            <a:r>
              <a:rPr lang="pt-BR" dirty="0"/>
              <a:t>   (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zerop</a:t>
            </a:r>
            <a:r>
              <a:rPr lang="pt-BR" dirty="0"/>
              <a:t> y)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( </a:t>
            </a:r>
            <a:r>
              <a:rPr lang="pt-BR" dirty="0" err="1"/>
              <a:t>if</a:t>
            </a:r>
            <a:r>
              <a:rPr lang="pt-BR" dirty="0"/>
              <a:t> ( </a:t>
            </a:r>
            <a:r>
              <a:rPr lang="pt-BR" dirty="0" err="1"/>
              <a:t>zerop</a:t>
            </a:r>
            <a:r>
              <a:rPr lang="pt-BR" dirty="0"/>
              <a:t>  x) </a:t>
            </a:r>
          </a:p>
          <a:p>
            <a:pPr marL="0" indent="0">
              <a:buNone/>
            </a:pPr>
            <a:r>
              <a:rPr lang="pt-BR" dirty="0"/>
              <a:t>		t</a:t>
            </a:r>
          </a:p>
          <a:p>
            <a:pPr marL="0" indent="0">
              <a:buNone/>
            </a:pPr>
            <a:r>
              <a:rPr lang="pt-BR" dirty="0"/>
              <a:t>		(menor  (1- x) (1- y))</a:t>
            </a:r>
          </a:p>
          <a:p>
            <a:pPr marL="0" indent="0">
              <a:buNone/>
            </a:pPr>
            <a:r>
              <a:rPr lang="pt-BR" dirty="0"/>
              <a:t>	)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   )</a:t>
            </a:r>
          </a:p>
          <a:p>
            <a:pPr marL="0" indent="0">
              <a:buNone/>
            </a:pP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828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Defina a operação igual? que testa igualdade numérica de inteiros positivos na linguagem </a:t>
            </a:r>
            <a:r>
              <a:rPr lang="pt-BR" dirty="0" err="1"/>
              <a:t>nanoLisp</a:t>
            </a:r>
            <a:r>
              <a:rPr lang="pt-BR" dirty="0"/>
              <a:t> 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89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4907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igual? (x y)</a:t>
            </a:r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cond</a:t>
            </a:r>
            <a:r>
              <a:rPr lang="pt-BR" dirty="0"/>
              <a:t> 	( ( </a:t>
            </a:r>
            <a:r>
              <a:rPr lang="pt-BR" dirty="0" err="1"/>
              <a:t>and</a:t>
            </a:r>
            <a:r>
              <a:rPr lang="pt-BR" dirty="0"/>
              <a:t> (</a:t>
            </a:r>
            <a:r>
              <a:rPr lang="pt-BR" dirty="0" err="1"/>
              <a:t>zerop</a:t>
            </a:r>
            <a:r>
              <a:rPr lang="pt-BR" dirty="0"/>
              <a:t> x) (</a:t>
            </a:r>
            <a:r>
              <a:rPr lang="pt-BR" dirty="0" err="1"/>
              <a:t>zerop</a:t>
            </a:r>
            <a:r>
              <a:rPr lang="pt-BR" dirty="0"/>
              <a:t> y)) )</a:t>
            </a:r>
          </a:p>
          <a:p>
            <a:pPr marL="0" indent="0">
              <a:buNone/>
            </a:pPr>
            <a:r>
              <a:rPr lang="pt-BR" dirty="0"/>
              <a:t>		( (</a:t>
            </a:r>
            <a:r>
              <a:rPr lang="pt-BR" dirty="0" err="1"/>
              <a:t>zerop</a:t>
            </a:r>
            <a:r>
              <a:rPr lang="pt-BR" dirty="0"/>
              <a:t> x) </a:t>
            </a:r>
            <a:r>
              <a:rPr lang="pt-BR" dirty="0" err="1"/>
              <a:t>nil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( (</a:t>
            </a:r>
            <a:r>
              <a:rPr lang="pt-BR" dirty="0" err="1"/>
              <a:t>zerop</a:t>
            </a:r>
            <a:r>
              <a:rPr lang="pt-BR" dirty="0"/>
              <a:t> y) </a:t>
            </a:r>
            <a:r>
              <a:rPr lang="pt-BR" dirty="0" err="1"/>
              <a:t>nil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	( t (igual?( 1- x) (1- y)))</a:t>
            </a:r>
          </a:p>
          <a:p>
            <a:pPr marL="0" indent="0">
              <a:buNone/>
            </a:pP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4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Trace e </a:t>
            </a:r>
            <a:r>
              <a:rPr lang="pt-BR" dirty="0" err="1"/>
              <a:t>Untrace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forma TRACE facilita a depuração de funções recursivas. </a:t>
            </a:r>
          </a:p>
          <a:p>
            <a:r>
              <a:rPr lang="pt-BR" dirty="0"/>
              <a:t>Os seus argumentos indicam os nomes das funções a depurar.</a:t>
            </a:r>
          </a:p>
          <a:p>
            <a:r>
              <a:rPr lang="pt-BR" dirty="0"/>
              <a:t>Quando não tem argumentos, mostra o nome de todas as funções sendo depuradas.</a:t>
            </a:r>
          </a:p>
          <a:p>
            <a:r>
              <a:rPr lang="pt-BR" dirty="0"/>
              <a:t>A forma UNTRACE desativa a depuração de funções uma, várias  ou todas (sem argumentos).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434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Funções de Somatório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Função: dá nome a um conjunto de operações, que podem ser tratadas como um todo.</a:t>
                </a:r>
              </a:p>
              <a:p>
                <a:r>
                  <a:rPr lang="pt-BR" dirty="0"/>
                  <a:t>Padrões que se repetem, variando apenas uma ou outra operação. </a:t>
                </a:r>
                <a:r>
                  <a:rPr lang="pt-BR" dirty="0" err="1"/>
                  <a:t>Ex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i="1" smtClean="0">
                            <a:latin typeface="Cambria Math"/>
                          </a:rPr>
                          <m:t>=</m:t>
                        </m:r>
                        <m:r>
                          <a:rPr lang="pt-BR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sz="2800" dirty="0"/>
                  <a:t>&gt; (</a:t>
                </a:r>
                <a:r>
                  <a:rPr lang="pt-BR" sz="2800" dirty="0" err="1"/>
                  <a:t>defun</a:t>
                </a:r>
                <a:r>
                  <a:rPr lang="pt-BR" sz="2800" dirty="0"/>
                  <a:t> soma-quadrados (a b) </a:t>
                </a:r>
              </a:p>
              <a:p>
                <a:pPr marL="0" indent="0">
                  <a:buNone/>
                </a:pPr>
                <a:r>
                  <a:rPr lang="pt-BR" sz="2800" dirty="0"/>
                  <a:t>		(</a:t>
                </a:r>
                <a:r>
                  <a:rPr lang="pt-BR" sz="2800" dirty="0" err="1"/>
                  <a:t>if</a:t>
                </a:r>
                <a:r>
                  <a:rPr lang="pt-BR" sz="2800" dirty="0"/>
                  <a:t> (&gt; a b) </a:t>
                </a:r>
              </a:p>
              <a:p>
                <a:pPr marL="0" indent="0">
                  <a:buNone/>
                </a:pPr>
                <a:r>
                  <a:rPr lang="pt-BR" sz="2800" dirty="0"/>
                  <a:t>			0 </a:t>
                </a:r>
              </a:p>
              <a:p>
                <a:pPr marL="0" indent="0">
                  <a:buNone/>
                </a:pPr>
                <a:r>
                  <a:rPr lang="pt-BR" sz="2800" dirty="0"/>
                  <a:t>		(+ (quadrado a) (soma-quadrados (1+ a) b)))) </a:t>
                </a:r>
              </a:p>
              <a:p>
                <a:pPr marL="0" indent="0">
                  <a:buNone/>
                </a:pPr>
                <a:r>
                  <a:rPr lang="pt-BR" sz="2800" dirty="0"/>
                  <a:t>	&gt; (soma-quadrados 1 4) </a:t>
                </a:r>
              </a:p>
              <a:p>
                <a:pPr marL="0" indent="0">
                  <a:buNone/>
                </a:pPr>
                <a:r>
                  <a:rPr lang="pt-BR" sz="2800" dirty="0"/>
                  <a:t>	    30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287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Funções de Somatório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Consideremos agora uma outra função que soma as raízes quadradas de todos os inteiros entre </a:t>
            </a:r>
            <a:r>
              <a:rPr lang="pt-BR" i="1" dirty="0"/>
              <a:t>a</a:t>
            </a:r>
            <a:r>
              <a:rPr lang="pt-BR" dirty="0"/>
              <a:t> e </a:t>
            </a:r>
            <a:r>
              <a:rPr lang="pt-BR" i="1" dirty="0"/>
              <a:t>b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	&gt; (</a:t>
            </a:r>
            <a:r>
              <a:rPr lang="pt-BR" dirty="0" err="1"/>
              <a:t>defun</a:t>
            </a:r>
            <a:r>
              <a:rPr lang="pt-BR" dirty="0"/>
              <a:t> soma-</a:t>
            </a:r>
            <a:r>
              <a:rPr lang="pt-BR" dirty="0" err="1"/>
              <a:t>raizes</a:t>
            </a:r>
            <a:r>
              <a:rPr lang="pt-BR" dirty="0"/>
              <a:t> (a b) </a:t>
            </a:r>
          </a:p>
          <a:p>
            <a:pPr marL="0" indent="0">
              <a:buNone/>
            </a:pPr>
            <a:r>
              <a:rPr lang="pt-BR" dirty="0"/>
              <a:t>		(</a:t>
            </a:r>
            <a:r>
              <a:rPr lang="pt-BR" dirty="0" err="1"/>
              <a:t>if</a:t>
            </a:r>
            <a:r>
              <a:rPr lang="pt-BR" dirty="0"/>
              <a:t> (&gt; a b) </a:t>
            </a:r>
          </a:p>
          <a:p>
            <a:pPr marL="0" indent="0">
              <a:buNone/>
            </a:pPr>
            <a:r>
              <a:rPr lang="pt-BR" dirty="0"/>
              <a:t>			0 </a:t>
            </a:r>
          </a:p>
          <a:p>
            <a:pPr marL="0" indent="0">
              <a:buNone/>
            </a:pPr>
            <a:r>
              <a:rPr lang="pt-BR" dirty="0"/>
              <a:t>			(+ (</a:t>
            </a:r>
            <a:r>
              <a:rPr lang="pt-BR" dirty="0" err="1"/>
              <a:t>sqrt</a:t>
            </a:r>
            <a:r>
              <a:rPr lang="pt-BR" dirty="0"/>
              <a:t> a) (soma-</a:t>
            </a:r>
            <a:r>
              <a:rPr lang="pt-BR" dirty="0" err="1"/>
              <a:t>raizes</a:t>
            </a:r>
            <a:r>
              <a:rPr lang="pt-BR" dirty="0"/>
              <a:t> (1+ a) b)))) 	&gt; (soma-</a:t>
            </a:r>
            <a:r>
              <a:rPr lang="pt-BR" dirty="0" err="1"/>
              <a:t>raizes</a:t>
            </a:r>
            <a:r>
              <a:rPr lang="pt-BR" dirty="0"/>
              <a:t> 1 4) </a:t>
            </a:r>
          </a:p>
          <a:p>
            <a:pPr marL="0" indent="0">
              <a:buNone/>
            </a:pPr>
            <a:r>
              <a:rPr lang="pt-BR" dirty="0"/>
              <a:t>	   6.146264369941973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5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Execuções de programas consistem em avaliar as aplicações de funções.</a:t>
            </a:r>
          </a:p>
          <a:p>
            <a:r>
              <a:rPr lang="pt-BR" dirty="0"/>
              <a:t>Portanto:</a:t>
            </a:r>
          </a:p>
          <a:p>
            <a:pPr lvl="1"/>
            <a:r>
              <a:rPr lang="pt-BR" dirty="0"/>
              <a:t>Não importa a ordem de avaliação das expressões </a:t>
            </a:r>
          </a:p>
          <a:p>
            <a:pPr lvl="1"/>
            <a:r>
              <a:rPr lang="pt-BR" dirty="0"/>
              <a:t>Não é necessário especificar o fluxo de controle</a:t>
            </a:r>
          </a:p>
          <a:p>
            <a:pPr lvl="1"/>
            <a:r>
              <a:rPr lang="pt-BR" dirty="0"/>
              <a:t>Pode-se estudar a correção de um programa formalmente</a:t>
            </a:r>
          </a:p>
          <a:p>
            <a:r>
              <a:rPr lang="pt-BR" dirty="0"/>
              <a:t>Permitem a definição de funções de ordem superior</a:t>
            </a:r>
          </a:p>
          <a:p>
            <a:pPr lvl="1"/>
            <a:r>
              <a:rPr lang="pt-BR" dirty="0"/>
              <a:t>Aceitam como argumento outras funções </a:t>
            </a:r>
          </a:p>
          <a:p>
            <a:pPr lvl="1"/>
            <a:r>
              <a:rPr lang="pt-BR" dirty="0"/>
              <a:t>Podem gerar como resultado outras funções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02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Funções de Somatório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Somatório: abstração matemática para uma soma de números. Dentro do somatório é possível colocar qualquer operação matemática</a:t>
            </a:r>
          </a:p>
          <a:p>
            <a:r>
              <a:rPr lang="pt-BR" dirty="0"/>
              <a:t>Como definir em </a:t>
            </a:r>
            <a:r>
              <a:rPr lang="pt-BR" dirty="0" err="1"/>
              <a:t>lisp</a:t>
            </a:r>
            <a:r>
              <a:rPr lang="pt-BR" dirty="0"/>
              <a:t> um somatório???</a:t>
            </a:r>
          </a:p>
        </p:txBody>
      </p:sp>
    </p:spTree>
    <p:extLst>
      <p:ext uri="{BB962C8B-B14F-4D97-AF65-F5344CB8AC3E}">
        <p14:creationId xmlns:p14="http://schemas.microsoft.com/office/powerpoint/2010/main" val="1678099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Ordem Superior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Abstrair sobre as próprias operações a realizar.</a:t>
            </a:r>
          </a:p>
          <a:p>
            <a:r>
              <a:rPr lang="pt-BR" dirty="0"/>
              <a:t>Algo como: 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&gt;(</a:t>
            </a:r>
            <a:r>
              <a:rPr lang="pt-BR" dirty="0" err="1"/>
              <a:t>defun</a:t>
            </a:r>
            <a:r>
              <a:rPr lang="pt-BR" dirty="0"/>
              <a:t> soma-??? (a b)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(&gt; a b) 0 </a:t>
            </a:r>
          </a:p>
          <a:p>
            <a:pPr marL="0" indent="0">
              <a:buNone/>
            </a:pPr>
            <a:r>
              <a:rPr lang="pt-BR" dirty="0"/>
              <a:t>	(+ (aplica-??? a) (soma-??? (1+ a) b))))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370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Ordem Superior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funcall</a:t>
            </a:r>
            <a:r>
              <a:rPr lang="pt-BR" dirty="0"/>
              <a:t>: função que recebe uma função a ser aplicada, e seus parâmetros.</a:t>
            </a:r>
          </a:p>
          <a:p>
            <a:r>
              <a:rPr lang="pt-BR" dirty="0" err="1"/>
              <a:t>function</a:t>
            </a:r>
            <a:r>
              <a:rPr lang="pt-BR" dirty="0"/>
              <a:t>: indica  que pretende-se usar uma função associada a um símbolo.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funcall</a:t>
            </a:r>
            <a:r>
              <a:rPr lang="pt-BR" dirty="0"/>
              <a:t> (</a:t>
            </a:r>
            <a:r>
              <a:rPr lang="pt-BR" dirty="0" err="1"/>
              <a:t>function</a:t>
            </a:r>
            <a:r>
              <a:rPr lang="pt-BR" dirty="0"/>
              <a:t> 1+) 9) </a:t>
            </a:r>
          </a:p>
          <a:p>
            <a:pPr marL="0" indent="0">
              <a:buNone/>
            </a:pPr>
            <a:r>
              <a:rPr lang="pt-BR" dirty="0"/>
              <a:t>   10 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defun</a:t>
            </a:r>
            <a:r>
              <a:rPr lang="pt-BR" dirty="0"/>
              <a:t> teste (f x y) (</a:t>
            </a:r>
            <a:r>
              <a:rPr lang="pt-BR" dirty="0" err="1"/>
              <a:t>funcall</a:t>
            </a:r>
            <a:r>
              <a:rPr lang="pt-BR" dirty="0"/>
              <a:t> f x y)) </a:t>
            </a:r>
          </a:p>
          <a:p>
            <a:pPr marL="0" indent="0">
              <a:buNone/>
            </a:pPr>
            <a:r>
              <a:rPr lang="pt-BR" dirty="0"/>
              <a:t>   teste </a:t>
            </a:r>
          </a:p>
          <a:p>
            <a:pPr marL="0" indent="0">
              <a:buNone/>
            </a:pPr>
            <a:r>
              <a:rPr lang="pt-BR" dirty="0"/>
              <a:t>&gt; (teste (</a:t>
            </a:r>
            <a:r>
              <a:rPr lang="pt-BR" dirty="0" err="1"/>
              <a:t>function</a:t>
            </a:r>
            <a:r>
              <a:rPr lang="pt-BR" dirty="0"/>
              <a:t> +) 1 2) </a:t>
            </a:r>
          </a:p>
          <a:p>
            <a:pPr marL="0" indent="0">
              <a:buNone/>
            </a:pPr>
            <a:r>
              <a:rPr lang="pt-BR" dirty="0"/>
              <a:t>   3</a:t>
            </a:r>
          </a:p>
        </p:txBody>
      </p:sp>
    </p:spTree>
    <p:extLst>
      <p:ext uri="{BB962C8B-B14F-4D97-AF65-F5344CB8AC3E}">
        <p14:creationId xmlns:p14="http://schemas.microsoft.com/office/powerpoint/2010/main" val="254818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Ordem Superior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 &gt; (</a:t>
            </a:r>
            <a:r>
              <a:rPr lang="pt-BR" dirty="0" err="1"/>
              <a:t>defun</a:t>
            </a:r>
            <a:r>
              <a:rPr lang="pt-BR" dirty="0"/>
              <a:t> </a:t>
            </a:r>
            <a:r>
              <a:rPr lang="pt-BR" dirty="0" err="1"/>
              <a:t>somatorio</a:t>
            </a:r>
            <a:r>
              <a:rPr lang="pt-BR" dirty="0"/>
              <a:t> (</a:t>
            </a:r>
            <a:r>
              <a:rPr lang="pt-BR" dirty="0" err="1"/>
              <a:t>func</a:t>
            </a:r>
            <a:r>
              <a:rPr lang="pt-BR" dirty="0"/>
              <a:t> a b)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(&gt; a b) 0 </a:t>
            </a:r>
          </a:p>
          <a:p>
            <a:pPr marL="0" indent="0">
              <a:buNone/>
            </a:pPr>
            <a:r>
              <a:rPr lang="pt-BR" dirty="0"/>
              <a:t>	(+ (</a:t>
            </a:r>
            <a:r>
              <a:rPr lang="pt-BR" dirty="0" err="1"/>
              <a:t>funcall</a:t>
            </a:r>
            <a:r>
              <a:rPr lang="pt-BR" dirty="0"/>
              <a:t> </a:t>
            </a:r>
            <a:r>
              <a:rPr lang="pt-BR" dirty="0" err="1"/>
              <a:t>func</a:t>
            </a:r>
            <a:r>
              <a:rPr lang="pt-BR" dirty="0"/>
              <a:t> a) (</a:t>
            </a:r>
            <a:r>
              <a:rPr lang="pt-BR" dirty="0" err="1"/>
              <a:t>somatorio</a:t>
            </a:r>
            <a:r>
              <a:rPr lang="pt-BR" dirty="0"/>
              <a:t> </a:t>
            </a:r>
            <a:r>
              <a:rPr lang="pt-BR" dirty="0" err="1"/>
              <a:t>func</a:t>
            </a:r>
            <a:r>
              <a:rPr lang="pt-BR" dirty="0"/>
              <a:t> (1+ a) b))))</a:t>
            </a:r>
          </a:p>
          <a:p>
            <a:pPr marL="0" indent="0">
              <a:buNone/>
            </a:pPr>
            <a:r>
              <a:rPr lang="pt-BR" dirty="0"/>
              <a:t> &gt; (</a:t>
            </a:r>
            <a:r>
              <a:rPr lang="pt-BR" dirty="0" err="1"/>
              <a:t>somatorio</a:t>
            </a:r>
            <a:r>
              <a:rPr lang="pt-BR" dirty="0"/>
              <a:t> (</a:t>
            </a:r>
            <a:r>
              <a:rPr lang="pt-BR" dirty="0" err="1"/>
              <a:t>function</a:t>
            </a:r>
            <a:r>
              <a:rPr lang="pt-BR" dirty="0"/>
              <a:t> quadrado) 1 4) </a:t>
            </a:r>
          </a:p>
          <a:p>
            <a:pPr marL="0" indent="0">
              <a:buNone/>
            </a:pPr>
            <a:r>
              <a:rPr lang="pt-BR" dirty="0"/>
              <a:t>    30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Função </a:t>
            </a:r>
            <a:r>
              <a:rPr lang="pt-BR" dirty="0" err="1"/>
              <a:t>somatorio</a:t>
            </a:r>
            <a:r>
              <a:rPr lang="pt-BR" dirty="0"/>
              <a:t>: abstração associada ao somatório matemático.</a:t>
            </a:r>
          </a:p>
          <a:p>
            <a:r>
              <a:rPr lang="pt-BR" dirty="0"/>
              <a:t>As funções que recebem e manipulam outras funções:  funções de ordem superior.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0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Escrever a abstração correspondente ao </a:t>
            </a:r>
            <a:r>
              <a:rPr lang="pt-BR" dirty="0" err="1"/>
              <a:t>produtório</a:t>
            </a:r>
            <a:r>
              <a:rPr lang="pt-BR" dirty="0"/>
              <a:t> matemático  . Esta abstração corresponde ao produto dos valores de uma determinada expressão para todos os inteiros de um intervalo. Escreva uma função </a:t>
            </a:r>
            <a:r>
              <a:rPr lang="pt-BR" dirty="0" err="1"/>
              <a:t>Lisp</a:t>
            </a:r>
            <a:r>
              <a:rPr lang="pt-BR" dirty="0"/>
              <a:t> que a implemente.</a:t>
            </a:r>
          </a:p>
        </p:txBody>
      </p:sp>
    </p:spTree>
    <p:extLst>
      <p:ext uri="{BB962C8B-B14F-4D97-AF65-F5344CB8AC3E}">
        <p14:creationId xmlns:p14="http://schemas.microsoft.com/office/powerpoint/2010/main" val="3272040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defun</a:t>
            </a:r>
            <a:r>
              <a:rPr lang="pt-BR" sz="2800" dirty="0"/>
              <a:t> </a:t>
            </a:r>
            <a:r>
              <a:rPr lang="pt-BR" sz="2800" dirty="0" err="1"/>
              <a:t>produtorio</a:t>
            </a:r>
            <a:r>
              <a:rPr lang="pt-BR" sz="2800" dirty="0"/>
              <a:t> (</a:t>
            </a:r>
            <a:r>
              <a:rPr lang="pt-BR" sz="2800" dirty="0" err="1"/>
              <a:t>func</a:t>
            </a:r>
            <a:r>
              <a:rPr lang="pt-BR" sz="2800" dirty="0"/>
              <a:t> a b) </a:t>
            </a:r>
          </a:p>
          <a:p>
            <a:pPr marL="0" indent="0">
              <a:buNone/>
            </a:pPr>
            <a:r>
              <a:rPr lang="pt-BR" sz="2800" dirty="0"/>
              <a:t>(</a:t>
            </a:r>
            <a:r>
              <a:rPr lang="pt-BR" sz="2800" dirty="0" err="1"/>
              <a:t>if</a:t>
            </a:r>
            <a:r>
              <a:rPr lang="pt-BR" sz="2800" dirty="0"/>
              <a:t> (&gt; a b) </a:t>
            </a:r>
          </a:p>
          <a:p>
            <a:pPr marL="0" indent="0">
              <a:buNone/>
            </a:pPr>
            <a:r>
              <a:rPr lang="pt-BR" sz="2800" dirty="0"/>
              <a:t>	1 </a:t>
            </a:r>
          </a:p>
          <a:p>
            <a:pPr marL="0" indent="0">
              <a:buNone/>
            </a:pPr>
            <a:r>
              <a:rPr lang="pt-BR" sz="2800" dirty="0"/>
              <a:t>	(* (</a:t>
            </a:r>
            <a:r>
              <a:rPr lang="pt-BR" sz="2800" dirty="0" err="1"/>
              <a:t>funcall</a:t>
            </a:r>
            <a:r>
              <a:rPr lang="pt-BR" sz="2800" dirty="0"/>
              <a:t> </a:t>
            </a:r>
            <a:r>
              <a:rPr lang="pt-BR" sz="2800" dirty="0" err="1"/>
              <a:t>func</a:t>
            </a:r>
            <a:r>
              <a:rPr lang="pt-BR" sz="2800" dirty="0"/>
              <a:t> a) (</a:t>
            </a:r>
            <a:r>
              <a:rPr lang="pt-BR" sz="2800" dirty="0" err="1"/>
              <a:t>produtorio</a:t>
            </a:r>
            <a:r>
              <a:rPr lang="pt-BR" sz="2800" dirty="0"/>
              <a:t> </a:t>
            </a:r>
            <a:r>
              <a:rPr lang="pt-BR" sz="2800" dirty="0" err="1"/>
              <a:t>func</a:t>
            </a:r>
            <a:r>
              <a:rPr lang="pt-BR" sz="2800" dirty="0"/>
              <a:t> (1+ a) b))))</a:t>
            </a:r>
          </a:p>
        </p:txBody>
      </p:sp>
    </p:spTree>
    <p:extLst>
      <p:ext uri="{BB962C8B-B14F-4D97-AF65-F5344CB8AC3E}">
        <p14:creationId xmlns:p14="http://schemas.microsoft.com/office/powerpoint/2010/main" val="47592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típica de função: </a:t>
            </a:r>
          </a:p>
          <a:p>
            <a:pPr marL="0" indent="0">
              <a:buNone/>
            </a:pPr>
            <a:r>
              <a:rPr lang="pt-BR" dirty="0"/>
              <a:t>    cubo(x) = x * x * x , onde x é um número real</a:t>
            </a:r>
          </a:p>
          <a:p>
            <a:r>
              <a:rPr lang="pt-BR" dirty="0"/>
              <a:t>A notação  lambda, fornece um método para definir funções sem nome, ex.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el-GR" dirty="0"/>
              <a:t>λ</a:t>
            </a:r>
            <a:r>
              <a:rPr lang="pt-BR" dirty="0"/>
              <a:t> (x) = x * x * x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208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Lambda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((lambda (number) (* 7 number)) 3)</a:t>
            </a:r>
          </a:p>
          <a:p>
            <a:pPr marL="0" indent="0">
              <a:buNone/>
            </a:pPr>
            <a:r>
              <a:rPr lang="en-US" dirty="0"/>
              <a:t>Dado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recebido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, </a:t>
            </a:r>
            <a:r>
              <a:rPr lang="en-US" dirty="0" err="1"/>
              <a:t>multiplique</a:t>
            </a:r>
            <a:r>
              <a:rPr lang="en-US" dirty="0"/>
              <a:t>-o </a:t>
            </a:r>
            <a:r>
              <a:rPr lang="en-US" dirty="0" err="1"/>
              <a:t>por</a:t>
            </a:r>
            <a:r>
              <a:rPr lang="en-US" dirty="0"/>
              <a:t> 7. Neste </a:t>
            </a:r>
            <a:r>
              <a:rPr lang="en-US" dirty="0" err="1"/>
              <a:t>caso</a:t>
            </a:r>
            <a:r>
              <a:rPr lang="en-US" dirty="0"/>
              <a:t>, 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passado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é 3.</a:t>
            </a:r>
          </a:p>
          <a:p>
            <a:r>
              <a:rPr lang="pt-BR" dirty="0"/>
              <a:t>((lambda (</a:t>
            </a:r>
            <a:r>
              <a:rPr lang="pt-BR" dirty="0" err="1"/>
              <a:t>arg</a:t>
            </a:r>
            <a:r>
              <a:rPr lang="pt-BR" dirty="0"/>
              <a:t>) (/ </a:t>
            </a:r>
            <a:r>
              <a:rPr lang="pt-BR" dirty="0" err="1"/>
              <a:t>arg</a:t>
            </a:r>
            <a:r>
              <a:rPr lang="pt-BR" dirty="0"/>
              <a:t> 50)) 100)</a:t>
            </a:r>
          </a:p>
        </p:txBody>
      </p:sp>
      <p:sp>
        <p:nvSpPr>
          <p:cNvPr id="4" name="Chave direita 3"/>
          <p:cNvSpPr/>
          <p:nvPr/>
        </p:nvSpPr>
        <p:spPr>
          <a:xfrm rot="5400000">
            <a:off x="2771800" y="2708920"/>
            <a:ext cx="432048" cy="3744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5148064" y="4149080"/>
            <a:ext cx="43204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123728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anônima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88024" y="504222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argumento</a:t>
            </a:r>
          </a:p>
        </p:txBody>
      </p:sp>
    </p:spTree>
    <p:extLst>
      <p:ext uri="{BB962C8B-B14F-4D97-AF65-F5344CB8AC3E}">
        <p14:creationId xmlns:p14="http://schemas.microsoft.com/office/powerpoint/2010/main" val="24606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96752"/>
                <a:ext cx="8229600" cy="4669979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/>
                  <a:t>Função para calcular: 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/>
                          </a:rPr>
                          <m:t>x</m:t>
                        </m:r>
                        <m:r>
                          <a:rPr lang="pt-BR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pt-BR" sz="24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1+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400" i="1" baseline="30000">
                            <a:latin typeface="Cambria Math"/>
                          </a:rPr>
                          <m:t>2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sz="2400" i="1" baseline="30000">
                        <a:latin typeface="Cambria Math"/>
                      </a:rPr>
                      <m:t>2</m:t>
                    </m:r>
                    <m:r>
                      <a:rPr lang="pt-BR" sz="2400" b="0" i="1" smtClean="0">
                        <a:latin typeface="Cambria Math"/>
                      </a:rPr>
                      <m:t>𝑥</m:t>
                    </m:r>
                    <m:r>
                      <a:rPr lang="pt-BR" sz="24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1+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4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pPr marL="0" indent="0">
                  <a:buNone/>
                </a:pPr>
                <a:r>
                  <a:rPr lang="pt-BR" sz="2600" dirty="0"/>
                  <a:t>	</a:t>
                </a:r>
              </a:p>
              <a:p>
                <a:pPr marL="0" indent="0">
                  <a:buNone/>
                </a:pPr>
                <a:r>
                  <a:rPr lang="pt-BR" sz="2600" dirty="0"/>
                  <a:t>	(</a:t>
                </a:r>
                <a:r>
                  <a:rPr lang="pt-BR" sz="2600" dirty="0" err="1"/>
                  <a:t>defun</a:t>
                </a:r>
                <a:r>
                  <a:rPr lang="pt-BR" sz="2600" dirty="0"/>
                  <a:t> f (x y) </a:t>
                </a:r>
              </a:p>
              <a:p>
                <a:pPr marL="0" indent="0">
                  <a:buNone/>
                </a:pPr>
                <a:r>
                  <a:rPr lang="pt-BR" sz="2600" dirty="0"/>
                  <a:t>	(+ (* (quadrado (+ 1 (* (quadrado x) y))) x) </a:t>
                </a:r>
              </a:p>
              <a:p>
                <a:pPr marL="0" indent="0">
                  <a:buNone/>
                </a:pPr>
                <a:r>
                  <a:rPr lang="pt-BR" sz="2600" dirty="0"/>
                  <a:t>	     (* (+ 1 (* (quadrado x) y)) y))) </a:t>
                </a:r>
              </a:p>
              <a:p>
                <a:pPr marL="0" indent="0">
                  <a:buNone/>
                </a:pPr>
                <a:endParaRPr lang="pt-BR" sz="2600" dirty="0"/>
              </a:p>
              <a:p>
                <a:r>
                  <a:rPr lang="pt-BR" sz="2600" dirty="0"/>
                  <a:t>Expressão: (+ 1 (* (quadrado x) y)) repetida</a:t>
                </a:r>
              </a:p>
              <a:p>
                <a:pPr marL="0" indent="0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229600" cy="4669979"/>
              </a:xfrm>
              <a:blipFill rotWithShape="1">
                <a:blip r:embed="rId2" cstate="print"/>
                <a:stretch>
                  <a:fillRect l="-1185" t="-1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083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lambdas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 baseline="3000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 baseline="30000">
                        <a:latin typeface="Cambria Math"/>
                      </a:rPr>
                      <m:t>2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1+</m:t>
                        </m:r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 baseline="3000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𝑦</m:t>
                    </m:r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r>
                  <a:rPr lang="pt-BR" dirty="0"/>
                  <a:t>Quase todas as linguagens de programação fornecem os meios para se criarem variáveis locais, temporárias, para guardarem resultados parciais que vão ser utilizados. Em </a:t>
                </a:r>
                <a:r>
                  <a:rPr lang="pt-BR" dirty="0" err="1"/>
                  <a:t>Lisp</a:t>
                </a:r>
                <a:r>
                  <a:rPr lang="pt-BR" dirty="0"/>
                  <a:t>, isso pode ser obtido definindo funções intermediárias:</a:t>
                </a:r>
              </a:p>
              <a:p>
                <a:pPr marL="0" indent="0">
                  <a:buNone/>
                </a:pPr>
                <a:r>
                  <a:rPr lang="pt-BR" dirty="0"/>
                  <a:t>	(</a:t>
                </a:r>
                <a:r>
                  <a:rPr lang="pt-BR" dirty="0" err="1"/>
                  <a:t>defun</a:t>
                </a:r>
                <a:r>
                  <a:rPr lang="pt-BR" dirty="0"/>
                  <a:t> f (x y) </a:t>
                </a:r>
              </a:p>
              <a:p>
                <a:pPr marL="0" indent="0">
                  <a:buNone/>
                </a:pPr>
                <a:r>
                  <a:rPr lang="pt-BR" dirty="0"/>
                  <a:t>	(f* x y (+ 1 (* (quadrado x) y))))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</a:p>
              <a:p>
                <a:pPr marL="0" indent="0">
                  <a:buNone/>
                </a:pPr>
                <a:r>
                  <a:rPr lang="pt-BR" dirty="0"/>
                  <a:t>	(</a:t>
                </a:r>
                <a:r>
                  <a:rPr lang="pt-BR" dirty="0" err="1"/>
                  <a:t>defun</a:t>
                </a:r>
                <a:r>
                  <a:rPr lang="pt-BR" dirty="0"/>
                  <a:t> f* (x y </a:t>
                </a:r>
                <a:r>
                  <a:rPr lang="pt-BR" dirty="0" err="1"/>
                  <a:t>temp</a:t>
                </a:r>
                <a:r>
                  <a:rPr lang="pt-BR" dirty="0"/>
                  <a:t>) </a:t>
                </a:r>
              </a:p>
              <a:p>
                <a:pPr marL="0" indent="0">
                  <a:buNone/>
                </a:pPr>
                <a:r>
                  <a:rPr lang="pt-BR" dirty="0"/>
                  <a:t>	(+ (* (quadrado </a:t>
                </a:r>
                <a:r>
                  <a:rPr lang="pt-BR" dirty="0" err="1"/>
                  <a:t>temp</a:t>
                </a:r>
                <a:r>
                  <a:rPr lang="pt-BR" dirty="0"/>
                  <a:t>) x) (* </a:t>
                </a:r>
                <a:r>
                  <a:rPr lang="pt-BR" dirty="0" err="1"/>
                  <a:t>temp</a:t>
                </a:r>
                <a:r>
                  <a:rPr lang="pt-BR" dirty="0"/>
                  <a:t> y)))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Utilizando lambdas:</a:t>
                </a:r>
              </a:p>
              <a:p>
                <a:pPr marL="0" indent="0">
                  <a:buNone/>
                </a:pPr>
                <a:r>
                  <a:rPr lang="pt-BR" sz="2700" dirty="0"/>
                  <a:t>(</a:t>
                </a:r>
                <a:r>
                  <a:rPr lang="pt-BR" sz="2700" dirty="0" err="1"/>
                  <a:t>defun</a:t>
                </a:r>
                <a:r>
                  <a:rPr lang="pt-BR" sz="2700" dirty="0"/>
                  <a:t> f (x y) </a:t>
                </a:r>
              </a:p>
              <a:p>
                <a:pPr marL="0" indent="0">
                  <a:buNone/>
                </a:pPr>
                <a:r>
                  <a:rPr lang="pt-BR" sz="2700" dirty="0"/>
                  <a:t>((lambda (</a:t>
                </a:r>
                <a:r>
                  <a:rPr lang="pt-BR" sz="2700" dirty="0" err="1"/>
                  <a:t>temp</a:t>
                </a:r>
                <a:r>
                  <a:rPr lang="pt-BR" sz="2700" dirty="0"/>
                  <a:t>)</a:t>
                </a:r>
              </a:p>
              <a:p>
                <a:pPr marL="0" indent="0">
                  <a:buNone/>
                </a:pPr>
                <a:r>
                  <a:rPr lang="pt-BR" sz="2700" dirty="0"/>
                  <a:t>	 (+ (* (quadrado </a:t>
                </a:r>
                <a:r>
                  <a:rPr lang="pt-BR" sz="2700" dirty="0" err="1"/>
                  <a:t>temp</a:t>
                </a:r>
                <a:r>
                  <a:rPr lang="pt-BR" sz="2700" dirty="0"/>
                  <a:t>) x) (* </a:t>
                </a:r>
                <a:r>
                  <a:rPr lang="pt-BR" sz="2700" dirty="0" err="1"/>
                  <a:t>temp</a:t>
                </a:r>
                <a:r>
                  <a:rPr lang="pt-BR" sz="2700" dirty="0"/>
                  <a:t> y))) </a:t>
                </a:r>
              </a:p>
              <a:p>
                <a:pPr marL="0" indent="0">
                  <a:buNone/>
                </a:pPr>
                <a:r>
                  <a:rPr lang="pt-BR" sz="2700" dirty="0"/>
                  <a:t>	(+ 1 (*(quadrado x) y)) ))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44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linguagens imperativas fornecem um suporte limitado à programação funcional</a:t>
            </a:r>
          </a:p>
          <a:p>
            <a:pPr lvl="1"/>
            <a:r>
              <a:rPr lang="pt-BR" dirty="0"/>
              <a:t>restringem muito os tipos dos valores que podem ser retornados por uma função </a:t>
            </a:r>
          </a:p>
          <a:p>
            <a:pPr lvl="1"/>
            <a:r>
              <a:rPr lang="pt-BR" dirty="0"/>
              <a:t>P.ex., não permitem retornar uma função, limitando muito os tipos de formas funcionais que podem ser oferecidas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118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 dirty="0"/>
              <a:t>(let ((</a:t>
            </a:r>
            <a:r>
              <a:rPr lang="sv-SE" i="1" dirty="0"/>
              <a:t>var-1</a:t>
            </a:r>
            <a:r>
              <a:rPr lang="sv-SE" dirty="0"/>
              <a:t> </a:t>
            </a:r>
            <a:r>
              <a:rPr lang="sv-SE" i="1" dirty="0"/>
              <a:t>exp-1</a:t>
            </a:r>
            <a:r>
              <a:rPr lang="sv-SE" dirty="0"/>
              <a:t>) </a:t>
            </a:r>
          </a:p>
          <a:p>
            <a:pPr marL="0" indent="0">
              <a:buNone/>
            </a:pPr>
            <a:r>
              <a:rPr lang="sv-SE" dirty="0"/>
              <a:t>	(</a:t>
            </a:r>
            <a:r>
              <a:rPr lang="sv-SE" i="1" dirty="0"/>
              <a:t>var-2</a:t>
            </a:r>
            <a:r>
              <a:rPr lang="sv-SE" dirty="0"/>
              <a:t> </a:t>
            </a:r>
            <a:r>
              <a:rPr lang="sv-SE" i="1" dirty="0"/>
              <a:t>exp-2</a:t>
            </a:r>
            <a:r>
              <a:rPr lang="sv-SE" dirty="0"/>
              <a:t>) </a:t>
            </a:r>
          </a:p>
          <a:p>
            <a:pPr marL="0" indent="0">
              <a:buNone/>
            </a:pPr>
            <a:r>
              <a:rPr lang="sv-SE" dirty="0"/>
              <a:t>	(</a:t>
            </a:r>
            <a:r>
              <a:rPr lang="sv-SE" i="1" dirty="0"/>
              <a:t>var-n</a:t>
            </a:r>
            <a:r>
              <a:rPr lang="sv-SE" dirty="0"/>
              <a:t> </a:t>
            </a:r>
            <a:r>
              <a:rPr lang="sv-SE" i="1" dirty="0"/>
              <a:t>exp-n</a:t>
            </a:r>
            <a:r>
              <a:rPr lang="sv-SE" dirty="0"/>
              <a:t>)) </a:t>
            </a:r>
          </a:p>
          <a:p>
            <a:pPr marL="0" indent="0">
              <a:buNone/>
            </a:pPr>
            <a:r>
              <a:rPr lang="sv-SE" i="1" dirty="0"/>
              <a:t>	corpo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pt-BR" dirty="0"/>
              <a:t>Avaliação:</a:t>
            </a:r>
          </a:p>
          <a:p>
            <a:pPr>
              <a:buFontTx/>
              <a:buChar char="-"/>
            </a:pPr>
            <a:r>
              <a:rPr lang="pt-BR" dirty="0"/>
              <a:t>símbolo </a:t>
            </a:r>
            <a:r>
              <a:rPr lang="pt-BR" i="1" dirty="0" err="1"/>
              <a:t>var-i</a:t>
            </a:r>
            <a:r>
              <a:rPr lang="pt-BR" dirty="0"/>
              <a:t> associado ao valor da expressão correspondente </a:t>
            </a:r>
            <a:r>
              <a:rPr lang="pt-BR" i="1" dirty="0" err="1"/>
              <a:t>exp-i</a:t>
            </a:r>
            <a:r>
              <a:rPr lang="pt-BR" dirty="0"/>
              <a:t> </a:t>
            </a:r>
          </a:p>
          <a:p>
            <a:pPr>
              <a:buFontTx/>
              <a:buChar char="-"/>
            </a:pPr>
            <a:r>
              <a:rPr lang="pt-BR" dirty="0"/>
              <a:t>em seguida o corpo é avaliado como se as referências a </a:t>
            </a:r>
            <a:r>
              <a:rPr lang="pt-BR" i="1" dirty="0" err="1"/>
              <a:t>var-i</a:t>
            </a:r>
            <a:r>
              <a:rPr lang="pt-BR" dirty="0"/>
              <a:t> estivessem substituídas pelos valores correspondentes de </a:t>
            </a:r>
            <a:r>
              <a:rPr lang="pt-BR" i="1" dirty="0" err="1"/>
              <a:t>exp-i</a:t>
            </a:r>
            <a:r>
              <a:rPr lang="pt-BR" dirty="0"/>
              <a:t>. </a:t>
            </a:r>
          </a:p>
          <a:p>
            <a:pPr>
              <a:buFontTx/>
              <a:buChar char="-"/>
            </a:pPr>
            <a:r>
              <a:rPr lang="pt-BR" dirty="0"/>
              <a:t>Equivalente a:</a:t>
            </a:r>
          </a:p>
          <a:p>
            <a:pPr marL="0" indent="0">
              <a:buNone/>
            </a:pPr>
            <a:r>
              <a:rPr lang="pt-BR" dirty="0"/>
              <a:t>	((lambda (</a:t>
            </a:r>
            <a:r>
              <a:rPr lang="pt-BR" i="1" dirty="0"/>
              <a:t>var-1</a:t>
            </a:r>
            <a:r>
              <a:rPr lang="pt-BR" dirty="0"/>
              <a:t> </a:t>
            </a:r>
            <a:r>
              <a:rPr lang="pt-BR" i="1" dirty="0"/>
              <a:t>var-2</a:t>
            </a:r>
            <a:r>
              <a:rPr lang="pt-BR" dirty="0"/>
              <a:t> ...</a:t>
            </a:r>
            <a:r>
              <a:rPr lang="pt-BR" i="1" dirty="0"/>
              <a:t>var-n</a:t>
            </a:r>
            <a:r>
              <a:rPr lang="pt-BR" dirty="0"/>
              <a:t>) </a:t>
            </a:r>
            <a:r>
              <a:rPr lang="pt-BR" i="1" dirty="0"/>
              <a:t>corpo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i="1" dirty="0"/>
              <a:t>	   exp-1exp-2</a:t>
            </a:r>
            <a:r>
              <a:rPr lang="pt-BR" dirty="0"/>
              <a:t> ...</a:t>
            </a:r>
            <a:r>
              <a:rPr lang="pt-BR" i="1" dirty="0" err="1"/>
              <a:t>exp</a:t>
            </a:r>
            <a:r>
              <a:rPr lang="pt-BR" i="1" dirty="0"/>
              <a:t>-n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491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Usando o </a:t>
                </a:r>
                <a:r>
                  <a:rPr lang="pt-BR" dirty="0" err="1"/>
                  <a:t>let</a:t>
                </a:r>
                <a:r>
                  <a:rPr lang="pt-BR" dirty="0"/>
                  <a:t>, escreva a função f anterior: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x</m:t>
                          </m:r>
                          <m:r>
                            <a:rPr lang="pt-BR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1+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 baseline="30000">
                              <a:latin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 baseline="30000">
                          <a:latin typeface="Cambria Math"/>
                        </a:rPr>
                        <m:t>2</m:t>
                      </m:r>
                      <m:r>
                        <a:rPr lang="pt-BR" i="1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1+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i="1" baseline="30000">
                              <a:latin typeface="Cambria Math"/>
                            </a:rPr>
                            <m:t>2</m:t>
                          </m:r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</a:p>
              <a:p>
                <a:pPr marL="0" indent="0">
                  <a:buNone/>
                </a:pPr>
                <a:r>
                  <a:rPr lang="pt-BR" dirty="0"/>
                  <a:t>	(</a:t>
                </a:r>
                <a:r>
                  <a:rPr lang="pt-BR" dirty="0" err="1"/>
                  <a:t>defun</a:t>
                </a:r>
                <a:r>
                  <a:rPr lang="pt-BR" dirty="0"/>
                  <a:t> f (x y) </a:t>
                </a:r>
              </a:p>
              <a:p>
                <a:pPr marL="0" indent="0">
                  <a:buNone/>
                </a:pPr>
                <a:r>
                  <a:rPr lang="pt-BR" dirty="0"/>
                  <a:t>	(+ (* (quadrado (+ 1 (* (quadrado x) y))) x) 	     (* (+ 1 (* (quadrado x) y)) y)))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 r="-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668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defun</a:t>
            </a:r>
            <a:r>
              <a:rPr lang="es-ES" dirty="0"/>
              <a:t> f (x y) </a:t>
            </a:r>
          </a:p>
          <a:p>
            <a:pPr marL="0" indent="0">
              <a:buNone/>
            </a:pPr>
            <a:r>
              <a:rPr lang="es-ES" dirty="0"/>
              <a:t>(</a:t>
            </a:r>
            <a:r>
              <a:rPr lang="es-ES" dirty="0" err="1"/>
              <a:t>let</a:t>
            </a:r>
            <a:r>
              <a:rPr lang="es-ES" dirty="0"/>
              <a:t> ((</a:t>
            </a:r>
            <a:r>
              <a:rPr lang="es-ES" dirty="0" err="1"/>
              <a:t>temp</a:t>
            </a:r>
            <a:r>
              <a:rPr lang="es-ES" dirty="0"/>
              <a:t> (+ 1 (* (</a:t>
            </a:r>
            <a:r>
              <a:rPr lang="es-ES" dirty="0" err="1"/>
              <a:t>quadrado</a:t>
            </a:r>
            <a:r>
              <a:rPr lang="es-ES" dirty="0"/>
              <a:t> x) y)))) </a:t>
            </a:r>
          </a:p>
          <a:p>
            <a:pPr marL="0" indent="0">
              <a:buNone/>
            </a:pPr>
            <a:r>
              <a:rPr lang="es-ES" dirty="0"/>
              <a:t>(+ (* (</a:t>
            </a:r>
            <a:r>
              <a:rPr lang="es-ES" dirty="0" err="1"/>
              <a:t>quadrado</a:t>
            </a:r>
            <a:r>
              <a:rPr lang="es-ES" dirty="0"/>
              <a:t> </a:t>
            </a:r>
            <a:r>
              <a:rPr lang="es-ES" dirty="0" err="1"/>
              <a:t>temp</a:t>
            </a:r>
            <a:r>
              <a:rPr lang="es-ES" dirty="0"/>
              <a:t>) x) (* </a:t>
            </a:r>
            <a:r>
              <a:rPr lang="es-ES" dirty="0" err="1"/>
              <a:t>temp</a:t>
            </a:r>
            <a:r>
              <a:rPr lang="es-ES" dirty="0"/>
              <a:t> y))</a:t>
            </a:r>
          </a:p>
          <a:p>
            <a:pPr marL="0" indent="0">
              <a:buNone/>
            </a:pP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217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Qual o valor das seguintes expressões?</a:t>
            </a:r>
          </a:p>
          <a:p>
            <a:pPr marL="0" indent="0">
              <a:buNone/>
            </a:pPr>
            <a:r>
              <a:rPr lang="da-DK" dirty="0"/>
              <a:t>&gt;(let ((x 10)) </a:t>
            </a:r>
          </a:p>
          <a:p>
            <a:pPr marL="0" indent="0">
              <a:buNone/>
            </a:pPr>
            <a:r>
              <a:rPr lang="da-DK" dirty="0"/>
              <a:t>	(+ 	(let ((x 20)) </a:t>
            </a:r>
          </a:p>
          <a:p>
            <a:pPr marL="0" indent="0">
              <a:buNone/>
            </a:pPr>
            <a:r>
              <a:rPr lang="da-DK" dirty="0"/>
              <a:t>			(+ x 5)) </a:t>
            </a:r>
          </a:p>
          <a:p>
            <a:pPr marL="0" indent="0">
              <a:buNone/>
            </a:pPr>
            <a:r>
              <a:rPr lang="da-DK" dirty="0"/>
              <a:t>		(+ x 2)</a:t>
            </a:r>
          </a:p>
          <a:p>
            <a:pPr marL="0" indent="0">
              <a:buNone/>
            </a:pPr>
            <a:r>
              <a:rPr lang="da-DK" dirty="0"/>
              <a:t>           )</a:t>
            </a:r>
          </a:p>
          <a:p>
            <a:pPr marL="0" indent="0">
              <a:buNone/>
            </a:pPr>
            <a:r>
              <a:rPr lang="da-DK" dirty="0"/>
              <a:t>  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Qual o valor das seguintes expressões?</a:t>
            </a:r>
          </a:p>
          <a:p>
            <a:pPr marL="0" indent="0">
              <a:buNone/>
            </a:pPr>
            <a:r>
              <a:rPr lang="da-DK" dirty="0"/>
              <a:t>&gt;(let ((x 10)) </a:t>
            </a:r>
          </a:p>
          <a:p>
            <a:pPr marL="0" indent="0">
              <a:buNone/>
            </a:pPr>
            <a:r>
              <a:rPr lang="da-DK" dirty="0"/>
              <a:t>	(+ 	(let ((x 20)) </a:t>
            </a:r>
          </a:p>
          <a:p>
            <a:pPr marL="0" indent="0">
              <a:buNone/>
            </a:pPr>
            <a:r>
              <a:rPr lang="da-DK" dirty="0"/>
              <a:t>			(+ x 5)) </a:t>
            </a:r>
          </a:p>
          <a:p>
            <a:pPr marL="0" indent="0">
              <a:buNone/>
            </a:pPr>
            <a:r>
              <a:rPr lang="da-DK" dirty="0"/>
              <a:t>		(+ x 2)))</a:t>
            </a:r>
          </a:p>
          <a:p>
            <a:pPr marL="0" indent="0">
              <a:buNone/>
            </a:pPr>
            <a:r>
              <a:rPr lang="da-DK" dirty="0"/>
              <a:t>    37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1365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Locais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Variáveis locais: </a:t>
            </a:r>
            <a:r>
              <a:rPr lang="pt-BR" dirty="0" err="1"/>
              <a:t>let</a:t>
            </a:r>
            <a:endParaRPr lang="pt-BR" dirty="0"/>
          </a:p>
          <a:p>
            <a:r>
              <a:rPr lang="pt-BR" dirty="0"/>
              <a:t>Funções Locais: </a:t>
            </a:r>
            <a:r>
              <a:rPr lang="pt-BR" dirty="0" err="1"/>
              <a:t>flet</a:t>
            </a:r>
            <a:r>
              <a:rPr lang="pt-BR" dirty="0"/>
              <a:t>. O valor de cada variável é a definição de uma função.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defun</a:t>
            </a:r>
            <a:r>
              <a:rPr lang="pt-BR" dirty="0"/>
              <a:t> teste (x) </a:t>
            </a:r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flet</a:t>
            </a:r>
            <a:r>
              <a:rPr lang="pt-BR" dirty="0"/>
              <a:t>  (	(f-local1 (y) (+ x y)) </a:t>
            </a:r>
          </a:p>
          <a:p>
            <a:pPr marL="0" indent="0">
              <a:buNone/>
            </a:pPr>
            <a:r>
              <a:rPr lang="pt-BR" dirty="0"/>
              <a:t>	(f-local2 (z) (* x z)) </a:t>
            </a:r>
          </a:p>
          <a:p>
            <a:pPr marL="0" indent="0">
              <a:buNone/>
            </a:pPr>
            <a:r>
              <a:rPr lang="pt-BR" dirty="0"/>
              <a:t>	(f-local3 (x) (+ x 2))) </a:t>
            </a:r>
          </a:p>
          <a:p>
            <a:pPr marL="0" indent="0">
              <a:buNone/>
            </a:pPr>
            <a:r>
              <a:rPr lang="pt-BR" dirty="0"/>
              <a:t>	(+ (f-local1 x) (f-local2 x) (f-local3 x)))) </a:t>
            </a:r>
          </a:p>
          <a:p>
            <a:pPr marL="0" indent="0">
              <a:buNone/>
            </a:pPr>
            <a:r>
              <a:rPr lang="pt-BR" dirty="0"/>
              <a:t>&gt; (teste 2) </a:t>
            </a:r>
          </a:p>
          <a:p>
            <a:pPr marL="0" indent="0">
              <a:buNone/>
            </a:pPr>
            <a:r>
              <a:rPr lang="pt-BR" dirty="0"/>
              <a:t>    12 </a:t>
            </a:r>
          </a:p>
          <a:p>
            <a:pPr marL="0" indent="0">
              <a:buNone/>
            </a:pPr>
            <a:r>
              <a:rPr lang="pt-BR" dirty="0"/>
              <a:t>&gt; (f-local1 2) </a:t>
            </a:r>
            <a:r>
              <a:rPr lang="pt-BR" dirty="0" err="1"/>
              <a:t>Error</a:t>
            </a:r>
            <a:r>
              <a:rPr lang="pt-BR" dirty="0"/>
              <a:t>: </a:t>
            </a:r>
            <a:r>
              <a:rPr lang="pt-BR" dirty="0" err="1"/>
              <a:t>Undefined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F-LOCAL1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744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 utilizados por </a:t>
            </a:r>
            <a:r>
              <a:rPr lang="pt-BR" dirty="0" err="1"/>
              <a:t>Lisp</a:t>
            </a:r>
            <a:r>
              <a:rPr lang="pt-BR" dirty="0"/>
              <a:t> além dos dados numéricos...</a:t>
            </a:r>
          </a:p>
          <a:p>
            <a:r>
              <a:rPr lang="pt-BR" dirty="0"/>
              <a:t>Objetos em </a:t>
            </a:r>
            <a:r>
              <a:rPr lang="pt-BR" dirty="0" err="1"/>
              <a:t>Lisp</a:t>
            </a:r>
            <a:r>
              <a:rPr lang="pt-BR" dirty="0"/>
              <a:t> são </a:t>
            </a:r>
            <a:r>
              <a:rPr lang="pt-BR" dirty="0" err="1"/>
              <a:t>cons</a:t>
            </a:r>
            <a:r>
              <a:rPr lang="pt-BR" dirty="0"/>
              <a:t> ou átomos.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4368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Átomos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elementos primitivos </a:t>
            </a:r>
            <a:r>
              <a:rPr lang="pt-BR" dirty="0" err="1"/>
              <a:t>Lisp</a:t>
            </a:r>
            <a:r>
              <a:rPr lang="pt-BR" dirty="0"/>
              <a:t>: números e  símbolos (nomes de funções e variáveis). </a:t>
            </a:r>
          </a:p>
          <a:p>
            <a:r>
              <a:rPr lang="pt-BR" dirty="0"/>
              <a:t>Estes elementos são atômicos, pois não podem ser decompostos.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atom</a:t>
            </a:r>
            <a:r>
              <a:rPr lang="pt-BR" dirty="0"/>
              <a:t> 1) </a:t>
            </a:r>
          </a:p>
          <a:p>
            <a:pPr marL="0" indent="0">
              <a:buNone/>
            </a:pPr>
            <a:r>
              <a:rPr lang="pt-BR" dirty="0"/>
              <a:t>T</a:t>
            </a:r>
          </a:p>
          <a:p>
            <a:pPr marL="0" indent="0">
              <a:buNone/>
            </a:pPr>
            <a:r>
              <a:rPr lang="pt-BR" dirty="0"/>
              <a:t>Testa se um elemento é atômico.</a:t>
            </a:r>
          </a:p>
        </p:txBody>
      </p:sp>
    </p:spTree>
    <p:extLst>
      <p:ext uri="{BB962C8B-B14F-4D97-AF65-F5344CB8AC3E}">
        <p14:creationId xmlns:p14="http://schemas.microsoft.com/office/powerpoint/2010/main" val="2509872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Átomos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atom</a:t>
            </a:r>
            <a:r>
              <a:rPr lang="pt-BR" dirty="0"/>
              <a:t> x)</a:t>
            </a:r>
          </a:p>
          <a:p>
            <a:pPr marL="0" indent="0">
              <a:buNone/>
            </a:pPr>
            <a:r>
              <a:rPr lang="pt-BR" dirty="0"/>
              <a:t>Erro!!! X não possui valor para ser avaliado!!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atom</a:t>
            </a:r>
            <a:r>
              <a:rPr lang="pt-BR" dirty="0"/>
              <a:t> (</a:t>
            </a:r>
            <a:r>
              <a:rPr lang="pt-BR" dirty="0" err="1"/>
              <a:t>quote</a:t>
            </a:r>
            <a:r>
              <a:rPr lang="pt-BR" dirty="0"/>
              <a:t> x))</a:t>
            </a:r>
          </a:p>
          <a:p>
            <a:pPr marL="0" indent="0">
              <a:buNone/>
            </a:pPr>
            <a:r>
              <a:rPr lang="pt-BR" dirty="0"/>
              <a:t> T</a:t>
            </a:r>
          </a:p>
          <a:p>
            <a:pPr marL="0" indent="0">
              <a:buNone/>
            </a:pPr>
            <a:r>
              <a:rPr lang="pt-BR" dirty="0" err="1"/>
              <a:t>Quote</a:t>
            </a:r>
            <a:r>
              <a:rPr lang="pt-BR" dirty="0"/>
              <a:t>: devolve o argumento sem avaliação!</a:t>
            </a:r>
          </a:p>
          <a:p>
            <a:pPr marL="0" indent="0">
              <a:buNone/>
            </a:pPr>
            <a:r>
              <a:rPr lang="pt-BR" dirty="0"/>
              <a:t>Ou (</a:t>
            </a:r>
            <a:r>
              <a:rPr lang="pt-BR" dirty="0" err="1"/>
              <a:t>atom</a:t>
            </a:r>
            <a:r>
              <a:rPr lang="pt-BR" dirty="0"/>
              <a:t> ‘x)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003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igualdade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= compara números de todos os tipos</a:t>
            </a:r>
          </a:p>
          <a:p>
            <a:pPr marL="0" indent="0">
              <a:buNone/>
            </a:pPr>
            <a:r>
              <a:rPr lang="pt-BR" dirty="0"/>
              <a:t>&gt; (= 1 1) </a:t>
            </a:r>
          </a:p>
          <a:p>
            <a:pPr marL="0" indent="0">
              <a:buNone/>
            </a:pPr>
            <a:r>
              <a:rPr lang="pt-BR" dirty="0"/>
              <a:t>t </a:t>
            </a:r>
          </a:p>
          <a:p>
            <a:pPr marL="0" indent="0">
              <a:buNone/>
            </a:pPr>
            <a:r>
              <a:rPr lang="pt-BR" dirty="0"/>
              <a:t>&gt; (= 1 1.0) </a:t>
            </a:r>
          </a:p>
          <a:p>
            <a:pPr marL="0" indent="0">
              <a:buNone/>
            </a:pPr>
            <a:r>
              <a:rPr lang="pt-BR" dirty="0"/>
              <a:t>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4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linguagens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(Functional Programming): Backus, 1978	</a:t>
            </a:r>
          </a:p>
          <a:p>
            <a:r>
              <a:rPr lang="en-US" dirty="0"/>
              <a:t>LISP (List Processing): Mc </a:t>
            </a:r>
            <a:r>
              <a:rPr lang="en-US" dirty="0" err="1"/>
              <a:t>Carthy</a:t>
            </a:r>
            <a:r>
              <a:rPr lang="en-US" dirty="0"/>
              <a:t>, 1960</a:t>
            </a:r>
          </a:p>
          <a:p>
            <a:r>
              <a:rPr lang="pt-BR" dirty="0"/>
              <a:t>APL (A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): </a:t>
            </a:r>
            <a:r>
              <a:rPr lang="pt-BR" dirty="0" err="1"/>
              <a:t>Iverson</a:t>
            </a:r>
            <a:r>
              <a:rPr lang="pt-BR" dirty="0"/>
              <a:t>, 1960</a:t>
            </a:r>
          </a:p>
          <a:p>
            <a:r>
              <a:rPr lang="pt-BR" dirty="0" err="1"/>
              <a:t>Haskell</a:t>
            </a:r>
            <a:r>
              <a:rPr lang="pt-BR" dirty="0"/>
              <a:t>: </a:t>
            </a:r>
            <a:r>
              <a:rPr lang="pt-BR" dirty="0" err="1"/>
              <a:t>Hudak</a:t>
            </a:r>
            <a:r>
              <a:rPr lang="pt-BR" dirty="0"/>
              <a:t>, 1988</a:t>
            </a:r>
          </a:p>
          <a:p>
            <a:r>
              <a:rPr lang="pt-BR" dirty="0" err="1"/>
              <a:t>Scheme</a:t>
            </a:r>
            <a:r>
              <a:rPr lang="pt-BR" dirty="0"/>
              <a:t> (dialeto de </a:t>
            </a:r>
            <a:r>
              <a:rPr lang="pt-BR" dirty="0" err="1"/>
              <a:t>Lisp</a:t>
            </a:r>
            <a:r>
              <a:rPr lang="pt-BR" dirty="0"/>
              <a:t>): MIT,  1975</a:t>
            </a:r>
          </a:p>
          <a:p>
            <a:r>
              <a:rPr lang="pt-BR" dirty="0"/>
              <a:t>ML: </a:t>
            </a:r>
            <a:r>
              <a:rPr lang="pt-BR" dirty="0" err="1"/>
              <a:t>Milner</a:t>
            </a:r>
            <a:r>
              <a:rPr lang="pt-BR" dirty="0"/>
              <a:t>, 1980 ~ 1990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436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Unicidade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Dados dois símbolos com o mesmo nome, eles representam necessariamente o mesmo objeto, o mesmo espaço da memória.</a:t>
            </a:r>
          </a:p>
          <a:p>
            <a:r>
              <a:rPr lang="pt-BR" dirty="0"/>
              <a:t> Isto permite que a comparação entre dois símbolos possa ser feita testando se eles representam o mesmo espaço, i.e., se apontam para a mesma zona da memória. A função </a:t>
            </a:r>
            <a:r>
              <a:rPr lang="pt-BR" dirty="0" err="1"/>
              <a:t>eq</a:t>
            </a:r>
            <a:r>
              <a:rPr lang="pt-BR" dirty="0"/>
              <a:t> realiza essa operação.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eq</a:t>
            </a:r>
            <a:r>
              <a:rPr lang="pt-BR" dirty="0"/>
              <a:t> (</a:t>
            </a:r>
            <a:r>
              <a:rPr lang="pt-BR" dirty="0" err="1"/>
              <a:t>quote</a:t>
            </a:r>
            <a:r>
              <a:rPr lang="pt-BR" dirty="0"/>
              <a:t> a) (</a:t>
            </a:r>
            <a:r>
              <a:rPr lang="pt-BR" dirty="0" err="1"/>
              <a:t>quote</a:t>
            </a:r>
            <a:r>
              <a:rPr lang="pt-BR" dirty="0"/>
              <a:t> a)) </a:t>
            </a:r>
          </a:p>
          <a:p>
            <a:pPr marL="0" indent="0">
              <a:buNone/>
            </a:pPr>
            <a:r>
              <a:rPr lang="pt-BR" dirty="0"/>
              <a:t>   t 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eq</a:t>
            </a:r>
            <a:r>
              <a:rPr lang="pt-BR" dirty="0"/>
              <a:t> (</a:t>
            </a:r>
            <a:r>
              <a:rPr lang="pt-BR" dirty="0" err="1"/>
              <a:t>quote</a:t>
            </a:r>
            <a:r>
              <a:rPr lang="pt-BR" dirty="0"/>
              <a:t> a) (</a:t>
            </a:r>
            <a:r>
              <a:rPr lang="pt-BR" dirty="0" err="1"/>
              <a:t>quote</a:t>
            </a:r>
            <a:r>
              <a:rPr lang="pt-BR" dirty="0"/>
              <a:t> b))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nil</a:t>
            </a:r>
            <a:r>
              <a:rPr lang="pt-BR" dirty="0"/>
              <a:t> </a:t>
            </a:r>
          </a:p>
          <a:p>
            <a:r>
              <a:rPr lang="pt-BR" dirty="0"/>
              <a:t>Esta função pode não funcionar corretamente para números!</a:t>
            </a:r>
          </a:p>
        </p:txBody>
      </p:sp>
    </p:spTree>
    <p:extLst>
      <p:ext uri="{BB962C8B-B14F-4D97-AF65-F5344CB8AC3E}">
        <p14:creationId xmlns:p14="http://schemas.microsoft.com/office/powerpoint/2010/main" val="3492522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Unicidade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dirty="0"/>
              <a:t>&gt; (eq 1 1) </a:t>
            </a:r>
          </a:p>
          <a:p>
            <a:pPr marL="0" indent="0">
              <a:buNone/>
            </a:pPr>
            <a:r>
              <a:rPr lang="fr-FR" sz="2600" dirty="0"/>
              <a:t>   t </a:t>
            </a:r>
          </a:p>
          <a:p>
            <a:pPr marL="0" indent="0">
              <a:buNone/>
            </a:pPr>
            <a:r>
              <a:rPr lang="fr-FR" sz="2600" dirty="0"/>
              <a:t>&gt; (eq 11111111111111 111111111111111)</a:t>
            </a:r>
          </a:p>
          <a:p>
            <a:pPr marL="0" indent="0">
              <a:buNone/>
            </a:pPr>
            <a:r>
              <a:rPr lang="fr-FR" sz="2600" dirty="0"/>
              <a:t> nil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/>
              <a:t>Números pequenos são imediatos, mas números grandes são armazenados em memória em locais diferentes!!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4109325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igualdade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EQL: retorna verdade se dois objetos forem impressos da mesma maneira</a:t>
            </a:r>
          </a:p>
          <a:p>
            <a:r>
              <a:rPr lang="pt-BR" dirty="0"/>
              <a:t>Os objetos devem ser números ou caracteres (átomos).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8994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igualdade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Testar símbolos e números de mesmo tipo:</a:t>
            </a:r>
          </a:p>
          <a:p>
            <a:pPr marL="0" indent="0">
              <a:buNone/>
            </a:pPr>
            <a:r>
              <a:rPr lang="fr-FR" dirty="0"/>
              <a:t>&gt; (eql (quote a) (quote a)) </a:t>
            </a:r>
          </a:p>
          <a:p>
            <a:pPr marL="0" indent="0">
              <a:buNone/>
            </a:pPr>
            <a:r>
              <a:rPr lang="fr-FR" dirty="0"/>
              <a:t>   t   </a:t>
            </a:r>
          </a:p>
          <a:p>
            <a:pPr marL="0" indent="0">
              <a:buNone/>
            </a:pPr>
            <a:r>
              <a:rPr lang="fr-FR" dirty="0"/>
              <a:t>&gt; (eql 111111111111111 111111111111111) </a:t>
            </a:r>
          </a:p>
          <a:p>
            <a:pPr marL="0" indent="0">
              <a:buNone/>
            </a:pPr>
            <a:r>
              <a:rPr lang="fr-FR" dirty="0"/>
              <a:t>    t </a:t>
            </a:r>
          </a:p>
          <a:p>
            <a:pPr marL="0" indent="0">
              <a:buNone/>
            </a:pPr>
            <a:r>
              <a:rPr lang="fr-FR" dirty="0"/>
              <a:t>&gt; (eql 1 1.0) </a:t>
            </a:r>
          </a:p>
          <a:p>
            <a:pPr marL="0" indent="0">
              <a:buNone/>
            </a:pPr>
            <a:r>
              <a:rPr lang="fr-FR" dirty="0"/>
              <a:t>   nil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76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 </a:t>
            </a:r>
            <a:r>
              <a:rPr lang="pt-BR" dirty="0" err="1"/>
              <a:t>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Conjunção ordenada de dois objetos </a:t>
            </a:r>
            <a:r>
              <a:rPr lang="pt-BR" dirty="0" err="1"/>
              <a:t>Lisp</a:t>
            </a:r>
            <a:r>
              <a:rPr lang="pt-BR" dirty="0"/>
              <a:t>.</a:t>
            </a:r>
          </a:p>
          <a:p>
            <a:r>
              <a:rPr lang="pt-BR" dirty="0"/>
              <a:t>Cada objeto pode ser outra célula </a:t>
            </a:r>
            <a:r>
              <a:rPr lang="pt-BR" dirty="0" err="1"/>
              <a:t>cons</a:t>
            </a:r>
            <a:r>
              <a:rPr lang="pt-BR" dirty="0"/>
              <a:t> ou um átomo.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23728" y="5445224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11960" y="5445224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 </a:t>
            </a:r>
            <a:r>
              <a:rPr lang="pt-BR" dirty="0" err="1"/>
              <a:t>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compartimento contém uma referência para um objeto </a:t>
            </a:r>
            <a:r>
              <a:rPr lang="pt-BR" dirty="0" err="1"/>
              <a:t>Lisp</a:t>
            </a:r>
            <a:r>
              <a:rPr lang="pt-BR" dirty="0"/>
              <a:t>.</a:t>
            </a:r>
          </a:p>
          <a:p>
            <a:r>
              <a:rPr lang="pt-BR" dirty="0"/>
              <a:t>Se este objeto for um átomo, sua impressão ficará diretamente no compartimento</a:t>
            </a:r>
          </a:p>
          <a:p>
            <a:r>
              <a:rPr lang="pt-BR" dirty="0"/>
              <a:t>Se o objeto for uma referência para outro </a:t>
            </a:r>
            <a:r>
              <a:rPr lang="pt-BR" dirty="0" err="1"/>
              <a:t>cons</a:t>
            </a:r>
            <a:r>
              <a:rPr lang="pt-BR" dirty="0"/>
              <a:t>, haverá uma seta para outra célula cons.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123728" y="5589240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11960" y="5589240"/>
            <a:ext cx="20882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 </a:t>
            </a:r>
            <a:r>
              <a:rPr lang="pt-BR" dirty="0" err="1"/>
              <a:t>Cons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1" y="1628775"/>
            <a:ext cx="756972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167481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3518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</a:t>
            </a:r>
            <a:r>
              <a:rPr lang="pt-BR" dirty="0"/>
              <a:t>- acesso a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CAR: acessa o compartimento esquerdo de uma célula cons.</a:t>
            </a:r>
          </a:p>
          <a:p>
            <a:r>
              <a:rPr lang="pt-BR" dirty="0"/>
              <a:t>Função CDR: acessa o compartimento direito de uma célula cons.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</a:t>
            </a:r>
            <a:r>
              <a:rPr lang="pt-BR" dirty="0"/>
              <a:t>– acesso a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 (CAR (CONS 'A 'B))</a:t>
            </a:r>
          </a:p>
          <a:p>
            <a:pPr marL="0" indent="0">
              <a:buNone/>
            </a:pPr>
            <a:r>
              <a:rPr lang="pt-BR" dirty="0"/>
              <a:t>A</a:t>
            </a:r>
          </a:p>
          <a:p>
            <a:pPr marL="0" indent="0">
              <a:buNone/>
            </a:pPr>
            <a:r>
              <a:rPr lang="pt-BR" dirty="0"/>
              <a:t>&gt; (CDR (CONS 'A 'B))</a:t>
            </a:r>
          </a:p>
          <a:p>
            <a:pPr marL="0" indent="0">
              <a:buNone/>
            </a:pPr>
            <a:r>
              <a:rPr lang="pt-BR" dirty="0"/>
              <a:t>B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8343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Impressão de </a:t>
            </a:r>
            <a:r>
              <a:rPr lang="pt-BR" dirty="0" err="1"/>
              <a:t>Cons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Cons</a:t>
            </a:r>
            <a:r>
              <a:rPr lang="pt-BR" dirty="0"/>
              <a:t> de átomo e </a:t>
            </a:r>
            <a:r>
              <a:rPr lang="pt-BR" dirty="0" err="1"/>
              <a:t>nil</a:t>
            </a:r>
            <a:r>
              <a:rPr lang="pt-BR" dirty="0"/>
              <a:t>: o átomo é impresso entre parênteses: </a:t>
            </a:r>
          </a:p>
          <a:p>
            <a:pPr>
              <a:buNone/>
            </a:pPr>
            <a:r>
              <a:rPr lang="pt-BR" dirty="0"/>
              <a:t>	&gt;(CONS ‘B NIL)</a:t>
            </a:r>
          </a:p>
          <a:p>
            <a:pPr>
              <a:buNone/>
            </a:pPr>
            <a:r>
              <a:rPr lang="pt-BR" dirty="0"/>
              <a:t>     (B)</a:t>
            </a:r>
          </a:p>
          <a:p>
            <a:pPr>
              <a:buNone/>
            </a:pPr>
            <a:r>
              <a:rPr lang="pt-BR" dirty="0"/>
              <a:t>   &gt; (CONS ‘A ‘B)</a:t>
            </a:r>
          </a:p>
          <a:p>
            <a:pPr>
              <a:buNone/>
            </a:pPr>
            <a:r>
              <a:rPr lang="pt-BR" dirty="0"/>
              <a:t>      (A . B)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1960: Criação da Linguagem LISP por John McCarthy</a:t>
            </a:r>
          </a:p>
          <a:p>
            <a:r>
              <a:rPr lang="pt-BR" dirty="0"/>
              <a:t>Nesta época os computadores só tinham letras maiúsculas!! Atualmente, LISP não é case </a:t>
            </a:r>
            <a:r>
              <a:rPr lang="pt-BR" dirty="0" err="1"/>
              <a:t>sensitive</a:t>
            </a:r>
            <a:r>
              <a:rPr lang="pt-BR" dirty="0"/>
              <a:t>.</a:t>
            </a:r>
          </a:p>
          <a:p>
            <a:r>
              <a:rPr lang="pt-BR" dirty="0"/>
              <a:t>1990: Padrão Common LISP: objetivo: unificar os diversos dialetos de LISP existentes</a:t>
            </a:r>
          </a:p>
        </p:txBody>
      </p:sp>
    </p:spTree>
    <p:extLst>
      <p:ext uri="{BB962C8B-B14F-4D97-AF65-F5344CB8AC3E}">
        <p14:creationId xmlns:p14="http://schemas.microsoft.com/office/powerpoint/2010/main" val="6460726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Em </a:t>
            </a:r>
            <a:r>
              <a:rPr lang="pt-BR" dirty="0" err="1"/>
              <a:t>Lisp</a:t>
            </a:r>
            <a:r>
              <a:rPr lang="pt-BR" dirty="0"/>
              <a:t>, quando algum elemento de um </a:t>
            </a:r>
            <a:r>
              <a:rPr lang="pt-BR" dirty="0" err="1"/>
              <a:t>cons</a:t>
            </a:r>
            <a:r>
              <a:rPr lang="pt-BR" dirty="0"/>
              <a:t> é outro </a:t>
            </a:r>
            <a:r>
              <a:rPr lang="pt-BR" dirty="0" err="1"/>
              <a:t>cons</a:t>
            </a:r>
            <a:r>
              <a:rPr lang="pt-BR" dirty="0"/>
              <a:t>, o </a:t>
            </a:r>
            <a:r>
              <a:rPr lang="pt-BR" dirty="0" err="1"/>
              <a:t>Lisp</a:t>
            </a:r>
            <a:r>
              <a:rPr lang="pt-BR" dirty="0"/>
              <a:t> escreve o resultado sob a forma de uma lista.</a:t>
            </a:r>
          </a:p>
          <a:p>
            <a:r>
              <a:rPr lang="pt-BR" dirty="0"/>
              <a:t>Se um </a:t>
            </a:r>
            <a:r>
              <a:rPr lang="pt-BR" dirty="0" err="1"/>
              <a:t>cons</a:t>
            </a:r>
            <a:r>
              <a:rPr lang="pt-BR" dirty="0"/>
              <a:t> é construído com um átomo e outro </a:t>
            </a:r>
            <a:r>
              <a:rPr lang="pt-BR" dirty="0" err="1"/>
              <a:t>cons</a:t>
            </a:r>
            <a:r>
              <a:rPr lang="pt-BR" dirty="0"/>
              <a:t>, então o átomo é impresso após o parênteses esquerdo, seguido de um espaço. O </a:t>
            </a:r>
            <a:r>
              <a:rPr lang="pt-BR" dirty="0" err="1"/>
              <a:t>cons</a:t>
            </a:r>
            <a:r>
              <a:rPr lang="pt-BR" dirty="0"/>
              <a:t> interno é impresso sem parênteses.</a:t>
            </a:r>
          </a:p>
          <a:p>
            <a:pPr>
              <a:buNone/>
            </a:pPr>
            <a:r>
              <a:rPr lang="pt-BR" dirty="0"/>
              <a:t>	Ex:  &gt;(CONS ‘B (CONS ‘4 NIL))</a:t>
            </a:r>
          </a:p>
          <a:p>
            <a:pPr>
              <a:buNone/>
            </a:pPr>
            <a:r>
              <a:rPr lang="pt-BR" dirty="0"/>
              <a:t>            (B 4)</a:t>
            </a:r>
          </a:p>
          <a:p>
            <a:pPr>
              <a:buNone/>
            </a:pPr>
            <a:r>
              <a:rPr lang="pt-BR" dirty="0"/>
              <a:t>           &gt; (CONS ‘2 (CONS ‘BAD NIL))</a:t>
            </a:r>
          </a:p>
          <a:p>
            <a:pPr>
              <a:buNone/>
            </a:pPr>
            <a:r>
              <a:rPr lang="pt-BR" dirty="0"/>
              <a:t>            (2 BAD)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Se o primeiro elemento de um </a:t>
            </a:r>
            <a:r>
              <a:rPr lang="pt-BR" dirty="0" err="1"/>
              <a:t>cons</a:t>
            </a:r>
            <a:r>
              <a:rPr lang="pt-BR" dirty="0"/>
              <a:t> não é um átomo , então, o primeiro elemento é impresso como uma lista, demarcado por parênteses, e o segundo elemento, segue o exemplo anterior:</a:t>
            </a:r>
          </a:p>
          <a:p>
            <a:pPr>
              <a:buNone/>
            </a:pPr>
            <a:r>
              <a:rPr lang="pt-BR" dirty="0"/>
              <a:t>&gt; (CONS (CONS ‘B NIL) (CONS ‘4 NIL))</a:t>
            </a:r>
          </a:p>
          <a:p>
            <a:pPr>
              <a:buNone/>
            </a:pPr>
            <a:r>
              <a:rPr lang="pt-BR" dirty="0"/>
              <a:t>    ((B) 4)</a:t>
            </a:r>
          </a:p>
          <a:p>
            <a:pPr>
              <a:buNone/>
            </a:pPr>
            <a:r>
              <a:rPr lang="pt-BR" dirty="0"/>
              <a:t>&gt; (CONS (CONS ‘B NIL) NIL)</a:t>
            </a:r>
          </a:p>
          <a:p>
            <a:pPr>
              <a:buNone/>
            </a:pPr>
            <a:r>
              <a:rPr lang="pt-BR" dirty="0"/>
              <a:t>    ((B))</a:t>
            </a:r>
          </a:p>
          <a:p>
            <a:pPr>
              <a:buNone/>
            </a:pPr>
            <a:r>
              <a:rPr lang="pt-BR" dirty="0"/>
              <a:t>&gt; (CONS ‘A (CONS (CONS ‘B (CONS ‘C NIL)) (CONS ‘D NIL)))</a:t>
            </a:r>
          </a:p>
          <a:p>
            <a:pPr>
              <a:buNone/>
            </a:pPr>
            <a:r>
              <a:rPr lang="pt-BR" dirty="0"/>
              <a:t>    (A (B C) D)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Se o CDR de um </a:t>
            </a:r>
            <a:r>
              <a:rPr lang="pt-BR" dirty="0" err="1"/>
              <a:t>cons</a:t>
            </a:r>
            <a:r>
              <a:rPr lang="pt-BR" dirty="0"/>
              <a:t> for um átomo diferente de NIL, a impressão se dá: após o parênteses esquerdo, o primeiro elemento, um espaço, um ponto, outro espaço e o elemento direito:</a:t>
            </a:r>
          </a:p>
          <a:p>
            <a:pPr>
              <a:buNone/>
            </a:pPr>
            <a:r>
              <a:rPr lang="pt-BR" dirty="0"/>
              <a:t>&gt; (CONS ‘A ‘B)</a:t>
            </a:r>
          </a:p>
          <a:p>
            <a:pPr>
              <a:buNone/>
            </a:pPr>
            <a:r>
              <a:rPr lang="pt-BR" dirty="0"/>
              <a:t>(A . B)</a:t>
            </a:r>
          </a:p>
          <a:p>
            <a:pPr>
              <a:buNone/>
            </a:pPr>
            <a:r>
              <a:rPr lang="pt-BR" dirty="0"/>
              <a:t>&gt; (CONS ‘A (CONS ‘B (CONS ‘C ‘D)))</a:t>
            </a:r>
          </a:p>
          <a:p>
            <a:pPr>
              <a:buNone/>
            </a:pPr>
            <a:r>
              <a:rPr lang="pt-BR" dirty="0"/>
              <a:t>(A  B C . D)</a:t>
            </a:r>
          </a:p>
          <a:p>
            <a:pPr>
              <a:buNone/>
            </a:pPr>
            <a:r>
              <a:rPr lang="pt-BR" dirty="0"/>
              <a:t>&gt; (CONS (CONS ‘A ‘B) (CONS ‘C NIL))</a:t>
            </a:r>
          </a:p>
          <a:p>
            <a:pPr>
              <a:buNone/>
            </a:pPr>
            <a:r>
              <a:rPr lang="pt-BR" dirty="0"/>
              <a:t>((A . B) C)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em caixas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&gt; (CONS ‘A (CONS (CONS ‘B (CONS ‘C NIL)) (CONS ‘D NIL)))</a:t>
            </a:r>
          </a:p>
          <a:p>
            <a:pPr>
              <a:buNone/>
            </a:pPr>
            <a:r>
              <a:rPr lang="pt-BR" dirty="0"/>
              <a:t>    (A (B C) D)</a:t>
            </a:r>
          </a:p>
          <a:p>
            <a:pPr>
              <a:buNone/>
            </a:pP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899592" y="4077072"/>
            <a:ext cx="1440160" cy="504056"/>
            <a:chOff x="899592" y="4077072"/>
            <a:chExt cx="1440160" cy="504056"/>
          </a:xfrm>
        </p:grpSpPr>
        <p:sp>
          <p:nvSpPr>
            <p:cNvPr id="4" name="Retângulo 3"/>
            <p:cNvSpPr/>
            <p:nvPr/>
          </p:nvSpPr>
          <p:spPr>
            <a:xfrm>
              <a:off x="89959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61967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419872" y="4077072"/>
            <a:ext cx="1440160" cy="504056"/>
            <a:chOff x="899592" y="4077072"/>
            <a:chExt cx="1440160" cy="504056"/>
          </a:xfrm>
        </p:grpSpPr>
        <p:sp>
          <p:nvSpPr>
            <p:cNvPr id="8" name="Retângulo 7"/>
            <p:cNvSpPr/>
            <p:nvPr/>
          </p:nvSpPr>
          <p:spPr>
            <a:xfrm>
              <a:off x="89959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61967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724128" y="4077072"/>
            <a:ext cx="1440160" cy="504056"/>
            <a:chOff x="899592" y="4077072"/>
            <a:chExt cx="1440160" cy="504056"/>
          </a:xfrm>
        </p:grpSpPr>
        <p:sp>
          <p:nvSpPr>
            <p:cNvPr id="11" name="Retângulo 10"/>
            <p:cNvSpPr/>
            <p:nvPr/>
          </p:nvSpPr>
          <p:spPr>
            <a:xfrm>
              <a:off x="89959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1967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419872" y="5085184"/>
            <a:ext cx="1440160" cy="504056"/>
            <a:chOff x="899592" y="4077072"/>
            <a:chExt cx="1440160" cy="504056"/>
          </a:xfrm>
        </p:grpSpPr>
        <p:sp>
          <p:nvSpPr>
            <p:cNvPr id="14" name="Retângulo 13"/>
            <p:cNvSpPr/>
            <p:nvPr/>
          </p:nvSpPr>
          <p:spPr>
            <a:xfrm>
              <a:off x="89959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61967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724128" y="5085184"/>
            <a:ext cx="1440160" cy="504056"/>
            <a:chOff x="899592" y="4077072"/>
            <a:chExt cx="1440160" cy="504056"/>
          </a:xfrm>
        </p:grpSpPr>
        <p:sp>
          <p:nvSpPr>
            <p:cNvPr id="17" name="Retângulo 16"/>
            <p:cNvSpPr/>
            <p:nvPr/>
          </p:nvSpPr>
          <p:spPr>
            <a:xfrm>
              <a:off x="89959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619672" y="4077072"/>
              <a:ext cx="72008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1115616" y="41490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635896" y="51571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40152" y="51571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940152" y="4149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516216" y="41490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NIL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516216" y="51479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NIL</a:t>
            </a:r>
          </a:p>
        </p:txBody>
      </p:sp>
      <p:cxnSp>
        <p:nvCxnSpPr>
          <p:cNvPr id="29" name="Conector de seta reta 28"/>
          <p:cNvCxnSpPr>
            <a:endCxn id="8" idx="1"/>
          </p:cNvCxnSpPr>
          <p:nvPr/>
        </p:nvCxnSpPr>
        <p:spPr>
          <a:xfrm flipV="1">
            <a:off x="1907704" y="4329100"/>
            <a:ext cx="151216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1" idx="1"/>
          </p:cNvCxnSpPr>
          <p:nvPr/>
        </p:nvCxnSpPr>
        <p:spPr>
          <a:xfrm flipV="1">
            <a:off x="4427984" y="4329100"/>
            <a:ext cx="129614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79912" y="4293096"/>
            <a:ext cx="1083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17" idx="1"/>
          </p:cNvCxnSpPr>
          <p:nvPr/>
        </p:nvCxnSpPr>
        <p:spPr>
          <a:xfrm>
            <a:off x="4572000" y="5301208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Combinação de objetos (</a:t>
            </a:r>
            <a:r>
              <a:rPr lang="pt-BR" dirty="0" err="1"/>
              <a:t>cons</a:t>
            </a:r>
            <a:r>
              <a:rPr lang="pt-BR" dirty="0"/>
              <a:t>): é necessário arranjar espaço na memória para indicar qual o primeiro objeto e qual o segundo.</a:t>
            </a:r>
          </a:p>
          <a:p>
            <a:r>
              <a:rPr lang="pt-BR" dirty="0"/>
              <a:t>Quando a função </a:t>
            </a:r>
            <a:r>
              <a:rPr lang="pt-BR" dirty="0" err="1"/>
              <a:t>cons</a:t>
            </a:r>
            <a:r>
              <a:rPr lang="pt-BR" dirty="0"/>
              <a:t> é chamada, mesmo que seja para juntar os mesmos objetos, ela arranja um novo espaço de memória. Isto implica que a função </a:t>
            </a:r>
            <a:r>
              <a:rPr lang="pt-BR" dirty="0" err="1"/>
              <a:t>eq</a:t>
            </a:r>
            <a:r>
              <a:rPr lang="pt-BR" dirty="0"/>
              <a:t> é sempre falsa para o cons.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eq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2) (</a:t>
            </a:r>
            <a:r>
              <a:rPr lang="pt-BR" dirty="0" err="1"/>
              <a:t>cons</a:t>
            </a:r>
            <a:r>
              <a:rPr lang="pt-BR" dirty="0"/>
              <a:t> 1 2))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nil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8108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Outras formas de gerar listas:</a:t>
            </a:r>
          </a:p>
          <a:p>
            <a:pPr>
              <a:buNone/>
            </a:pPr>
            <a:r>
              <a:rPr lang="pt-BR" dirty="0"/>
              <a:t>&gt;‘(1 2 3)</a:t>
            </a:r>
          </a:p>
          <a:p>
            <a:pPr>
              <a:buNone/>
            </a:pPr>
            <a:r>
              <a:rPr lang="pt-BR" dirty="0"/>
              <a:t>(1 2 3)</a:t>
            </a:r>
          </a:p>
          <a:p>
            <a:pPr>
              <a:buNone/>
            </a:pPr>
            <a:r>
              <a:rPr lang="pt-BR" dirty="0"/>
              <a:t>&gt; (</a:t>
            </a:r>
            <a:r>
              <a:rPr lang="pt-BR" dirty="0" err="1"/>
              <a:t>list</a:t>
            </a:r>
            <a:r>
              <a:rPr lang="pt-BR" dirty="0"/>
              <a:t> 1 2 3)</a:t>
            </a:r>
          </a:p>
          <a:p>
            <a:pPr>
              <a:buNone/>
            </a:pPr>
            <a:r>
              <a:rPr lang="pt-BR" dirty="0"/>
              <a:t>(1 2 3)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– acesso a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o </a:t>
            </a:r>
            <a:r>
              <a:rPr lang="pt-BR" dirty="0" err="1"/>
              <a:t>car</a:t>
            </a:r>
            <a:r>
              <a:rPr lang="pt-BR" dirty="0"/>
              <a:t> ou o </a:t>
            </a:r>
            <a:r>
              <a:rPr lang="pt-BR" dirty="0" err="1"/>
              <a:t>cdr</a:t>
            </a:r>
            <a:r>
              <a:rPr lang="pt-BR" dirty="0"/>
              <a:t> a um </a:t>
            </a:r>
            <a:r>
              <a:rPr lang="pt-BR" dirty="0" err="1"/>
              <a:t>cons</a:t>
            </a:r>
            <a:r>
              <a:rPr lang="pt-BR" dirty="0"/>
              <a:t> não destrói esse cons. </a:t>
            </a:r>
          </a:p>
          <a:p>
            <a:r>
              <a:rPr lang="pt-BR" dirty="0"/>
              <a:t>O </a:t>
            </a:r>
            <a:r>
              <a:rPr lang="pt-BR" dirty="0" err="1"/>
              <a:t>cons</a:t>
            </a:r>
            <a:r>
              <a:rPr lang="pt-BR" dirty="0"/>
              <a:t> de dois objetos é designado um par com ponto (</a:t>
            </a:r>
            <a:r>
              <a:rPr lang="pt-BR" i="1" dirty="0" err="1"/>
              <a:t>dotted</a:t>
            </a:r>
            <a:r>
              <a:rPr lang="pt-BR" i="1" dirty="0"/>
              <a:t> </a:t>
            </a:r>
            <a:r>
              <a:rPr lang="pt-BR" i="1" dirty="0" err="1"/>
              <a:t>pair</a:t>
            </a:r>
            <a:r>
              <a:rPr lang="pt-BR" dirty="0"/>
              <a:t>). Um </a:t>
            </a:r>
            <a:r>
              <a:rPr lang="pt-BR" dirty="0" err="1"/>
              <a:t>cons</a:t>
            </a:r>
            <a:r>
              <a:rPr lang="pt-BR" dirty="0"/>
              <a:t> não é um objeto atômico!!</a:t>
            </a:r>
          </a:p>
          <a:p>
            <a:pPr marL="0" indent="0">
              <a:buNone/>
            </a:pPr>
            <a:r>
              <a:rPr lang="pt-BR" dirty="0"/>
              <a:t> &gt; (</a:t>
            </a:r>
            <a:r>
              <a:rPr lang="pt-BR" dirty="0" err="1"/>
              <a:t>atom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1000 2000)) 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nil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0214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Operações </a:t>
            </a:r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r>
              <a:rPr lang="pt-BR" dirty="0"/>
              <a:t> podem ser encadeadas: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car</a:t>
            </a:r>
            <a:r>
              <a:rPr lang="pt-BR" dirty="0"/>
              <a:t> '(1 2 3)) </a:t>
            </a:r>
          </a:p>
          <a:p>
            <a:pPr marL="0" indent="0">
              <a:buNone/>
            </a:pPr>
            <a:r>
              <a:rPr lang="pt-BR" dirty="0"/>
              <a:t>1 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cdr</a:t>
            </a:r>
            <a:r>
              <a:rPr lang="pt-BR" dirty="0"/>
              <a:t> '(1 2 3)) </a:t>
            </a:r>
          </a:p>
          <a:p>
            <a:pPr marL="0" indent="0">
              <a:buNone/>
            </a:pPr>
            <a:r>
              <a:rPr lang="pt-BR" dirty="0"/>
              <a:t>(2 3) 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car</a:t>
            </a:r>
            <a:r>
              <a:rPr lang="pt-BR" dirty="0"/>
              <a:t> (</a:t>
            </a:r>
            <a:r>
              <a:rPr lang="pt-BR" dirty="0" err="1"/>
              <a:t>cdr</a:t>
            </a:r>
            <a:r>
              <a:rPr lang="pt-BR" dirty="0"/>
              <a:t> '(1 2 3)) </a:t>
            </a:r>
          </a:p>
          <a:p>
            <a:pPr marL="0" indent="0">
              <a:buNone/>
            </a:pPr>
            <a:r>
              <a:rPr lang="pt-BR" dirty="0"/>
              <a:t>2 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car</a:t>
            </a:r>
            <a:r>
              <a:rPr lang="pt-BR" dirty="0"/>
              <a:t> (</a:t>
            </a:r>
            <a:r>
              <a:rPr lang="pt-BR" dirty="0" err="1"/>
              <a:t>cdr</a:t>
            </a:r>
            <a:r>
              <a:rPr lang="pt-BR" dirty="0"/>
              <a:t> (</a:t>
            </a:r>
            <a:r>
              <a:rPr lang="pt-BR" dirty="0" err="1"/>
              <a:t>cdr</a:t>
            </a:r>
            <a:r>
              <a:rPr lang="pt-BR" dirty="0"/>
              <a:t> '(1 2 3)))) 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4500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Formas truncadas de </a:t>
            </a:r>
            <a:r>
              <a:rPr lang="pt-BR" dirty="0" err="1"/>
              <a:t>car</a:t>
            </a:r>
            <a:r>
              <a:rPr lang="pt-BR" dirty="0"/>
              <a:t> e </a:t>
            </a:r>
            <a:r>
              <a:rPr lang="pt-BR" dirty="0" err="1"/>
              <a:t>cdr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caddr</a:t>
            </a:r>
            <a:r>
              <a:rPr lang="pt-BR" dirty="0"/>
              <a:t> </a:t>
            </a:r>
            <a:r>
              <a:rPr lang="pt-BR" i="1" dirty="0" err="1"/>
              <a:t>exp</a:t>
            </a:r>
            <a:r>
              <a:rPr lang="pt-BR" dirty="0"/>
              <a:t>) = (</a:t>
            </a:r>
            <a:r>
              <a:rPr lang="pt-BR" dirty="0" err="1"/>
              <a:t>car</a:t>
            </a:r>
            <a:r>
              <a:rPr lang="pt-BR" dirty="0"/>
              <a:t> (</a:t>
            </a:r>
            <a:r>
              <a:rPr lang="pt-BR" dirty="0" err="1"/>
              <a:t>cdr</a:t>
            </a:r>
            <a:r>
              <a:rPr lang="pt-BR" dirty="0"/>
              <a:t> (</a:t>
            </a:r>
            <a:r>
              <a:rPr lang="pt-BR" dirty="0" err="1"/>
              <a:t>cdr</a:t>
            </a:r>
            <a:r>
              <a:rPr lang="pt-BR" dirty="0"/>
              <a:t> </a:t>
            </a:r>
            <a:r>
              <a:rPr lang="pt-BR" i="1" dirty="0" err="1"/>
              <a:t>exp</a:t>
            </a:r>
            <a:r>
              <a:rPr lang="pt-BR" dirty="0"/>
              <a:t>))).</a:t>
            </a:r>
          </a:p>
          <a:p>
            <a:r>
              <a:rPr lang="pt-BR" dirty="0"/>
              <a:t>Um “a” representa um </a:t>
            </a:r>
            <a:r>
              <a:rPr lang="pt-BR" dirty="0" err="1"/>
              <a:t>car</a:t>
            </a:r>
            <a:r>
              <a:rPr lang="pt-BR" dirty="0"/>
              <a:t> e um “d” representa um </a:t>
            </a:r>
            <a:r>
              <a:rPr lang="pt-BR" dirty="0" err="1"/>
              <a:t>cdr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cadr</a:t>
            </a:r>
            <a:r>
              <a:rPr lang="pt-BR" dirty="0"/>
              <a:t> '(1 2 3)) </a:t>
            </a:r>
          </a:p>
          <a:p>
            <a:pPr marL="0" indent="0">
              <a:buNone/>
            </a:pPr>
            <a:r>
              <a:rPr lang="pt-BR" dirty="0"/>
              <a:t>2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cdddr</a:t>
            </a:r>
            <a:r>
              <a:rPr lang="pt-BR" dirty="0"/>
              <a:t> '(1 2 3)) </a:t>
            </a:r>
          </a:p>
          <a:p>
            <a:pPr marL="0" indent="0">
              <a:buNone/>
            </a:pPr>
            <a:r>
              <a:rPr lang="pt-BR" dirty="0" err="1"/>
              <a:t>nil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0125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Mostre a forma impressa das seguintes listas: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1 (</a:t>
            </a:r>
            <a:r>
              <a:rPr lang="pt-BR" dirty="0" err="1"/>
              <a:t>cons</a:t>
            </a:r>
            <a:r>
              <a:rPr lang="pt-BR" dirty="0"/>
              <a:t> 2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2)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2)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1 (</a:t>
            </a:r>
            <a:r>
              <a:rPr lang="pt-BR" dirty="0" err="1"/>
              <a:t>cons</a:t>
            </a:r>
            <a:r>
              <a:rPr lang="pt-BR" dirty="0"/>
              <a:t> 2 3))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2 3))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2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( 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2 </a:t>
            </a:r>
            <a:r>
              <a:rPr lang="pt-BR" dirty="0" err="1"/>
              <a:t>nil</a:t>
            </a:r>
            <a:r>
              <a:rPr lang="pt-BR" dirty="0"/>
              <a:t>))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94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em LISP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derivadas simbólicas</a:t>
            </a:r>
          </a:p>
          <a:p>
            <a:r>
              <a:rPr lang="pt-BR" dirty="0"/>
              <a:t>ELIZA: “psiquiatra” que estimula o paciente a falar</a:t>
            </a:r>
          </a:p>
          <a:p>
            <a:r>
              <a:rPr lang="pt-BR" dirty="0"/>
              <a:t>MYCIN: Sistema pioneiro de diagnósticos médicos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6643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Mostre a forma impressa das seguintes listas: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1 (</a:t>
            </a:r>
            <a:r>
              <a:rPr lang="pt-BR" dirty="0" err="1"/>
              <a:t>cons</a:t>
            </a:r>
            <a:r>
              <a:rPr lang="pt-BR" dirty="0"/>
              <a:t> 2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)))</a:t>
            </a:r>
          </a:p>
          <a:p>
            <a:pPr marL="457200" lvl="1" indent="0">
              <a:buNone/>
            </a:pPr>
            <a:r>
              <a:rPr lang="pt-BR" dirty="0"/>
              <a:t>	(1 2 3)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2) 3)</a:t>
            </a:r>
          </a:p>
          <a:p>
            <a:pPr marL="457200" lvl="1" indent="0">
              <a:buNone/>
            </a:pPr>
            <a:r>
              <a:rPr lang="pt-BR" dirty="0"/>
              <a:t>    ((1 . 2).3)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2)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</a:t>
            </a:r>
          </a:p>
          <a:p>
            <a:pPr marL="457200" lvl="1" indent="0">
              <a:buNone/>
            </a:pPr>
            <a:r>
              <a:rPr lang="pt-BR" dirty="0"/>
              <a:t>    ((1 . 2)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1 (</a:t>
            </a:r>
            <a:r>
              <a:rPr lang="pt-BR" dirty="0" err="1"/>
              <a:t>cons</a:t>
            </a:r>
            <a:r>
              <a:rPr lang="pt-BR" dirty="0"/>
              <a:t> 2 3))</a:t>
            </a:r>
          </a:p>
          <a:p>
            <a:pPr marL="457200" lvl="1" indent="0">
              <a:buNone/>
            </a:pPr>
            <a:r>
              <a:rPr lang="pt-BR" dirty="0"/>
              <a:t>    (1 2 . 3)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2 3))</a:t>
            </a:r>
          </a:p>
          <a:p>
            <a:pPr marL="457200" lvl="1" indent="0">
              <a:buNone/>
            </a:pPr>
            <a:r>
              <a:rPr lang="pt-BR" dirty="0"/>
              <a:t>     ((1) 2 .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2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)))</a:t>
            </a:r>
          </a:p>
          <a:p>
            <a:pPr marL="457200" lvl="1" indent="0">
              <a:buNone/>
            </a:pPr>
            <a:r>
              <a:rPr lang="pt-BR" dirty="0"/>
              <a:t>     ( (1) (2) 3)</a:t>
            </a:r>
          </a:p>
          <a:p>
            <a:pPr lvl="1"/>
            <a:r>
              <a:rPr lang="pt-BR" dirty="0"/>
              <a:t>(</a:t>
            </a:r>
            <a:r>
              <a:rPr lang="pt-BR" dirty="0" err="1"/>
              <a:t>cons</a:t>
            </a:r>
            <a:r>
              <a:rPr lang="pt-BR" dirty="0"/>
              <a:t> (</a:t>
            </a:r>
            <a:r>
              <a:rPr lang="pt-BR" dirty="0" err="1"/>
              <a:t>cons</a:t>
            </a:r>
            <a:r>
              <a:rPr lang="pt-BR" dirty="0"/>
              <a:t> ( </a:t>
            </a:r>
            <a:r>
              <a:rPr lang="pt-BR" dirty="0" err="1"/>
              <a:t>cons</a:t>
            </a:r>
            <a:r>
              <a:rPr lang="pt-BR" dirty="0"/>
              <a:t> 1 </a:t>
            </a:r>
            <a:r>
              <a:rPr lang="pt-BR" dirty="0" err="1"/>
              <a:t>nil</a:t>
            </a:r>
            <a:r>
              <a:rPr lang="pt-BR" dirty="0"/>
              <a:t>) (</a:t>
            </a:r>
            <a:r>
              <a:rPr lang="pt-BR" dirty="0" err="1"/>
              <a:t>cons</a:t>
            </a:r>
            <a:r>
              <a:rPr lang="pt-BR" dirty="0"/>
              <a:t> 2 </a:t>
            </a:r>
            <a:r>
              <a:rPr lang="pt-BR" dirty="0" err="1"/>
              <a:t>nil</a:t>
            </a:r>
            <a:r>
              <a:rPr lang="pt-BR" dirty="0"/>
              <a:t>)) (</a:t>
            </a:r>
            <a:r>
              <a:rPr lang="pt-BR" dirty="0" err="1"/>
              <a:t>cons</a:t>
            </a:r>
            <a:r>
              <a:rPr lang="pt-BR" dirty="0"/>
              <a:t> 3 </a:t>
            </a:r>
            <a:r>
              <a:rPr lang="pt-BR" dirty="0" err="1"/>
              <a:t>nil</a:t>
            </a:r>
            <a:r>
              <a:rPr lang="pt-BR" dirty="0"/>
              <a:t>))</a:t>
            </a:r>
          </a:p>
          <a:p>
            <a:pPr marL="457200" lvl="1" indent="0">
              <a:buNone/>
            </a:pPr>
            <a:r>
              <a:rPr lang="pt-BR" dirty="0"/>
              <a:t>      (((1) 2) 3)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634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uma função que cria e escreve uma lista com todos os números de a até </a:t>
            </a:r>
            <a:r>
              <a:rPr lang="pt-BR" dirty="0" err="1"/>
              <a:t>b.Ex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it-IT" dirty="0"/>
              <a:t>&gt; (enumera 1 10) </a:t>
            </a:r>
          </a:p>
          <a:p>
            <a:pPr marL="0" indent="0">
              <a:buNone/>
            </a:pPr>
            <a:r>
              <a:rPr lang="it-IT" dirty="0"/>
              <a:t>(1 2 3 4 5 6 7 8 9 10)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3653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solução funciona??</a:t>
            </a:r>
          </a:p>
          <a:p>
            <a:pPr marL="0" indent="0">
              <a:buNone/>
            </a:pPr>
            <a:r>
              <a:rPr lang="pt-BR" dirty="0"/>
              <a:t>&gt;(</a:t>
            </a:r>
            <a:r>
              <a:rPr lang="pt-BR" dirty="0" err="1"/>
              <a:t>defun</a:t>
            </a:r>
            <a:r>
              <a:rPr lang="pt-BR" dirty="0"/>
              <a:t> enumera (a  b)</a:t>
            </a:r>
          </a:p>
          <a:p>
            <a:pPr marL="0" indent="0">
              <a:buNone/>
            </a:pPr>
            <a:r>
              <a:rPr lang="pt-BR" dirty="0"/>
              <a:t>  (</a:t>
            </a:r>
            <a:r>
              <a:rPr lang="pt-BR" dirty="0" err="1"/>
              <a:t>if</a:t>
            </a:r>
            <a:r>
              <a:rPr lang="pt-BR" dirty="0"/>
              <a:t> (= a b)</a:t>
            </a:r>
          </a:p>
          <a:p>
            <a:pPr marL="0" indent="0">
              <a:buNone/>
            </a:pPr>
            <a:r>
              <a:rPr lang="pt-BR" dirty="0"/>
              <a:t>        (</a:t>
            </a:r>
            <a:r>
              <a:rPr lang="pt-BR" dirty="0" err="1"/>
              <a:t>cons</a:t>
            </a:r>
            <a:r>
              <a:rPr lang="pt-BR" dirty="0"/>
              <a:t> a NIL)</a:t>
            </a:r>
          </a:p>
          <a:p>
            <a:pPr marL="0" indent="0">
              <a:buNone/>
            </a:pPr>
            <a:r>
              <a:rPr lang="pt-BR" dirty="0"/>
              <a:t>       (</a:t>
            </a:r>
            <a:r>
              <a:rPr lang="pt-BR" dirty="0" err="1"/>
              <a:t>cons</a:t>
            </a:r>
            <a:r>
              <a:rPr lang="pt-BR" dirty="0"/>
              <a:t> a (enumera (1+ a) b))))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261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&gt;(</a:t>
            </a:r>
            <a:r>
              <a:rPr lang="pt-BR" dirty="0" err="1"/>
              <a:t>defun</a:t>
            </a:r>
            <a:r>
              <a:rPr lang="pt-BR" dirty="0"/>
              <a:t> enumera (a b) </a:t>
            </a:r>
          </a:p>
          <a:p>
            <a:pPr marL="0" indent="0">
              <a:buNone/>
            </a:pPr>
            <a:r>
              <a:rPr lang="pt-BR" dirty="0"/>
              <a:t>	(</a:t>
            </a:r>
            <a:r>
              <a:rPr lang="pt-BR" dirty="0" err="1"/>
              <a:t>if</a:t>
            </a:r>
            <a:r>
              <a:rPr lang="pt-BR" dirty="0"/>
              <a:t> 	(&gt; a b) 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nil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	(</a:t>
            </a:r>
            <a:r>
              <a:rPr lang="pt-BR" dirty="0" err="1"/>
              <a:t>cons</a:t>
            </a:r>
            <a:r>
              <a:rPr lang="pt-BR" dirty="0"/>
              <a:t> a (enumera (1+ a) b))))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64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para manipular 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n-NO" dirty="0"/>
              <a:t>(DEFUN LENGTH (LISTA)                   </a:t>
            </a:r>
          </a:p>
          <a:p>
            <a:pPr marL="0" indent="0">
              <a:buNone/>
            </a:pPr>
            <a:r>
              <a:rPr lang="nn-NO" dirty="0"/>
              <a:t>	(IF (NULL LISTA)                         </a:t>
            </a:r>
          </a:p>
          <a:p>
            <a:pPr marL="0" indent="0">
              <a:buNone/>
            </a:pPr>
            <a:r>
              <a:rPr lang="nn-NO" dirty="0"/>
              <a:t>		0                         </a:t>
            </a:r>
          </a:p>
          <a:p>
            <a:pPr marL="0" indent="0">
              <a:buNone/>
            </a:pPr>
            <a:r>
              <a:rPr lang="nn-NO" dirty="0"/>
              <a:t>		(+ 1 (LENGTH (CDR LISTA)))))</a:t>
            </a:r>
          </a:p>
          <a:p>
            <a:pPr marL="0" indent="0">
              <a:buNone/>
            </a:pPr>
            <a:r>
              <a:rPr lang="pt-BR" dirty="0"/>
              <a:t>      LENGTH</a:t>
            </a:r>
          </a:p>
          <a:p>
            <a:pPr marL="0" indent="0">
              <a:buNone/>
            </a:pPr>
            <a:r>
              <a:rPr lang="pt-BR" dirty="0"/>
              <a:t>&gt; (LENGTH '())</a:t>
            </a:r>
          </a:p>
          <a:p>
            <a:pPr marL="0" indent="0">
              <a:buNone/>
            </a:pPr>
            <a:r>
              <a:rPr lang="pt-BR" dirty="0"/>
              <a:t>0</a:t>
            </a:r>
          </a:p>
          <a:p>
            <a:pPr marL="0" indent="0">
              <a:buNone/>
            </a:pPr>
            <a:r>
              <a:rPr lang="pt-BR" dirty="0"/>
              <a:t>&gt; (LENGTH '(2 3 4))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pPr marL="0" indent="0">
              <a:buNone/>
            </a:pPr>
            <a:r>
              <a:rPr lang="en-US" dirty="0"/>
              <a:t>&gt;(LENGTH '(a b c d))</a:t>
            </a:r>
          </a:p>
          <a:p>
            <a:pPr marL="0" indent="0">
              <a:buNone/>
            </a:pPr>
            <a:r>
              <a:rPr lang="pt-BR" dirty="0"/>
              <a:t>4</a:t>
            </a:r>
          </a:p>
          <a:p>
            <a:pPr marL="0" indent="0">
              <a:buNone/>
            </a:pPr>
            <a:r>
              <a:rPr lang="en-US" dirty="0"/>
              <a:t>&gt;(LENGTH '(a (b c) d))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5955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Length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&gt;(TRACE LENGTH)</a:t>
            </a:r>
          </a:p>
          <a:p>
            <a:pPr marL="0" indent="0">
              <a:buNone/>
            </a:pPr>
            <a:r>
              <a:rPr lang="pt-BR" dirty="0"/>
              <a:t>(</a:t>
            </a:r>
            <a:r>
              <a:rPr lang="pt-BR" dirty="0" err="1"/>
              <a:t>length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&gt; (</a:t>
            </a:r>
            <a:r>
              <a:rPr lang="pt-BR" dirty="0" err="1"/>
              <a:t>length</a:t>
            </a:r>
            <a:r>
              <a:rPr lang="pt-BR" dirty="0"/>
              <a:t> '(a b c))</a:t>
            </a:r>
          </a:p>
          <a:p>
            <a:pPr marL="0" indent="0">
              <a:buNone/>
            </a:pPr>
            <a:r>
              <a:rPr lang="pt-BR" dirty="0" err="1"/>
              <a:t>Entering</a:t>
            </a:r>
            <a:r>
              <a:rPr lang="pt-BR" dirty="0"/>
              <a:t>: LENGTH, </a:t>
            </a:r>
            <a:r>
              <a:rPr lang="pt-BR" dirty="0" err="1"/>
              <a:t>Argument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((a b c))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Entering</a:t>
            </a:r>
            <a:r>
              <a:rPr lang="pt-BR" dirty="0"/>
              <a:t>: LENGTH, </a:t>
            </a:r>
            <a:r>
              <a:rPr lang="pt-BR" dirty="0" err="1"/>
              <a:t>Argument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((b c))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Entering</a:t>
            </a:r>
            <a:r>
              <a:rPr lang="pt-BR" dirty="0"/>
              <a:t>: LENGTH, </a:t>
            </a:r>
            <a:r>
              <a:rPr lang="pt-BR" dirty="0" err="1"/>
              <a:t>Argument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((c))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Entering</a:t>
            </a:r>
            <a:r>
              <a:rPr lang="pt-BR" dirty="0"/>
              <a:t>: LENGTH, </a:t>
            </a:r>
            <a:r>
              <a:rPr lang="pt-BR" dirty="0" err="1"/>
              <a:t>Argument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(</a:t>
            </a:r>
            <a:r>
              <a:rPr lang="pt-BR" dirty="0" err="1"/>
              <a:t>nil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Exiting</a:t>
            </a:r>
            <a:r>
              <a:rPr lang="pt-BR" dirty="0"/>
              <a:t>: LENGTH, </a:t>
            </a:r>
            <a:r>
              <a:rPr lang="pt-BR" dirty="0" err="1"/>
              <a:t>Value</a:t>
            </a:r>
            <a:r>
              <a:rPr lang="pt-BR" dirty="0"/>
              <a:t>: 0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Exiting</a:t>
            </a:r>
            <a:r>
              <a:rPr lang="pt-BR" dirty="0"/>
              <a:t>: LENGTH, </a:t>
            </a:r>
            <a:r>
              <a:rPr lang="pt-BR" dirty="0" err="1"/>
              <a:t>Value</a:t>
            </a:r>
            <a:r>
              <a:rPr lang="pt-BR" dirty="0"/>
              <a:t>: 1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Exiting</a:t>
            </a:r>
            <a:r>
              <a:rPr lang="pt-BR" dirty="0"/>
              <a:t>: LENGTH, </a:t>
            </a:r>
            <a:r>
              <a:rPr lang="pt-BR" dirty="0" err="1"/>
              <a:t>Value</a:t>
            </a:r>
            <a:r>
              <a:rPr lang="pt-BR" dirty="0"/>
              <a:t>: 2</a:t>
            </a:r>
          </a:p>
          <a:p>
            <a:pPr marL="0" indent="0">
              <a:buNone/>
            </a:pPr>
            <a:r>
              <a:rPr lang="pt-BR" dirty="0" err="1"/>
              <a:t>Exiting</a:t>
            </a:r>
            <a:r>
              <a:rPr lang="pt-BR" dirty="0"/>
              <a:t>: LENGTH, </a:t>
            </a:r>
            <a:r>
              <a:rPr lang="pt-BR" dirty="0" err="1"/>
              <a:t>Value</a:t>
            </a:r>
            <a:r>
              <a:rPr lang="pt-BR" dirty="0"/>
              <a:t>: 3</a:t>
            </a:r>
          </a:p>
          <a:p>
            <a:pPr marL="0" indent="0">
              <a:buNone/>
            </a:pPr>
            <a:r>
              <a:rPr lang="pt-BR" dirty="0"/>
              <a:t>3</a:t>
            </a:r>
          </a:p>
          <a:p>
            <a:pPr marL="0" indent="0">
              <a:buNone/>
            </a:pPr>
            <a:r>
              <a:rPr lang="pt-BR" dirty="0"/>
              <a:t>&gt;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6406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Escreva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o n-</a:t>
            </a:r>
            <a:r>
              <a:rPr lang="en-US" dirty="0" err="1"/>
              <a:t>ésimo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 Note que 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n=0.</a:t>
            </a:r>
          </a:p>
        </p:txBody>
      </p:sp>
    </p:spTree>
    <p:extLst>
      <p:ext uri="{BB962C8B-B14F-4D97-AF65-F5344CB8AC3E}">
        <p14:creationId xmlns:p14="http://schemas.microsoft.com/office/powerpoint/2010/main" val="28895037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defun</a:t>
            </a:r>
            <a:r>
              <a:rPr lang="en-US" dirty="0"/>
              <a:t> n-</a:t>
            </a:r>
            <a:r>
              <a:rPr lang="en-US" dirty="0" err="1"/>
              <a:t>esimo</a:t>
            </a:r>
            <a:r>
              <a:rPr lang="en-US" dirty="0"/>
              <a:t> (l n)</a:t>
            </a:r>
          </a:p>
          <a:p>
            <a:pPr marL="0" indent="0">
              <a:buNone/>
            </a:pPr>
            <a:r>
              <a:rPr lang="en-US" dirty="0"/>
              <a:t>	(if (</a:t>
            </a:r>
            <a:r>
              <a:rPr lang="en-US" dirty="0" err="1"/>
              <a:t>zerop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		(car l)</a:t>
            </a:r>
          </a:p>
          <a:p>
            <a:pPr marL="0" indent="0">
              <a:buNone/>
            </a:pPr>
            <a:r>
              <a:rPr lang="en-US" dirty="0"/>
              <a:t>		(n-</a:t>
            </a:r>
            <a:r>
              <a:rPr lang="en-US" dirty="0" err="1"/>
              <a:t>esimo</a:t>
            </a:r>
            <a:r>
              <a:rPr lang="en-US" dirty="0"/>
              <a:t> (</a:t>
            </a:r>
            <a:r>
              <a:rPr lang="en-US" dirty="0" err="1"/>
              <a:t>cdr</a:t>
            </a:r>
            <a:r>
              <a:rPr lang="en-US" dirty="0"/>
              <a:t> l) (1- n))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2300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2517647"/>
            <a:ext cx="84352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Escreva uma função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muda-n-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esimo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que recebe um número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uma lista e um elemento, e substitui o </a:t>
            </a:r>
            <a:r>
              <a:rPr kumimoji="0" lang="pt-BR" altLang="pt-BR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-ésimo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elemento da lista por aquele elemento. Note que o primeiro elemento da lista corresponde a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igual a zero.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364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Resposta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dirty="0" err="1"/>
              <a:t>defun</a:t>
            </a:r>
            <a:r>
              <a:rPr lang="en-US" sz="2800" dirty="0"/>
              <a:t> </a:t>
            </a:r>
            <a:r>
              <a:rPr lang="en-US" sz="2800" dirty="0" err="1"/>
              <a:t>muda-nesimo</a:t>
            </a:r>
            <a:r>
              <a:rPr lang="en-US" sz="2800" dirty="0"/>
              <a:t> (l n e)</a:t>
            </a:r>
          </a:p>
          <a:p>
            <a:pPr marL="0" indent="0">
              <a:buNone/>
            </a:pPr>
            <a:r>
              <a:rPr lang="en-US" sz="2800" dirty="0"/>
              <a:t>	(if(</a:t>
            </a:r>
            <a:r>
              <a:rPr lang="en-US" sz="2800" dirty="0" err="1"/>
              <a:t>zerop</a:t>
            </a:r>
            <a:r>
              <a:rPr lang="en-US" sz="2800" dirty="0"/>
              <a:t> n)</a:t>
            </a:r>
          </a:p>
          <a:p>
            <a:pPr marL="0" indent="0">
              <a:buNone/>
            </a:pPr>
            <a:r>
              <a:rPr lang="en-US" sz="2800" dirty="0"/>
              <a:t>	  (cons e (</a:t>
            </a:r>
            <a:r>
              <a:rPr lang="en-US" sz="2800" dirty="0" err="1"/>
              <a:t>cdr</a:t>
            </a:r>
            <a:r>
              <a:rPr lang="en-US" sz="2800" dirty="0"/>
              <a:t> l))</a:t>
            </a:r>
          </a:p>
          <a:p>
            <a:pPr marL="0" indent="0">
              <a:buNone/>
            </a:pPr>
            <a:r>
              <a:rPr lang="en-US" sz="2800" dirty="0"/>
              <a:t>	  (cons (car l) (</a:t>
            </a:r>
            <a:r>
              <a:rPr lang="en-US" sz="2800" dirty="0" err="1"/>
              <a:t>muda-nesimo</a:t>
            </a:r>
            <a:r>
              <a:rPr lang="en-US" sz="2800" dirty="0"/>
              <a:t> (</a:t>
            </a:r>
            <a:r>
              <a:rPr lang="en-US" sz="2800" dirty="0" err="1"/>
              <a:t>cdr</a:t>
            </a:r>
            <a:r>
              <a:rPr lang="en-US" sz="2800" dirty="0"/>
              <a:t> l) (1- n) e))</a:t>
            </a:r>
          </a:p>
          <a:p>
            <a:pPr marL="0" indent="0">
              <a:buNone/>
            </a:pPr>
            <a:r>
              <a:rPr lang="en-US" sz="2800" dirty="0"/>
              <a:t>	)</a:t>
            </a:r>
          </a:p>
          <a:p>
            <a:pPr marL="0" indent="0">
              <a:buNone/>
            </a:pP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177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16647</TotalTime>
  <Words>3443</Words>
  <Application>Microsoft Office PowerPoint</Application>
  <PresentationFormat>Apresentação na tela (4:3)</PresentationFormat>
  <Paragraphs>770</Paragraphs>
  <Slides>107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08" baseType="lpstr">
      <vt:lpstr>Tema do Office</vt:lpstr>
      <vt:lpstr>Paradigma Funcional e Lisp</vt:lpstr>
      <vt:lpstr>Paradigma Funcional</vt:lpstr>
      <vt:lpstr>Paradigma Funcional</vt:lpstr>
      <vt:lpstr>Função Matemática</vt:lpstr>
      <vt:lpstr>Paradigma Funcional</vt:lpstr>
      <vt:lpstr>Paradigma Funcional</vt:lpstr>
      <vt:lpstr>Algumas linguagens Funcionais</vt:lpstr>
      <vt:lpstr>LISP</vt:lpstr>
      <vt:lpstr>Programas em LISP</vt:lpstr>
      <vt:lpstr>Avaliador Lisp</vt:lpstr>
      <vt:lpstr>Dados e Procedimentos</vt:lpstr>
      <vt:lpstr>Tipos primitivos em Lisp</vt:lpstr>
      <vt:lpstr>Notação préfixa</vt:lpstr>
      <vt:lpstr>Notação préfixa</vt:lpstr>
      <vt:lpstr>Exercícios</vt:lpstr>
      <vt:lpstr>Respostas</vt:lpstr>
      <vt:lpstr>Combinações</vt:lpstr>
      <vt:lpstr>Combinações</vt:lpstr>
      <vt:lpstr>Funções</vt:lpstr>
      <vt:lpstr>Definindo funções</vt:lpstr>
      <vt:lpstr>Utilizando funções</vt:lpstr>
      <vt:lpstr>Funções Básicas</vt:lpstr>
      <vt:lpstr>Funções básicas</vt:lpstr>
      <vt:lpstr>Funções básicas</vt:lpstr>
      <vt:lpstr>Funções básicas</vt:lpstr>
      <vt:lpstr>Funções básicas</vt:lpstr>
      <vt:lpstr>Funções básicas</vt:lpstr>
      <vt:lpstr>Funções básicas</vt:lpstr>
      <vt:lpstr>Símbolos</vt:lpstr>
      <vt:lpstr>Predicados</vt:lpstr>
      <vt:lpstr>Predicados</vt:lpstr>
      <vt:lpstr>Predicados</vt:lpstr>
      <vt:lpstr>Aplicações de predicados</vt:lpstr>
      <vt:lpstr>Operadores Lógicos</vt:lpstr>
      <vt:lpstr>Comando condicional IF</vt:lpstr>
      <vt:lpstr>Exercício</vt:lpstr>
      <vt:lpstr>Exercício</vt:lpstr>
      <vt:lpstr>Forma Condicional Cond</vt:lpstr>
      <vt:lpstr>Forma Condicional Cond</vt:lpstr>
      <vt:lpstr>Forma Condicional Cond</vt:lpstr>
      <vt:lpstr>Funções Recursivas</vt:lpstr>
      <vt:lpstr>Funções Recursivas</vt:lpstr>
      <vt:lpstr>Exercício</vt:lpstr>
      <vt:lpstr>Resolução</vt:lpstr>
      <vt:lpstr>Exercício</vt:lpstr>
      <vt:lpstr>Resolução</vt:lpstr>
      <vt:lpstr>Trace e Untrace</vt:lpstr>
      <vt:lpstr>Ex: Funções de Somatório</vt:lpstr>
      <vt:lpstr>Ex: Funções de Somatório</vt:lpstr>
      <vt:lpstr>Ex: Funções de Somatório</vt:lpstr>
      <vt:lpstr>Funções de Ordem Superior</vt:lpstr>
      <vt:lpstr>Funções de Ordem Superior</vt:lpstr>
      <vt:lpstr>Funções de Ordem Superior</vt:lpstr>
      <vt:lpstr>Exercício</vt:lpstr>
      <vt:lpstr>Resolução</vt:lpstr>
      <vt:lpstr>Notação Lambda</vt:lpstr>
      <vt:lpstr>Notação Lambda</vt:lpstr>
      <vt:lpstr>Funções</vt:lpstr>
      <vt:lpstr>Solução com lambdas</vt:lpstr>
      <vt:lpstr>Variáveis Locais</vt:lpstr>
      <vt:lpstr>Exercício</vt:lpstr>
      <vt:lpstr>Solução</vt:lpstr>
      <vt:lpstr>Exercício</vt:lpstr>
      <vt:lpstr>Exercício</vt:lpstr>
      <vt:lpstr>Funções Locais</vt:lpstr>
      <vt:lpstr>Dados</vt:lpstr>
      <vt:lpstr>Átomos</vt:lpstr>
      <vt:lpstr>Átomos</vt:lpstr>
      <vt:lpstr>Verificação de igualdade</vt:lpstr>
      <vt:lpstr>Unicidade de símbolos</vt:lpstr>
      <vt:lpstr>Unicidade de símbolos</vt:lpstr>
      <vt:lpstr>Verificação de igualdade</vt:lpstr>
      <vt:lpstr>Verificação de igualdade</vt:lpstr>
      <vt:lpstr>Células Cons</vt:lpstr>
      <vt:lpstr>Células Cons</vt:lpstr>
      <vt:lpstr>Células Cons</vt:lpstr>
      <vt:lpstr>Cons- acesso a elementos</vt:lpstr>
      <vt:lpstr>Cons– acesso a elementos</vt:lpstr>
      <vt:lpstr>Impressão de Cons</vt:lpstr>
      <vt:lpstr>Listas</vt:lpstr>
      <vt:lpstr>Listas</vt:lpstr>
      <vt:lpstr>Listas</vt:lpstr>
      <vt:lpstr>Representação em caixas</vt:lpstr>
      <vt:lpstr>Listas</vt:lpstr>
      <vt:lpstr>Listas</vt:lpstr>
      <vt:lpstr>Lista – acesso a elementos</vt:lpstr>
      <vt:lpstr>Car e Cdr</vt:lpstr>
      <vt:lpstr>Car e Cdr</vt:lpstr>
      <vt:lpstr>Exercício</vt:lpstr>
      <vt:lpstr>Exercício</vt:lpstr>
      <vt:lpstr>Exercício</vt:lpstr>
      <vt:lpstr>Resolução</vt:lpstr>
      <vt:lpstr>Resolução 2</vt:lpstr>
      <vt:lpstr>Funções para manipular listas</vt:lpstr>
      <vt:lpstr>Length</vt:lpstr>
      <vt:lpstr>Exercício</vt:lpstr>
      <vt:lpstr>Resposta</vt:lpstr>
      <vt:lpstr>Exercício</vt:lpstr>
      <vt:lpstr>Resposta</vt:lpstr>
      <vt:lpstr>Exercício</vt:lpstr>
      <vt:lpstr>Resposta</vt:lpstr>
      <vt:lpstr>Exercício</vt:lpstr>
      <vt:lpstr>Resposta</vt:lpstr>
      <vt:lpstr>Exercício</vt:lpstr>
      <vt:lpstr>Resolução</vt:lpstr>
      <vt:lpstr>Funções para manipular listas 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</dc:title>
  <dc:creator>Daniele Rodrigues</dc:creator>
  <cp:lastModifiedBy>Daniele Rodrigues</cp:lastModifiedBy>
  <cp:revision>182</cp:revision>
  <dcterms:created xsi:type="dcterms:W3CDTF">2016-01-21T23:03:57Z</dcterms:created>
  <dcterms:modified xsi:type="dcterms:W3CDTF">2019-03-19T00:05:12Z</dcterms:modified>
</cp:coreProperties>
</file>