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56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9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5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0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6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25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71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EC6-D440-4A9C-BE72-8C52DB3098A3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B3E9-5B6F-40E9-A5CD-84BCF30E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23528" y="2276872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Funções em PL/SQL</a:t>
            </a:r>
          </a:p>
          <a:p>
            <a:endParaRPr lang="pt-BR" dirty="0"/>
          </a:p>
          <a:p>
            <a:r>
              <a:rPr lang="pt-BR" dirty="0" smtClean="0"/>
              <a:t>Abril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0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7416800" cy="1223962"/>
          </a:xfrm>
        </p:spPr>
        <p:txBody>
          <a:bodyPr/>
          <a:lstStyle/>
          <a:p>
            <a:pPr eaLnBrk="1" hangingPunct="1"/>
            <a:r>
              <a:rPr lang="pt-BR" altLang="pt-BR" sz="3200" smtClean="0"/>
              <a:t>Populando Tabela INSTRUTORES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557338"/>
            <a:ext cx="7561262" cy="496728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(101, ‘Paulo’);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(102, ‘Maria’);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(103, ‘João’);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(104, ‘Carlos’);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(105, ‘José’);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(106, ‘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Antonio</a:t>
            </a:r>
            <a:r>
              <a:rPr lang="pt-BR" altLang="pt-BR" sz="2000" dirty="0" smtClean="0">
                <a:solidFill>
                  <a:schemeClr val="tx1"/>
                </a:solidFill>
              </a:rPr>
              <a:t>’);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(107, ‘Ana’);</a:t>
            </a:r>
          </a:p>
        </p:txBody>
      </p:sp>
    </p:spTree>
    <p:extLst>
      <p:ext uri="{BB962C8B-B14F-4D97-AF65-F5344CB8AC3E}">
        <p14:creationId xmlns:p14="http://schemas.microsoft.com/office/powerpoint/2010/main" val="15034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7416800" cy="1223962"/>
          </a:xfrm>
        </p:spPr>
        <p:txBody>
          <a:bodyPr/>
          <a:lstStyle/>
          <a:p>
            <a:pPr eaLnBrk="1" hangingPunct="1"/>
            <a:r>
              <a:rPr lang="pt-BR" altLang="pt-BR" sz="3200" smtClean="0"/>
              <a:t>Populando Tabela TURMA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557338"/>
            <a:ext cx="7561262" cy="496728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cod_turma</a:t>
            </a:r>
            <a:r>
              <a:rPr lang="pt-BR" altLang="pt-BR" sz="2000" dirty="0" smtClean="0">
                <a:solidFill>
                  <a:schemeClr val="tx1"/>
                </a:solidFill>
              </a:rPr>
              <a:t>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, sala,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altLang="pt-BR" sz="2000" dirty="0" smtClean="0">
                <a:solidFill>
                  <a:schemeClr val="tx1"/>
                </a:solidFill>
              </a:rPr>
              <a:t>)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(001, 001, 23, 101);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cod_turma</a:t>
            </a:r>
            <a:r>
              <a:rPr lang="pt-BR" altLang="pt-BR" sz="2000" dirty="0" smtClean="0">
                <a:solidFill>
                  <a:schemeClr val="tx1"/>
                </a:solidFill>
              </a:rPr>
              <a:t>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, sala,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altLang="pt-BR" sz="2000" dirty="0" smtClean="0">
                <a:solidFill>
                  <a:schemeClr val="tx1"/>
                </a:solidFill>
              </a:rPr>
              <a:t>)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(002, 001, 25, 103);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cod_turma</a:t>
            </a:r>
            <a:r>
              <a:rPr lang="pt-BR" altLang="pt-BR" sz="2000" dirty="0" smtClean="0">
                <a:solidFill>
                  <a:schemeClr val="tx1"/>
                </a:solidFill>
              </a:rPr>
              <a:t>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, sala,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altLang="pt-BR" sz="2000" dirty="0" smtClean="0">
                <a:solidFill>
                  <a:schemeClr val="tx1"/>
                </a:solidFill>
              </a:rPr>
              <a:t>)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(003, 002, 27, 102);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cod_turma</a:t>
            </a:r>
            <a:r>
              <a:rPr lang="pt-BR" altLang="pt-BR" sz="2000" dirty="0" smtClean="0">
                <a:solidFill>
                  <a:schemeClr val="tx1"/>
                </a:solidFill>
              </a:rPr>
              <a:t>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, sala,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altLang="pt-BR" sz="2000" dirty="0" smtClean="0">
                <a:solidFill>
                  <a:schemeClr val="tx1"/>
                </a:solidFill>
              </a:rPr>
              <a:t>)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2000" dirty="0" smtClean="0">
                <a:solidFill>
                  <a:schemeClr val="tx1"/>
                </a:solidFill>
              </a:rPr>
              <a:t> (004, 003, 23, </a:t>
            </a:r>
            <a:r>
              <a:rPr lang="pt-BR" altLang="pt-BR" sz="2000" dirty="0" smtClean="0">
                <a:solidFill>
                  <a:schemeClr val="tx1"/>
                </a:solidFill>
              </a:rPr>
              <a:t>102);</a:t>
            </a:r>
            <a:endParaRPr lang="pt-BR" alt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7199312" cy="936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200" smtClean="0"/>
              <a:t>Criar uma função que exclui os instrutores sem turma atribuída</a:t>
            </a:r>
            <a:r>
              <a:rPr lang="pt-BR" sz="4000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557338"/>
            <a:ext cx="7561262" cy="496728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create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or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replace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function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exclui_instrutores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return</a:t>
            </a:r>
            <a:r>
              <a:rPr lang="pt-BR" sz="2000" dirty="0" smtClean="0">
                <a:solidFill>
                  <a:schemeClr val="tx1"/>
                </a:solidFill>
              </a:rPr>
              <a:t> varchar2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is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begin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  delete instrutores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      </a:t>
            </a:r>
            <a:r>
              <a:rPr lang="pt-BR" sz="2000" dirty="0" err="1" smtClean="0">
                <a:solidFill>
                  <a:schemeClr val="tx1"/>
                </a:solidFill>
              </a:rPr>
              <a:t>where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cod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not</a:t>
            </a:r>
            <a:r>
              <a:rPr lang="pt-BR" sz="2000" dirty="0" smtClean="0">
                <a:solidFill>
                  <a:schemeClr val="tx1"/>
                </a:solidFill>
              </a:rPr>
              <a:t> in (</a:t>
            </a:r>
            <a:r>
              <a:rPr lang="pt-BR" sz="2000" dirty="0" err="1" smtClean="0">
                <a:solidFill>
                  <a:schemeClr val="tx1"/>
                </a:solidFill>
              </a:rPr>
              <a:t>select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distinct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from</a:t>
            </a:r>
            <a:r>
              <a:rPr lang="pt-BR" sz="2000" dirty="0" smtClean="0">
                <a:solidFill>
                  <a:schemeClr val="tx1"/>
                </a:solidFill>
              </a:rPr>
              <a:t> turma);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 </a:t>
            </a:r>
            <a:r>
              <a:rPr lang="pt-BR" sz="2000" dirty="0" err="1" smtClean="0">
                <a:solidFill>
                  <a:schemeClr val="tx1"/>
                </a:solidFill>
              </a:rPr>
              <a:t>if</a:t>
            </a:r>
            <a:r>
              <a:rPr lang="pt-BR" sz="2000" dirty="0" smtClean="0">
                <a:solidFill>
                  <a:schemeClr val="tx1"/>
                </a:solidFill>
              </a:rPr>
              <a:t>  </a:t>
            </a:r>
            <a:r>
              <a:rPr lang="pt-BR" sz="2000" dirty="0" err="1" smtClean="0">
                <a:solidFill>
                  <a:schemeClr val="tx1"/>
                </a:solidFill>
              </a:rPr>
              <a:t>SQL%found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then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return</a:t>
            </a:r>
            <a:r>
              <a:rPr lang="pt-BR" sz="2000" dirty="0" smtClean="0">
                <a:solidFill>
                  <a:schemeClr val="tx1"/>
                </a:solidFill>
              </a:rPr>
              <a:t> ('Foram eliminados: '|| </a:t>
            </a:r>
            <a:r>
              <a:rPr lang="pt-BR" sz="2000" dirty="0" err="1" smtClean="0">
                <a:solidFill>
                  <a:schemeClr val="tx1"/>
                </a:solidFill>
              </a:rPr>
              <a:t>to_char</a:t>
            </a:r>
            <a:r>
              <a:rPr lang="pt-BR" sz="2000" dirty="0" smtClean="0">
                <a:solidFill>
                  <a:schemeClr val="tx1"/>
                </a:solidFill>
              </a:rPr>
              <a:t>(</a:t>
            </a:r>
            <a:r>
              <a:rPr lang="pt-BR" sz="2000" dirty="0" err="1" smtClean="0">
                <a:solidFill>
                  <a:schemeClr val="tx1"/>
                </a:solidFill>
              </a:rPr>
              <a:t>SQL%rowcount</a:t>
            </a:r>
            <a:r>
              <a:rPr lang="pt-BR" sz="2000" dirty="0" smtClean="0">
                <a:solidFill>
                  <a:schemeClr val="tx1"/>
                </a:solidFill>
              </a:rPr>
              <a:t>) || ' Instrutores');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                </a:t>
            </a:r>
            <a:r>
              <a:rPr lang="pt-BR" sz="2000" dirty="0" err="1" smtClean="0">
                <a:solidFill>
                  <a:schemeClr val="tx1"/>
                </a:solidFill>
              </a:rPr>
              <a:t>else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return</a:t>
            </a:r>
            <a:r>
              <a:rPr lang="pt-BR" sz="2000" dirty="0" smtClean="0">
                <a:solidFill>
                  <a:schemeClr val="tx1"/>
                </a:solidFill>
              </a:rPr>
              <a:t> ('Nenhum instrutor eliminado');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 </a:t>
            </a:r>
            <a:r>
              <a:rPr lang="pt-BR" sz="2000" dirty="0" err="1" smtClean="0">
                <a:solidFill>
                  <a:schemeClr val="tx1"/>
                </a:solidFill>
              </a:rPr>
              <a:t>end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if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end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0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7199312" cy="936625"/>
          </a:xfrm>
        </p:spPr>
        <p:txBody>
          <a:bodyPr/>
          <a:lstStyle/>
          <a:p>
            <a:pPr eaLnBrk="1" hangingPunct="1"/>
            <a:r>
              <a:rPr lang="pt-BR" sz="3200" smtClean="0"/>
              <a:t>Ativando a função exclui_instrutores</a:t>
            </a:r>
            <a:r>
              <a:rPr lang="pt-BR" sz="400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557338"/>
            <a:ext cx="7561262" cy="4967287"/>
          </a:xfrm>
        </p:spPr>
        <p:txBody>
          <a:bodyPr/>
          <a:lstStyle/>
          <a:p>
            <a:pPr algn="l" eaLnBrk="1" hangingPunct="1"/>
            <a:endParaRPr lang="pt-BR" sz="2000" dirty="0" smtClean="0"/>
          </a:p>
          <a:p>
            <a:pPr algn="l" eaLnBrk="1" hangingPunct="1"/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000" dirty="0" smtClean="0">
                <a:solidFill>
                  <a:schemeClr val="tx1"/>
                </a:solidFill>
              </a:rPr>
              <a:t>declare </a:t>
            </a:r>
            <a:r>
              <a:rPr lang="pt-BR" sz="2000" dirty="0" err="1" smtClean="0">
                <a:solidFill>
                  <a:schemeClr val="tx1"/>
                </a:solidFill>
              </a:rPr>
              <a:t>saida</a:t>
            </a:r>
            <a:r>
              <a:rPr lang="pt-BR" sz="2000" dirty="0" smtClean="0">
                <a:solidFill>
                  <a:schemeClr val="tx1"/>
                </a:solidFill>
              </a:rPr>
              <a:t> varchar2(40);</a:t>
            </a:r>
          </a:p>
          <a:p>
            <a:pPr algn="l" eaLnBrk="1" hangingPunct="1"/>
            <a:r>
              <a:rPr lang="pt-BR" sz="2000" dirty="0" err="1" smtClean="0">
                <a:solidFill>
                  <a:schemeClr val="tx1"/>
                </a:solidFill>
              </a:rPr>
              <a:t>begin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pt-BR" sz="2000" dirty="0" err="1" smtClean="0">
                <a:solidFill>
                  <a:schemeClr val="tx1"/>
                </a:solidFill>
              </a:rPr>
              <a:t>saida</a:t>
            </a:r>
            <a:r>
              <a:rPr lang="pt-BR" sz="2000" dirty="0" smtClean="0">
                <a:solidFill>
                  <a:schemeClr val="tx1"/>
                </a:solidFill>
              </a:rPr>
              <a:t> := </a:t>
            </a:r>
            <a:r>
              <a:rPr lang="pt-BR" sz="2000" dirty="0" err="1" smtClean="0">
                <a:solidFill>
                  <a:schemeClr val="tx1"/>
                </a:solidFill>
              </a:rPr>
              <a:t>exclui_instrutores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pt-BR" sz="2000" dirty="0" err="1" smtClean="0">
                <a:solidFill>
                  <a:schemeClr val="tx1"/>
                </a:solidFill>
              </a:rPr>
              <a:t>dbms_output.put_line</a:t>
            </a:r>
            <a:r>
              <a:rPr lang="pt-BR" sz="2000" dirty="0" smtClean="0">
                <a:solidFill>
                  <a:schemeClr val="tx1"/>
                </a:solidFill>
              </a:rPr>
              <a:t> ('</a:t>
            </a:r>
            <a:r>
              <a:rPr lang="pt-BR" sz="2000" dirty="0" err="1" smtClean="0">
                <a:solidFill>
                  <a:schemeClr val="tx1"/>
                </a:solidFill>
              </a:rPr>
              <a:t>Saida</a:t>
            </a:r>
            <a:r>
              <a:rPr lang="pt-BR" sz="2000" dirty="0" smtClean="0">
                <a:solidFill>
                  <a:schemeClr val="tx1"/>
                </a:solidFill>
              </a:rPr>
              <a:t>: ' || </a:t>
            </a:r>
            <a:r>
              <a:rPr lang="pt-BR" sz="2000" dirty="0" err="1" smtClean="0">
                <a:solidFill>
                  <a:schemeClr val="tx1"/>
                </a:solidFill>
              </a:rPr>
              <a:t>saida</a:t>
            </a:r>
            <a:r>
              <a:rPr lang="pt-BR" sz="2000" dirty="0" smtClean="0">
                <a:solidFill>
                  <a:schemeClr val="tx1"/>
                </a:solidFill>
              </a:rPr>
              <a:t>);</a:t>
            </a:r>
          </a:p>
          <a:p>
            <a:pPr algn="l" eaLnBrk="1" hangingPunct="1"/>
            <a:r>
              <a:rPr lang="pt-BR" sz="2000" dirty="0" err="1" smtClean="0">
                <a:solidFill>
                  <a:schemeClr val="tx1"/>
                </a:solidFill>
              </a:rPr>
              <a:t>end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pt-BR" sz="2000" dirty="0" smtClean="0">
                <a:solidFill>
                  <a:schemeClr val="tx1"/>
                </a:solidFill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4721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pt-BR" dirty="0" smtClean="0"/>
              <a:t>Funções em PL/SQL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7264896" cy="1080120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Suponha</a:t>
            </a:r>
            <a:r>
              <a:rPr lang="en-US" sz="2400" dirty="0" smtClean="0">
                <a:solidFill>
                  <a:schemeClr val="tx1"/>
                </a:solidFill>
              </a:rPr>
              <a:t> as </a:t>
            </a:r>
            <a:r>
              <a:rPr lang="en-US" sz="2400" dirty="0" err="1" smtClean="0">
                <a:solidFill>
                  <a:schemeClr val="tx1"/>
                </a:solidFill>
              </a:rPr>
              <a:t>tabelas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Funcionarios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Departamentos</a:t>
            </a:r>
            <a:r>
              <a:rPr lang="en-US" sz="2400" dirty="0" smtClean="0">
                <a:solidFill>
                  <a:schemeClr val="tx1"/>
                </a:solidFill>
              </a:rPr>
              <a:t> com </a:t>
            </a:r>
            <a:r>
              <a:rPr lang="en-US" sz="2400" dirty="0" err="1" smtClean="0">
                <a:solidFill>
                  <a:schemeClr val="tx1"/>
                </a:solidFill>
              </a:rPr>
              <a:t>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seguintes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esquemas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2780928"/>
            <a:ext cx="3935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FUNCIONARIOS</a:t>
            </a:r>
          </a:p>
          <a:p>
            <a:endParaRPr lang="en-US" dirty="0"/>
          </a:p>
          <a:p>
            <a:r>
              <a:rPr lang="en-US" dirty="0" smtClean="0"/>
              <a:t>Nome                                </a:t>
            </a:r>
            <a:r>
              <a:rPr lang="en-US" dirty="0" err="1" smtClean="0"/>
              <a:t>Tipo</a:t>
            </a:r>
            <a:endParaRPr lang="en-US" dirty="0" smtClean="0"/>
          </a:p>
          <a:p>
            <a:r>
              <a:rPr lang="en-US" dirty="0" smtClean="0"/>
              <a:t>----------------------------------------- -------- -</a:t>
            </a:r>
          </a:p>
          <a:p>
            <a:r>
              <a:rPr lang="en-US" dirty="0" smtClean="0"/>
              <a:t>NUM                                   VARCHAR2(5)</a:t>
            </a:r>
          </a:p>
          <a:p>
            <a:r>
              <a:rPr lang="en-US" dirty="0" smtClean="0"/>
              <a:t>NOME                                 VARCHAR2(20)</a:t>
            </a:r>
          </a:p>
          <a:p>
            <a:r>
              <a:rPr lang="en-US" dirty="0" smtClean="0"/>
              <a:t>SALARIO                             NUMBER(7,2)</a:t>
            </a:r>
          </a:p>
          <a:p>
            <a:r>
              <a:rPr lang="en-US" dirty="0" smtClean="0"/>
              <a:t>DT_NASC                            DATE</a:t>
            </a:r>
          </a:p>
          <a:p>
            <a:r>
              <a:rPr lang="en-US" dirty="0" smtClean="0"/>
              <a:t>C_DEPTO                            VARCHAR2(4)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436096" y="2882482"/>
            <a:ext cx="3199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DEPARTAMENTOS</a:t>
            </a:r>
          </a:p>
          <a:p>
            <a:endParaRPr lang="pt-BR" dirty="0"/>
          </a:p>
          <a:p>
            <a:r>
              <a:rPr lang="pt-BR" dirty="0" smtClean="0"/>
              <a:t>Nome                   Tipo</a:t>
            </a:r>
          </a:p>
          <a:p>
            <a:r>
              <a:rPr lang="pt-BR" dirty="0" smtClean="0"/>
              <a:t>----------------------------------------- </a:t>
            </a:r>
          </a:p>
          <a:p>
            <a:r>
              <a:rPr lang="pt-BR" dirty="0" smtClean="0"/>
              <a:t>COD                      VARCHAR2(4)</a:t>
            </a:r>
          </a:p>
          <a:p>
            <a:r>
              <a:rPr lang="pt-BR" dirty="0" smtClean="0"/>
              <a:t>NOME                   VARCHAR2(10)</a:t>
            </a:r>
          </a:p>
          <a:p>
            <a:r>
              <a:rPr lang="pt-BR" dirty="0" smtClean="0"/>
              <a:t>LOCAL                   VARCHAR2(10)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pt-BR" dirty="0" smtClean="0"/>
              <a:t>Funções em PL/SQL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280920" cy="2664296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</a:rPr>
              <a:t>Vamos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construir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uma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função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que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retorne</a:t>
            </a:r>
            <a:r>
              <a:rPr lang="en-US" sz="3600" dirty="0" smtClean="0">
                <a:solidFill>
                  <a:schemeClr val="tx1"/>
                </a:solidFill>
              </a:rPr>
              <a:t> a soma total </a:t>
            </a:r>
            <a:r>
              <a:rPr lang="en-US" sz="3600" dirty="0" err="1" smtClean="0">
                <a:solidFill>
                  <a:schemeClr val="tx1"/>
                </a:solidFill>
              </a:rPr>
              <a:t>para</a:t>
            </a:r>
            <a:r>
              <a:rPr lang="en-US" sz="3600" dirty="0" smtClean="0">
                <a:solidFill>
                  <a:schemeClr val="tx1"/>
                </a:solidFill>
              </a:rPr>
              <a:t> um </a:t>
            </a:r>
            <a:r>
              <a:rPr lang="en-US" sz="3600" dirty="0" err="1" smtClean="0">
                <a:solidFill>
                  <a:schemeClr val="tx1"/>
                </a:solidFill>
              </a:rPr>
              <a:t>departamento</a:t>
            </a:r>
            <a:r>
              <a:rPr lang="en-US" sz="3600" dirty="0" smtClean="0">
                <a:solidFill>
                  <a:schemeClr val="tx1"/>
                </a:solidFill>
              </a:rPr>
              <a:t> , </a:t>
            </a:r>
            <a:r>
              <a:rPr lang="en-US" sz="3600" dirty="0" err="1" smtClean="0">
                <a:solidFill>
                  <a:schemeClr val="tx1"/>
                </a:solidFill>
              </a:rPr>
              <a:t>cujo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código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será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parâmetro</a:t>
            </a:r>
            <a:r>
              <a:rPr lang="en-US" sz="3600" dirty="0" smtClean="0">
                <a:solidFill>
                  <a:schemeClr val="tx1"/>
                </a:solidFill>
              </a:rPr>
              <a:t> de </a:t>
            </a:r>
            <a:r>
              <a:rPr lang="en-US" sz="3600" dirty="0" err="1" smtClean="0">
                <a:solidFill>
                  <a:schemeClr val="tx1"/>
                </a:solidFill>
              </a:rPr>
              <a:t>entrada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para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esta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função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4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pt-BR" dirty="0" smtClean="0"/>
              <a:t>Funções em PL/SQL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772816"/>
            <a:ext cx="8712968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create or replace function </a:t>
            </a:r>
            <a:r>
              <a:rPr lang="en-US" sz="2400" b="1" dirty="0" err="1" smtClean="0">
                <a:solidFill>
                  <a:schemeClr val="tx1"/>
                </a:solidFill>
              </a:rPr>
              <a:t>calcula_sal_total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depto_in</a:t>
            </a:r>
            <a:r>
              <a:rPr lang="en-US" sz="2400" b="1" dirty="0" smtClean="0">
                <a:solidFill>
                  <a:schemeClr val="tx1"/>
                </a:solidFill>
              </a:rPr>
              <a:t> varchar2)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return number is</a:t>
            </a: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</a:rPr>
              <a:t>sal_tot</a:t>
            </a:r>
            <a:r>
              <a:rPr lang="en-US" sz="2400" b="1" smtClean="0">
                <a:solidFill>
                  <a:schemeClr val="tx1"/>
                </a:solidFill>
              </a:rPr>
              <a:t> number;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select sum(</a:t>
            </a:r>
            <a:r>
              <a:rPr lang="en-US" sz="2400" b="1" dirty="0" err="1" smtClean="0">
                <a:solidFill>
                  <a:schemeClr val="tx1"/>
                </a:solidFill>
              </a:rPr>
              <a:t>salario</a:t>
            </a:r>
            <a:r>
              <a:rPr lang="en-US" sz="2400" b="1" dirty="0" smtClean="0">
                <a:solidFill>
                  <a:schemeClr val="tx1"/>
                </a:solidFill>
              </a:rPr>
              <a:t>) into </a:t>
            </a:r>
            <a:r>
              <a:rPr lang="en-US" sz="2400" b="1" dirty="0" err="1" smtClean="0">
                <a:solidFill>
                  <a:schemeClr val="tx1"/>
                </a:solidFill>
              </a:rPr>
              <a:t>sal_tot</a:t>
            </a:r>
            <a:r>
              <a:rPr lang="en-US" sz="2400" b="1" dirty="0" smtClean="0">
                <a:solidFill>
                  <a:schemeClr val="tx1"/>
                </a:solidFill>
              </a:rPr>
              <a:t> from </a:t>
            </a:r>
            <a:r>
              <a:rPr lang="en-US" sz="2400" b="1" dirty="0" err="1" smtClean="0">
                <a:solidFill>
                  <a:schemeClr val="tx1"/>
                </a:solidFill>
              </a:rPr>
              <a:t>funcionarios</a:t>
            </a:r>
            <a:r>
              <a:rPr lang="en-US" sz="2400" b="1" dirty="0" smtClean="0">
                <a:solidFill>
                  <a:schemeClr val="tx1"/>
                </a:solidFill>
              </a:rPr>
              <a:t> where </a:t>
            </a:r>
            <a:r>
              <a:rPr lang="en-US" sz="2400" b="1" dirty="0" err="1" smtClean="0">
                <a:solidFill>
                  <a:schemeClr val="tx1"/>
                </a:solidFill>
              </a:rPr>
              <a:t>c_depto</a:t>
            </a:r>
            <a:r>
              <a:rPr lang="en-US" sz="2400" b="1" dirty="0" smtClean="0">
                <a:solidFill>
                  <a:schemeClr val="tx1"/>
                </a:solidFill>
              </a:rPr>
              <a:t> = </a:t>
            </a:r>
            <a:r>
              <a:rPr lang="en-US" sz="2400" b="1" dirty="0" err="1" smtClean="0">
                <a:solidFill>
                  <a:schemeClr val="tx1"/>
                </a:solidFill>
              </a:rPr>
              <a:t>depto_in</a:t>
            </a:r>
            <a:r>
              <a:rPr lang="en-US" sz="2400" b="1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return (</a:t>
            </a:r>
            <a:r>
              <a:rPr lang="en-US" sz="2400" b="1" dirty="0" err="1" smtClean="0">
                <a:solidFill>
                  <a:schemeClr val="tx1"/>
                </a:solidFill>
              </a:rPr>
              <a:t>sal_tot</a:t>
            </a:r>
            <a:r>
              <a:rPr lang="en-US" sz="2400" b="1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612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pt-BR" dirty="0" smtClean="0"/>
              <a:t>Funções em PL/SQL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8280920" cy="3456384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1"/>
                </a:solidFill>
              </a:rPr>
              <a:t>Chamando</a:t>
            </a:r>
            <a:r>
              <a:rPr lang="en-US" sz="3600" dirty="0" smtClean="0">
                <a:solidFill>
                  <a:schemeClr val="tx1"/>
                </a:solidFill>
              </a:rPr>
              <a:t> a </a:t>
            </a:r>
            <a:r>
              <a:rPr lang="en-US" sz="3600" dirty="0" err="1" smtClean="0">
                <a:solidFill>
                  <a:schemeClr val="tx1"/>
                </a:solidFill>
              </a:rPr>
              <a:t>função</a:t>
            </a:r>
            <a:r>
              <a:rPr lang="en-US" sz="3600" dirty="0" smtClean="0">
                <a:solidFill>
                  <a:schemeClr val="tx1"/>
                </a:solidFill>
              </a:rPr>
              <a:t> “</a:t>
            </a:r>
            <a:r>
              <a:rPr lang="en-US" sz="3600" dirty="0" err="1" smtClean="0">
                <a:solidFill>
                  <a:schemeClr val="tx1"/>
                </a:solidFill>
              </a:rPr>
              <a:t>calcula_sal_total</a:t>
            </a:r>
            <a:r>
              <a:rPr lang="en-US" sz="3600" dirty="0" smtClean="0">
                <a:solidFill>
                  <a:schemeClr val="tx1"/>
                </a:solidFill>
              </a:rPr>
              <a:t>” </a:t>
            </a:r>
            <a:r>
              <a:rPr lang="en-US" sz="3600" dirty="0" err="1" smtClean="0">
                <a:solidFill>
                  <a:schemeClr val="tx1"/>
                </a:solidFill>
              </a:rPr>
              <a:t>para</a:t>
            </a:r>
            <a:r>
              <a:rPr lang="en-US" sz="3600" dirty="0" smtClean="0">
                <a:solidFill>
                  <a:schemeClr val="tx1"/>
                </a:solidFill>
              </a:rPr>
              <a:t> o </a:t>
            </a:r>
            <a:r>
              <a:rPr lang="en-US" sz="3600" dirty="0" err="1" smtClean="0">
                <a:solidFill>
                  <a:schemeClr val="tx1"/>
                </a:solidFill>
              </a:rPr>
              <a:t>departamento</a:t>
            </a:r>
            <a:r>
              <a:rPr lang="en-US" sz="3600" dirty="0" smtClean="0">
                <a:solidFill>
                  <a:schemeClr val="tx1"/>
                </a:solidFill>
              </a:rPr>
              <a:t> ‘0001’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select </a:t>
            </a:r>
            <a:r>
              <a:rPr lang="en-US" sz="3600" dirty="0" err="1" smtClean="0">
                <a:solidFill>
                  <a:schemeClr val="tx1"/>
                </a:solidFill>
              </a:rPr>
              <a:t>calcula_sal_total</a:t>
            </a:r>
            <a:r>
              <a:rPr lang="en-US" sz="3600" dirty="0" smtClean="0">
                <a:solidFill>
                  <a:schemeClr val="tx1"/>
                </a:solidFill>
              </a:rPr>
              <a:t>(‘0001’) from dual;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124744"/>
            <a:ext cx="727280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 smtClean="0"/>
              <a:t>EXERCÍCIO</a:t>
            </a:r>
          </a:p>
          <a:p>
            <a:endParaRPr lang="pt-BR" sz="3800" dirty="0"/>
          </a:p>
          <a:p>
            <a:r>
              <a:rPr lang="pt-BR" sz="3800" dirty="0" smtClean="0"/>
              <a:t>CRIE UMA FUNÇÃO QUE RETORNA O SALÁRIO MÉDIO DA TABELA FUNCIONÁRIOS, EXCUINDO-SE O(S)  MAIOR(ES)  E O(S) MENOR(ES)  SALÁRIOS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807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3608" y="836712"/>
            <a:ext cx="727280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SOLUÇÃO: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sz="2200" dirty="0" err="1" smtClean="0"/>
              <a:t>create</a:t>
            </a:r>
            <a:r>
              <a:rPr lang="pt-BR" sz="2200" dirty="0" smtClean="0"/>
              <a:t> </a:t>
            </a:r>
            <a:r>
              <a:rPr lang="pt-BR" sz="2200" dirty="0" err="1"/>
              <a:t>or</a:t>
            </a:r>
            <a:r>
              <a:rPr lang="pt-BR" sz="2200" dirty="0"/>
              <a:t> </a:t>
            </a:r>
            <a:r>
              <a:rPr lang="pt-BR" sz="2200" dirty="0" err="1"/>
              <a:t>replace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 </a:t>
            </a:r>
            <a:r>
              <a:rPr lang="pt-BR" sz="2200" dirty="0" err="1"/>
              <a:t>media_ponderada</a:t>
            </a:r>
            <a:endParaRPr lang="pt-BR" sz="2200" dirty="0"/>
          </a:p>
          <a:p>
            <a:r>
              <a:rPr lang="pt-BR" sz="2200" dirty="0" smtClean="0"/>
              <a:t>	</a:t>
            </a:r>
            <a:r>
              <a:rPr lang="pt-BR" sz="2200" dirty="0" err="1" smtClean="0"/>
              <a:t>return</a:t>
            </a:r>
            <a:r>
              <a:rPr lang="pt-BR" sz="2200" dirty="0" smtClean="0"/>
              <a:t> </a:t>
            </a:r>
            <a:r>
              <a:rPr lang="pt-BR" sz="2200" dirty="0" err="1"/>
              <a:t>number</a:t>
            </a:r>
            <a:r>
              <a:rPr lang="pt-BR" sz="2200" dirty="0"/>
              <a:t> </a:t>
            </a:r>
            <a:r>
              <a:rPr lang="pt-BR" sz="2200" dirty="0" err="1"/>
              <a:t>is</a:t>
            </a:r>
            <a:endParaRPr lang="pt-BR" sz="2200" dirty="0"/>
          </a:p>
          <a:p>
            <a:r>
              <a:rPr lang="pt-BR" sz="2200" dirty="0" smtClean="0"/>
              <a:t>	</a:t>
            </a:r>
            <a:r>
              <a:rPr lang="pt-BR" sz="2200" dirty="0" err="1" smtClean="0"/>
              <a:t>media_pond</a:t>
            </a:r>
            <a:r>
              <a:rPr lang="pt-BR" sz="2200" dirty="0" smtClean="0"/>
              <a:t> </a:t>
            </a:r>
            <a:r>
              <a:rPr lang="pt-BR" sz="2200" dirty="0" err="1"/>
              <a:t>number</a:t>
            </a:r>
            <a:r>
              <a:rPr lang="pt-BR" sz="2200" dirty="0"/>
              <a:t>;</a:t>
            </a:r>
          </a:p>
          <a:p>
            <a:r>
              <a:rPr lang="pt-BR" sz="2200" dirty="0" err="1"/>
              <a:t>begin</a:t>
            </a:r>
            <a:endParaRPr lang="pt-BR" sz="2200" dirty="0"/>
          </a:p>
          <a:p>
            <a:r>
              <a:rPr lang="pt-BR" sz="2200" dirty="0" smtClean="0"/>
              <a:t>	</a:t>
            </a:r>
            <a:r>
              <a:rPr lang="pt-BR" sz="2200" dirty="0" err="1" smtClean="0"/>
              <a:t>select</a:t>
            </a:r>
            <a:r>
              <a:rPr lang="pt-BR" sz="2200" dirty="0" smtClean="0"/>
              <a:t> </a:t>
            </a:r>
            <a:r>
              <a:rPr lang="pt-BR" sz="2200" dirty="0" err="1"/>
              <a:t>avg</a:t>
            </a:r>
            <a:r>
              <a:rPr lang="pt-BR" sz="2200" dirty="0"/>
              <a:t>(valor) </a:t>
            </a:r>
            <a:r>
              <a:rPr lang="pt-BR" sz="2200" dirty="0" err="1"/>
              <a:t>into</a:t>
            </a:r>
            <a:r>
              <a:rPr lang="pt-BR" sz="2200" dirty="0"/>
              <a:t> </a:t>
            </a:r>
            <a:r>
              <a:rPr lang="pt-BR" sz="2200" dirty="0" err="1"/>
              <a:t>media_pond</a:t>
            </a:r>
            <a:r>
              <a:rPr lang="pt-BR" sz="2200" dirty="0"/>
              <a:t> </a:t>
            </a:r>
            <a:r>
              <a:rPr lang="pt-BR" sz="2200" dirty="0" err="1"/>
              <a:t>from</a:t>
            </a:r>
            <a:r>
              <a:rPr lang="pt-BR" sz="2200" dirty="0"/>
              <a:t> </a:t>
            </a:r>
            <a:r>
              <a:rPr lang="pt-BR" sz="2200" dirty="0" smtClean="0"/>
              <a:t>	FUNCIONARIOS	</a:t>
            </a:r>
            <a:r>
              <a:rPr lang="pt-BR" sz="2200" dirty="0" err="1" smtClean="0"/>
              <a:t>where</a:t>
            </a:r>
            <a:r>
              <a:rPr lang="pt-BR" sz="2200" dirty="0" smtClean="0"/>
              <a:t> </a:t>
            </a:r>
            <a:r>
              <a:rPr lang="pt-BR" sz="2200" dirty="0"/>
              <a:t> </a:t>
            </a:r>
            <a:r>
              <a:rPr lang="pt-BR" sz="2200" dirty="0" smtClean="0"/>
              <a:t>SALARIO&lt;&gt; </a:t>
            </a:r>
            <a:r>
              <a:rPr lang="pt-BR" sz="2200" dirty="0"/>
              <a:t>(</a:t>
            </a:r>
            <a:r>
              <a:rPr lang="pt-BR" sz="2200" dirty="0" err="1"/>
              <a:t>select</a:t>
            </a:r>
            <a:r>
              <a:rPr lang="pt-BR" sz="2200" dirty="0"/>
              <a:t> </a:t>
            </a:r>
            <a:r>
              <a:rPr lang="pt-BR" sz="2200" dirty="0" err="1"/>
              <a:t>max</a:t>
            </a:r>
            <a:r>
              <a:rPr lang="pt-BR" sz="2200" dirty="0"/>
              <a:t>(valor) </a:t>
            </a:r>
            <a:r>
              <a:rPr lang="pt-BR" sz="2200" dirty="0" smtClean="0"/>
              <a:t>	</a:t>
            </a:r>
            <a:r>
              <a:rPr lang="pt-BR" sz="2200" dirty="0" err="1" smtClean="0"/>
              <a:t>from</a:t>
            </a:r>
            <a:r>
              <a:rPr lang="pt-BR" sz="2200" dirty="0" smtClean="0"/>
              <a:t> FUNCIONARIOS) 	</a:t>
            </a:r>
            <a:r>
              <a:rPr lang="pt-BR" sz="2200" dirty="0" err="1" smtClean="0"/>
              <a:t>and</a:t>
            </a:r>
            <a:r>
              <a:rPr lang="pt-BR" sz="2200" dirty="0" smtClean="0"/>
              <a:t> SALARIO&lt;&gt; </a:t>
            </a:r>
            <a:r>
              <a:rPr lang="pt-BR" sz="2200" dirty="0"/>
              <a:t>(</a:t>
            </a:r>
            <a:r>
              <a:rPr lang="pt-BR" sz="2200" dirty="0" err="1"/>
              <a:t>select</a:t>
            </a:r>
            <a:r>
              <a:rPr lang="pt-BR" sz="2200" dirty="0"/>
              <a:t> </a:t>
            </a:r>
            <a:r>
              <a:rPr lang="pt-BR" sz="2200" dirty="0" smtClean="0"/>
              <a:t>	min(valor</a:t>
            </a:r>
            <a:r>
              <a:rPr lang="pt-BR" sz="2200" dirty="0"/>
              <a:t>) </a:t>
            </a:r>
            <a:r>
              <a:rPr lang="pt-BR" sz="2200" dirty="0" err="1"/>
              <a:t>from</a:t>
            </a:r>
            <a:r>
              <a:rPr lang="pt-BR" sz="2200" dirty="0"/>
              <a:t> </a:t>
            </a:r>
            <a:r>
              <a:rPr lang="pt-BR" sz="2200" dirty="0" smtClean="0"/>
              <a:t>FUNCIONARIOS);</a:t>
            </a:r>
            <a:endParaRPr lang="pt-BR" sz="2200" dirty="0"/>
          </a:p>
          <a:p>
            <a:r>
              <a:rPr lang="pt-BR" sz="2200" dirty="0" err="1"/>
              <a:t>return</a:t>
            </a:r>
            <a:r>
              <a:rPr lang="pt-BR" sz="2200" dirty="0"/>
              <a:t> (</a:t>
            </a:r>
            <a:r>
              <a:rPr lang="pt-BR" sz="2200" dirty="0" err="1"/>
              <a:t>media_pond</a:t>
            </a:r>
            <a:r>
              <a:rPr lang="pt-BR" sz="2200" dirty="0"/>
              <a:t>);</a:t>
            </a:r>
          </a:p>
          <a:p>
            <a:r>
              <a:rPr lang="pt-BR" sz="2200" dirty="0" err="1"/>
              <a:t>end</a:t>
            </a:r>
            <a:r>
              <a:rPr lang="pt-BR" sz="2200" dirty="0"/>
              <a:t>;</a:t>
            </a:r>
          </a:p>
          <a:p>
            <a:r>
              <a:rPr lang="pt-BR" sz="2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63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60350"/>
            <a:ext cx="7200900" cy="5545138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create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(3),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 varchar2(15),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(7,2),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pre_requisito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(3));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create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cod_turma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(3),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(3), sala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(2),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(3));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create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number</a:t>
            </a:r>
            <a:r>
              <a:rPr lang="pt-BR" altLang="pt-BR" sz="2000" dirty="0" smtClean="0">
                <a:solidFill>
                  <a:schemeClr val="tx1"/>
                </a:solidFill>
              </a:rPr>
              <a:t>(3), nome varchar2(20));</a:t>
            </a: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alter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curso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add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constraint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pk_cursos</a:t>
            </a:r>
            <a:r>
              <a:rPr lang="pt-BR" altLang="pt-BR" sz="2000" dirty="0" smtClean="0">
                <a:solidFill>
                  <a:schemeClr val="tx1"/>
                </a:solidFill>
              </a:rPr>
              <a:t>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primary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key</a:t>
            </a:r>
            <a:r>
              <a:rPr lang="pt-BR" altLang="pt-BR" sz="2000" dirty="0" smtClean="0">
                <a:solidFill>
                  <a:schemeClr val="tx1"/>
                </a:solidFill>
              </a:rPr>
              <a:t>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alter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add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constraint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pk_turmas</a:t>
            </a:r>
            <a:r>
              <a:rPr lang="pt-BR" altLang="pt-BR" sz="2000" dirty="0" smtClean="0">
                <a:solidFill>
                  <a:schemeClr val="tx1"/>
                </a:solidFill>
              </a:rPr>
              <a:t>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primary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key</a:t>
            </a:r>
            <a:r>
              <a:rPr lang="pt-BR" altLang="pt-BR" sz="2000" dirty="0" smtClean="0">
                <a:solidFill>
                  <a:schemeClr val="tx1"/>
                </a:solidFill>
              </a:rPr>
              <a:t>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cod_turma</a:t>
            </a:r>
            <a:r>
              <a:rPr lang="pt-BR" altLang="pt-BR" sz="2000" dirty="0" smtClean="0">
                <a:solidFill>
                  <a:schemeClr val="tx1"/>
                </a:solidFill>
              </a:rPr>
              <a:t>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alter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add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constraint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fk_cursos_turmas</a:t>
            </a:r>
            <a:r>
              <a:rPr lang="pt-BR" altLang="pt-BR" sz="2000" dirty="0" smtClean="0">
                <a:solidFill>
                  <a:schemeClr val="tx1"/>
                </a:solidFill>
              </a:rPr>
              <a:t>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foreign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key</a:t>
            </a:r>
            <a:r>
              <a:rPr lang="pt-BR" altLang="pt-BR" sz="2000" dirty="0" smtClean="0">
                <a:solidFill>
                  <a:schemeClr val="tx1"/>
                </a:solidFill>
              </a:rPr>
              <a:t>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2000" dirty="0" smtClean="0">
                <a:solidFill>
                  <a:schemeClr val="tx1"/>
                </a:solidFill>
              </a:rPr>
              <a:t>)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references</a:t>
            </a:r>
            <a:r>
              <a:rPr lang="pt-BR" altLang="pt-BR" sz="2000" dirty="0" smtClean="0">
                <a:solidFill>
                  <a:schemeClr val="tx1"/>
                </a:solidFill>
              </a:rPr>
              <a:t> curso;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alter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add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constraint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pk_instrutores</a:t>
            </a:r>
            <a:r>
              <a:rPr lang="pt-BR" altLang="pt-BR" sz="2000" dirty="0" smtClean="0">
                <a:solidFill>
                  <a:schemeClr val="tx1"/>
                </a:solidFill>
              </a:rPr>
              <a:t>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primary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key</a:t>
            </a:r>
            <a:r>
              <a:rPr lang="pt-BR" altLang="pt-BR" sz="2000" dirty="0" smtClean="0">
                <a:solidFill>
                  <a:schemeClr val="tx1"/>
                </a:solidFill>
              </a:rPr>
              <a:t>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</a:t>
            </a:r>
            <a:r>
              <a:rPr lang="pt-BR" altLang="pt-BR" sz="2000" dirty="0" smtClean="0">
                <a:solidFill>
                  <a:schemeClr val="tx1"/>
                </a:solidFill>
              </a:rPr>
              <a:t>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20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2000" dirty="0" err="1" smtClean="0">
                <a:solidFill>
                  <a:schemeClr val="tx1"/>
                </a:solidFill>
              </a:rPr>
              <a:t>alter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table</a:t>
            </a:r>
            <a:r>
              <a:rPr lang="pt-BR" altLang="pt-BR" sz="2000" dirty="0" smtClean="0">
                <a:solidFill>
                  <a:schemeClr val="tx1"/>
                </a:solidFill>
              </a:rPr>
              <a:t> turma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add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constraint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fk_turmas_instrutores</a:t>
            </a:r>
            <a:r>
              <a:rPr lang="pt-BR" altLang="pt-BR" sz="2000" dirty="0" smtClean="0">
                <a:solidFill>
                  <a:schemeClr val="tx1"/>
                </a:solidFill>
              </a:rPr>
              <a:t> 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foreign</a:t>
            </a:r>
            <a:r>
              <a:rPr lang="pt-BR" altLang="pt-BR" sz="2000" dirty="0" smtClean="0">
                <a:solidFill>
                  <a:schemeClr val="tx1"/>
                </a:solidFill>
              </a:rPr>
              <a:t>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key</a:t>
            </a:r>
            <a:r>
              <a:rPr lang="pt-BR" altLang="pt-BR" sz="2000" dirty="0" smtClean="0">
                <a:solidFill>
                  <a:schemeClr val="tx1"/>
                </a:solidFill>
              </a:rPr>
              <a:t> (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cod_instrutor</a:t>
            </a:r>
            <a:r>
              <a:rPr lang="pt-BR" altLang="pt-BR" sz="2000" dirty="0" smtClean="0">
                <a:solidFill>
                  <a:schemeClr val="tx1"/>
                </a:solidFill>
              </a:rPr>
              <a:t>) </a:t>
            </a:r>
            <a:r>
              <a:rPr lang="pt-BR" altLang="pt-BR" sz="2000" dirty="0" err="1" smtClean="0">
                <a:solidFill>
                  <a:schemeClr val="tx1"/>
                </a:solidFill>
              </a:rPr>
              <a:t>references</a:t>
            </a:r>
            <a:r>
              <a:rPr lang="pt-BR" altLang="pt-BR" sz="2000" dirty="0" smtClean="0">
                <a:solidFill>
                  <a:schemeClr val="tx1"/>
                </a:solidFill>
              </a:rPr>
              <a:t> instrutores; </a:t>
            </a:r>
          </a:p>
        </p:txBody>
      </p:sp>
    </p:spTree>
    <p:extLst>
      <p:ext uri="{BB962C8B-B14F-4D97-AF65-F5344CB8AC3E}">
        <p14:creationId xmlns:p14="http://schemas.microsoft.com/office/powerpoint/2010/main" val="13305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188913"/>
            <a:ext cx="6408738" cy="1223962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Populando Tabela CURSO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557338"/>
            <a:ext cx="7561262" cy="496728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(001, ‘Calculo I’, 4, 250.00);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1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(002, ‘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Algebra</a:t>
            </a:r>
            <a:r>
              <a:rPr lang="pt-BR" altLang="pt-BR" sz="1600" dirty="0" smtClean="0">
                <a:solidFill>
                  <a:schemeClr val="tx1"/>
                </a:solidFill>
              </a:rPr>
              <a:t> I’, 3, 150.00);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1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(003, ‘Est. de Dados I’, 4, 150.00);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1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pre_requisito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(004, ‘BDI’, 4, 250.00, 003);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1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pre_requisito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(005, ‘BDII’, 4, 350.00, 004);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1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pre_requisito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(6, 'SO', 4, 650, 3);</a:t>
            </a:r>
          </a:p>
          <a:p>
            <a:pPr algn="l" eaLnBrk="1" hangingPunct="1">
              <a:lnSpc>
                <a:spcPct val="80000"/>
              </a:lnSpc>
            </a:pPr>
            <a:endParaRPr lang="pt-BR" altLang="pt-BR" sz="16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pt-BR" altLang="pt-BR" sz="1600" dirty="0" err="1" smtClean="0">
                <a:solidFill>
                  <a:schemeClr val="tx1"/>
                </a:solidFill>
              </a:rPr>
              <a:t>insert</a:t>
            </a:r>
            <a:r>
              <a:rPr lang="pt-BR" altLang="pt-BR" sz="1600" dirty="0" smtClean="0">
                <a:solidFill>
                  <a:schemeClr val="tx1"/>
                </a:solidFill>
              </a:rPr>
              <a:t>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into</a:t>
            </a:r>
            <a:r>
              <a:rPr lang="pt-BR" altLang="pt-BR" sz="1600" dirty="0" smtClean="0">
                <a:solidFill>
                  <a:schemeClr val="tx1"/>
                </a:solidFill>
              </a:rPr>
              <a:t> curso (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cod_curso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nome_curso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carga_horaria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preco</a:t>
            </a:r>
            <a:r>
              <a:rPr lang="pt-BR" altLang="pt-BR" sz="1600" dirty="0" smtClean="0">
                <a:solidFill>
                  <a:schemeClr val="tx1"/>
                </a:solidFill>
              </a:rPr>
              <a:t>,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pre_requisito</a:t>
            </a:r>
            <a:r>
              <a:rPr lang="pt-BR" altLang="pt-BR" sz="1600" dirty="0" smtClean="0">
                <a:solidFill>
                  <a:schemeClr val="tx1"/>
                </a:solidFill>
              </a:rPr>
              <a:t>) </a:t>
            </a:r>
            <a:r>
              <a:rPr lang="pt-BR" altLang="pt-BR" sz="1600" dirty="0" err="1" smtClean="0">
                <a:solidFill>
                  <a:schemeClr val="tx1"/>
                </a:solidFill>
              </a:rPr>
              <a:t>values</a:t>
            </a:r>
            <a:r>
              <a:rPr lang="pt-BR" altLang="pt-BR" sz="1600" dirty="0" smtClean="0">
                <a:solidFill>
                  <a:schemeClr val="tx1"/>
                </a:solidFill>
              </a:rPr>
              <a:t> (7, 'Projetos', 6, 850, 4);</a:t>
            </a:r>
          </a:p>
        </p:txBody>
      </p:sp>
    </p:spTree>
    <p:extLst>
      <p:ext uri="{BB962C8B-B14F-4D97-AF65-F5344CB8AC3E}">
        <p14:creationId xmlns:p14="http://schemas.microsoft.com/office/powerpoint/2010/main" val="21515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711</Words>
  <Application>Microsoft Office PowerPoint</Application>
  <PresentationFormat>Apresentação na tela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Funções em PL/SQL</vt:lpstr>
      <vt:lpstr>Funções em PL/SQL</vt:lpstr>
      <vt:lpstr>Funções em PL/SQL</vt:lpstr>
      <vt:lpstr>Funções em PL/SQL</vt:lpstr>
      <vt:lpstr>Apresentação do PowerPoint</vt:lpstr>
      <vt:lpstr>Apresentação do PowerPoint</vt:lpstr>
      <vt:lpstr>Apresentação do PowerPoint</vt:lpstr>
      <vt:lpstr>Populando Tabela CURSO</vt:lpstr>
      <vt:lpstr>Populando Tabela INSTRUTORES</vt:lpstr>
      <vt:lpstr>Populando Tabela TURMA</vt:lpstr>
      <vt:lpstr>Criar uma função que exclui os instrutores sem turma atribuída </vt:lpstr>
      <vt:lpstr>Ativando a função exclui_instrutores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em PL/SQL</dc:title>
  <dc:creator>Administrador</dc:creator>
  <cp:lastModifiedBy>perfil</cp:lastModifiedBy>
  <cp:revision>11</cp:revision>
  <dcterms:created xsi:type="dcterms:W3CDTF">2018-04-10T23:34:39Z</dcterms:created>
  <dcterms:modified xsi:type="dcterms:W3CDTF">2018-04-24T17:47:44Z</dcterms:modified>
</cp:coreProperties>
</file>