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80" r:id="rId5"/>
    <p:sldId id="281" r:id="rId6"/>
    <p:sldId id="276" r:id="rId7"/>
    <p:sldId id="278" r:id="rId8"/>
    <p:sldId id="283" r:id="rId9"/>
    <p:sldId id="257" r:id="rId10"/>
    <p:sldId id="258" r:id="rId11"/>
    <p:sldId id="259" r:id="rId12"/>
    <p:sldId id="282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8" autoAdjust="0"/>
  </p:normalViewPr>
  <p:slideViewPr>
    <p:cSldViewPr snapToObjects="1">
      <p:cViewPr varScale="1">
        <p:scale>
          <a:sx n="51" d="100"/>
          <a:sy n="51" d="100"/>
        </p:scale>
        <p:origin x="10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3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85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66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55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78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7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8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94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68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5A8CB-612E-44F5-BA07-CF06F6FE0F0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98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44272"/>
          </a:xfrm>
        </p:spPr>
        <p:txBody>
          <a:bodyPr>
            <a:noAutofit/>
          </a:bodyPr>
          <a:lstStyle/>
          <a:p>
            <a:r>
              <a:rPr lang="pt-BR" sz="5400" dirty="0" smtClean="0"/>
              <a:t>Mapeamento do Diagrama Conceitual para o Diagrama Relacional</a:t>
            </a:r>
            <a:br>
              <a:rPr lang="pt-BR" sz="5400" dirty="0" smtClean="0"/>
            </a:br>
            <a:r>
              <a:rPr lang="pt-BR" sz="5400" dirty="0" smtClean="0"/>
              <a:t>(Março de 2017)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6554" y="3023955"/>
            <a:ext cx="8120245" cy="31022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i="1" dirty="0" smtClean="0"/>
              <a:t>Consiste na transformação do Diagrama Conceitual (baseado no MER) em um conjunto de relações (ou tabelas relacionadas)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9960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03016" y="1254262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635464" y="1312330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358735" y="4357407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817329" y="3270473"/>
            <a:ext cx="1297136" cy="651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cxnSp>
        <p:nvCxnSpPr>
          <p:cNvPr id="40" name="Conector reto 39"/>
          <p:cNvCxnSpPr/>
          <p:nvPr/>
        </p:nvCxnSpPr>
        <p:spPr>
          <a:xfrm>
            <a:off x="5760852" y="3564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468052" y="1614302"/>
            <a:ext cx="10311" cy="309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11" idx="1"/>
          </p:cNvCxnSpPr>
          <p:nvPr/>
        </p:nvCxnSpPr>
        <p:spPr>
          <a:xfrm flipH="1" flipV="1">
            <a:off x="478364" y="4708739"/>
            <a:ext cx="4880371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1900176" y="1429636"/>
            <a:ext cx="1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697017" y="1487704"/>
            <a:ext cx="138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DISCIPLINAS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879125" y="3325633"/>
            <a:ext cx="117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   ALUNOS</a:t>
            </a:r>
          </a:p>
          <a:p>
            <a:r>
              <a:rPr lang="pt-BR" sz="1400" dirty="0" smtClean="0"/>
              <a:t>GRADUAÇÃO</a:t>
            </a:r>
            <a:endParaRPr lang="pt-BR" sz="1400" dirty="0"/>
          </a:p>
        </p:txBody>
      </p:sp>
      <p:sp>
        <p:nvSpPr>
          <p:cNvPr id="80" name="Retângulo 79"/>
          <p:cNvSpPr/>
          <p:nvPr/>
        </p:nvSpPr>
        <p:spPr>
          <a:xfrm>
            <a:off x="2466120" y="3325633"/>
            <a:ext cx="1297136" cy="651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2499957" y="3439828"/>
            <a:ext cx="113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ALUNOS PÓS GRADUAÇÃO</a:t>
            </a:r>
            <a:endParaRPr lang="pt-BR" sz="14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5566251" y="451536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CURSOS</a:t>
            </a:r>
            <a:endParaRPr lang="pt-BR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3779911" y="509779"/>
            <a:ext cx="102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   CURSAM</a:t>
            </a:r>
            <a:endParaRPr lang="pt-BR" sz="14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3875867" y="2491402"/>
            <a:ext cx="124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CURSARAM</a:t>
            </a:r>
            <a:endParaRPr lang="pt-BR" sz="14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6047935" y="3418657"/>
            <a:ext cx="93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GRADE</a:t>
            </a:r>
            <a:endParaRPr lang="pt-BR" sz="14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7886352" y="1546920"/>
            <a:ext cx="146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PRE_REQ</a:t>
            </a:r>
            <a:endParaRPr lang="pt-BR" sz="1400" dirty="0"/>
          </a:p>
        </p:txBody>
      </p:sp>
      <p:cxnSp>
        <p:nvCxnSpPr>
          <p:cNvPr id="129" name="Conector reto 128"/>
          <p:cNvCxnSpPr/>
          <p:nvPr/>
        </p:nvCxnSpPr>
        <p:spPr>
          <a:xfrm flipH="1">
            <a:off x="2466120" y="3977142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uxograma: Conector 131"/>
          <p:cNvSpPr/>
          <p:nvPr/>
        </p:nvSpPr>
        <p:spPr>
          <a:xfrm>
            <a:off x="2393764" y="4171548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6" name="Conector reto 135"/>
          <p:cNvCxnSpPr/>
          <p:nvPr/>
        </p:nvCxnSpPr>
        <p:spPr>
          <a:xfrm flipH="1">
            <a:off x="5391861" y="5071430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xograma: Conector 136"/>
          <p:cNvSpPr/>
          <p:nvPr/>
        </p:nvSpPr>
        <p:spPr>
          <a:xfrm>
            <a:off x="5301991" y="5271425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4" name="Conector reto 143"/>
          <p:cNvCxnSpPr/>
          <p:nvPr/>
        </p:nvCxnSpPr>
        <p:spPr>
          <a:xfrm flipH="1">
            <a:off x="887481" y="3920945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uxograma: Conector 144"/>
          <p:cNvSpPr/>
          <p:nvPr/>
        </p:nvSpPr>
        <p:spPr>
          <a:xfrm>
            <a:off x="815125" y="4115351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CaixaDeTexto 151"/>
          <p:cNvSpPr txBox="1"/>
          <p:nvPr/>
        </p:nvSpPr>
        <p:spPr>
          <a:xfrm>
            <a:off x="611560" y="42470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CD</a:t>
            </a:r>
            <a:endParaRPr lang="pt-BR" sz="1400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1880996" y="4287346"/>
            <a:ext cx="101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ORIENTADOR</a:t>
            </a:r>
            <a:endParaRPr lang="pt-BR" sz="1200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4999131" y="5352594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NUM</a:t>
            </a:r>
            <a:endParaRPr lang="pt-BR" sz="1400" u="sng" dirty="0"/>
          </a:p>
        </p:txBody>
      </p:sp>
      <p:cxnSp>
        <p:nvCxnSpPr>
          <p:cNvPr id="157" name="Conector reto 156"/>
          <p:cNvCxnSpPr/>
          <p:nvPr/>
        </p:nvCxnSpPr>
        <p:spPr>
          <a:xfrm flipH="1">
            <a:off x="6021972" y="5071430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uxograma: Conector 157"/>
          <p:cNvSpPr/>
          <p:nvPr/>
        </p:nvSpPr>
        <p:spPr>
          <a:xfrm>
            <a:off x="5932102" y="5271425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CaixaDeTexto 159"/>
          <p:cNvSpPr txBox="1"/>
          <p:nvPr/>
        </p:nvSpPr>
        <p:spPr>
          <a:xfrm>
            <a:off x="5697017" y="5349902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cxnSp>
        <p:nvCxnSpPr>
          <p:cNvPr id="164" name="Conector reto 163"/>
          <p:cNvCxnSpPr/>
          <p:nvPr/>
        </p:nvCxnSpPr>
        <p:spPr>
          <a:xfrm>
            <a:off x="1347218" y="923981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uxograma: Conector 164"/>
          <p:cNvSpPr/>
          <p:nvPr/>
        </p:nvSpPr>
        <p:spPr>
          <a:xfrm>
            <a:off x="1257023" y="81154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9" name="Conector reto 168"/>
          <p:cNvCxnSpPr/>
          <p:nvPr/>
        </p:nvCxnSpPr>
        <p:spPr>
          <a:xfrm>
            <a:off x="1970052" y="906884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uxograma: Conector 169"/>
          <p:cNvSpPr/>
          <p:nvPr/>
        </p:nvSpPr>
        <p:spPr>
          <a:xfrm>
            <a:off x="1879857" y="79445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5" name="Conector reto 174"/>
          <p:cNvCxnSpPr/>
          <p:nvPr/>
        </p:nvCxnSpPr>
        <p:spPr>
          <a:xfrm flipH="1">
            <a:off x="2532374" y="884486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luxograma: Conector 175"/>
          <p:cNvSpPr/>
          <p:nvPr/>
        </p:nvSpPr>
        <p:spPr>
          <a:xfrm>
            <a:off x="2466120" y="70366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7" name="Conector reto 176"/>
          <p:cNvCxnSpPr>
            <a:stCxn id="178" idx="4"/>
          </p:cNvCxnSpPr>
          <p:nvPr/>
        </p:nvCxnSpPr>
        <p:spPr>
          <a:xfrm>
            <a:off x="6037777" y="927250"/>
            <a:ext cx="1" cy="38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uxograma: Conector 177"/>
          <p:cNvSpPr/>
          <p:nvPr/>
        </p:nvSpPr>
        <p:spPr>
          <a:xfrm>
            <a:off x="5982378" y="78137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2" name="Conector reto 181"/>
          <p:cNvCxnSpPr/>
          <p:nvPr/>
        </p:nvCxnSpPr>
        <p:spPr>
          <a:xfrm flipV="1">
            <a:off x="6404569" y="699580"/>
            <a:ext cx="81845" cy="59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uxograma: Conector 182"/>
          <p:cNvSpPr/>
          <p:nvPr/>
        </p:nvSpPr>
        <p:spPr>
          <a:xfrm>
            <a:off x="6445491" y="545655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CaixaDeTexto 184"/>
          <p:cNvSpPr txBox="1"/>
          <p:nvPr/>
        </p:nvSpPr>
        <p:spPr>
          <a:xfrm>
            <a:off x="1035534" y="524087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186" name="CaixaDeTexto 185"/>
          <p:cNvSpPr txBox="1"/>
          <p:nvPr/>
        </p:nvSpPr>
        <p:spPr>
          <a:xfrm>
            <a:off x="1437486" y="549778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187" name="CaixaDeTexto 186"/>
          <p:cNvSpPr txBox="1"/>
          <p:nvPr/>
        </p:nvSpPr>
        <p:spPr>
          <a:xfrm>
            <a:off x="2015005" y="388534"/>
            <a:ext cx="117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DATA_NASC</a:t>
            </a:r>
            <a:endParaRPr lang="pt-BR" sz="1400" dirty="0"/>
          </a:p>
        </p:txBody>
      </p:sp>
      <p:sp>
        <p:nvSpPr>
          <p:cNvPr id="190" name="CaixaDeTexto 189"/>
          <p:cNvSpPr txBox="1"/>
          <p:nvPr/>
        </p:nvSpPr>
        <p:spPr>
          <a:xfrm>
            <a:off x="5835227" y="490168"/>
            <a:ext cx="58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COD</a:t>
            </a:r>
            <a:endParaRPr lang="pt-BR" sz="1400" u="sng" dirty="0"/>
          </a:p>
        </p:txBody>
      </p:sp>
      <p:cxnSp>
        <p:nvCxnSpPr>
          <p:cNvPr id="191" name="Conector reto 190"/>
          <p:cNvCxnSpPr/>
          <p:nvPr/>
        </p:nvCxnSpPr>
        <p:spPr>
          <a:xfrm flipV="1">
            <a:off x="6591165" y="608342"/>
            <a:ext cx="238362" cy="68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uxograma: Conector 191"/>
          <p:cNvSpPr/>
          <p:nvPr/>
        </p:nvSpPr>
        <p:spPr>
          <a:xfrm>
            <a:off x="6788604" y="45441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CaixaDeTexto 193"/>
          <p:cNvSpPr txBox="1"/>
          <p:nvPr/>
        </p:nvSpPr>
        <p:spPr>
          <a:xfrm>
            <a:off x="6114819" y="25627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195" name="CaixaDeTexto 194"/>
          <p:cNvSpPr txBox="1"/>
          <p:nvPr/>
        </p:nvSpPr>
        <p:spPr>
          <a:xfrm>
            <a:off x="6710346" y="216309"/>
            <a:ext cx="822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CRED</a:t>
            </a:r>
            <a:endParaRPr lang="pt-BR" sz="1400" dirty="0"/>
          </a:p>
        </p:txBody>
      </p:sp>
      <p:cxnSp>
        <p:nvCxnSpPr>
          <p:cNvPr id="202" name="Conector reto 201"/>
          <p:cNvCxnSpPr/>
          <p:nvPr/>
        </p:nvCxnSpPr>
        <p:spPr>
          <a:xfrm flipH="1" flipV="1">
            <a:off x="4108680" y="1855195"/>
            <a:ext cx="162656" cy="49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to 206"/>
          <p:cNvCxnSpPr/>
          <p:nvPr/>
        </p:nvCxnSpPr>
        <p:spPr>
          <a:xfrm flipV="1">
            <a:off x="4496263" y="1917348"/>
            <a:ext cx="208089" cy="42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/>
          <p:cNvCxnSpPr/>
          <p:nvPr/>
        </p:nvCxnSpPr>
        <p:spPr>
          <a:xfrm flipV="1">
            <a:off x="4754090" y="2166907"/>
            <a:ext cx="183356" cy="17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luxograma: Conector 209"/>
          <p:cNvSpPr/>
          <p:nvPr/>
        </p:nvSpPr>
        <p:spPr>
          <a:xfrm>
            <a:off x="3962790" y="3214800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1" name="Fluxograma: Conector 210"/>
          <p:cNvSpPr/>
          <p:nvPr/>
        </p:nvSpPr>
        <p:spPr>
          <a:xfrm>
            <a:off x="4053281" y="172602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Fluxograma: Conector 211"/>
          <p:cNvSpPr/>
          <p:nvPr/>
        </p:nvSpPr>
        <p:spPr>
          <a:xfrm>
            <a:off x="4696420" y="183665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Fluxograma: Conector 212"/>
          <p:cNvSpPr/>
          <p:nvPr/>
        </p:nvSpPr>
        <p:spPr>
          <a:xfrm>
            <a:off x="4931047" y="209286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CaixaDeTexto 213"/>
          <p:cNvSpPr txBox="1"/>
          <p:nvPr/>
        </p:nvSpPr>
        <p:spPr>
          <a:xfrm>
            <a:off x="3831287" y="1475802"/>
            <a:ext cx="11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NOTA</a:t>
            </a:r>
            <a:endParaRPr lang="pt-BR" sz="1200" dirty="0"/>
          </a:p>
        </p:txBody>
      </p:sp>
      <p:sp>
        <p:nvSpPr>
          <p:cNvPr id="215" name="CaixaDeTexto 214"/>
          <p:cNvSpPr txBox="1"/>
          <p:nvPr/>
        </p:nvSpPr>
        <p:spPr>
          <a:xfrm>
            <a:off x="4496263" y="1576844"/>
            <a:ext cx="51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FREQ</a:t>
            </a:r>
            <a:endParaRPr lang="pt-BR" sz="12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5028608" y="3270403"/>
            <a:ext cx="88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 smtClean="0"/>
              <a:t>SEM/ANO</a:t>
            </a:r>
            <a:endParaRPr lang="pt-BR" sz="1200" u="sng" dirty="0"/>
          </a:p>
        </p:txBody>
      </p:sp>
      <p:sp>
        <p:nvSpPr>
          <p:cNvPr id="217" name="CaixaDeTexto 216"/>
          <p:cNvSpPr txBox="1"/>
          <p:nvPr/>
        </p:nvSpPr>
        <p:spPr>
          <a:xfrm>
            <a:off x="4815297" y="1853843"/>
            <a:ext cx="81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STATUS</a:t>
            </a:r>
            <a:endParaRPr lang="pt-BR" sz="1200" dirty="0"/>
          </a:p>
        </p:txBody>
      </p:sp>
      <p:cxnSp>
        <p:nvCxnSpPr>
          <p:cNvPr id="6" name="Conector de seta reta 5"/>
          <p:cNvCxnSpPr>
            <a:endCxn id="4" idx="1"/>
          </p:cNvCxnSpPr>
          <p:nvPr/>
        </p:nvCxnSpPr>
        <p:spPr>
          <a:xfrm>
            <a:off x="468052" y="1614301"/>
            <a:ext cx="11349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exágono 37"/>
          <p:cNvSpPr/>
          <p:nvPr/>
        </p:nvSpPr>
        <p:spPr>
          <a:xfrm>
            <a:off x="5812323" y="3161520"/>
            <a:ext cx="1219633" cy="73882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Hexágono 38"/>
          <p:cNvSpPr/>
          <p:nvPr/>
        </p:nvSpPr>
        <p:spPr>
          <a:xfrm>
            <a:off x="3831287" y="2360768"/>
            <a:ext cx="1099760" cy="49216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Hexágono 130"/>
          <p:cNvSpPr/>
          <p:nvPr/>
        </p:nvSpPr>
        <p:spPr>
          <a:xfrm>
            <a:off x="3849802" y="411002"/>
            <a:ext cx="1099760" cy="49216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Hexágono 132"/>
          <p:cNvSpPr/>
          <p:nvPr/>
        </p:nvSpPr>
        <p:spPr>
          <a:xfrm>
            <a:off x="7754864" y="1426286"/>
            <a:ext cx="1099760" cy="49216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>
            <a:off x="2918549" y="2645291"/>
            <a:ext cx="890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V="1">
            <a:off x="2918549" y="1974342"/>
            <a:ext cx="0" cy="670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 flipV="1">
            <a:off x="4937447" y="2645290"/>
            <a:ext cx="89485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V="1">
            <a:off x="5823883" y="2092864"/>
            <a:ext cx="8417" cy="552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H="1">
            <a:off x="1347218" y="2010405"/>
            <a:ext cx="532639" cy="115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2417225" y="1984561"/>
            <a:ext cx="343930" cy="1255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/>
          <p:cNvCxnSpPr/>
          <p:nvPr/>
        </p:nvCxnSpPr>
        <p:spPr>
          <a:xfrm>
            <a:off x="2944525" y="657086"/>
            <a:ext cx="890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/>
          <p:cNvCxnSpPr/>
          <p:nvPr/>
        </p:nvCxnSpPr>
        <p:spPr>
          <a:xfrm flipH="1" flipV="1">
            <a:off x="4949563" y="677975"/>
            <a:ext cx="866968" cy="8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H="1">
            <a:off x="5812323" y="686872"/>
            <a:ext cx="8417" cy="54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2944525" y="657086"/>
            <a:ext cx="0" cy="58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/>
          <p:cNvCxnSpPr>
            <a:stCxn id="9" idx="2"/>
          </p:cNvCxnSpPr>
          <p:nvPr/>
        </p:nvCxnSpPr>
        <p:spPr>
          <a:xfrm>
            <a:off x="6391548" y="2032410"/>
            <a:ext cx="22174" cy="112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/>
          <p:cNvCxnSpPr/>
          <p:nvPr/>
        </p:nvCxnSpPr>
        <p:spPr>
          <a:xfrm flipH="1" flipV="1">
            <a:off x="6413722" y="3921982"/>
            <a:ext cx="12651" cy="43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7879952" y="927250"/>
            <a:ext cx="0" cy="4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/>
          <p:nvPr/>
        </p:nvCxnSpPr>
        <p:spPr>
          <a:xfrm flipV="1">
            <a:off x="7938222" y="1929455"/>
            <a:ext cx="0" cy="450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/>
          <p:cNvCxnSpPr/>
          <p:nvPr/>
        </p:nvCxnSpPr>
        <p:spPr>
          <a:xfrm flipH="1">
            <a:off x="6855990" y="2338041"/>
            <a:ext cx="1075932" cy="1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to 160"/>
          <p:cNvCxnSpPr/>
          <p:nvPr/>
        </p:nvCxnSpPr>
        <p:spPr>
          <a:xfrm flipV="1">
            <a:off x="6855989" y="2049178"/>
            <a:ext cx="0" cy="30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to 171"/>
          <p:cNvCxnSpPr/>
          <p:nvPr/>
        </p:nvCxnSpPr>
        <p:spPr>
          <a:xfrm flipH="1" flipV="1">
            <a:off x="6855990" y="940329"/>
            <a:ext cx="1030362" cy="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to 173"/>
          <p:cNvCxnSpPr/>
          <p:nvPr/>
        </p:nvCxnSpPr>
        <p:spPr>
          <a:xfrm flipH="1">
            <a:off x="6829527" y="948734"/>
            <a:ext cx="14475" cy="36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/>
          <p:cNvSpPr txBox="1"/>
          <p:nvPr/>
        </p:nvSpPr>
        <p:spPr>
          <a:xfrm>
            <a:off x="7249658" y="3010739"/>
            <a:ext cx="86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 smtClean="0"/>
              <a:t>COD_DISC</a:t>
            </a:r>
            <a:endParaRPr lang="pt-BR" sz="1200" u="sng" dirty="0"/>
          </a:p>
        </p:txBody>
      </p:sp>
      <p:sp>
        <p:nvSpPr>
          <p:cNvPr id="218" name="CaixaDeTexto 217"/>
          <p:cNvSpPr txBox="1"/>
          <p:nvPr/>
        </p:nvSpPr>
        <p:spPr>
          <a:xfrm>
            <a:off x="6391027" y="2714436"/>
            <a:ext cx="86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COD_DISC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6402634" y="3939188"/>
            <a:ext cx="126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NUM_CURSO</a:t>
            </a:r>
            <a:endParaRPr lang="pt-BR" sz="1200" dirty="0"/>
          </a:p>
        </p:txBody>
      </p:sp>
      <p:sp>
        <p:nvSpPr>
          <p:cNvPr id="219" name="CaixaDeTexto 218"/>
          <p:cNvSpPr txBox="1"/>
          <p:nvPr/>
        </p:nvSpPr>
        <p:spPr>
          <a:xfrm>
            <a:off x="3995936" y="4755381"/>
            <a:ext cx="1108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NUM_CURSO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5849129" y="2711072"/>
            <a:ext cx="77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   COD</a:t>
            </a:r>
            <a:endParaRPr lang="pt-BR" sz="1200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7483407" y="2741063"/>
            <a:ext cx="932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 smtClean="0"/>
              <a:t>COD_DISC</a:t>
            </a:r>
            <a:endParaRPr lang="pt-BR" sz="1200" u="sng" dirty="0"/>
          </a:p>
        </p:txBody>
      </p:sp>
      <p:sp>
        <p:nvSpPr>
          <p:cNvPr id="223" name="CaixaDeTexto 222"/>
          <p:cNvSpPr txBox="1"/>
          <p:nvPr/>
        </p:nvSpPr>
        <p:spPr>
          <a:xfrm>
            <a:off x="4100101" y="4440448"/>
            <a:ext cx="77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NUM</a:t>
            </a:r>
            <a:endParaRPr lang="pt-BR" sz="1200" dirty="0"/>
          </a:p>
        </p:txBody>
      </p:sp>
      <p:sp>
        <p:nvSpPr>
          <p:cNvPr id="203" name="CaixaDeTexto 202"/>
          <p:cNvSpPr txBox="1"/>
          <p:nvPr/>
        </p:nvSpPr>
        <p:spPr>
          <a:xfrm>
            <a:off x="7371520" y="3431667"/>
            <a:ext cx="115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 smtClean="0"/>
              <a:t>NUM_CURSO</a:t>
            </a:r>
            <a:endParaRPr lang="pt-BR" sz="1200" u="sng" dirty="0"/>
          </a:p>
        </p:txBody>
      </p:sp>
      <p:sp>
        <p:nvSpPr>
          <p:cNvPr id="225" name="CaixaDeTexto 224"/>
          <p:cNvSpPr txBox="1"/>
          <p:nvPr/>
        </p:nvSpPr>
        <p:spPr>
          <a:xfrm>
            <a:off x="468052" y="982580"/>
            <a:ext cx="115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NUM_CURSO</a:t>
            </a:r>
            <a:endParaRPr lang="pt-BR" sz="1200" dirty="0"/>
          </a:p>
        </p:txBody>
      </p:sp>
      <p:sp>
        <p:nvSpPr>
          <p:cNvPr id="204" name="CaixaDeTexto 203"/>
          <p:cNvSpPr txBox="1"/>
          <p:nvPr/>
        </p:nvSpPr>
        <p:spPr>
          <a:xfrm>
            <a:off x="1649480" y="2346196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RA</a:t>
            </a:r>
            <a:endParaRPr lang="pt-BR" sz="1200" dirty="0"/>
          </a:p>
        </p:txBody>
      </p:sp>
      <p:sp>
        <p:nvSpPr>
          <p:cNvPr id="226" name="CaixaDeTexto 225"/>
          <p:cNvSpPr txBox="1"/>
          <p:nvPr/>
        </p:nvSpPr>
        <p:spPr>
          <a:xfrm>
            <a:off x="1237490" y="2341644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RA</a:t>
            </a:r>
            <a:endParaRPr lang="pt-BR" sz="1200" dirty="0"/>
          </a:p>
        </p:txBody>
      </p:sp>
      <p:sp>
        <p:nvSpPr>
          <p:cNvPr id="227" name="CaixaDeTexto 226"/>
          <p:cNvSpPr txBox="1"/>
          <p:nvPr/>
        </p:nvSpPr>
        <p:spPr>
          <a:xfrm>
            <a:off x="2187498" y="2338041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RA</a:t>
            </a:r>
            <a:endParaRPr lang="pt-BR" sz="1200" dirty="0"/>
          </a:p>
        </p:txBody>
      </p:sp>
      <p:sp>
        <p:nvSpPr>
          <p:cNvPr id="228" name="CaixaDeTexto 227"/>
          <p:cNvSpPr txBox="1"/>
          <p:nvPr/>
        </p:nvSpPr>
        <p:spPr>
          <a:xfrm>
            <a:off x="2492338" y="2338041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RA</a:t>
            </a:r>
            <a:endParaRPr lang="pt-BR" sz="1200" dirty="0"/>
          </a:p>
        </p:txBody>
      </p:sp>
      <p:sp>
        <p:nvSpPr>
          <p:cNvPr id="229" name="CaixaDeTexto 228"/>
          <p:cNvSpPr txBox="1"/>
          <p:nvPr/>
        </p:nvSpPr>
        <p:spPr>
          <a:xfrm>
            <a:off x="1052264" y="4244988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230" name="CaixaDeTexto 229"/>
          <p:cNvSpPr txBox="1"/>
          <p:nvPr/>
        </p:nvSpPr>
        <p:spPr>
          <a:xfrm>
            <a:off x="2998415" y="4330289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231" name="CaixaDeTexto 230"/>
          <p:cNvSpPr txBox="1"/>
          <p:nvPr/>
        </p:nvSpPr>
        <p:spPr>
          <a:xfrm>
            <a:off x="3114688" y="2380078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RA</a:t>
            </a:r>
            <a:endParaRPr lang="pt-BR" sz="1200" dirty="0"/>
          </a:p>
        </p:txBody>
      </p:sp>
      <p:sp>
        <p:nvSpPr>
          <p:cNvPr id="232" name="CaixaDeTexto 231"/>
          <p:cNvSpPr txBox="1"/>
          <p:nvPr/>
        </p:nvSpPr>
        <p:spPr>
          <a:xfrm>
            <a:off x="3057265" y="361965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RA</a:t>
            </a:r>
            <a:endParaRPr lang="pt-BR" sz="1200" dirty="0"/>
          </a:p>
        </p:txBody>
      </p:sp>
      <p:sp>
        <p:nvSpPr>
          <p:cNvPr id="233" name="CaixaDeTexto 232"/>
          <p:cNvSpPr txBox="1"/>
          <p:nvPr/>
        </p:nvSpPr>
        <p:spPr>
          <a:xfrm>
            <a:off x="3561244" y="1168025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234" name="CaixaDeTexto 233"/>
          <p:cNvSpPr txBox="1"/>
          <p:nvPr/>
        </p:nvSpPr>
        <p:spPr>
          <a:xfrm>
            <a:off x="3123873" y="2633157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RA</a:t>
            </a:r>
            <a:endParaRPr lang="pt-BR" sz="12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3073153" y="696311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RA</a:t>
            </a:r>
            <a:endParaRPr lang="pt-BR" sz="12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3888161" y="3240509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238" name="CaixaDeTexto 237"/>
          <p:cNvSpPr txBox="1"/>
          <p:nvPr/>
        </p:nvSpPr>
        <p:spPr>
          <a:xfrm>
            <a:off x="8333552" y="2779412"/>
            <a:ext cx="122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 smtClean="0"/>
              <a:t>COD_PRE_REQ</a:t>
            </a:r>
            <a:endParaRPr lang="pt-BR" sz="1200" u="sng" dirty="0"/>
          </a:p>
        </p:txBody>
      </p:sp>
      <p:sp>
        <p:nvSpPr>
          <p:cNvPr id="239" name="CaixaDeTexto 238"/>
          <p:cNvSpPr txBox="1"/>
          <p:nvPr/>
        </p:nvSpPr>
        <p:spPr>
          <a:xfrm>
            <a:off x="7007555" y="2049178"/>
            <a:ext cx="772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</a:t>
            </a:r>
            <a:r>
              <a:rPr lang="pt-BR" sz="1200" dirty="0" smtClean="0"/>
              <a:t>COD</a:t>
            </a:r>
            <a:endParaRPr lang="pt-BR" sz="1200" dirty="0"/>
          </a:p>
        </p:txBody>
      </p:sp>
      <p:sp>
        <p:nvSpPr>
          <p:cNvPr id="240" name="CaixaDeTexto 239"/>
          <p:cNvSpPr txBox="1"/>
          <p:nvPr/>
        </p:nvSpPr>
        <p:spPr>
          <a:xfrm>
            <a:off x="7225271" y="600632"/>
            <a:ext cx="77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COD</a:t>
            </a:r>
            <a:endParaRPr lang="pt-BR" sz="12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4135689" y="1210705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 smtClean="0"/>
              <a:t>COD_DISC</a:t>
            </a:r>
            <a:endParaRPr lang="pt-BR" sz="1200" u="sng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5195435" y="2299075"/>
            <a:ext cx="772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COD</a:t>
            </a:r>
            <a:endParaRPr lang="pt-BR" sz="1400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049795" y="344143"/>
            <a:ext cx="772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COD</a:t>
            </a:r>
            <a:endParaRPr lang="pt-BR" sz="1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4307279" y="3287739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 smtClean="0"/>
              <a:t>COD_DISC</a:t>
            </a:r>
            <a:endParaRPr lang="pt-BR" sz="1200" u="sng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4934808" y="728890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COD_DISC</a:t>
            </a:r>
            <a:endParaRPr lang="pt-BR" sz="1200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5112017" y="2660679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COD_DISC</a:t>
            </a:r>
            <a:endParaRPr lang="pt-BR" sz="12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447602" y="3975739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           NUM</a:t>
            </a:r>
            <a:endParaRPr lang="pt-BR" sz="12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7035488" y="2341643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COD_DISC</a:t>
            </a:r>
            <a:endParaRPr lang="pt-BR" sz="12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6855989" y="973310"/>
            <a:ext cx="117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COD_PRE_REQ</a:t>
            </a:r>
            <a:endParaRPr lang="pt-BR" sz="1200" dirty="0"/>
          </a:p>
        </p:txBody>
      </p:sp>
      <p:cxnSp>
        <p:nvCxnSpPr>
          <p:cNvPr id="3" name="Conector reto 2"/>
          <p:cNvCxnSpPr>
            <a:endCxn id="221" idx="0"/>
          </p:cNvCxnSpPr>
          <p:nvPr/>
        </p:nvCxnSpPr>
        <p:spPr>
          <a:xfrm flipH="1">
            <a:off x="7949594" y="2008062"/>
            <a:ext cx="213672" cy="73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8424915" y="1929455"/>
            <a:ext cx="193892" cy="84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225" idx="2"/>
          </p:cNvCxnSpPr>
          <p:nvPr/>
        </p:nvCxnSpPr>
        <p:spPr>
          <a:xfrm>
            <a:off x="1046126" y="1259579"/>
            <a:ext cx="556889" cy="17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7021577" y="3304648"/>
            <a:ext cx="164608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979369" y="3627035"/>
            <a:ext cx="234406" cy="10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5" idx="2"/>
          </p:cNvCxnSpPr>
          <p:nvPr/>
        </p:nvCxnSpPr>
        <p:spPr>
          <a:xfrm flipH="1">
            <a:off x="1257023" y="3921982"/>
            <a:ext cx="208874" cy="3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2962040" y="4021491"/>
            <a:ext cx="111113" cy="26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4053281" y="2910156"/>
            <a:ext cx="55400" cy="33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486502" y="2843250"/>
            <a:ext cx="63523" cy="42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854924" y="948734"/>
            <a:ext cx="253756" cy="18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4359145" y="872426"/>
            <a:ext cx="115096" cy="21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uxograma: Conector 141"/>
          <p:cNvSpPr/>
          <p:nvPr/>
        </p:nvSpPr>
        <p:spPr>
          <a:xfrm>
            <a:off x="4508415" y="3197464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Fluxograma: Conector 142"/>
          <p:cNvSpPr/>
          <p:nvPr/>
        </p:nvSpPr>
        <p:spPr>
          <a:xfrm>
            <a:off x="5165986" y="317323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Fluxograma: Conector 146"/>
          <p:cNvSpPr/>
          <p:nvPr/>
        </p:nvSpPr>
        <p:spPr>
          <a:xfrm>
            <a:off x="1037973" y="122772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Fluxograma: Conector 147"/>
          <p:cNvSpPr/>
          <p:nvPr/>
        </p:nvSpPr>
        <p:spPr>
          <a:xfrm>
            <a:off x="1227797" y="418441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Fluxograma: Conector 148"/>
          <p:cNvSpPr/>
          <p:nvPr/>
        </p:nvSpPr>
        <p:spPr>
          <a:xfrm>
            <a:off x="3020603" y="420312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Fluxograma: Conector 149"/>
          <p:cNvSpPr/>
          <p:nvPr/>
        </p:nvSpPr>
        <p:spPr>
          <a:xfrm>
            <a:off x="7246811" y="3520808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Fluxograma: Conector 153"/>
          <p:cNvSpPr/>
          <p:nvPr/>
        </p:nvSpPr>
        <p:spPr>
          <a:xfrm>
            <a:off x="7169872" y="319746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>
            <a:off x="4704352" y="2910156"/>
            <a:ext cx="491083" cy="27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uxograma: Conector 158"/>
          <p:cNvSpPr/>
          <p:nvPr/>
        </p:nvSpPr>
        <p:spPr>
          <a:xfrm>
            <a:off x="7931922" y="2659495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Fluxograma: Conector 161"/>
          <p:cNvSpPr/>
          <p:nvPr/>
        </p:nvSpPr>
        <p:spPr>
          <a:xfrm>
            <a:off x="8563408" y="2660408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Fluxograma: Conector 162"/>
          <p:cNvSpPr/>
          <p:nvPr/>
        </p:nvSpPr>
        <p:spPr>
          <a:xfrm>
            <a:off x="3820468" y="1100891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Fluxograma: Conector 167"/>
          <p:cNvSpPr/>
          <p:nvPr/>
        </p:nvSpPr>
        <p:spPr>
          <a:xfrm>
            <a:off x="4420338" y="1084085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CaixaDeTexto 138"/>
          <p:cNvSpPr txBox="1"/>
          <p:nvPr/>
        </p:nvSpPr>
        <p:spPr>
          <a:xfrm>
            <a:off x="1379604" y="5956118"/>
            <a:ext cx="576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DIAGRAMA RELACIONAL CORRESPONDENTE AO 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DIAGRAMA CONCEITUAL DO SLIDE SNTERIOR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40" name="Conector reto 139"/>
          <p:cNvCxnSpPr/>
          <p:nvPr/>
        </p:nvCxnSpPr>
        <p:spPr>
          <a:xfrm>
            <a:off x="4696420" y="923981"/>
            <a:ext cx="491083" cy="27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xograma: Conector 140"/>
          <p:cNvSpPr/>
          <p:nvPr/>
        </p:nvSpPr>
        <p:spPr>
          <a:xfrm>
            <a:off x="5187503" y="1173830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CaixaDeTexto 172"/>
          <p:cNvSpPr txBox="1"/>
          <p:nvPr/>
        </p:nvSpPr>
        <p:spPr>
          <a:xfrm>
            <a:off x="5014521" y="1269067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FREQ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77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36256" y="4612712"/>
            <a:ext cx="2016125" cy="9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035344" y="4622237"/>
            <a:ext cx="2016125" cy="9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0563" y="1683864"/>
            <a:ext cx="2016125" cy="9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878513" y="1698151"/>
            <a:ext cx="2016125" cy="9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Losango 12"/>
          <p:cNvSpPr/>
          <p:nvPr/>
        </p:nvSpPr>
        <p:spPr>
          <a:xfrm>
            <a:off x="3714750" y="1699739"/>
            <a:ext cx="1223963" cy="80645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5" name="Conector reto 14"/>
          <p:cNvCxnSpPr>
            <a:stCxn id="13" idx="3"/>
          </p:cNvCxnSpPr>
          <p:nvPr/>
        </p:nvCxnSpPr>
        <p:spPr>
          <a:xfrm>
            <a:off x="4938713" y="2102964"/>
            <a:ext cx="923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1"/>
          </p:cNvCxnSpPr>
          <p:nvPr/>
        </p:nvCxnSpPr>
        <p:spPr>
          <a:xfrm flipH="1">
            <a:off x="2706688" y="2102964"/>
            <a:ext cx="1008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CaixaDeTexto 24"/>
          <p:cNvSpPr txBox="1">
            <a:spLocks noChangeArrowheads="1"/>
          </p:cNvSpPr>
          <p:nvPr/>
        </p:nvSpPr>
        <p:spPr bwMode="auto">
          <a:xfrm>
            <a:off x="733094" y="4906399"/>
            <a:ext cx="184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DEPARTAMENTOS</a:t>
            </a:r>
          </a:p>
        </p:txBody>
      </p:sp>
      <p:sp>
        <p:nvSpPr>
          <p:cNvPr id="2059" name="CaixaDeTexto 25"/>
          <p:cNvSpPr txBox="1">
            <a:spLocks noChangeArrowheads="1"/>
          </p:cNvSpPr>
          <p:nvPr/>
        </p:nvSpPr>
        <p:spPr bwMode="auto">
          <a:xfrm>
            <a:off x="792163" y="1918814"/>
            <a:ext cx="184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DEPARTAMENTOS</a:t>
            </a:r>
          </a:p>
        </p:txBody>
      </p:sp>
      <p:sp>
        <p:nvSpPr>
          <p:cNvPr id="2060" name="CaixaDeTexto 26"/>
          <p:cNvSpPr txBox="1">
            <a:spLocks noChangeArrowheads="1"/>
          </p:cNvSpPr>
          <p:nvPr/>
        </p:nvSpPr>
        <p:spPr bwMode="auto">
          <a:xfrm>
            <a:off x="5994400" y="1933101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FUNCIONÁRIOS</a:t>
            </a:r>
          </a:p>
        </p:txBody>
      </p:sp>
      <p:sp>
        <p:nvSpPr>
          <p:cNvPr id="2061" name="CaixaDeTexto 27"/>
          <p:cNvSpPr txBox="1">
            <a:spLocks noChangeArrowheads="1"/>
          </p:cNvSpPr>
          <p:nvPr/>
        </p:nvSpPr>
        <p:spPr bwMode="auto">
          <a:xfrm>
            <a:off x="6106781" y="4857187"/>
            <a:ext cx="201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FUNCIONÁRIOS</a:t>
            </a:r>
          </a:p>
        </p:txBody>
      </p:sp>
      <p:sp>
        <p:nvSpPr>
          <p:cNvPr id="2062" name="CaixaDeTexto 28"/>
          <p:cNvSpPr txBox="1">
            <a:spLocks noChangeArrowheads="1"/>
          </p:cNvSpPr>
          <p:nvPr/>
        </p:nvSpPr>
        <p:spPr bwMode="auto">
          <a:xfrm>
            <a:off x="3886201" y="1918813"/>
            <a:ext cx="1433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dirty="0"/>
              <a:t>ALOCA</a:t>
            </a:r>
          </a:p>
        </p:txBody>
      </p:sp>
      <p:sp>
        <p:nvSpPr>
          <p:cNvPr id="30" name="Fluxograma: Conector 29"/>
          <p:cNvSpPr/>
          <p:nvPr/>
        </p:nvSpPr>
        <p:spPr>
          <a:xfrm>
            <a:off x="4846638" y="2028351"/>
            <a:ext cx="184150" cy="149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64" name="CaixaDeTexto 30"/>
          <p:cNvSpPr txBox="1">
            <a:spLocks noChangeArrowheads="1"/>
          </p:cNvSpPr>
          <p:nvPr/>
        </p:nvSpPr>
        <p:spPr bwMode="auto">
          <a:xfrm>
            <a:off x="6594475" y="760413"/>
            <a:ext cx="720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pt-BR"/>
          </a:p>
          <a:p>
            <a:pPr eaLnBrk="1" hangingPunct="1"/>
            <a:endParaRPr lang="pt-BR"/>
          </a:p>
        </p:txBody>
      </p:sp>
      <p:sp>
        <p:nvSpPr>
          <p:cNvPr id="2065" name="CaixaDeTexto 31"/>
          <p:cNvSpPr txBox="1">
            <a:spLocks noChangeArrowheads="1"/>
          </p:cNvSpPr>
          <p:nvPr/>
        </p:nvSpPr>
        <p:spPr bwMode="auto">
          <a:xfrm>
            <a:off x="2849563" y="1683864"/>
            <a:ext cx="720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     1</a:t>
            </a:r>
          </a:p>
        </p:txBody>
      </p:sp>
      <p:sp>
        <p:nvSpPr>
          <p:cNvPr id="2066" name="CaixaDeTexto 32"/>
          <p:cNvSpPr txBox="1">
            <a:spLocks noChangeArrowheads="1"/>
          </p:cNvSpPr>
          <p:nvPr/>
        </p:nvSpPr>
        <p:spPr bwMode="auto">
          <a:xfrm>
            <a:off x="5319713" y="1683864"/>
            <a:ext cx="720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N</a:t>
            </a:r>
          </a:p>
        </p:txBody>
      </p:sp>
      <p:sp>
        <p:nvSpPr>
          <p:cNvPr id="2067" name="CaixaDeTexto 34"/>
          <p:cNvSpPr txBox="1">
            <a:spLocks noChangeArrowheads="1"/>
          </p:cNvSpPr>
          <p:nvPr/>
        </p:nvSpPr>
        <p:spPr bwMode="auto">
          <a:xfrm>
            <a:off x="7629525" y="3036414"/>
            <a:ext cx="1679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/>
              <a:t>DATA_NASC</a:t>
            </a:r>
          </a:p>
        </p:txBody>
      </p:sp>
      <p:sp>
        <p:nvSpPr>
          <p:cNvPr id="2068" name="CaixaDeTexto 35"/>
          <p:cNvSpPr txBox="1">
            <a:spLocks noChangeArrowheads="1"/>
          </p:cNvSpPr>
          <p:nvPr/>
        </p:nvSpPr>
        <p:spPr bwMode="auto">
          <a:xfrm>
            <a:off x="5703888" y="3020539"/>
            <a:ext cx="871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/>
              <a:t>NOME</a:t>
            </a:r>
          </a:p>
        </p:txBody>
      </p:sp>
      <p:sp>
        <p:nvSpPr>
          <p:cNvPr id="2069" name="CaixaDeTexto 36"/>
          <p:cNvSpPr txBox="1">
            <a:spLocks noChangeArrowheads="1"/>
          </p:cNvSpPr>
          <p:nvPr/>
        </p:nvSpPr>
        <p:spPr bwMode="auto">
          <a:xfrm>
            <a:off x="5000625" y="3036414"/>
            <a:ext cx="773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 u="sng"/>
              <a:t>NUM</a:t>
            </a:r>
          </a:p>
        </p:txBody>
      </p:sp>
      <p:cxnSp>
        <p:nvCxnSpPr>
          <p:cNvPr id="39" name="Conector reto 38"/>
          <p:cNvCxnSpPr>
            <a:endCxn id="2069" idx="0"/>
          </p:cNvCxnSpPr>
          <p:nvPr/>
        </p:nvCxnSpPr>
        <p:spPr>
          <a:xfrm flipH="1">
            <a:off x="5386388" y="2606201"/>
            <a:ext cx="654050" cy="43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>
            <a:off x="6353175" y="2606201"/>
            <a:ext cx="23813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7785100" y="2625251"/>
            <a:ext cx="225425" cy="3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CaixaDeTexto 43"/>
          <p:cNvSpPr txBox="1">
            <a:spLocks noChangeArrowheads="1"/>
          </p:cNvSpPr>
          <p:nvPr/>
        </p:nvSpPr>
        <p:spPr bwMode="auto">
          <a:xfrm>
            <a:off x="6692569" y="6203387"/>
            <a:ext cx="1438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/>
              <a:t>DATA_NASC</a:t>
            </a:r>
          </a:p>
        </p:txBody>
      </p:sp>
      <p:sp>
        <p:nvSpPr>
          <p:cNvPr id="2074" name="CaixaDeTexto 44"/>
          <p:cNvSpPr txBox="1">
            <a:spLocks noChangeArrowheads="1"/>
          </p:cNvSpPr>
          <p:nvPr/>
        </p:nvSpPr>
        <p:spPr bwMode="auto">
          <a:xfrm>
            <a:off x="5424156" y="5930337"/>
            <a:ext cx="873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/>
              <a:t>NOME</a:t>
            </a:r>
          </a:p>
        </p:txBody>
      </p:sp>
      <p:sp>
        <p:nvSpPr>
          <p:cNvPr id="2075" name="CaixaDeTexto 45"/>
          <p:cNvSpPr txBox="1">
            <a:spLocks noChangeArrowheads="1"/>
          </p:cNvSpPr>
          <p:nvPr/>
        </p:nvSpPr>
        <p:spPr bwMode="auto">
          <a:xfrm>
            <a:off x="4771694" y="5971612"/>
            <a:ext cx="774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 u="sng"/>
              <a:t>NUM</a:t>
            </a:r>
          </a:p>
        </p:txBody>
      </p:sp>
      <p:cxnSp>
        <p:nvCxnSpPr>
          <p:cNvPr id="47" name="Conector reto 46"/>
          <p:cNvCxnSpPr/>
          <p:nvPr/>
        </p:nvCxnSpPr>
        <p:spPr>
          <a:xfrm flipH="1">
            <a:off x="5266994" y="5468374"/>
            <a:ext cx="681037" cy="53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endCxn id="2074" idx="0"/>
          </p:cNvCxnSpPr>
          <p:nvPr/>
        </p:nvCxnSpPr>
        <p:spPr>
          <a:xfrm flipH="1">
            <a:off x="5860719" y="5546162"/>
            <a:ext cx="436562" cy="38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endCxn id="2093" idx="1"/>
          </p:cNvCxnSpPr>
          <p:nvPr/>
        </p:nvCxnSpPr>
        <p:spPr>
          <a:xfrm>
            <a:off x="7110081" y="5552512"/>
            <a:ext cx="0" cy="663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CaixaDeTexto 49"/>
          <p:cNvSpPr txBox="1">
            <a:spLocks noChangeArrowheads="1"/>
          </p:cNvSpPr>
          <p:nvPr/>
        </p:nvSpPr>
        <p:spPr bwMode="auto">
          <a:xfrm>
            <a:off x="1266825" y="3020539"/>
            <a:ext cx="87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NOME</a:t>
            </a:r>
          </a:p>
        </p:txBody>
      </p:sp>
      <p:sp>
        <p:nvSpPr>
          <p:cNvPr id="2080" name="CaixaDeTexto 50"/>
          <p:cNvSpPr txBox="1">
            <a:spLocks noChangeArrowheads="1"/>
          </p:cNvSpPr>
          <p:nvPr/>
        </p:nvSpPr>
        <p:spPr bwMode="auto">
          <a:xfrm>
            <a:off x="423863" y="3020539"/>
            <a:ext cx="773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u="sng"/>
              <a:t>COD</a:t>
            </a:r>
          </a:p>
        </p:txBody>
      </p:sp>
      <p:cxnSp>
        <p:nvCxnSpPr>
          <p:cNvPr id="52" name="Conector reto 51"/>
          <p:cNvCxnSpPr>
            <a:endCxn id="2080" idx="0"/>
          </p:cNvCxnSpPr>
          <p:nvPr/>
        </p:nvCxnSpPr>
        <p:spPr>
          <a:xfrm flipH="1">
            <a:off x="809625" y="2625251"/>
            <a:ext cx="177800" cy="3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endCxn id="2079" idx="0"/>
          </p:cNvCxnSpPr>
          <p:nvPr/>
        </p:nvCxnSpPr>
        <p:spPr>
          <a:xfrm flipH="1">
            <a:off x="1703388" y="2625251"/>
            <a:ext cx="22225" cy="3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27288" y="2625251"/>
            <a:ext cx="227012" cy="3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CaixaDeTexto 59"/>
          <p:cNvSpPr txBox="1">
            <a:spLocks noChangeArrowheads="1"/>
          </p:cNvSpPr>
          <p:nvPr/>
        </p:nvSpPr>
        <p:spPr bwMode="auto">
          <a:xfrm>
            <a:off x="2139950" y="3020539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LOCAL</a:t>
            </a:r>
          </a:p>
        </p:txBody>
      </p:sp>
      <p:sp>
        <p:nvSpPr>
          <p:cNvPr id="2085" name="CaixaDeTexto 60"/>
          <p:cNvSpPr txBox="1">
            <a:spLocks noChangeArrowheads="1"/>
          </p:cNvSpPr>
          <p:nvPr/>
        </p:nvSpPr>
        <p:spPr bwMode="auto">
          <a:xfrm>
            <a:off x="937881" y="5971612"/>
            <a:ext cx="87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NOME</a:t>
            </a:r>
          </a:p>
        </p:txBody>
      </p:sp>
      <p:sp>
        <p:nvSpPr>
          <p:cNvPr id="2086" name="CaixaDeTexto 61"/>
          <p:cNvSpPr txBox="1">
            <a:spLocks noChangeArrowheads="1"/>
          </p:cNvSpPr>
          <p:nvPr/>
        </p:nvSpPr>
        <p:spPr bwMode="auto">
          <a:xfrm>
            <a:off x="263194" y="5949387"/>
            <a:ext cx="874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u="sng"/>
              <a:t>COD</a:t>
            </a:r>
          </a:p>
        </p:txBody>
      </p:sp>
      <p:cxnSp>
        <p:nvCxnSpPr>
          <p:cNvPr id="63" name="Conector reto 62"/>
          <p:cNvCxnSpPr/>
          <p:nvPr/>
        </p:nvCxnSpPr>
        <p:spPr>
          <a:xfrm flipH="1">
            <a:off x="625144" y="5539812"/>
            <a:ext cx="177800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endCxn id="2085" idx="0"/>
          </p:cNvCxnSpPr>
          <p:nvPr/>
        </p:nvCxnSpPr>
        <p:spPr>
          <a:xfrm flipH="1">
            <a:off x="1374444" y="5576324"/>
            <a:ext cx="22225" cy="3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2074531" y="5554099"/>
            <a:ext cx="225425" cy="3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0" name="CaixaDeTexto 65"/>
          <p:cNvSpPr txBox="1">
            <a:spLocks noChangeArrowheads="1"/>
          </p:cNvSpPr>
          <p:nvPr/>
        </p:nvSpPr>
        <p:spPr bwMode="auto">
          <a:xfrm>
            <a:off x="2074531" y="5949387"/>
            <a:ext cx="1074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LOCAL</a:t>
            </a:r>
          </a:p>
        </p:txBody>
      </p:sp>
      <p:sp>
        <p:nvSpPr>
          <p:cNvPr id="2091" name="CaixaDeTexto 72"/>
          <p:cNvSpPr txBox="1">
            <a:spLocks noChangeArrowheads="1"/>
          </p:cNvSpPr>
          <p:nvPr/>
        </p:nvSpPr>
        <p:spPr bwMode="auto">
          <a:xfrm>
            <a:off x="3790619" y="4652399"/>
            <a:ext cx="854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  COD</a:t>
            </a:r>
          </a:p>
        </p:txBody>
      </p:sp>
      <p:sp>
        <p:nvSpPr>
          <p:cNvPr id="2092" name="CaixaDeTexto 73"/>
          <p:cNvSpPr txBox="1">
            <a:spLocks noChangeArrowheads="1"/>
          </p:cNvSpPr>
          <p:nvPr/>
        </p:nvSpPr>
        <p:spPr bwMode="auto">
          <a:xfrm>
            <a:off x="3522331" y="5090549"/>
            <a:ext cx="1636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COD_DEPTO</a:t>
            </a:r>
          </a:p>
          <a:p>
            <a:pPr eaLnBrk="1" hangingPunct="1"/>
            <a:endParaRPr lang="pt-BR"/>
          </a:p>
        </p:txBody>
      </p:sp>
      <p:sp>
        <p:nvSpPr>
          <p:cNvPr id="2093" name="CaixaDeTexto 75"/>
          <p:cNvSpPr txBox="1">
            <a:spLocks noChangeArrowheads="1"/>
          </p:cNvSpPr>
          <p:nvPr/>
        </p:nvSpPr>
        <p:spPr bwMode="auto">
          <a:xfrm>
            <a:off x="7110081" y="5908112"/>
            <a:ext cx="17049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/>
              <a:t>    COD_DEPTO</a:t>
            </a:r>
          </a:p>
          <a:p>
            <a:pPr eaLnBrk="1" hangingPunct="1"/>
            <a:endParaRPr lang="pt-BR"/>
          </a:p>
        </p:txBody>
      </p:sp>
      <p:cxnSp>
        <p:nvCxnSpPr>
          <p:cNvPr id="81" name="Conector reto 80"/>
          <p:cNvCxnSpPr/>
          <p:nvPr/>
        </p:nvCxnSpPr>
        <p:spPr>
          <a:xfrm>
            <a:off x="7849856" y="5558862"/>
            <a:ext cx="112713" cy="38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7032625" y="2625251"/>
            <a:ext cx="22225" cy="3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6" name="CaixaDeTexto 2"/>
          <p:cNvSpPr txBox="1">
            <a:spLocks noChangeArrowheads="1"/>
          </p:cNvSpPr>
          <p:nvPr/>
        </p:nvSpPr>
        <p:spPr bwMode="auto">
          <a:xfrm>
            <a:off x="6496050" y="3003076"/>
            <a:ext cx="1073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/>
              <a:t>SALARIO</a:t>
            </a: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6411581" y="5576324"/>
            <a:ext cx="200025" cy="663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" name="CaixaDeTexto 16"/>
          <p:cNvSpPr txBox="1">
            <a:spLocks noChangeArrowheads="1"/>
          </p:cNvSpPr>
          <p:nvPr/>
        </p:nvSpPr>
        <p:spPr bwMode="auto">
          <a:xfrm>
            <a:off x="5641644" y="6239899"/>
            <a:ext cx="1158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/>
              <a:t>SALARIO</a:t>
            </a:r>
          </a:p>
        </p:txBody>
      </p:sp>
      <p:sp>
        <p:nvSpPr>
          <p:cNvPr id="2" name="Seta para a direita 1"/>
          <p:cNvSpPr/>
          <p:nvPr/>
        </p:nvSpPr>
        <p:spPr>
          <a:xfrm>
            <a:off x="2688895" y="5035384"/>
            <a:ext cx="32900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2435723" y="1037193"/>
            <a:ext cx="425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DIAGRAMA CONCEITUAL BASEADO NO MER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2252662" y="3919103"/>
            <a:ext cx="4376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DIAGRAMA RELACIONAL CORRESPONDENTE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525" y="298748"/>
            <a:ext cx="786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TOMANDO-SE OUTRO EXEMPLO PARA AS PRÓXIMAS ETAPAS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963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15450" y="789085"/>
            <a:ext cx="2016125" cy="9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814538" y="798610"/>
            <a:ext cx="2016125" cy="9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58" name="CaixaDeTexto 24"/>
          <p:cNvSpPr txBox="1">
            <a:spLocks noChangeArrowheads="1"/>
          </p:cNvSpPr>
          <p:nvPr/>
        </p:nvSpPr>
        <p:spPr bwMode="auto">
          <a:xfrm>
            <a:off x="512288" y="1082772"/>
            <a:ext cx="184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dirty="0"/>
              <a:t>DEPARTAMENTOS</a:t>
            </a:r>
          </a:p>
        </p:txBody>
      </p:sp>
      <p:sp>
        <p:nvSpPr>
          <p:cNvPr id="2061" name="CaixaDeTexto 27"/>
          <p:cNvSpPr txBox="1">
            <a:spLocks noChangeArrowheads="1"/>
          </p:cNvSpPr>
          <p:nvPr/>
        </p:nvSpPr>
        <p:spPr bwMode="auto">
          <a:xfrm>
            <a:off x="5885975" y="1033560"/>
            <a:ext cx="201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FUNCIONÁRIOS</a:t>
            </a:r>
          </a:p>
        </p:txBody>
      </p:sp>
      <p:sp>
        <p:nvSpPr>
          <p:cNvPr id="2064" name="CaixaDeTexto 30"/>
          <p:cNvSpPr txBox="1">
            <a:spLocks noChangeArrowheads="1"/>
          </p:cNvSpPr>
          <p:nvPr/>
        </p:nvSpPr>
        <p:spPr bwMode="auto">
          <a:xfrm>
            <a:off x="6586537" y="40532"/>
            <a:ext cx="720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pt-BR"/>
          </a:p>
          <a:p>
            <a:pPr eaLnBrk="1" hangingPunct="1"/>
            <a:endParaRPr lang="pt-BR"/>
          </a:p>
        </p:txBody>
      </p:sp>
      <p:sp>
        <p:nvSpPr>
          <p:cNvPr id="2073" name="CaixaDeTexto 43"/>
          <p:cNvSpPr txBox="1">
            <a:spLocks noChangeArrowheads="1"/>
          </p:cNvSpPr>
          <p:nvPr/>
        </p:nvSpPr>
        <p:spPr bwMode="auto">
          <a:xfrm>
            <a:off x="6471763" y="2379760"/>
            <a:ext cx="1438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/>
              <a:t>DATA_NASC</a:t>
            </a:r>
          </a:p>
        </p:txBody>
      </p:sp>
      <p:sp>
        <p:nvSpPr>
          <p:cNvPr id="2074" name="CaixaDeTexto 44"/>
          <p:cNvSpPr txBox="1">
            <a:spLocks noChangeArrowheads="1"/>
          </p:cNvSpPr>
          <p:nvPr/>
        </p:nvSpPr>
        <p:spPr bwMode="auto">
          <a:xfrm>
            <a:off x="5203350" y="2106710"/>
            <a:ext cx="873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/>
              <a:t>NOME</a:t>
            </a:r>
          </a:p>
        </p:txBody>
      </p:sp>
      <p:sp>
        <p:nvSpPr>
          <p:cNvPr id="2075" name="CaixaDeTexto 45"/>
          <p:cNvSpPr txBox="1">
            <a:spLocks noChangeArrowheads="1"/>
          </p:cNvSpPr>
          <p:nvPr/>
        </p:nvSpPr>
        <p:spPr bwMode="auto">
          <a:xfrm>
            <a:off x="4550888" y="2147985"/>
            <a:ext cx="774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 u="sng"/>
              <a:t>NUM</a:t>
            </a:r>
          </a:p>
        </p:txBody>
      </p:sp>
      <p:cxnSp>
        <p:nvCxnSpPr>
          <p:cNvPr id="47" name="Conector reto 46"/>
          <p:cNvCxnSpPr/>
          <p:nvPr/>
        </p:nvCxnSpPr>
        <p:spPr>
          <a:xfrm flipH="1">
            <a:off x="5046188" y="1644747"/>
            <a:ext cx="681037" cy="53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endCxn id="2074" idx="0"/>
          </p:cNvCxnSpPr>
          <p:nvPr/>
        </p:nvCxnSpPr>
        <p:spPr>
          <a:xfrm flipH="1">
            <a:off x="5639913" y="1722535"/>
            <a:ext cx="436562" cy="38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endCxn id="2093" idx="1"/>
          </p:cNvCxnSpPr>
          <p:nvPr/>
        </p:nvCxnSpPr>
        <p:spPr>
          <a:xfrm>
            <a:off x="6889275" y="1728885"/>
            <a:ext cx="0" cy="663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CaixaDeTexto 60"/>
          <p:cNvSpPr txBox="1">
            <a:spLocks noChangeArrowheads="1"/>
          </p:cNvSpPr>
          <p:nvPr/>
        </p:nvSpPr>
        <p:spPr bwMode="auto">
          <a:xfrm>
            <a:off x="717075" y="2147985"/>
            <a:ext cx="87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NOME</a:t>
            </a:r>
          </a:p>
        </p:txBody>
      </p:sp>
      <p:sp>
        <p:nvSpPr>
          <p:cNvPr id="2086" name="CaixaDeTexto 61"/>
          <p:cNvSpPr txBox="1">
            <a:spLocks noChangeArrowheads="1"/>
          </p:cNvSpPr>
          <p:nvPr/>
        </p:nvSpPr>
        <p:spPr bwMode="auto">
          <a:xfrm>
            <a:off x="42388" y="2125760"/>
            <a:ext cx="874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u="sng"/>
              <a:t>COD</a:t>
            </a:r>
          </a:p>
        </p:txBody>
      </p:sp>
      <p:cxnSp>
        <p:nvCxnSpPr>
          <p:cNvPr id="63" name="Conector reto 62"/>
          <p:cNvCxnSpPr/>
          <p:nvPr/>
        </p:nvCxnSpPr>
        <p:spPr>
          <a:xfrm flipH="1">
            <a:off x="404338" y="1716185"/>
            <a:ext cx="177800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endCxn id="2085" idx="0"/>
          </p:cNvCxnSpPr>
          <p:nvPr/>
        </p:nvCxnSpPr>
        <p:spPr>
          <a:xfrm flipH="1">
            <a:off x="1153638" y="1752697"/>
            <a:ext cx="22225" cy="3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853725" y="1730472"/>
            <a:ext cx="225425" cy="3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0" name="CaixaDeTexto 65"/>
          <p:cNvSpPr txBox="1">
            <a:spLocks noChangeArrowheads="1"/>
          </p:cNvSpPr>
          <p:nvPr/>
        </p:nvSpPr>
        <p:spPr bwMode="auto">
          <a:xfrm>
            <a:off x="1853725" y="2125760"/>
            <a:ext cx="1074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LOCAL</a:t>
            </a:r>
          </a:p>
        </p:txBody>
      </p:sp>
      <p:sp>
        <p:nvSpPr>
          <p:cNvPr id="2091" name="CaixaDeTexto 72"/>
          <p:cNvSpPr txBox="1">
            <a:spLocks noChangeArrowheads="1"/>
          </p:cNvSpPr>
          <p:nvPr/>
        </p:nvSpPr>
        <p:spPr bwMode="auto">
          <a:xfrm>
            <a:off x="3569813" y="828772"/>
            <a:ext cx="854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  COD</a:t>
            </a:r>
          </a:p>
        </p:txBody>
      </p:sp>
      <p:sp>
        <p:nvSpPr>
          <p:cNvPr id="2092" name="CaixaDeTexto 73"/>
          <p:cNvSpPr txBox="1">
            <a:spLocks noChangeArrowheads="1"/>
          </p:cNvSpPr>
          <p:nvPr/>
        </p:nvSpPr>
        <p:spPr bwMode="auto">
          <a:xfrm>
            <a:off x="3301525" y="1266922"/>
            <a:ext cx="1636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COD_DEPTO</a:t>
            </a:r>
          </a:p>
          <a:p>
            <a:pPr eaLnBrk="1" hangingPunct="1"/>
            <a:endParaRPr lang="pt-BR"/>
          </a:p>
        </p:txBody>
      </p:sp>
      <p:sp>
        <p:nvSpPr>
          <p:cNvPr id="2093" name="CaixaDeTexto 75"/>
          <p:cNvSpPr txBox="1">
            <a:spLocks noChangeArrowheads="1"/>
          </p:cNvSpPr>
          <p:nvPr/>
        </p:nvSpPr>
        <p:spPr bwMode="auto">
          <a:xfrm>
            <a:off x="6889275" y="2084485"/>
            <a:ext cx="17049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/>
              <a:t>    COD_DEPTO</a:t>
            </a:r>
          </a:p>
          <a:p>
            <a:pPr eaLnBrk="1" hangingPunct="1"/>
            <a:endParaRPr lang="pt-BR"/>
          </a:p>
        </p:txBody>
      </p:sp>
      <p:cxnSp>
        <p:nvCxnSpPr>
          <p:cNvPr id="81" name="Conector reto 80"/>
          <p:cNvCxnSpPr/>
          <p:nvPr/>
        </p:nvCxnSpPr>
        <p:spPr>
          <a:xfrm>
            <a:off x="7629050" y="1735235"/>
            <a:ext cx="112713" cy="38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190775" y="1752697"/>
            <a:ext cx="200025" cy="663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" name="CaixaDeTexto 16"/>
          <p:cNvSpPr txBox="1">
            <a:spLocks noChangeArrowheads="1"/>
          </p:cNvSpPr>
          <p:nvPr/>
        </p:nvSpPr>
        <p:spPr bwMode="auto">
          <a:xfrm>
            <a:off x="5420838" y="2416272"/>
            <a:ext cx="1158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/>
              <a:t>SALARIO</a:t>
            </a:r>
          </a:p>
        </p:txBody>
      </p:sp>
      <p:sp>
        <p:nvSpPr>
          <p:cNvPr id="2" name="Seta para a direita 1"/>
          <p:cNvSpPr/>
          <p:nvPr/>
        </p:nvSpPr>
        <p:spPr>
          <a:xfrm>
            <a:off x="2468089" y="1211757"/>
            <a:ext cx="32900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1549719" y="128255"/>
            <a:ext cx="6992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DIAGRAMA RELACIONAL </a:t>
            </a:r>
            <a:r>
              <a:rPr lang="pt-BR" dirty="0" smtClean="0">
                <a:solidFill>
                  <a:srgbClr val="FF0000"/>
                </a:solidFill>
              </a:rPr>
              <a:t>DO  EXEMPLO ANTERIOR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63637" y="3248980"/>
            <a:ext cx="81459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CHAVES PRIMÁRIAS: </a:t>
            </a:r>
          </a:p>
          <a:p>
            <a:endParaRPr lang="pt-BR" dirty="0" smtClean="0"/>
          </a:p>
          <a:p>
            <a:r>
              <a:rPr lang="pt-BR" dirty="0" smtClean="0"/>
              <a:t>A COLUNA “COD”  É     </a:t>
            </a:r>
            <a:r>
              <a:rPr lang="pt-BR" b="1" u="sng" dirty="0" smtClean="0"/>
              <a:t>CHAVE PRIMÁRIA</a:t>
            </a:r>
            <a:r>
              <a:rPr lang="pt-BR" b="1" dirty="0" smtClean="0"/>
              <a:t>  </a:t>
            </a:r>
            <a:r>
              <a:rPr lang="pt-BR" dirty="0" smtClean="0"/>
              <a:t>DA TABELA  “DEPARTAMENTOS”</a:t>
            </a:r>
          </a:p>
          <a:p>
            <a:r>
              <a:rPr lang="pt-BR" dirty="0"/>
              <a:t>A COLUNA </a:t>
            </a:r>
            <a:r>
              <a:rPr lang="pt-BR" dirty="0" smtClean="0"/>
              <a:t>“NUM”  </a:t>
            </a:r>
            <a:r>
              <a:rPr lang="pt-BR" dirty="0"/>
              <a:t>É </a:t>
            </a:r>
            <a:r>
              <a:rPr lang="pt-BR" dirty="0" smtClean="0"/>
              <a:t>  </a:t>
            </a:r>
            <a:r>
              <a:rPr lang="pt-BR" b="1" u="sng" dirty="0" smtClean="0"/>
              <a:t>CHAVE </a:t>
            </a:r>
            <a:r>
              <a:rPr lang="pt-BR" b="1" u="sng" dirty="0"/>
              <a:t>PRIMÁRIA </a:t>
            </a:r>
            <a:r>
              <a:rPr lang="pt-BR" b="1" dirty="0" smtClean="0"/>
              <a:t>  </a:t>
            </a:r>
            <a:r>
              <a:rPr lang="pt-BR" dirty="0" smtClean="0"/>
              <a:t>DA </a:t>
            </a:r>
            <a:r>
              <a:rPr lang="pt-BR" dirty="0"/>
              <a:t>TABELA  </a:t>
            </a:r>
            <a:r>
              <a:rPr lang="pt-BR" dirty="0" smtClean="0"/>
              <a:t>“FUNCIONÁRIOS”</a:t>
            </a:r>
          </a:p>
          <a:p>
            <a:pPr algn="ctr"/>
            <a:endParaRPr lang="pt-BR" b="1" dirty="0"/>
          </a:p>
          <a:p>
            <a:pPr algn="ctr"/>
            <a:r>
              <a:rPr lang="pt-BR" sz="2400" b="1" dirty="0" smtClean="0"/>
              <a:t>CHAVE  ESTRANGEIRA: </a:t>
            </a:r>
            <a:endParaRPr lang="pt-BR" sz="2400" b="1" dirty="0"/>
          </a:p>
          <a:p>
            <a:endParaRPr lang="pt-BR" dirty="0"/>
          </a:p>
          <a:p>
            <a:r>
              <a:rPr lang="pt-BR" dirty="0"/>
              <a:t>A COLUNA “</a:t>
            </a:r>
            <a:r>
              <a:rPr lang="pt-BR" dirty="0" smtClean="0"/>
              <a:t>COD_DEPTO”  É   </a:t>
            </a:r>
            <a:r>
              <a:rPr lang="pt-BR" b="1" u="sng" dirty="0"/>
              <a:t>CHAVE </a:t>
            </a:r>
            <a:r>
              <a:rPr lang="pt-BR" b="1" u="sng" dirty="0" smtClean="0"/>
              <a:t>ESTRANGEIRA</a:t>
            </a:r>
            <a:r>
              <a:rPr lang="pt-BR" b="1" dirty="0" smtClean="0"/>
              <a:t>   </a:t>
            </a:r>
            <a:r>
              <a:rPr lang="pt-BR" dirty="0" smtClean="0"/>
              <a:t>DA </a:t>
            </a:r>
            <a:r>
              <a:rPr lang="pt-BR" dirty="0"/>
              <a:t>TABELA  </a:t>
            </a:r>
            <a:r>
              <a:rPr lang="pt-BR" dirty="0" smtClean="0"/>
              <a:t>“FUNCIONÁRIOS”</a:t>
            </a:r>
            <a:endParaRPr lang="pt-BR" dirty="0"/>
          </a:p>
          <a:p>
            <a:r>
              <a:rPr lang="pt-BR" dirty="0" smtClean="0"/>
              <a:t>E REFERE-SE À TABELA  “DEPARTAMENTOS”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2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333375"/>
            <a:ext cx="7772400" cy="1470025"/>
          </a:xfrm>
        </p:spPr>
        <p:txBody>
          <a:bodyPr/>
          <a:lstStyle/>
          <a:p>
            <a:pPr eaLnBrk="1" hangingPunct="1"/>
            <a:r>
              <a:rPr lang="pt-BR" sz="3000" b="1" dirty="0" smtClean="0"/>
              <a:t>Criação da Tabela e</a:t>
            </a:r>
            <a:br>
              <a:rPr lang="pt-BR" sz="3000" b="1" dirty="0" smtClean="0"/>
            </a:br>
            <a:r>
              <a:rPr lang="pt-BR" sz="3000" b="1" dirty="0" smtClean="0"/>
              <a:t> Declaração das Chaves </a:t>
            </a:r>
            <a:r>
              <a:rPr lang="pt-BR" sz="3000" b="1" dirty="0" smtClean="0"/>
              <a:t>Primárias </a:t>
            </a:r>
            <a:r>
              <a:rPr lang="pt-BR" sz="3000" b="1" dirty="0" smtClean="0"/>
              <a:t>e Estrangeiras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989138"/>
            <a:ext cx="8776670" cy="4680222"/>
          </a:xfrm>
        </p:spPr>
        <p:txBody>
          <a:bodyPr>
            <a:normAutofit fontScale="62500" lnSpcReduction="20000"/>
          </a:bodyPr>
          <a:lstStyle/>
          <a:p>
            <a:pPr algn="l" eaLnBrk="1" hangingPunct="1">
              <a:lnSpc>
                <a:spcPct val="80000"/>
              </a:lnSpc>
            </a:pPr>
            <a:r>
              <a:rPr lang="pt-BR" sz="4400" b="1" dirty="0" err="1" smtClean="0">
                <a:solidFill>
                  <a:schemeClr val="tx1"/>
                </a:solidFill>
              </a:rPr>
              <a:t>create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table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4400" b="1" dirty="0" smtClean="0">
                <a:solidFill>
                  <a:schemeClr val="tx1"/>
                </a:solidFill>
              </a:rPr>
              <a:t> (num varchar2(5), nome varchar2(20), salario </a:t>
            </a:r>
            <a:r>
              <a:rPr lang="pt-BR" sz="4400" b="1" dirty="0" err="1" smtClean="0">
                <a:solidFill>
                  <a:schemeClr val="tx1"/>
                </a:solidFill>
              </a:rPr>
              <a:t>number</a:t>
            </a:r>
            <a:r>
              <a:rPr lang="pt-BR" sz="4400" b="1" dirty="0" smtClean="0">
                <a:solidFill>
                  <a:schemeClr val="tx1"/>
                </a:solidFill>
              </a:rPr>
              <a:t> (7,2), </a:t>
            </a:r>
            <a:r>
              <a:rPr lang="pt-BR" sz="4400" b="1" dirty="0" err="1" smtClean="0">
                <a:solidFill>
                  <a:schemeClr val="tx1"/>
                </a:solidFill>
              </a:rPr>
              <a:t>data_nasc</a:t>
            </a:r>
            <a:r>
              <a:rPr lang="pt-BR" sz="4400" b="1" dirty="0" smtClean="0">
                <a:solidFill>
                  <a:schemeClr val="tx1"/>
                </a:solidFill>
              </a:rPr>
              <a:t> date, </a:t>
            </a:r>
            <a:r>
              <a:rPr lang="pt-BR" sz="4400" b="1" dirty="0" err="1" smtClean="0">
                <a:solidFill>
                  <a:schemeClr val="tx1"/>
                </a:solidFill>
              </a:rPr>
              <a:t>cod_depto</a:t>
            </a:r>
            <a:r>
              <a:rPr lang="pt-BR" sz="4400" b="1" dirty="0" smtClean="0">
                <a:solidFill>
                  <a:schemeClr val="tx1"/>
                </a:solidFill>
              </a:rPr>
              <a:t> varchar2(4));</a:t>
            </a:r>
          </a:p>
          <a:p>
            <a:pPr algn="l" eaLnBrk="1" hangingPunct="1">
              <a:lnSpc>
                <a:spcPct val="80000"/>
              </a:lnSpc>
            </a:pPr>
            <a:endParaRPr lang="pt-BR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sz="4400" b="1" dirty="0" err="1" smtClean="0">
                <a:solidFill>
                  <a:schemeClr val="tx1"/>
                </a:solidFill>
              </a:rPr>
              <a:t>create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table</a:t>
            </a:r>
            <a:r>
              <a:rPr lang="pt-BR" sz="4400" b="1" dirty="0" smtClean="0">
                <a:solidFill>
                  <a:schemeClr val="tx1"/>
                </a:solidFill>
              </a:rPr>
              <a:t> departamentos (</a:t>
            </a:r>
            <a:r>
              <a:rPr lang="pt-BR" sz="4400" b="1" dirty="0" err="1" smtClean="0">
                <a:solidFill>
                  <a:schemeClr val="tx1"/>
                </a:solidFill>
              </a:rPr>
              <a:t>cod</a:t>
            </a:r>
            <a:r>
              <a:rPr lang="pt-BR" sz="4400" b="1" dirty="0" smtClean="0">
                <a:solidFill>
                  <a:schemeClr val="tx1"/>
                </a:solidFill>
              </a:rPr>
              <a:t> varchar2(4), nome varchar2(10), local varchar2(10));</a:t>
            </a:r>
          </a:p>
          <a:p>
            <a:pPr algn="l" eaLnBrk="1" hangingPunct="1">
              <a:lnSpc>
                <a:spcPct val="80000"/>
              </a:lnSpc>
            </a:pPr>
            <a:endParaRPr lang="pt-BR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sz="4400" b="1" dirty="0" err="1" smtClean="0">
                <a:solidFill>
                  <a:schemeClr val="tx1"/>
                </a:solidFill>
              </a:rPr>
              <a:t>Alter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table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add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constraint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pk_funcionario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primary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key</a:t>
            </a:r>
            <a:r>
              <a:rPr lang="pt-BR" sz="4400" b="1" dirty="0" smtClean="0">
                <a:solidFill>
                  <a:schemeClr val="tx1"/>
                </a:solidFill>
              </a:rPr>
              <a:t> (num);</a:t>
            </a:r>
          </a:p>
          <a:p>
            <a:pPr algn="l" eaLnBrk="1" hangingPunct="1">
              <a:lnSpc>
                <a:spcPct val="80000"/>
              </a:lnSpc>
            </a:pPr>
            <a:endParaRPr lang="pt-BR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sz="4400" b="1" dirty="0" err="1" smtClean="0">
                <a:solidFill>
                  <a:schemeClr val="tx1"/>
                </a:solidFill>
              </a:rPr>
              <a:t>Alter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table</a:t>
            </a:r>
            <a:r>
              <a:rPr lang="pt-BR" sz="4400" b="1" dirty="0" smtClean="0">
                <a:solidFill>
                  <a:schemeClr val="tx1"/>
                </a:solidFill>
              </a:rPr>
              <a:t> departamentos </a:t>
            </a:r>
            <a:r>
              <a:rPr lang="pt-BR" sz="4400" b="1" dirty="0" err="1" smtClean="0">
                <a:solidFill>
                  <a:schemeClr val="tx1"/>
                </a:solidFill>
              </a:rPr>
              <a:t>add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constraint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pk_departamento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primary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key</a:t>
            </a:r>
            <a:r>
              <a:rPr lang="pt-BR" sz="4400" b="1" dirty="0" smtClean="0">
                <a:solidFill>
                  <a:schemeClr val="tx1"/>
                </a:solidFill>
              </a:rPr>
              <a:t> (</a:t>
            </a:r>
            <a:r>
              <a:rPr lang="pt-BR" sz="4400" b="1" dirty="0" err="1" smtClean="0">
                <a:solidFill>
                  <a:schemeClr val="tx1"/>
                </a:solidFill>
              </a:rPr>
              <a:t>cod</a:t>
            </a:r>
            <a:r>
              <a:rPr lang="pt-BR" sz="4400" b="1" dirty="0" smtClean="0">
                <a:solidFill>
                  <a:schemeClr val="tx1"/>
                </a:solidFill>
              </a:rPr>
              <a:t>);</a:t>
            </a:r>
          </a:p>
          <a:p>
            <a:pPr algn="l" eaLnBrk="1" hangingPunct="1">
              <a:lnSpc>
                <a:spcPct val="80000"/>
              </a:lnSpc>
            </a:pPr>
            <a:endParaRPr lang="pt-BR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sz="4400" b="1" dirty="0" err="1" smtClean="0">
                <a:solidFill>
                  <a:schemeClr val="tx1"/>
                </a:solidFill>
              </a:rPr>
              <a:t>Alter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table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add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constraint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fk_func_depto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foreign</a:t>
            </a:r>
            <a:r>
              <a:rPr lang="pt-BR" sz="4400" b="1" dirty="0" smtClean="0">
                <a:solidFill>
                  <a:schemeClr val="tx1"/>
                </a:solidFill>
              </a:rPr>
              <a:t> </a:t>
            </a:r>
            <a:r>
              <a:rPr lang="pt-BR" sz="4400" b="1" dirty="0" err="1" smtClean="0">
                <a:solidFill>
                  <a:schemeClr val="tx1"/>
                </a:solidFill>
              </a:rPr>
              <a:t>key</a:t>
            </a:r>
            <a:r>
              <a:rPr lang="pt-BR" sz="4400" b="1" dirty="0" smtClean="0">
                <a:solidFill>
                  <a:schemeClr val="tx1"/>
                </a:solidFill>
              </a:rPr>
              <a:t> (</a:t>
            </a:r>
            <a:r>
              <a:rPr lang="pt-BR" sz="4400" b="1" dirty="0" err="1" smtClean="0">
                <a:solidFill>
                  <a:schemeClr val="tx1"/>
                </a:solidFill>
              </a:rPr>
              <a:t>cod_depto</a:t>
            </a:r>
            <a:r>
              <a:rPr lang="pt-BR" sz="4400" b="1" dirty="0" smtClean="0">
                <a:solidFill>
                  <a:schemeClr val="tx1"/>
                </a:solidFill>
              </a:rPr>
              <a:t>) </a:t>
            </a:r>
            <a:r>
              <a:rPr lang="pt-BR" sz="4400" b="1" dirty="0" err="1" smtClean="0">
                <a:solidFill>
                  <a:schemeClr val="tx1"/>
                </a:solidFill>
              </a:rPr>
              <a:t>references</a:t>
            </a:r>
            <a:r>
              <a:rPr lang="pt-BR" sz="4400" b="1" dirty="0" smtClean="0">
                <a:solidFill>
                  <a:schemeClr val="tx1"/>
                </a:solidFill>
              </a:rPr>
              <a:t> departamentos;</a:t>
            </a:r>
          </a:p>
          <a:p>
            <a:pPr eaLnBrk="1" hangingPunct="1">
              <a:lnSpc>
                <a:spcPct val="80000"/>
              </a:lnSpc>
            </a:pPr>
            <a:endParaRPr lang="pt-BR" sz="1800" dirty="0" smtClean="0"/>
          </a:p>
          <a:p>
            <a:pPr eaLnBrk="1" hangingPunct="1">
              <a:lnSpc>
                <a:spcPct val="80000"/>
              </a:lnSpc>
            </a:pPr>
            <a:endParaRPr lang="pt-BR" sz="1800" dirty="0" smtClean="0"/>
          </a:p>
          <a:p>
            <a:pPr eaLnBrk="1" hangingPunct="1">
              <a:lnSpc>
                <a:spcPct val="80000"/>
              </a:lnSpc>
            </a:pPr>
            <a:endParaRPr lang="pt-BR" sz="1000" dirty="0" smtClean="0"/>
          </a:p>
          <a:p>
            <a:pPr eaLnBrk="1" hangingPunct="1">
              <a:lnSpc>
                <a:spcPct val="80000"/>
              </a:lnSpc>
            </a:pPr>
            <a:endParaRPr lang="pt-BR" sz="1000" dirty="0" smtClean="0"/>
          </a:p>
        </p:txBody>
      </p:sp>
    </p:spTree>
    <p:extLst>
      <p:ext uri="{BB962C8B-B14F-4D97-AF65-F5344CB8AC3E}">
        <p14:creationId xmlns:p14="http://schemas.microsoft.com/office/powerpoint/2010/main" val="15312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333375"/>
            <a:ext cx="7772400" cy="1470025"/>
          </a:xfrm>
        </p:spPr>
        <p:txBody>
          <a:bodyPr/>
          <a:lstStyle/>
          <a:p>
            <a:pPr eaLnBrk="1" hangingPunct="1"/>
            <a:r>
              <a:rPr lang="pt-BR" sz="3000" smtClean="0"/>
              <a:t>Inserção de Dados nas tabelas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989138"/>
            <a:ext cx="8351838" cy="3527425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pt-BR" sz="2800" b="1" dirty="0" err="1" smtClean="0">
                <a:solidFill>
                  <a:schemeClr val="tx1"/>
                </a:solidFill>
              </a:rPr>
              <a:t>insert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err="1" smtClean="0">
                <a:solidFill>
                  <a:schemeClr val="tx1"/>
                </a:solidFill>
              </a:rPr>
              <a:t>into</a:t>
            </a:r>
            <a:r>
              <a:rPr lang="pt-BR" sz="2800" b="1" dirty="0" smtClean="0">
                <a:solidFill>
                  <a:schemeClr val="tx1"/>
                </a:solidFill>
              </a:rPr>
              <a:t> departamentos </a:t>
            </a:r>
            <a:r>
              <a:rPr lang="pt-BR" sz="2800" b="1" dirty="0" err="1" smtClean="0">
                <a:solidFill>
                  <a:schemeClr val="tx1"/>
                </a:solidFill>
              </a:rPr>
              <a:t>values</a:t>
            </a:r>
            <a:r>
              <a:rPr lang="pt-BR" sz="2800" b="1" dirty="0" smtClean="0">
                <a:solidFill>
                  <a:schemeClr val="tx1"/>
                </a:solidFill>
              </a:rPr>
              <a:t>  ('0001', 'Compras', 'Campinas');</a:t>
            </a:r>
          </a:p>
          <a:p>
            <a:pPr algn="l" eaLnBrk="1" hangingPunct="1"/>
            <a:endParaRPr lang="pt-BR" sz="28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pt-BR" sz="2800" b="1" dirty="0" err="1" smtClean="0">
                <a:solidFill>
                  <a:schemeClr val="tx1"/>
                </a:solidFill>
              </a:rPr>
              <a:t>insert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err="1" smtClean="0">
                <a:solidFill>
                  <a:schemeClr val="tx1"/>
                </a:solidFill>
              </a:rPr>
              <a:t>into</a:t>
            </a:r>
            <a:r>
              <a:rPr lang="pt-BR" sz="2800" b="1" dirty="0" smtClean="0">
                <a:solidFill>
                  <a:schemeClr val="tx1"/>
                </a:solidFill>
              </a:rPr>
              <a:t> departamentos </a:t>
            </a:r>
            <a:r>
              <a:rPr lang="pt-BR" sz="2800" b="1" dirty="0" err="1" smtClean="0">
                <a:solidFill>
                  <a:schemeClr val="tx1"/>
                </a:solidFill>
              </a:rPr>
              <a:t>values</a:t>
            </a:r>
            <a:r>
              <a:rPr lang="pt-BR" sz="2800" b="1" dirty="0" smtClean="0">
                <a:solidFill>
                  <a:schemeClr val="tx1"/>
                </a:solidFill>
              </a:rPr>
              <a:t> ('0002', 'Vendas', 'Campinas');</a:t>
            </a:r>
          </a:p>
          <a:p>
            <a:pPr algn="l" eaLnBrk="1" hangingPunct="1"/>
            <a:endParaRPr lang="pt-BR" sz="28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pt-BR" sz="2800" b="1" dirty="0" err="1" smtClean="0">
                <a:solidFill>
                  <a:schemeClr val="tx1"/>
                </a:solidFill>
              </a:rPr>
              <a:t>insert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err="1" smtClean="0">
                <a:solidFill>
                  <a:schemeClr val="tx1"/>
                </a:solidFill>
              </a:rPr>
              <a:t>into</a:t>
            </a:r>
            <a:r>
              <a:rPr lang="pt-BR" sz="2800" b="1" dirty="0" smtClean="0">
                <a:solidFill>
                  <a:schemeClr val="tx1"/>
                </a:solidFill>
              </a:rPr>
              <a:t> departamentos </a:t>
            </a:r>
            <a:r>
              <a:rPr lang="pt-BR" sz="2800" b="1" dirty="0" err="1" smtClean="0">
                <a:solidFill>
                  <a:schemeClr val="tx1"/>
                </a:solidFill>
              </a:rPr>
              <a:t>values</a:t>
            </a:r>
            <a:r>
              <a:rPr lang="pt-BR" sz="2800" b="1" dirty="0" smtClean="0">
                <a:solidFill>
                  <a:schemeClr val="tx1"/>
                </a:solidFill>
              </a:rPr>
              <a:t> ('0003', 'Financeiro', 'São Paulo');</a:t>
            </a:r>
          </a:p>
          <a:p>
            <a:pPr algn="l" eaLnBrk="1" hangingPunct="1"/>
            <a:endParaRPr lang="pt-BR" sz="2000" dirty="0" smtClean="0"/>
          </a:p>
          <a:p>
            <a:pPr algn="l" eaLnBrk="1" hangingPunct="1"/>
            <a:endParaRPr lang="pt-BR" sz="3600" dirty="0" smtClean="0"/>
          </a:p>
          <a:p>
            <a:pPr eaLnBrk="1" hangingPunct="1"/>
            <a:endParaRPr lang="pt-BR" sz="3600" dirty="0" smtClean="0"/>
          </a:p>
          <a:p>
            <a:pPr eaLnBrk="1" hangingPunct="1"/>
            <a:endParaRPr lang="pt-BR" sz="36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8150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333375"/>
            <a:ext cx="7772400" cy="1470025"/>
          </a:xfrm>
        </p:spPr>
        <p:txBody>
          <a:bodyPr/>
          <a:lstStyle/>
          <a:p>
            <a:pPr eaLnBrk="1" hangingPunct="1"/>
            <a:r>
              <a:rPr lang="pt-BR" sz="3000" smtClean="0"/>
              <a:t>Inserção de Dados nas tabelas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403775"/>
            <a:ext cx="8893175" cy="5454225"/>
          </a:xfrm>
        </p:spPr>
        <p:txBody>
          <a:bodyPr>
            <a:normAutofit fontScale="70000" lnSpcReduction="20000"/>
          </a:bodyPr>
          <a:lstStyle/>
          <a:p>
            <a:pPr algn="l" eaLnBrk="1" hangingPunct="1"/>
            <a:r>
              <a:rPr lang="pt-BR" sz="2600" b="1" dirty="0" err="1" smtClean="0">
                <a:solidFill>
                  <a:schemeClr val="tx1"/>
                </a:solidFill>
              </a:rPr>
              <a:t>insert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into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values</a:t>
            </a:r>
            <a:r>
              <a:rPr lang="pt-BR" sz="2600" b="1" dirty="0" smtClean="0">
                <a:solidFill>
                  <a:schemeClr val="tx1"/>
                </a:solidFill>
              </a:rPr>
              <a:t> ('00010', 'Sabrina', 925.40, </a:t>
            </a:r>
            <a:r>
              <a:rPr lang="pt-BR" sz="2600" b="1" dirty="0" err="1" smtClean="0">
                <a:solidFill>
                  <a:schemeClr val="tx1"/>
                </a:solidFill>
              </a:rPr>
              <a:t>to_date</a:t>
            </a:r>
            <a:r>
              <a:rPr lang="pt-BR" sz="2600" b="1" dirty="0" smtClean="0">
                <a:solidFill>
                  <a:schemeClr val="tx1"/>
                </a:solidFill>
              </a:rPr>
              <a:t>('22/05/1987', '</a:t>
            </a:r>
            <a:r>
              <a:rPr lang="pt-BR" sz="2600" b="1" dirty="0" err="1" smtClean="0">
                <a:solidFill>
                  <a:schemeClr val="tx1"/>
                </a:solidFill>
              </a:rPr>
              <a:t>dd</a:t>
            </a:r>
            <a:r>
              <a:rPr lang="pt-BR" sz="2600" b="1" dirty="0" smtClean="0">
                <a:solidFill>
                  <a:schemeClr val="tx1"/>
                </a:solidFill>
              </a:rPr>
              <a:t>/mm/</a:t>
            </a:r>
            <a:r>
              <a:rPr lang="pt-BR" sz="2600" b="1" dirty="0" err="1" smtClean="0">
                <a:solidFill>
                  <a:schemeClr val="tx1"/>
                </a:solidFill>
              </a:rPr>
              <a:t>yyyy</a:t>
            </a:r>
            <a:r>
              <a:rPr lang="pt-BR" sz="2600" b="1" dirty="0" smtClean="0">
                <a:solidFill>
                  <a:schemeClr val="tx1"/>
                </a:solidFill>
              </a:rPr>
              <a:t>'),'0001');</a:t>
            </a:r>
          </a:p>
          <a:p>
            <a:pPr algn="l" eaLnBrk="1" hangingPunct="1"/>
            <a:endParaRPr lang="pt-BR" sz="26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pt-BR" sz="2600" b="1" dirty="0" err="1" smtClean="0">
                <a:solidFill>
                  <a:schemeClr val="tx1"/>
                </a:solidFill>
              </a:rPr>
              <a:t>insert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into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values</a:t>
            </a:r>
            <a:r>
              <a:rPr lang="pt-BR" sz="2600" b="1" dirty="0" smtClean="0">
                <a:solidFill>
                  <a:schemeClr val="tx1"/>
                </a:solidFill>
              </a:rPr>
              <a:t> ('00020', 'Israel', 2200.35, </a:t>
            </a:r>
            <a:r>
              <a:rPr lang="pt-BR" sz="2600" b="1" dirty="0" err="1" smtClean="0">
                <a:solidFill>
                  <a:schemeClr val="tx1"/>
                </a:solidFill>
              </a:rPr>
              <a:t>to_date</a:t>
            </a:r>
            <a:r>
              <a:rPr lang="pt-BR" sz="2600" b="1" dirty="0" smtClean="0">
                <a:solidFill>
                  <a:schemeClr val="tx1"/>
                </a:solidFill>
              </a:rPr>
              <a:t>('16/09/1960','dd/mm/</a:t>
            </a:r>
            <a:r>
              <a:rPr lang="pt-BR" sz="2600" b="1" dirty="0" err="1" smtClean="0">
                <a:solidFill>
                  <a:schemeClr val="tx1"/>
                </a:solidFill>
              </a:rPr>
              <a:t>yyyy</a:t>
            </a:r>
            <a:r>
              <a:rPr lang="pt-BR" sz="2600" b="1" dirty="0" smtClean="0">
                <a:solidFill>
                  <a:schemeClr val="tx1"/>
                </a:solidFill>
              </a:rPr>
              <a:t>'),'0001');</a:t>
            </a:r>
          </a:p>
          <a:p>
            <a:pPr algn="l" eaLnBrk="1" hangingPunct="1"/>
            <a:endParaRPr lang="pt-BR" sz="26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pt-BR" sz="2600" b="1" dirty="0" err="1" smtClean="0">
                <a:solidFill>
                  <a:schemeClr val="tx1"/>
                </a:solidFill>
              </a:rPr>
              <a:t>insert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into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values</a:t>
            </a:r>
            <a:r>
              <a:rPr lang="pt-BR" sz="2600" b="1" dirty="0" smtClean="0">
                <a:solidFill>
                  <a:schemeClr val="tx1"/>
                </a:solidFill>
              </a:rPr>
              <a:t> ('00030', 'João', 780.45, </a:t>
            </a:r>
            <a:r>
              <a:rPr lang="pt-BR" sz="2600" b="1" dirty="0" err="1" smtClean="0">
                <a:solidFill>
                  <a:schemeClr val="tx1"/>
                </a:solidFill>
              </a:rPr>
              <a:t>to_date</a:t>
            </a:r>
            <a:r>
              <a:rPr lang="pt-BR" sz="2600" b="1" dirty="0" smtClean="0">
                <a:solidFill>
                  <a:schemeClr val="tx1"/>
                </a:solidFill>
              </a:rPr>
              <a:t>('12/04/1970','dd/mm/</a:t>
            </a:r>
            <a:r>
              <a:rPr lang="pt-BR" sz="2600" b="1" dirty="0" err="1" smtClean="0">
                <a:solidFill>
                  <a:schemeClr val="tx1"/>
                </a:solidFill>
              </a:rPr>
              <a:t>yyyy</a:t>
            </a:r>
            <a:r>
              <a:rPr lang="pt-BR" sz="2600" b="1" dirty="0" smtClean="0">
                <a:solidFill>
                  <a:schemeClr val="tx1"/>
                </a:solidFill>
              </a:rPr>
              <a:t>'),'0002');</a:t>
            </a:r>
          </a:p>
          <a:p>
            <a:pPr algn="l" eaLnBrk="1" hangingPunct="1"/>
            <a:endParaRPr lang="pt-BR" sz="26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pt-BR" sz="2600" b="1" dirty="0" err="1" smtClean="0">
                <a:solidFill>
                  <a:schemeClr val="tx1"/>
                </a:solidFill>
              </a:rPr>
              <a:t>insert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into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values</a:t>
            </a:r>
            <a:r>
              <a:rPr lang="pt-BR" sz="2600" b="1" dirty="0" smtClean="0">
                <a:solidFill>
                  <a:schemeClr val="tx1"/>
                </a:solidFill>
              </a:rPr>
              <a:t> ('00040', 'Huguinho', 800.00, </a:t>
            </a:r>
            <a:r>
              <a:rPr lang="pt-BR" sz="2600" b="1" dirty="0" err="1" smtClean="0">
                <a:solidFill>
                  <a:schemeClr val="tx1"/>
                </a:solidFill>
              </a:rPr>
              <a:t>to_date</a:t>
            </a:r>
            <a:r>
              <a:rPr lang="pt-BR" sz="2600" b="1" dirty="0" smtClean="0">
                <a:solidFill>
                  <a:schemeClr val="tx1"/>
                </a:solidFill>
              </a:rPr>
              <a:t>('12/11/1999','dd/mm/</a:t>
            </a:r>
            <a:r>
              <a:rPr lang="pt-BR" sz="2600" b="1" dirty="0" err="1" smtClean="0">
                <a:solidFill>
                  <a:schemeClr val="tx1"/>
                </a:solidFill>
              </a:rPr>
              <a:t>yyyy</a:t>
            </a:r>
            <a:r>
              <a:rPr lang="pt-BR" sz="2600" b="1" dirty="0" smtClean="0">
                <a:solidFill>
                  <a:schemeClr val="tx1"/>
                </a:solidFill>
              </a:rPr>
              <a:t>'),'0001');</a:t>
            </a:r>
          </a:p>
          <a:p>
            <a:pPr algn="l" eaLnBrk="1" hangingPunct="1"/>
            <a:endParaRPr lang="pt-BR" sz="26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pt-BR" sz="2600" b="1" dirty="0" err="1" smtClean="0">
                <a:solidFill>
                  <a:schemeClr val="tx1"/>
                </a:solidFill>
              </a:rPr>
              <a:t>insert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into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values</a:t>
            </a:r>
            <a:r>
              <a:rPr lang="pt-BR" sz="2600" b="1" dirty="0" smtClean="0">
                <a:solidFill>
                  <a:schemeClr val="tx1"/>
                </a:solidFill>
              </a:rPr>
              <a:t> ('00050', 'Zezinho', 900.25, </a:t>
            </a:r>
            <a:r>
              <a:rPr lang="pt-BR" sz="2600" b="1" dirty="0" err="1" smtClean="0">
                <a:solidFill>
                  <a:schemeClr val="tx1"/>
                </a:solidFill>
              </a:rPr>
              <a:t>to_date</a:t>
            </a:r>
            <a:r>
              <a:rPr lang="pt-BR" sz="2600" b="1" dirty="0" smtClean="0">
                <a:solidFill>
                  <a:schemeClr val="tx1"/>
                </a:solidFill>
              </a:rPr>
              <a:t>('12/11/1999','dd/mm/</a:t>
            </a:r>
            <a:r>
              <a:rPr lang="pt-BR" sz="2600" b="1" dirty="0" err="1" smtClean="0">
                <a:solidFill>
                  <a:schemeClr val="tx1"/>
                </a:solidFill>
              </a:rPr>
              <a:t>yyyy</a:t>
            </a:r>
            <a:r>
              <a:rPr lang="pt-BR" sz="2600" b="1" dirty="0" smtClean="0">
                <a:solidFill>
                  <a:schemeClr val="tx1"/>
                </a:solidFill>
              </a:rPr>
              <a:t>'),'0002');</a:t>
            </a:r>
          </a:p>
          <a:p>
            <a:pPr algn="l" eaLnBrk="1" hangingPunct="1"/>
            <a:endParaRPr lang="pt-BR" sz="26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pt-BR" sz="2600" b="1" dirty="0" err="1" smtClean="0">
                <a:solidFill>
                  <a:schemeClr val="tx1"/>
                </a:solidFill>
              </a:rPr>
              <a:t>insert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into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values</a:t>
            </a:r>
            <a:r>
              <a:rPr lang="pt-BR" sz="2600" b="1" dirty="0" smtClean="0">
                <a:solidFill>
                  <a:schemeClr val="tx1"/>
                </a:solidFill>
              </a:rPr>
              <a:t> ('00060', 'Luizinho', 1250.35, </a:t>
            </a:r>
            <a:r>
              <a:rPr lang="pt-BR" sz="2600" b="1" dirty="0" err="1" smtClean="0">
                <a:solidFill>
                  <a:schemeClr val="tx1"/>
                </a:solidFill>
              </a:rPr>
              <a:t>to_date</a:t>
            </a:r>
            <a:r>
              <a:rPr lang="pt-BR" sz="2600" b="1" dirty="0" smtClean="0">
                <a:solidFill>
                  <a:schemeClr val="tx1"/>
                </a:solidFill>
              </a:rPr>
              <a:t>('12/11/1999','dd/mm/</a:t>
            </a:r>
            <a:r>
              <a:rPr lang="pt-BR" sz="2600" b="1" dirty="0" err="1" smtClean="0">
                <a:solidFill>
                  <a:schemeClr val="tx1"/>
                </a:solidFill>
              </a:rPr>
              <a:t>yyyy</a:t>
            </a:r>
            <a:r>
              <a:rPr lang="pt-BR" sz="2600" b="1" dirty="0" smtClean="0">
                <a:solidFill>
                  <a:schemeClr val="tx1"/>
                </a:solidFill>
              </a:rPr>
              <a:t>'),'0003');</a:t>
            </a:r>
          </a:p>
          <a:p>
            <a:pPr algn="l" eaLnBrk="1" hangingPunct="1"/>
            <a:endParaRPr lang="pt-BR" sz="26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pt-BR" sz="2600" b="1" dirty="0" err="1" smtClean="0">
                <a:solidFill>
                  <a:schemeClr val="tx1"/>
                </a:solidFill>
              </a:rPr>
              <a:t>insert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into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600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err="1" smtClean="0">
                <a:solidFill>
                  <a:schemeClr val="tx1"/>
                </a:solidFill>
              </a:rPr>
              <a:t>values</a:t>
            </a:r>
            <a:r>
              <a:rPr lang="pt-BR" sz="2600" b="1" dirty="0" smtClean="0">
                <a:solidFill>
                  <a:schemeClr val="tx1"/>
                </a:solidFill>
              </a:rPr>
              <a:t> ('00070', 'Julia', 980.00, </a:t>
            </a:r>
            <a:r>
              <a:rPr lang="pt-BR" sz="2600" b="1" dirty="0" err="1" smtClean="0">
                <a:solidFill>
                  <a:schemeClr val="tx1"/>
                </a:solidFill>
              </a:rPr>
              <a:t>to_date</a:t>
            </a:r>
            <a:r>
              <a:rPr lang="pt-BR" sz="2600" b="1" dirty="0" smtClean="0">
                <a:solidFill>
                  <a:schemeClr val="tx1"/>
                </a:solidFill>
              </a:rPr>
              <a:t>('05/04/1992','dd/mm/</a:t>
            </a:r>
            <a:r>
              <a:rPr lang="pt-BR" sz="2600" b="1" dirty="0" err="1" smtClean="0">
                <a:solidFill>
                  <a:schemeClr val="tx1"/>
                </a:solidFill>
              </a:rPr>
              <a:t>yyyy</a:t>
            </a:r>
            <a:r>
              <a:rPr lang="pt-BR" sz="2600" b="1" dirty="0" smtClean="0">
                <a:solidFill>
                  <a:schemeClr val="tx1"/>
                </a:solidFill>
              </a:rPr>
              <a:t>'),'0003');</a:t>
            </a:r>
          </a:p>
          <a:p>
            <a:pPr algn="l" eaLnBrk="1" hangingPunct="1"/>
            <a:endParaRPr lang="pt-BR" sz="2000" dirty="0" smtClean="0"/>
          </a:p>
          <a:p>
            <a:pPr algn="l" eaLnBrk="1" hangingPunct="1"/>
            <a:endParaRPr lang="pt-BR" sz="3600" dirty="0" smtClean="0"/>
          </a:p>
          <a:p>
            <a:pPr eaLnBrk="1" hangingPunct="1"/>
            <a:endParaRPr lang="pt-BR" sz="3600" dirty="0" smtClean="0"/>
          </a:p>
          <a:p>
            <a:pPr eaLnBrk="1" hangingPunct="1"/>
            <a:endParaRPr lang="pt-BR" sz="36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5967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tângulo 1"/>
          <p:cNvSpPr>
            <a:spLocks noChangeArrowheads="1"/>
          </p:cNvSpPr>
          <p:nvPr/>
        </p:nvSpPr>
        <p:spPr bwMode="auto">
          <a:xfrm>
            <a:off x="468313" y="1628775"/>
            <a:ext cx="7848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sz="3000"/>
              <a:t>Neste caso, poderíamos ter inserido os dados na tabela “Funcionarios”, antes da inserção na tabela “Departamentos”?</a:t>
            </a:r>
          </a:p>
        </p:txBody>
      </p:sp>
    </p:spTree>
    <p:extLst>
      <p:ext uri="{BB962C8B-B14F-4D97-AF65-F5344CB8AC3E}">
        <p14:creationId xmlns:p14="http://schemas.microsoft.com/office/powerpoint/2010/main" val="37056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tângulo 1"/>
          <p:cNvSpPr>
            <a:spLocks noChangeArrowheads="1"/>
          </p:cNvSpPr>
          <p:nvPr/>
        </p:nvSpPr>
        <p:spPr bwMode="auto">
          <a:xfrm>
            <a:off x="1403350" y="908050"/>
            <a:ext cx="70564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3400"/>
              <a:t>Estrutura de um consulta em SQL</a:t>
            </a:r>
          </a:p>
        </p:txBody>
      </p:sp>
      <p:sp>
        <p:nvSpPr>
          <p:cNvPr id="7171" name="Retângulo 2"/>
          <p:cNvSpPr>
            <a:spLocks noChangeArrowheads="1"/>
          </p:cNvSpPr>
          <p:nvPr/>
        </p:nvSpPr>
        <p:spPr bwMode="auto">
          <a:xfrm>
            <a:off x="965200" y="2205038"/>
            <a:ext cx="7272338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5200"/>
              <a:t>select  	campo(s)</a:t>
            </a:r>
          </a:p>
          <a:p>
            <a:r>
              <a:rPr lang="pt-BR" sz="5200"/>
              <a:t>FROM      	tabela(s)</a:t>
            </a:r>
          </a:p>
          <a:p>
            <a:r>
              <a:rPr lang="pt-BR" sz="5200"/>
              <a:t>where   	predicado</a:t>
            </a:r>
          </a:p>
        </p:txBody>
      </p:sp>
    </p:spTree>
    <p:extLst>
      <p:ext uri="{BB962C8B-B14F-4D97-AF65-F5344CB8AC3E}">
        <p14:creationId xmlns:p14="http://schemas.microsoft.com/office/powerpoint/2010/main" val="14717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15888"/>
            <a:ext cx="7772400" cy="1470025"/>
          </a:xfrm>
        </p:spPr>
        <p:txBody>
          <a:bodyPr/>
          <a:lstStyle/>
          <a:p>
            <a:pPr eaLnBrk="1" hangingPunct="1"/>
            <a:r>
              <a:rPr lang="pt-BR" sz="3000" smtClean="0"/>
              <a:t>Consultas em SQL</a:t>
            </a:r>
            <a:br>
              <a:rPr lang="pt-BR" sz="3000" smtClean="0"/>
            </a:br>
            <a:r>
              <a:rPr lang="pt-BR" sz="3000" smtClean="0"/>
              <a:t>(Consultas simples em 1 tabela)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557338"/>
            <a:ext cx="8713788" cy="4968875"/>
          </a:xfrm>
        </p:spPr>
        <p:txBody>
          <a:bodyPr/>
          <a:lstStyle/>
          <a:p>
            <a:pPr algn="l" eaLnBrk="1" hangingPunct="1"/>
            <a:r>
              <a:rPr lang="pt-BR" sz="2000" b="1" dirty="0" smtClean="0">
                <a:solidFill>
                  <a:schemeClr val="tx1"/>
                </a:solidFill>
              </a:rPr>
              <a:t>1) 	</a:t>
            </a: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nome  </a:t>
            </a:r>
            <a:r>
              <a:rPr lang="pt-BR" sz="2000" b="1" dirty="0" err="1" smtClean="0">
                <a:solidFill>
                  <a:schemeClr val="tx1"/>
                </a:solidFill>
              </a:rPr>
              <a:t>from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</a:p>
          <a:p>
            <a:pPr algn="l" eaLnBrk="1" hangingPunct="1"/>
            <a:r>
              <a:rPr lang="pt-BR" sz="2000" b="1" dirty="0" smtClean="0">
                <a:solidFill>
                  <a:schemeClr val="tx1"/>
                </a:solidFill>
              </a:rPr>
              <a:t>	</a:t>
            </a:r>
            <a:r>
              <a:rPr lang="pt-BR" sz="2000" b="1" dirty="0" err="1" smtClean="0">
                <a:solidFill>
                  <a:schemeClr val="tx1"/>
                </a:solidFill>
              </a:rPr>
              <a:t>where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cod_depto</a:t>
            </a:r>
            <a:r>
              <a:rPr lang="pt-BR" sz="2000" b="1" dirty="0" smtClean="0">
                <a:solidFill>
                  <a:schemeClr val="tx1"/>
                </a:solidFill>
              </a:rPr>
              <a:t> = '0001';</a:t>
            </a:r>
          </a:p>
          <a:p>
            <a:pPr algn="l" eaLnBrk="1" hangingPunct="1"/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/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pt-BR" sz="2000" b="1" dirty="0" smtClean="0">
                <a:solidFill>
                  <a:schemeClr val="tx1"/>
                </a:solidFill>
              </a:rPr>
              <a:t>2)          </a:t>
            </a: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nome  </a:t>
            </a:r>
            <a:r>
              <a:rPr lang="pt-BR" sz="2000" b="1" dirty="0" err="1" smtClean="0">
                <a:solidFill>
                  <a:schemeClr val="tx1"/>
                </a:solidFill>
              </a:rPr>
              <a:t>from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000" b="1" dirty="0" smtClean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/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pt-BR" sz="2000" b="1" dirty="0" smtClean="0">
                <a:solidFill>
                  <a:schemeClr val="tx1"/>
                </a:solidFill>
              </a:rPr>
              <a:t>3)	</a:t>
            </a: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*  </a:t>
            </a:r>
            <a:r>
              <a:rPr lang="pt-BR" sz="2000" b="1" dirty="0" err="1" smtClean="0">
                <a:solidFill>
                  <a:schemeClr val="tx1"/>
                </a:solidFill>
              </a:rPr>
              <a:t>from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000" b="1" dirty="0" smtClean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/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pt-BR" sz="2000" b="1" dirty="0" smtClean="0">
                <a:solidFill>
                  <a:schemeClr val="tx1"/>
                </a:solidFill>
              </a:rPr>
              <a:t>4)	</a:t>
            </a: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* </a:t>
            </a:r>
            <a:r>
              <a:rPr lang="pt-BR" sz="2000" b="1" dirty="0" err="1" smtClean="0">
                <a:solidFill>
                  <a:schemeClr val="tx1"/>
                </a:solidFill>
              </a:rPr>
              <a:t>from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</a:p>
          <a:p>
            <a:pPr algn="l" eaLnBrk="1" hangingPunct="1"/>
            <a:r>
              <a:rPr lang="pt-BR" sz="2000" b="1" dirty="0" smtClean="0">
                <a:solidFill>
                  <a:schemeClr val="tx1"/>
                </a:solidFill>
              </a:rPr>
              <a:t>             </a:t>
            </a:r>
            <a:r>
              <a:rPr lang="pt-BR" sz="2000" b="1" dirty="0" err="1" smtClean="0">
                <a:solidFill>
                  <a:schemeClr val="tx1"/>
                </a:solidFill>
              </a:rPr>
              <a:t>where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cod_depto</a:t>
            </a:r>
            <a:r>
              <a:rPr lang="pt-BR" sz="2000" b="1" dirty="0" smtClean="0">
                <a:solidFill>
                  <a:schemeClr val="tx1"/>
                </a:solidFill>
              </a:rPr>
              <a:t> = '0001‘   </a:t>
            </a:r>
          </a:p>
          <a:p>
            <a:pPr algn="l" eaLnBrk="1" hangingPunct="1"/>
            <a:r>
              <a:rPr lang="pt-BR" sz="2000" b="1" dirty="0" smtClean="0">
                <a:solidFill>
                  <a:schemeClr val="tx1"/>
                </a:solidFill>
              </a:rPr>
              <a:t>                        </a:t>
            </a:r>
            <a:r>
              <a:rPr lang="pt-BR" sz="2000" b="1" dirty="0" err="1" smtClean="0">
                <a:solidFill>
                  <a:schemeClr val="tx1"/>
                </a:solidFill>
              </a:rPr>
              <a:t>and</a:t>
            </a:r>
            <a:r>
              <a:rPr lang="pt-BR" sz="2000" b="1" dirty="0" smtClean="0">
                <a:solidFill>
                  <a:schemeClr val="tx1"/>
                </a:solidFill>
              </a:rPr>
              <a:t> salario &lt; 1000;</a:t>
            </a:r>
          </a:p>
          <a:p>
            <a:pPr algn="l" eaLnBrk="1" hangingPunct="1"/>
            <a:endParaRPr lang="pt-BR" sz="2000" dirty="0" smtClean="0"/>
          </a:p>
          <a:p>
            <a:pPr algn="l" eaLnBrk="1" hangingPunct="1"/>
            <a:endParaRPr lang="pt-BR" sz="2000" dirty="0" smtClean="0"/>
          </a:p>
          <a:p>
            <a:pPr algn="l" eaLnBrk="1" hangingPunct="1"/>
            <a:endParaRPr lang="pt-BR" sz="2000" dirty="0" smtClean="0"/>
          </a:p>
          <a:p>
            <a:pPr algn="l" eaLnBrk="1" hangingPunct="1"/>
            <a:endParaRPr lang="pt-BR" sz="2000" dirty="0" smtClean="0"/>
          </a:p>
          <a:p>
            <a:pPr algn="l" eaLnBrk="1" hangingPunct="1"/>
            <a:endParaRPr lang="pt-BR" sz="2000" dirty="0" smtClean="0"/>
          </a:p>
          <a:p>
            <a:pPr eaLnBrk="1" hangingPunct="1"/>
            <a:endParaRPr lang="pt-BR" sz="6000" dirty="0" smtClean="0"/>
          </a:p>
          <a:p>
            <a:pPr eaLnBrk="1" hangingPunct="1"/>
            <a:endParaRPr lang="pt-BR" sz="6000" dirty="0" smtClean="0"/>
          </a:p>
          <a:p>
            <a:pPr eaLnBrk="1" hangingPunct="1"/>
            <a:endParaRPr lang="pt-BR" sz="4000" dirty="0" smtClean="0"/>
          </a:p>
          <a:p>
            <a:pPr eaLnBrk="1" hangingPunct="1"/>
            <a:endParaRPr lang="pt-BR" sz="4000" dirty="0" smtClean="0"/>
          </a:p>
        </p:txBody>
      </p:sp>
      <p:sp>
        <p:nvSpPr>
          <p:cNvPr id="8196" name="CaixaDeTexto 1"/>
          <p:cNvSpPr txBox="1">
            <a:spLocks noChangeArrowheads="1"/>
          </p:cNvSpPr>
          <p:nvPr/>
        </p:nvSpPr>
        <p:spPr bwMode="auto">
          <a:xfrm>
            <a:off x="6121400" y="1628775"/>
            <a:ext cx="27717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sz="1200"/>
              <a:t>Seleciona os nomes dos  funcionários do departamento cujo código é ‘00001’</a:t>
            </a:r>
          </a:p>
        </p:txBody>
      </p:sp>
      <p:sp>
        <p:nvSpPr>
          <p:cNvPr id="8197" name="CaixaDeTexto 4"/>
          <p:cNvSpPr txBox="1">
            <a:spLocks noChangeArrowheads="1"/>
          </p:cNvSpPr>
          <p:nvPr/>
        </p:nvSpPr>
        <p:spPr bwMode="auto">
          <a:xfrm>
            <a:off x="6121400" y="3209925"/>
            <a:ext cx="28035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sz="1200"/>
              <a:t>Seleciona os nomes de todos os funcionários</a:t>
            </a:r>
          </a:p>
        </p:txBody>
      </p:sp>
      <p:sp>
        <p:nvSpPr>
          <p:cNvPr id="8198" name="CaixaDeTexto 5"/>
          <p:cNvSpPr txBox="1">
            <a:spLocks noChangeArrowheads="1"/>
          </p:cNvSpPr>
          <p:nvPr/>
        </p:nvSpPr>
        <p:spPr bwMode="auto">
          <a:xfrm>
            <a:off x="6121400" y="4308475"/>
            <a:ext cx="28035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sz="1200"/>
              <a:t>Seleciona   todas as informações de todos os funcionários</a:t>
            </a:r>
          </a:p>
        </p:txBody>
      </p:sp>
      <p:sp>
        <p:nvSpPr>
          <p:cNvPr id="8199" name="CaixaDeTexto 6"/>
          <p:cNvSpPr txBox="1">
            <a:spLocks noChangeArrowheads="1"/>
          </p:cNvSpPr>
          <p:nvPr/>
        </p:nvSpPr>
        <p:spPr bwMode="auto">
          <a:xfrm>
            <a:off x="6102350" y="5580063"/>
            <a:ext cx="2808288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sz="1200"/>
              <a:t>Seleciona  todas as informações apenas dos  funcionários do departamento ‘00001’ e que ganham mais de 1.000,00</a:t>
            </a:r>
          </a:p>
        </p:txBody>
      </p:sp>
    </p:spTree>
    <p:extLst>
      <p:ext uri="{BB962C8B-B14F-4D97-AF65-F5344CB8AC3E}">
        <p14:creationId xmlns:p14="http://schemas.microsoft.com/office/powerpoint/2010/main" val="39091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-1588"/>
            <a:ext cx="7772400" cy="1470026"/>
          </a:xfrm>
        </p:spPr>
        <p:txBody>
          <a:bodyPr/>
          <a:lstStyle/>
          <a:p>
            <a:pPr eaLnBrk="1" hangingPunct="1"/>
            <a:r>
              <a:rPr lang="pt-BR" sz="3000" smtClean="0"/>
              <a:t>Consultas em SQL </a:t>
            </a:r>
            <a:br>
              <a:rPr lang="pt-BR" sz="3000" smtClean="0"/>
            </a:br>
            <a:r>
              <a:rPr lang="pt-BR" sz="3000" smtClean="0"/>
              <a:t>(comparação de datas)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738" y="1557338"/>
            <a:ext cx="8423275" cy="4679950"/>
          </a:xfrm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dirty="0" smtClean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5)      </a:t>
            </a:r>
            <a:r>
              <a:rPr lang="pt-BR" sz="1800" b="1" dirty="0" err="1" smtClean="0">
                <a:solidFill>
                  <a:schemeClr val="tx1"/>
                </a:solidFill>
              </a:rPr>
              <a:t>select</a:t>
            </a:r>
            <a:r>
              <a:rPr lang="pt-BR" sz="1800" b="1" dirty="0" smtClean="0">
                <a:solidFill>
                  <a:schemeClr val="tx1"/>
                </a:solidFill>
              </a:rPr>
              <a:t> </a:t>
            </a:r>
            <a:r>
              <a:rPr lang="pt-BR" sz="1800" b="1" dirty="0">
                <a:solidFill>
                  <a:schemeClr val="tx1"/>
                </a:solidFill>
              </a:rPr>
              <a:t>nome </a:t>
            </a:r>
            <a:r>
              <a:rPr lang="pt-BR" sz="1800" b="1" dirty="0" err="1">
                <a:solidFill>
                  <a:schemeClr val="tx1"/>
                </a:solidFill>
              </a:rPr>
              <a:t>from</a:t>
            </a:r>
            <a:r>
              <a:rPr lang="pt-BR" sz="1800" b="1" dirty="0">
                <a:solidFill>
                  <a:schemeClr val="tx1"/>
                </a:solidFill>
              </a:rPr>
              <a:t> </a:t>
            </a:r>
            <a:r>
              <a:rPr lang="pt-BR" sz="1800" b="1" dirty="0" err="1">
                <a:solidFill>
                  <a:schemeClr val="tx1"/>
                </a:solidFill>
              </a:rPr>
              <a:t>Funcionarios</a:t>
            </a:r>
            <a:endParaRPr lang="pt-BR" sz="1800" b="1" dirty="0">
              <a:solidFill>
                <a:schemeClr val="tx1"/>
              </a:solidFill>
            </a:endParaRPr>
          </a:p>
          <a:p>
            <a:pPr marL="609600" indent="-609600" algn="l" eaLnBrk="1" hangingPunct="1">
              <a:lnSpc>
                <a:spcPct val="80000"/>
              </a:lnSpc>
              <a:defRPr/>
            </a:pPr>
            <a:r>
              <a:rPr lang="pt-BR" sz="1800" b="1" dirty="0">
                <a:solidFill>
                  <a:schemeClr val="tx1"/>
                </a:solidFill>
              </a:rPr>
              <a:t>	</a:t>
            </a:r>
            <a:r>
              <a:rPr lang="pt-BR" sz="1800" b="1" dirty="0" smtClean="0">
                <a:solidFill>
                  <a:schemeClr val="tx1"/>
                </a:solidFill>
              </a:rPr>
              <a:t> </a:t>
            </a:r>
            <a:r>
              <a:rPr lang="pt-BR" sz="1800" b="1" dirty="0" err="1" smtClean="0">
                <a:solidFill>
                  <a:schemeClr val="tx1"/>
                </a:solidFill>
              </a:rPr>
              <a:t>where</a:t>
            </a:r>
            <a:r>
              <a:rPr lang="pt-BR" sz="1800" b="1" dirty="0" smtClean="0">
                <a:solidFill>
                  <a:schemeClr val="tx1"/>
                </a:solidFill>
              </a:rPr>
              <a:t> </a:t>
            </a:r>
            <a:r>
              <a:rPr lang="pt-BR" sz="1800" b="1" dirty="0" err="1">
                <a:solidFill>
                  <a:schemeClr val="tx1"/>
                </a:solidFill>
              </a:rPr>
              <a:t>to_char</a:t>
            </a:r>
            <a:r>
              <a:rPr lang="pt-BR" sz="1800" b="1" dirty="0">
                <a:solidFill>
                  <a:schemeClr val="tx1"/>
                </a:solidFill>
              </a:rPr>
              <a:t>(</a:t>
            </a:r>
            <a:r>
              <a:rPr lang="pt-BR" sz="1800" b="1" dirty="0" err="1">
                <a:solidFill>
                  <a:schemeClr val="tx1"/>
                </a:solidFill>
              </a:rPr>
              <a:t>data_nasc</a:t>
            </a:r>
            <a:r>
              <a:rPr lang="pt-BR" sz="1800" b="1" dirty="0">
                <a:solidFill>
                  <a:schemeClr val="tx1"/>
                </a:solidFill>
              </a:rPr>
              <a:t>, </a:t>
            </a:r>
            <a:r>
              <a:rPr lang="pt-BR" sz="1800" b="1" dirty="0" smtClean="0">
                <a:solidFill>
                  <a:schemeClr val="tx1"/>
                </a:solidFill>
              </a:rPr>
              <a:t>‘</a:t>
            </a:r>
            <a:r>
              <a:rPr lang="pt-BR" sz="1800" b="1" dirty="0" err="1" smtClean="0">
                <a:solidFill>
                  <a:schemeClr val="tx1"/>
                </a:solidFill>
              </a:rPr>
              <a:t>dd</a:t>
            </a:r>
            <a:r>
              <a:rPr lang="pt-BR" sz="1800" b="1" dirty="0" smtClean="0">
                <a:solidFill>
                  <a:schemeClr val="tx1"/>
                </a:solidFill>
              </a:rPr>
              <a:t>/mm/</a:t>
            </a:r>
            <a:r>
              <a:rPr lang="pt-BR" sz="1800" b="1" dirty="0" err="1" smtClean="0">
                <a:solidFill>
                  <a:schemeClr val="tx1"/>
                </a:solidFill>
              </a:rPr>
              <a:t>yyyy</a:t>
            </a:r>
            <a:r>
              <a:rPr lang="pt-BR" sz="1800" b="1" dirty="0" smtClean="0">
                <a:solidFill>
                  <a:schemeClr val="tx1"/>
                </a:solidFill>
              </a:rPr>
              <a:t>') = </a:t>
            </a:r>
            <a:r>
              <a:rPr lang="pt-BR" sz="1800" b="1" dirty="0">
                <a:solidFill>
                  <a:schemeClr val="tx1"/>
                </a:solidFill>
              </a:rPr>
              <a:t>'</a:t>
            </a:r>
            <a:r>
              <a:rPr lang="pt-BR" sz="1800" b="1" dirty="0" smtClean="0">
                <a:solidFill>
                  <a:schemeClr val="tx1"/>
                </a:solidFill>
              </a:rPr>
              <a:t>16/09/1960';</a:t>
            </a:r>
            <a:endParaRPr lang="pt-BR" sz="1800" b="1" dirty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 marL="609600" indent="-609600" algn="l" eaLnBrk="1" hangingPunct="1">
              <a:lnSpc>
                <a:spcPct val="8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6)      </a:t>
            </a:r>
            <a:r>
              <a:rPr lang="pt-BR" sz="1800" b="1" dirty="0" err="1" smtClean="0">
                <a:solidFill>
                  <a:schemeClr val="tx1"/>
                </a:solidFill>
              </a:rPr>
              <a:t>select</a:t>
            </a:r>
            <a:r>
              <a:rPr lang="pt-BR" sz="1800" b="1" dirty="0" smtClean="0">
                <a:solidFill>
                  <a:schemeClr val="tx1"/>
                </a:solidFill>
              </a:rPr>
              <a:t> </a:t>
            </a:r>
            <a:r>
              <a:rPr lang="pt-BR" sz="1800" b="1" dirty="0">
                <a:solidFill>
                  <a:schemeClr val="tx1"/>
                </a:solidFill>
              </a:rPr>
              <a:t>nome </a:t>
            </a:r>
            <a:r>
              <a:rPr lang="pt-BR" sz="1800" b="1" dirty="0" err="1">
                <a:solidFill>
                  <a:schemeClr val="tx1"/>
                </a:solidFill>
              </a:rPr>
              <a:t>from</a:t>
            </a:r>
            <a:r>
              <a:rPr lang="pt-BR" sz="1800" b="1" dirty="0">
                <a:solidFill>
                  <a:schemeClr val="tx1"/>
                </a:solidFill>
              </a:rPr>
              <a:t> </a:t>
            </a:r>
            <a:r>
              <a:rPr lang="pt-BR" sz="1800" b="1" dirty="0" err="1">
                <a:solidFill>
                  <a:schemeClr val="tx1"/>
                </a:solidFill>
              </a:rPr>
              <a:t>Funcionarios</a:t>
            </a:r>
            <a:endParaRPr lang="pt-BR" sz="1800" b="1" dirty="0">
              <a:solidFill>
                <a:schemeClr val="tx1"/>
              </a:solidFill>
            </a:endParaRPr>
          </a:p>
          <a:p>
            <a:pPr marL="609600" indent="-609600" algn="l" eaLnBrk="1" hangingPunct="1">
              <a:lnSpc>
                <a:spcPct val="80000"/>
              </a:lnSpc>
              <a:defRPr/>
            </a:pPr>
            <a:r>
              <a:rPr lang="pt-BR" sz="1800" b="1" dirty="0">
                <a:solidFill>
                  <a:schemeClr val="tx1"/>
                </a:solidFill>
              </a:rPr>
              <a:t>	</a:t>
            </a:r>
            <a:r>
              <a:rPr lang="pt-BR" sz="1800" b="1" dirty="0" smtClean="0">
                <a:solidFill>
                  <a:schemeClr val="tx1"/>
                </a:solidFill>
              </a:rPr>
              <a:t> </a:t>
            </a:r>
            <a:r>
              <a:rPr lang="pt-BR" sz="1800" b="1" dirty="0" err="1" smtClean="0">
                <a:solidFill>
                  <a:schemeClr val="tx1"/>
                </a:solidFill>
              </a:rPr>
              <a:t>where</a:t>
            </a:r>
            <a:r>
              <a:rPr lang="pt-BR" sz="1800" b="1" dirty="0" smtClean="0">
                <a:solidFill>
                  <a:schemeClr val="tx1"/>
                </a:solidFill>
              </a:rPr>
              <a:t> </a:t>
            </a:r>
            <a:r>
              <a:rPr lang="pt-BR" sz="1800" b="1" dirty="0" err="1">
                <a:solidFill>
                  <a:schemeClr val="tx1"/>
                </a:solidFill>
              </a:rPr>
              <a:t>to_char</a:t>
            </a:r>
            <a:r>
              <a:rPr lang="pt-BR" sz="1800" b="1" dirty="0">
                <a:solidFill>
                  <a:schemeClr val="tx1"/>
                </a:solidFill>
              </a:rPr>
              <a:t>(</a:t>
            </a:r>
            <a:r>
              <a:rPr lang="pt-BR" sz="1800" b="1" dirty="0" err="1">
                <a:solidFill>
                  <a:schemeClr val="tx1"/>
                </a:solidFill>
              </a:rPr>
              <a:t>data_nasc</a:t>
            </a:r>
            <a:r>
              <a:rPr lang="pt-BR" sz="1800" b="1" dirty="0">
                <a:solidFill>
                  <a:schemeClr val="tx1"/>
                </a:solidFill>
              </a:rPr>
              <a:t>, '</a:t>
            </a:r>
            <a:r>
              <a:rPr lang="pt-BR" sz="1800" b="1" dirty="0" err="1">
                <a:solidFill>
                  <a:schemeClr val="tx1"/>
                </a:solidFill>
              </a:rPr>
              <a:t>yyyy</a:t>
            </a:r>
            <a:r>
              <a:rPr lang="pt-BR" sz="1800" b="1" dirty="0">
                <a:solidFill>
                  <a:schemeClr val="tx1"/>
                </a:solidFill>
              </a:rPr>
              <a:t>') &gt; '1990</a:t>
            </a:r>
            <a:r>
              <a:rPr lang="pt-BR" sz="1800" b="1" dirty="0" smtClean="0">
                <a:solidFill>
                  <a:schemeClr val="tx1"/>
                </a:solidFill>
              </a:rPr>
              <a:t>';</a:t>
            </a:r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b="1" dirty="0">
              <a:solidFill>
                <a:schemeClr val="tx1"/>
              </a:solidFill>
            </a:endParaRPr>
          </a:p>
          <a:p>
            <a:pPr marL="609600" indent="-609600" algn="l" eaLnBrk="1" hangingPunct="1">
              <a:lnSpc>
                <a:spcPct val="80000"/>
              </a:lnSpc>
              <a:buFontTx/>
              <a:buAutoNum type="arabicParenR" startAt="7"/>
              <a:defRPr/>
            </a:pP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 nome, </a:t>
            </a:r>
            <a:r>
              <a:rPr lang="pt-BR" sz="2000" b="1" dirty="0" err="1" smtClean="0">
                <a:solidFill>
                  <a:schemeClr val="tx1"/>
                </a:solidFill>
              </a:rPr>
              <a:t>sysdate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</a:rPr>
              <a:t>– </a:t>
            </a:r>
            <a:r>
              <a:rPr lang="pt-BR" sz="2000" b="1" dirty="0" err="1" smtClean="0">
                <a:solidFill>
                  <a:schemeClr val="tx1"/>
                </a:solidFill>
              </a:rPr>
              <a:t>data_nasc</a:t>
            </a:r>
            <a:r>
              <a:rPr lang="pt-BR" sz="2000" b="1" dirty="0" smtClean="0">
                <a:solidFill>
                  <a:schemeClr val="tx1"/>
                </a:solidFill>
              </a:rPr>
              <a:t>  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</a:rPr>
              <a:t>        </a:t>
            </a:r>
            <a:r>
              <a:rPr lang="pt-BR" sz="2000" b="1" dirty="0" err="1" smtClean="0">
                <a:solidFill>
                  <a:schemeClr val="tx1"/>
                </a:solidFill>
              </a:rPr>
              <a:t>from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000" b="1" dirty="0" smtClean="0">
                <a:solidFill>
                  <a:schemeClr val="tx1"/>
                </a:solidFill>
              </a:rPr>
              <a:t>;</a:t>
            </a:r>
          </a:p>
          <a:p>
            <a:pPr marL="609600" indent="-609600" algn="l" eaLnBrk="1" hangingPunct="1">
              <a:lnSpc>
                <a:spcPct val="80000"/>
              </a:lnSpc>
              <a:buFontTx/>
              <a:buAutoNum type="arabicParenR" startAt="7"/>
              <a:defRPr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  <a:defRPr/>
            </a:pPr>
            <a:endParaRPr lang="pt-BR" sz="2000" b="1" dirty="0">
              <a:solidFill>
                <a:schemeClr val="tx1"/>
              </a:solidFill>
            </a:endParaRPr>
          </a:p>
          <a:p>
            <a:pPr marL="609600" indent="-609600" algn="l" eaLnBrk="1" hangingPunct="1">
              <a:lnSpc>
                <a:spcPct val="80000"/>
              </a:lnSpc>
              <a:buFontTx/>
              <a:buAutoNum type="arabicParenR" startAt="7"/>
              <a:defRPr/>
            </a:pP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sysdate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from</a:t>
            </a:r>
            <a:r>
              <a:rPr lang="pt-BR" sz="2000" b="1" dirty="0" smtClean="0">
                <a:solidFill>
                  <a:schemeClr val="tx1"/>
                </a:solidFill>
              </a:rPr>
              <a:t> dual;	</a:t>
            </a:r>
            <a:r>
              <a:rPr lang="pt-BR" sz="2000" dirty="0" smtClean="0"/>
              <a:t>			</a:t>
            </a:r>
            <a:endParaRPr lang="pt-BR" sz="2000" dirty="0"/>
          </a:p>
          <a:p>
            <a:pPr algn="l" eaLnBrk="1" hangingPunct="1">
              <a:defRPr/>
            </a:pPr>
            <a:endParaRPr lang="pt-BR" sz="2000" dirty="0" smtClean="0"/>
          </a:p>
          <a:p>
            <a:pPr algn="l" eaLnBrk="1" hangingPunct="1">
              <a:defRPr/>
            </a:pPr>
            <a:endParaRPr lang="pt-BR" sz="2000" dirty="0" smtClean="0"/>
          </a:p>
          <a:p>
            <a:pPr algn="l" eaLnBrk="1" hangingPunct="1">
              <a:defRPr/>
            </a:pPr>
            <a:endParaRPr lang="pt-BR" sz="2000" dirty="0" smtClean="0"/>
          </a:p>
          <a:p>
            <a:pPr algn="l" eaLnBrk="1" hangingPunct="1">
              <a:defRPr/>
            </a:pPr>
            <a:endParaRPr lang="pt-BR" sz="2000" dirty="0" smtClean="0"/>
          </a:p>
          <a:p>
            <a:pPr algn="l" eaLnBrk="1" hangingPunct="1">
              <a:defRPr/>
            </a:pPr>
            <a:endParaRPr lang="pt-BR" sz="2000" dirty="0" smtClean="0"/>
          </a:p>
          <a:p>
            <a:pPr eaLnBrk="1" hangingPunct="1">
              <a:defRPr/>
            </a:pPr>
            <a:endParaRPr lang="pt-BR" sz="6000" dirty="0" smtClean="0"/>
          </a:p>
          <a:p>
            <a:pPr eaLnBrk="1" hangingPunct="1">
              <a:defRPr/>
            </a:pPr>
            <a:endParaRPr lang="pt-BR" sz="6000" dirty="0" smtClean="0"/>
          </a:p>
          <a:p>
            <a:pPr eaLnBrk="1" hangingPunct="1">
              <a:defRPr/>
            </a:pPr>
            <a:endParaRPr lang="pt-BR" sz="4000" dirty="0" smtClean="0"/>
          </a:p>
          <a:p>
            <a:pPr eaLnBrk="1" hangingPunct="1">
              <a:defRPr/>
            </a:pPr>
            <a:endParaRPr lang="pt-BR" sz="4000" dirty="0" smtClean="0"/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6084888" y="5489575"/>
            <a:ext cx="28035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sz="1200"/>
              <a:t>Seleciona   a data atual</a:t>
            </a:r>
          </a:p>
        </p:txBody>
      </p:sp>
      <p:sp>
        <p:nvSpPr>
          <p:cNvPr id="9221" name="CaixaDeTexto 5"/>
          <p:cNvSpPr txBox="1">
            <a:spLocks noChangeArrowheads="1"/>
          </p:cNvSpPr>
          <p:nvPr/>
        </p:nvSpPr>
        <p:spPr bwMode="auto">
          <a:xfrm>
            <a:off x="6084888" y="4365625"/>
            <a:ext cx="28035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sz="1200"/>
              <a:t>Seleciona   os nomes dos funcionários e as respectivas  idades (em dias)</a:t>
            </a:r>
          </a:p>
        </p:txBody>
      </p:sp>
      <p:sp>
        <p:nvSpPr>
          <p:cNvPr id="9222" name="CaixaDeTexto 6"/>
          <p:cNvSpPr txBox="1">
            <a:spLocks noChangeArrowheads="1"/>
          </p:cNvSpPr>
          <p:nvPr/>
        </p:nvSpPr>
        <p:spPr bwMode="auto">
          <a:xfrm>
            <a:off x="6084888" y="3213100"/>
            <a:ext cx="28035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sz="1200"/>
              <a:t>Seleciona   os nomes de todos os funcionários que nasceram depois  1990</a:t>
            </a:r>
          </a:p>
        </p:txBody>
      </p:sp>
      <p:sp>
        <p:nvSpPr>
          <p:cNvPr id="9223" name="CaixaDeTexto 7"/>
          <p:cNvSpPr txBox="1">
            <a:spLocks noChangeArrowheads="1"/>
          </p:cNvSpPr>
          <p:nvPr/>
        </p:nvSpPr>
        <p:spPr bwMode="auto">
          <a:xfrm rot="1237872">
            <a:off x="6324600" y="1820863"/>
            <a:ext cx="27717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sz="1200"/>
              <a:t>Seleciona os nomes dos  funcionários que nasceram em ‘16-09-1960’</a:t>
            </a:r>
          </a:p>
        </p:txBody>
      </p:sp>
    </p:spTree>
    <p:extLst>
      <p:ext uri="{BB962C8B-B14F-4D97-AF65-F5344CB8AC3E}">
        <p14:creationId xmlns:p14="http://schemas.microsoft.com/office/powerpoint/2010/main" val="2351176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505" y="0"/>
            <a:ext cx="8910990" cy="1143000"/>
          </a:xfrm>
        </p:spPr>
        <p:txBody>
          <a:bodyPr>
            <a:noAutofit/>
          </a:bodyPr>
          <a:lstStyle/>
          <a:p>
            <a:pPr marL="0" indent="0"/>
            <a:r>
              <a:rPr lang="pt-BR" sz="4000" b="1" dirty="0"/>
              <a:t>Relacionamento 1 :  N </a:t>
            </a:r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 smtClean="0"/>
              <a:t>(</a:t>
            </a:r>
            <a:r>
              <a:rPr lang="pt-BR" sz="4000" b="1" dirty="0"/>
              <a:t>Com totalidade no lado N)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1530" y="1133746"/>
            <a:ext cx="8345270" cy="49924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 smtClean="0"/>
              <a:t>   </a:t>
            </a:r>
            <a:endParaRPr lang="pt-BR" sz="2800" b="1" dirty="0"/>
          </a:p>
        </p:txBody>
      </p:sp>
      <p:sp>
        <p:nvSpPr>
          <p:cNvPr id="190" name="Retângulo 189"/>
          <p:cNvSpPr/>
          <p:nvPr/>
        </p:nvSpPr>
        <p:spPr>
          <a:xfrm>
            <a:off x="6154533" y="2568597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91" name="Losango 190"/>
          <p:cNvSpPr/>
          <p:nvPr/>
        </p:nvSpPr>
        <p:spPr>
          <a:xfrm>
            <a:off x="3973953" y="2516915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2" name="Conector reto 191"/>
          <p:cNvCxnSpPr>
            <a:stCxn id="191" idx="3"/>
          </p:cNvCxnSpPr>
          <p:nvPr/>
        </p:nvCxnSpPr>
        <p:spPr>
          <a:xfrm flipV="1">
            <a:off x="5198089" y="2919928"/>
            <a:ext cx="9348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/>
          <p:cNvSpPr txBox="1"/>
          <p:nvPr/>
        </p:nvSpPr>
        <p:spPr>
          <a:xfrm>
            <a:off x="6362049" y="272655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CURSOS</a:t>
            </a:r>
            <a:endParaRPr lang="pt-BR" dirty="0"/>
          </a:p>
        </p:txBody>
      </p:sp>
      <p:sp>
        <p:nvSpPr>
          <p:cNvPr id="194" name="CaixaDeTexto 193"/>
          <p:cNvSpPr txBox="1"/>
          <p:nvPr/>
        </p:nvSpPr>
        <p:spPr>
          <a:xfrm>
            <a:off x="4173321" y="2766040"/>
            <a:ext cx="102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INGRESSO</a:t>
            </a:r>
            <a:endParaRPr lang="pt-BR" sz="1400" dirty="0"/>
          </a:p>
        </p:txBody>
      </p:sp>
      <p:sp>
        <p:nvSpPr>
          <p:cNvPr id="195" name="Fluxograma: Conector 194"/>
          <p:cNvSpPr/>
          <p:nvPr/>
        </p:nvSpPr>
        <p:spPr>
          <a:xfrm>
            <a:off x="3833058" y="2856461"/>
            <a:ext cx="176470" cy="15795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6" name="CaixaDeTexto 195"/>
          <p:cNvSpPr txBox="1"/>
          <p:nvPr/>
        </p:nvSpPr>
        <p:spPr>
          <a:xfrm>
            <a:off x="5433097" y="2983056"/>
            <a:ext cx="36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1</a:t>
            </a:r>
            <a:endParaRPr lang="pt-BR" sz="2000" dirty="0"/>
          </a:p>
        </p:txBody>
      </p:sp>
      <p:cxnSp>
        <p:nvCxnSpPr>
          <p:cNvPr id="197" name="Conector reto 196"/>
          <p:cNvCxnSpPr/>
          <p:nvPr/>
        </p:nvCxnSpPr>
        <p:spPr>
          <a:xfrm flipH="1">
            <a:off x="6187659" y="3282620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uxograma: Conector 197"/>
          <p:cNvSpPr/>
          <p:nvPr/>
        </p:nvSpPr>
        <p:spPr>
          <a:xfrm>
            <a:off x="6097789" y="3482615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9" name="CaixaDeTexto 198"/>
          <p:cNvSpPr txBox="1"/>
          <p:nvPr/>
        </p:nvSpPr>
        <p:spPr>
          <a:xfrm>
            <a:off x="5794929" y="3563784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NUM</a:t>
            </a:r>
            <a:endParaRPr lang="pt-BR" sz="1400" u="sng" dirty="0"/>
          </a:p>
        </p:txBody>
      </p:sp>
      <p:cxnSp>
        <p:nvCxnSpPr>
          <p:cNvPr id="200" name="Conector reto 199"/>
          <p:cNvCxnSpPr/>
          <p:nvPr/>
        </p:nvCxnSpPr>
        <p:spPr>
          <a:xfrm>
            <a:off x="7222489" y="3269335"/>
            <a:ext cx="301402" cy="23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luxograma: Conector 200"/>
          <p:cNvSpPr/>
          <p:nvPr/>
        </p:nvSpPr>
        <p:spPr>
          <a:xfrm>
            <a:off x="7509010" y="3537554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CaixaDeTexto 201"/>
          <p:cNvSpPr txBox="1"/>
          <p:nvPr/>
        </p:nvSpPr>
        <p:spPr>
          <a:xfrm>
            <a:off x="7373190" y="3635015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cxnSp>
        <p:nvCxnSpPr>
          <p:cNvPr id="203" name="Conector reto 202"/>
          <p:cNvCxnSpPr/>
          <p:nvPr/>
        </p:nvCxnSpPr>
        <p:spPr>
          <a:xfrm flipV="1">
            <a:off x="2859213" y="2935439"/>
            <a:ext cx="9348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tângulo 203"/>
          <p:cNvSpPr/>
          <p:nvPr/>
        </p:nvSpPr>
        <p:spPr>
          <a:xfrm>
            <a:off x="1347045" y="2609128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205" name="CaixaDeTexto 204"/>
          <p:cNvSpPr txBox="1"/>
          <p:nvPr/>
        </p:nvSpPr>
        <p:spPr>
          <a:xfrm>
            <a:off x="1644205" y="2784502"/>
            <a:ext cx="1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cxnSp>
        <p:nvCxnSpPr>
          <p:cNvPr id="206" name="Conector reto 205"/>
          <p:cNvCxnSpPr/>
          <p:nvPr/>
        </p:nvCxnSpPr>
        <p:spPr>
          <a:xfrm>
            <a:off x="2635300" y="3317474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luxograma: Conector 206"/>
          <p:cNvSpPr/>
          <p:nvPr/>
        </p:nvSpPr>
        <p:spPr>
          <a:xfrm>
            <a:off x="2851215" y="357481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8" name="Conector reto 207"/>
          <p:cNvCxnSpPr/>
          <p:nvPr/>
        </p:nvCxnSpPr>
        <p:spPr>
          <a:xfrm flipH="1">
            <a:off x="1368852" y="3329208"/>
            <a:ext cx="168280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Fluxograma: Conector 208"/>
          <p:cNvSpPr/>
          <p:nvPr/>
        </p:nvSpPr>
        <p:spPr>
          <a:xfrm>
            <a:off x="1291646" y="3597591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0" name="Conector reto 209"/>
          <p:cNvCxnSpPr/>
          <p:nvPr/>
        </p:nvCxnSpPr>
        <p:spPr>
          <a:xfrm flipH="1">
            <a:off x="2037477" y="3342776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Fluxograma: Conector 210"/>
          <p:cNvSpPr/>
          <p:nvPr/>
        </p:nvSpPr>
        <p:spPr>
          <a:xfrm>
            <a:off x="1982078" y="362251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CaixaDeTexto 211"/>
          <p:cNvSpPr txBox="1"/>
          <p:nvPr/>
        </p:nvSpPr>
        <p:spPr>
          <a:xfrm>
            <a:off x="1059370" y="3743468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213" name="CaixaDeTexto 212"/>
          <p:cNvSpPr txBox="1"/>
          <p:nvPr/>
        </p:nvSpPr>
        <p:spPr>
          <a:xfrm>
            <a:off x="1692920" y="3783433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214" name="CaixaDeTexto 213"/>
          <p:cNvSpPr txBox="1"/>
          <p:nvPr/>
        </p:nvSpPr>
        <p:spPr>
          <a:xfrm>
            <a:off x="2579890" y="3743468"/>
            <a:ext cx="117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DATA_NASC</a:t>
            </a:r>
            <a:endParaRPr lang="pt-BR" sz="1400" dirty="0"/>
          </a:p>
        </p:txBody>
      </p:sp>
      <p:sp>
        <p:nvSpPr>
          <p:cNvPr id="215" name="CaixaDeTexto 214"/>
          <p:cNvSpPr txBox="1"/>
          <p:nvPr/>
        </p:nvSpPr>
        <p:spPr>
          <a:xfrm>
            <a:off x="3167002" y="2969168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216" name="Retângulo 215"/>
          <p:cNvSpPr/>
          <p:nvPr/>
        </p:nvSpPr>
        <p:spPr>
          <a:xfrm>
            <a:off x="6038288" y="5157759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217" name="CaixaDeTexto 216"/>
          <p:cNvSpPr txBox="1"/>
          <p:nvPr/>
        </p:nvSpPr>
        <p:spPr>
          <a:xfrm>
            <a:off x="6245804" y="531571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CURSOS</a:t>
            </a:r>
            <a:endParaRPr lang="pt-BR" dirty="0"/>
          </a:p>
        </p:txBody>
      </p:sp>
      <p:cxnSp>
        <p:nvCxnSpPr>
          <p:cNvPr id="218" name="Conector reto 217"/>
          <p:cNvCxnSpPr/>
          <p:nvPr/>
        </p:nvCxnSpPr>
        <p:spPr>
          <a:xfrm flipH="1">
            <a:off x="6071414" y="5871782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Fluxograma: Conector 218"/>
          <p:cNvSpPr/>
          <p:nvPr/>
        </p:nvSpPr>
        <p:spPr>
          <a:xfrm>
            <a:off x="5981544" y="6071777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CaixaDeTexto 219"/>
          <p:cNvSpPr txBox="1"/>
          <p:nvPr/>
        </p:nvSpPr>
        <p:spPr>
          <a:xfrm>
            <a:off x="5678684" y="6152946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NUM</a:t>
            </a:r>
            <a:endParaRPr lang="pt-BR" sz="1400" u="sng" dirty="0"/>
          </a:p>
        </p:txBody>
      </p:sp>
      <p:cxnSp>
        <p:nvCxnSpPr>
          <p:cNvPr id="221" name="Conector reto 220"/>
          <p:cNvCxnSpPr/>
          <p:nvPr/>
        </p:nvCxnSpPr>
        <p:spPr>
          <a:xfrm>
            <a:off x="7106244" y="5858497"/>
            <a:ext cx="301402" cy="23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luxograma: Conector 221"/>
          <p:cNvSpPr/>
          <p:nvPr/>
        </p:nvSpPr>
        <p:spPr>
          <a:xfrm>
            <a:off x="7392765" y="6126716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3" name="CaixaDeTexto 222"/>
          <p:cNvSpPr txBox="1"/>
          <p:nvPr/>
        </p:nvSpPr>
        <p:spPr>
          <a:xfrm>
            <a:off x="7256945" y="6224177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224" name="Retângulo 223"/>
          <p:cNvSpPr/>
          <p:nvPr/>
        </p:nvSpPr>
        <p:spPr>
          <a:xfrm>
            <a:off x="1230800" y="5198290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225" name="CaixaDeTexto 224"/>
          <p:cNvSpPr txBox="1"/>
          <p:nvPr/>
        </p:nvSpPr>
        <p:spPr>
          <a:xfrm>
            <a:off x="1527960" y="5373664"/>
            <a:ext cx="1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cxnSp>
        <p:nvCxnSpPr>
          <p:cNvPr id="226" name="Conector reto 225"/>
          <p:cNvCxnSpPr/>
          <p:nvPr/>
        </p:nvCxnSpPr>
        <p:spPr>
          <a:xfrm>
            <a:off x="2000627" y="5891297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uxograma: Conector 226"/>
          <p:cNvSpPr/>
          <p:nvPr/>
        </p:nvSpPr>
        <p:spPr>
          <a:xfrm>
            <a:off x="2228329" y="620667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8" name="Conector reto 227"/>
          <p:cNvCxnSpPr/>
          <p:nvPr/>
        </p:nvCxnSpPr>
        <p:spPr>
          <a:xfrm flipH="1">
            <a:off x="1076870" y="5903031"/>
            <a:ext cx="168280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Fluxograma: Conector 228"/>
          <p:cNvSpPr/>
          <p:nvPr/>
        </p:nvSpPr>
        <p:spPr>
          <a:xfrm>
            <a:off x="999664" y="6171414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0" name="Conector reto 229"/>
          <p:cNvCxnSpPr/>
          <p:nvPr/>
        </p:nvCxnSpPr>
        <p:spPr>
          <a:xfrm flipH="1">
            <a:off x="1745495" y="5916599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Fluxograma: Conector 230"/>
          <p:cNvSpPr/>
          <p:nvPr/>
        </p:nvSpPr>
        <p:spPr>
          <a:xfrm>
            <a:off x="1710417" y="628978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2" name="CaixaDeTexto 231"/>
          <p:cNvSpPr txBox="1"/>
          <p:nvPr/>
        </p:nvSpPr>
        <p:spPr>
          <a:xfrm>
            <a:off x="730647" y="6331914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233" name="CaixaDeTexto 232"/>
          <p:cNvSpPr txBox="1"/>
          <p:nvPr/>
        </p:nvSpPr>
        <p:spPr>
          <a:xfrm>
            <a:off x="1326021" y="6421004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234" name="CaixaDeTexto 233"/>
          <p:cNvSpPr txBox="1"/>
          <p:nvPr/>
        </p:nvSpPr>
        <p:spPr>
          <a:xfrm>
            <a:off x="1980118" y="6362726"/>
            <a:ext cx="117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DATA_NASC</a:t>
            </a:r>
            <a:endParaRPr lang="pt-BR" sz="1400" dirty="0"/>
          </a:p>
        </p:txBody>
      </p:sp>
      <p:cxnSp>
        <p:nvCxnSpPr>
          <p:cNvPr id="235" name="Conector reto 234"/>
          <p:cNvCxnSpPr/>
          <p:nvPr/>
        </p:nvCxnSpPr>
        <p:spPr>
          <a:xfrm>
            <a:off x="2520397" y="5910316"/>
            <a:ext cx="516030" cy="322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luxograma: Conector 235"/>
          <p:cNvSpPr/>
          <p:nvPr/>
        </p:nvSpPr>
        <p:spPr>
          <a:xfrm>
            <a:off x="2961960" y="6206672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CaixaDeTexto 236"/>
          <p:cNvSpPr txBox="1"/>
          <p:nvPr/>
        </p:nvSpPr>
        <p:spPr>
          <a:xfrm>
            <a:off x="3014701" y="6221578"/>
            <a:ext cx="1215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NUM_CURSO</a:t>
            </a:r>
            <a:endParaRPr lang="pt-BR" sz="1400" dirty="0"/>
          </a:p>
        </p:txBody>
      </p:sp>
      <p:sp>
        <p:nvSpPr>
          <p:cNvPr id="238" name="Seta para a direita 237"/>
          <p:cNvSpPr/>
          <p:nvPr/>
        </p:nvSpPr>
        <p:spPr>
          <a:xfrm flipH="1">
            <a:off x="2809032" y="5500381"/>
            <a:ext cx="3194261" cy="96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9" name="CaixaDeTexto 238"/>
          <p:cNvSpPr txBox="1"/>
          <p:nvPr/>
        </p:nvSpPr>
        <p:spPr>
          <a:xfrm>
            <a:off x="3914930" y="5157759"/>
            <a:ext cx="69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NUM</a:t>
            </a:r>
            <a:endParaRPr lang="pt-BR" sz="1400" dirty="0"/>
          </a:p>
        </p:txBody>
      </p:sp>
      <p:sp>
        <p:nvSpPr>
          <p:cNvPr id="240" name="CaixaDeTexto 239"/>
          <p:cNvSpPr txBox="1"/>
          <p:nvPr/>
        </p:nvSpPr>
        <p:spPr>
          <a:xfrm>
            <a:off x="3721549" y="5610593"/>
            <a:ext cx="125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NUM_CURSO</a:t>
            </a:r>
            <a:endParaRPr lang="pt-BR" sz="1400" dirty="0"/>
          </a:p>
        </p:txBody>
      </p:sp>
      <p:sp>
        <p:nvSpPr>
          <p:cNvPr id="241" name="Retângulo 240"/>
          <p:cNvSpPr/>
          <p:nvPr/>
        </p:nvSpPr>
        <p:spPr>
          <a:xfrm>
            <a:off x="2291083" y="4510665"/>
            <a:ext cx="4376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DIAGRAMA RELACIONAL CORRESPONDENTE </a:t>
            </a:r>
            <a:endParaRPr lang="pt-BR" dirty="0"/>
          </a:p>
        </p:txBody>
      </p:sp>
      <p:sp>
        <p:nvSpPr>
          <p:cNvPr id="242" name="CaixaDeTexto 241"/>
          <p:cNvSpPr txBox="1"/>
          <p:nvPr/>
        </p:nvSpPr>
        <p:spPr>
          <a:xfrm>
            <a:off x="3063673" y="1715438"/>
            <a:ext cx="311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DIAGRAMA CONCEITUAL BASEADO NO MER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333375"/>
            <a:ext cx="7772400" cy="1470025"/>
          </a:xfrm>
        </p:spPr>
        <p:txBody>
          <a:bodyPr/>
          <a:lstStyle/>
          <a:p>
            <a:pPr eaLnBrk="1" hangingPunct="1"/>
            <a:r>
              <a:rPr lang="pt-BR" sz="3000" smtClean="0"/>
              <a:t>Consultas em SQL</a:t>
            </a:r>
            <a:br>
              <a:rPr lang="pt-BR" sz="3000" smtClean="0"/>
            </a:br>
            <a:r>
              <a:rPr lang="pt-BR" sz="3000" smtClean="0"/>
              <a:t>(concatenando consultas)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844675"/>
            <a:ext cx="8351837" cy="4391025"/>
          </a:xfrm>
        </p:spPr>
        <p:txBody>
          <a:bodyPr>
            <a:normAutofit fontScale="85000" lnSpcReduction="20000"/>
          </a:bodyPr>
          <a:lstStyle/>
          <a:p>
            <a:pPr algn="l" eaLnBrk="1" hangingPunct="1">
              <a:lnSpc>
                <a:spcPct val="90000"/>
              </a:lnSpc>
            </a:pPr>
            <a:endParaRPr lang="pt-BR" sz="2400" b="1" dirty="0" smtClean="0"/>
          </a:p>
          <a:p>
            <a:pPr algn="l" eaLnBrk="1" hangingPunct="1">
              <a:lnSpc>
                <a:spcPct val="90000"/>
              </a:lnSpc>
            </a:pPr>
            <a:r>
              <a:rPr lang="pt-BR" sz="2000" b="1" dirty="0" smtClean="0">
                <a:solidFill>
                  <a:schemeClr val="tx1"/>
                </a:solidFill>
              </a:rPr>
              <a:t>9)	</a:t>
            </a: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nome </a:t>
            </a:r>
            <a:r>
              <a:rPr lang="pt-BR" sz="2000" b="1" dirty="0" err="1" smtClean="0">
                <a:solidFill>
                  <a:schemeClr val="tx1"/>
                </a:solidFill>
              </a:rPr>
              <a:t>from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Funcionarios</a:t>
            </a:r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pt-BR" sz="2000" b="1" dirty="0" smtClean="0">
                <a:solidFill>
                  <a:schemeClr val="tx1"/>
                </a:solidFill>
              </a:rPr>
              <a:t>	</a:t>
            </a:r>
            <a:r>
              <a:rPr lang="pt-BR" sz="2000" b="1" dirty="0" err="1" smtClean="0">
                <a:solidFill>
                  <a:schemeClr val="tx1"/>
                </a:solidFill>
              </a:rPr>
              <a:t>where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cod_depto</a:t>
            </a:r>
            <a:r>
              <a:rPr lang="pt-BR" sz="2000" b="1" dirty="0" smtClean="0">
                <a:solidFill>
                  <a:schemeClr val="tx1"/>
                </a:solidFill>
              </a:rPr>
              <a:t> = 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000" b="1" dirty="0" smtClean="0">
                <a:solidFill>
                  <a:schemeClr val="tx1"/>
                </a:solidFill>
              </a:rPr>
              <a:t>             (</a:t>
            </a: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cod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from</a:t>
            </a:r>
            <a:r>
              <a:rPr lang="pt-BR" sz="2000" b="1" dirty="0" smtClean="0">
                <a:solidFill>
                  <a:schemeClr val="tx1"/>
                </a:solidFill>
              </a:rPr>
              <a:t> Departamentos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000" b="1" dirty="0" smtClean="0">
                <a:solidFill>
                  <a:schemeClr val="tx1"/>
                </a:solidFill>
              </a:rPr>
              <a:t>              </a:t>
            </a:r>
            <a:r>
              <a:rPr lang="pt-BR" sz="2000" b="1" dirty="0" err="1" smtClean="0">
                <a:solidFill>
                  <a:schemeClr val="tx1"/>
                </a:solidFill>
              </a:rPr>
              <a:t>where</a:t>
            </a:r>
            <a:r>
              <a:rPr lang="pt-BR" sz="2000" b="1" dirty="0" smtClean="0">
                <a:solidFill>
                  <a:schemeClr val="tx1"/>
                </a:solidFill>
              </a:rPr>
              <a:t> nome  = 'Compras');</a:t>
            </a:r>
          </a:p>
          <a:p>
            <a:pPr algn="l" eaLnBrk="1" hangingPunct="1">
              <a:lnSpc>
                <a:spcPct val="90000"/>
              </a:lnSpc>
            </a:pPr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</a:pPr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pt-BR" sz="2000" b="1" dirty="0" smtClean="0">
                <a:solidFill>
                  <a:schemeClr val="tx1"/>
                </a:solidFill>
              </a:rPr>
              <a:t>10)        </a:t>
            </a: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nome </a:t>
            </a:r>
            <a:r>
              <a:rPr lang="pt-BR" sz="2000" b="1" dirty="0" err="1" smtClean="0">
                <a:solidFill>
                  <a:schemeClr val="tx1"/>
                </a:solidFill>
              </a:rPr>
              <a:t>from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Funcionarios</a:t>
            </a:r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pt-BR" sz="2000" b="1" dirty="0" smtClean="0">
                <a:solidFill>
                  <a:schemeClr val="tx1"/>
                </a:solidFill>
              </a:rPr>
              <a:t>	</a:t>
            </a:r>
            <a:r>
              <a:rPr lang="pt-BR" sz="2000" b="1" dirty="0" err="1" smtClean="0">
                <a:solidFill>
                  <a:schemeClr val="tx1"/>
                </a:solidFill>
              </a:rPr>
              <a:t>where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cod_depto</a:t>
            </a:r>
            <a:r>
              <a:rPr lang="pt-BR" sz="2000" b="1" dirty="0" smtClean="0">
                <a:solidFill>
                  <a:schemeClr val="tx1"/>
                </a:solidFill>
              </a:rPr>
              <a:t> != 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000" b="1" dirty="0" smtClean="0">
                <a:solidFill>
                  <a:schemeClr val="tx1"/>
                </a:solidFill>
              </a:rPr>
              <a:t>             (</a:t>
            </a: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cod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from</a:t>
            </a:r>
            <a:r>
              <a:rPr lang="pt-BR" sz="2000" b="1" dirty="0" smtClean="0">
                <a:solidFill>
                  <a:schemeClr val="tx1"/>
                </a:solidFill>
              </a:rPr>
              <a:t> Departamentos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000" b="1" dirty="0" smtClean="0">
                <a:solidFill>
                  <a:schemeClr val="tx1"/>
                </a:solidFill>
              </a:rPr>
              <a:t>              </a:t>
            </a:r>
            <a:r>
              <a:rPr lang="pt-BR" sz="2000" b="1" dirty="0" err="1" smtClean="0">
                <a:solidFill>
                  <a:schemeClr val="tx1"/>
                </a:solidFill>
              </a:rPr>
              <a:t>where</a:t>
            </a:r>
            <a:r>
              <a:rPr lang="pt-BR" sz="2000" b="1" dirty="0" smtClean="0">
                <a:solidFill>
                  <a:schemeClr val="tx1"/>
                </a:solidFill>
              </a:rPr>
              <a:t> nome  = 'Compras');</a:t>
            </a:r>
          </a:p>
          <a:p>
            <a:pPr algn="l" eaLnBrk="1" hangingPunct="1">
              <a:lnSpc>
                <a:spcPct val="90000"/>
              </a:lnSpc>
            </a:pPr>
            <a:endParaRPr lang="pt-BR" sz="2000" dirty="0" smtClean="0"/>
          </a:p>
          <a:p>
            <a:pPr algn="l" eaLnBrk="1" hangingPunct="1">
              <a:lnSpc>
                <a:spcPct val="90000"/>
              </a:lnSpc>
            </a:pPr>
            <a:endParaRPr lang="pt-BR" sz="2000" dirty="0" smtClean="0"/>
          </a:p>
          <a:p>
            <a:pPr algn="l" eaLnBrk="1" hangingPunct="1">
              <a:lnSpc>
                <a:spcPct val="90000"/>
              </a:lnSpc>
            </a:pPr>
            <a:endParaRPr lang="pt-BR" sz="2000" dirty="0" smtClean="0"/>
          </a:p>
          <a:p>
            <a:pPr algn="l" eaLnBrk="1" hangingPunct="1">
              <a:lnSpc>
                <a:spcPct val="90000"/>
              </a:lnSpc>
            </a:pPr>
            <a:r>
              <a:rPr lang="pt-BR" sz="2000" dirty="0" smtClean="0"/>
              <a:t>		</a:t>
            </a:r>
          </a:p>
          <a:p>
            <a:pPr algn="l" eaLnBrk="1" hangingPunct="1">
              <a:lnSpc>
                <a:spcPct val="90000"/>
              </a:lnSpc>
            </a:pPr>
            <a:endParaRPr lang="pt-BR" sz="2000" dirty="0" smtClean="0"/>
          </a:p>
          <a:p>
            <a:pPr algn="l" eaLnBrk="1" hangingPunct="1">
              <a:lnSpc>
                <a:spcPct val="90000"/>
              </a:lnSpc>
            </a:pPr>
            <a:r>
              <a:rPr lang="pt-BR" sz="1600" dirty="0" smtClean="0"/>
              <a:t>	</a:t>
            </a:r>
          </a:p>
          <a:p>
            <a:pPr algn="l" eaLnBrk="1" hangingPunct="1">
              <a:lnSpc>
                <a:spcPct val="90000"/>
              </a:lnSpc>
            </a:pPr>
            <a:endParaRPr lang="pt-BR" sz="1600" dirty="0" smtClean="0"/>
          </a:p>
          <a:p>
            <a:pPr algn="l" eaLnBrk="1" hangingPunct="1">
              <a:lnSpc>
                <a:spcPct val="90000"/>
              </a:lnSpc>
            </a:pPr>
            <a:endParaRPr lang="pt-BR" sz="1600" dirty="0" smtClean="0"/>
          </a:p>
          <a:p>
            <a:pPr algn="l" eaLnBrk="1" hangingPunct="1">
              <a:lnSpc>
                <a:spcPct val="90000"/>
              </a:lnSpc>
            </a:pPr>
            <a:endParaRPr lang="pt-BR" sz="1600" dirty="0" smtClean="0"/>
          </a:p>
          <a:p>
            <a:pPr algn="l" eaLnBrk="1" hangingPunct="1">
              <a:lnSpc>
                <a:spcPct val="90000"/>
              </a:lnSpc>
            </a:pPr>
            <a:endParaRPr lang="pt-BR" sz="1600" dirty="0" smtClean="0"/>
          </a:p>
          <a:p>
            <a:pPr algn="l" eaLnBrk="1" hangingPunct="1">
              <a:lnSpc>
                <a:spcPct val="90000"/>
              </a:lnSpc>
            </a:pPr>
            <a:endParaRPr lang="pt-BR" sz="1600" dirty="0" smtClean="0"/>
          </a:p>
          <a:p>
            <a:pPr eaLnBrk="1" hangingPunct="1">
              <a:lnSpc>
                <a:spcPct val="90000"/>
              </a:lnSpc>
            </a:pPr>
            <a:endParaRPr lang="pt-BR" sz="4800" dirty="0" smtClean="0"/>
          </a:p>
          <a:p>
            <a:pPr eaLnBrk="1" hangingPunct="1">
              <a:lnSpc>
                <a:spcPct val="90000"/>
              </a:lnSpc>
            </a:pPr>
            <a:endParaRPr lang="pt-BR" sz="4800" dirty="0" smtClean="0"/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</p:txBody>
      </p:sp>
      <p:sp>
        <p:nvSpPr>
          <p:cNvPr id="10244" name="CaixaDeTexto 3"/>
          <p:cNvSpPr txBox="1">
            <a:spLocks noChangeArrowheads="1"/>
          </p:cNvSpPr>
          <p:nvPr/>
        </p:nvSpPr>
        <p:spPr bwMode="auto">
          <a:xfrm>
            <a:off x="6011863" y="2420938"/>
            <a:ext cx="29527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sz="1200"/>
              <a:t>Seleciona   os nomes de todos os funcionários do departamento de ‘Compras’</a:t>
            </a:r>
          </a:p>
        </p:txBody>
      </p:sp>
      <p:sp>
        <p:nvSpPr>
          <p:cNvPr id="10245" name="CaixaDeTexto 5"/>
          <p:cNvSpPr txBox="1">
            <a:spLocks noChangeArrowheads="1"/>
          </p:cNvSpPr>
          <p:nvPr/>
        </p:nvSpPr>
        <p:spPr bwMode="auto">
          <a:xfrm>
            <a:off x="6011863" y="4652963"/>
            <a:ext cx="28035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sz="1200"/>
              <a:t>Seleciona   os nomes de todos os funcionários </a:t>
            </a:r>
            <a:r>
              <a:rPr lang="pt-BR" sz="1200" u="sng"/>
              <a:t>que não trabalham </a:t>
            </a:r>
            <a:r>
              <a:rPr lang="pt-BR" sz="1200"/>
              <a:t>no  departamento de ‘Compras’</a:t>
            </a:r>
          </a:p>
        </p:txBody>
      </p:sp>
    </p:spTree>
    <p:extLst>
      <p:ext uri="{BB962C8B-B14F-4D97-AF65-F5344CB8AC3E}">
        <p14:creationId xmlns:p14="http://schemas.microsoft.com/office/powerpoint/2010/main" val="32245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333375"/>
            <a:ext cx="7772400" cy="1470025"/>
          </a:xfrm>
        </p:spPr>
        <p:txBody>
          <a:bodyPr/>
          <a:lstStyle/>
          <a:p>
            <a:pPr eaLnBrk="1" hangingPunct="1"/>
            <a:r>
              <a:rPr lang="pt-BR" sz="3000" smtClean="0"/>
              <a:t>Consultas em SQL</a:t>
            </a:r>
            <a:br>
              <a:rPr lang="pt-BR" sz="3000" smtClean="0"/>
            </a:br>
            <a:r>
              <a:rPr lang="pt-BR" sz="3000" smtClean="0"/>
              <a:t>(Junção de Tabelas)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484313"/>
            <a:ext cx="8351837" cy="4391025"/>
          </a:xfrm>
        </p:spPr>
        <p:txBody>
          <a:bodyPr>
            <a:normAutofit fontScale="85000" lnSpcReduction="20000"/>
          </a:bodyPr>
          <a:lstStyle/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b="1" dirty="0" smtClean="0"/>
          </a:p>
          <a:p>
            <a:pPr algn="l" eaLnBrk="1" hangingPunct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11)   </a:t>
            </a: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Funcionarios.nome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from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Funcionarios</a:t>
            </a:r>
            <a:r>
              <a:rPr lang="pt-BR" sz="2000" b="1" dirty="0">
                <a:solidFill>
                  <a:schemeClr val="tx1"/>
                </a:solidFill>
              </a:rPr>
              <a:t>, Departamentos 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        </a:t>
            </a:r>
            <a:r>
              <a:rPr lang="pt-BR" sz="2000" b="1" dirty="0" err="1" smtClean="0">
                <a:solidFill>
                  <a:schemeClr val="tx1"/>
                </a:solidFill>
              </a:rPr>
              <a:t>where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Departamentos.nome</a:t>
            </a:r>
            <a:r>
              <a:rPr lang="pt-BR" sz="2000" b="1" dirty="0">
                <a:solidFill>
                  <a:schemeClr val="tx1"/>
                </a:solidFill>
              </a:rPr>
              <a:t>  = </a:t>
            </a:r>
            <a:r>
              <a:rPr lang="pt-BR" sz="2000" b="1" dirty="0" smtClean="0">
                <a:solidFill>
                  <a:schemeClr val="tx1"/>
                </a:solidFill>
              </a:rPr>
              <a:t>'Compras</a:t>
            </a:r>
            <a:r>
              <a:rPr lang="pt-BR" sz="2000" b="1" dirty="0">
                <a:solidFill>
                  <a:schemeClr val="tx1"/>
                </a:solidFill>
              </a:rPr>
              <a:t>'</a:t>
            </a:r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</a:rPr>
              <a:t>       </a:t>
            </a:r>
            <a:r>
              <a:rPr lang="pt-BR" sz="2000" b="1" dirty="0" err="1" smtClean="0">
                <a:solidFill>
                  <a:schemeClr val="tx1"/>
                </a:solidFill>
              </a:rPr>
              <a:t>and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cod</a:t>
            </a:r>
            <a:r>
              <a:rPr lang="pt-BR" sz="2000" b="1" dirty="0">
                <a:solidFill>
                  <a:schemeClr val="tx1"/>
                </a:solidFill>
              </a:rPr>
              <a:t> = </a:t>
            </a:r>
            <a:r>
              <a:rPr lang="pt-BR" sz="2000" b="1" dirty="0" err="1" smtClean="0">
                <a:solidFill>
                  <a:schemeClr val="tx1"/>
                </a:solidFill>
              </a:rPr>
              <a:t>cod_depto</a:t>
            </a:r>
            <a:r>
              <a:rPr lang="pt-BR" sz="2000" b="1" dirty="0" smtClean="0">
                <a:solidFill>
                  <a:schemeClr val="tx1"/>
                </a:solidFill>
              </a:rPr>
              <a:t>;</a:t>
            </a:r>
          </a:p>
          <a:p>
            <a:pPr algn="l" eaLnBrk="1" hangingPunct="1">
              <a:lnSpc>
                <a:spcPct val="90000"/>
              </a:lnSpc>
              <a:defRPr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defRPr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defRPr/>
            </a:pPr>
            <a:endParaRPr lang="pt-BR" sz="2000" b="1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defRPr/>
            </a:pPr>
            <a:endParaRPr lang="pt-BR" sz="2000" b="1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12)   </a:t>
            </a:r>
            <a:r>
              <a:rPr lang="pt-BR" sz="2000" b="1" dirty="0" err="1">
                <a:solidFill>
                  <a:schemeClr val="tx1"/>
                </a:solidFill>
              </a:rPr>
              <a:t>select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Funcionarios.nome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from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Funcionarios</a:t>
            </a:r>
            <a:r>
              <a:rPr lang="pt-BR" sz="2000" b="1" dirty="0">
                <a:solidFill>
                  <a:schemeClr val="tx1"/>
                </a:solidFill>
              </a:rPr>
              <a:t>, Departamentos 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</a:rPr>
              <a:t>where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Departamentos.nome</a:t>
            </a:r>
            <a:r>
              <a:rPr lang="pt-BR" sz="2000" b="1" dirty="0">
                <a:solidFill>
                  <a:schemeClr val="tx1"/>
                </a:solidFill>
              </a:rPr>
              <a:t>  </a:t>
            </a:r>
            <a:r>
              <a:rPr lang="pt-BR" sz="2000" b="1" dirty="0" smtClean="0">
                <a:solidFill>
                  <a:schemeClr val="tx1"/>
                </a:solidFill>
              </a:rPr>
              <a:t>!= 'Compras</a:t>
            </a:r>
            <a:r>
              <a:rPr lang="pt-BR" sz="2000" b="1" dirty="0">
                <a:solidFill>
                  <a:schemeClr val="tx1"/>
                </a:solidFill>
              </a:rPr>
              <a:t>'</a:t>
            </a:r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</a:rPr>
              <a:t>and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cod</a:t>
            </a:r>
            <a:r>
              <a:rPr lang="pt-BR" sz="2000" b="1" dirty="0">
                <a:solidFill>
                  <a:schemeClr val="tx1"/>
                </a:solidFill>
              </a:rPr>
              <a:t> = </a:t>
            </a:r>
            <a:r>
              <a:rPr lang="pt-BR" sz="2000" b="1" dirty="0" err="1" smtClean="0">
                <a:solidFill>
                  <a:schemeClr val="tx1"/>
                </a:solidFill>
              </a:rPr>
              <a:t>cod_depto</a:t>
            </a:r>
            <a:r>
              <a:rPr lang="pt-BR" sz="2000" b="1" dirty="0" smtClean="0">
                <a:solidFill>
                  <a:schemeClr val="tx1"/>
                </a:solidFill>
              </a:rPr>
              <a:t> ;</a:t>
            </a:r>
            <a:endParaRPr lang="pt-BR" sz="2000" b="1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defRPr/>
            </a:pPr>
            <a:endParaRPr lang="pt-BR" sz="2000" b="1" dirty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b="1" dirty="0" smtClean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r>
              <a:rPr lang="pt-BR" sz="2000" dirty="0" smtClean="0"/>
              <a:t>	 </a:t>
            </a:r>
            <a:r>
              <a:rPr lang="pt-BR" sz="2800" dirty="0" smtClean="0"/>
              <a:t>	</a:t>
            </a:r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800" dirty="0" smtClean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r>
              <a:rPr lang="pt-BR" sz="2000" dirty="0" smtClean="0"/>
              <a:t>	</a:t>
            </a:r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dirty="0" smtClean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dirty="0" smtClean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dirty="0" smtClean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dirty="0" smtClean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pt-BR" sz="60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pt-BR" sz="60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pt-BR" sz="40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pt-BR" sz="4000" dirty="0" smtClean="0"/>
          </a:p>
        </p:txBody>
      </p:sp>
      <p:sp>
        <p:nvSpPr>
          <p:cNvPr id="11268" name="CaixaDeTexto 5"/>
          <p:cNvSpPr txBox="1">
            <a:spLocks noChangeArrowheads="1"/>
          </p:cNvSpPr>
          <p:nvPr/>
        </p:nvSpPr>
        <p:spPr bwMode="auto">
          <a:xfrm>
            <a:off x="6105525" y="2660650"/>
            <a:ext cx="29527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sz="1200"/>
              <a:t>Seleciona   os nomes de todos os funcionários do departamento de ‘Compras’</a:t>
            </a:r>
          </a:p>
        </p:txBody>
      </p:sp>
      <p:sp>
        <p:nvSpPr>
          <p:cNvPr id="11269" name="CaixaDeTexto 6"/>
          <p:cNvSpPr txBox="1">
            <a:spLocks noChangeArrowheads="1"/>
          </p:cNvSpPr>
          <p:nvPr/>
        </p:nvSpPr>
        <p:spPr bwMode="auto">
          <a:xfrm>
            <a:off x="6126163" y="5197475"/>
            <a:ext cx="280352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sz="1200"/>
              <a:t>Seleciona   os nomes de todos os funcionários </a:t>
            </a:r>
            <a:r>
              <a:rPr lang="pt-BR" sz="1200" u="sng"/>
              <a:t>que não trabalham </a:t>
            </a:r>
            <a:r>
              <a:rPr lang="pt-BR" sz="1200"/>
              <a:t>no  departamento de ‘Compras’</a:t>
            </a:r>
          </a:p>
        </p:txBody>
      </p:sp>
    </p:spTree>
    <p:extLst>
      <p:ext uri="{BB962C8B-B14F-4D97-AF65-F5344CB8AC3E}">
        <p14:creationId xmlns:p14="http://schemas.microsoft.com/office/powerpoint/2010/main" val="26381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333375"/>
            <a:ext cx="7772400" cy="1470025"/>
          </a:xfrm>
        </p:spPr>
        <p:txBody>
          <a:bodyPr/>
          <a:lstStyle/>
          <a:p>
            <a:pPr eaLnBrk="1" hangingPunct="1"/>
            <a:r>
              <a:rPr lang="pt-BR" sz="3000" smtClean="0"/>
              <a:t>Consultas em SQL</a:t>
            </a:r>
            <a:br>
              <a:rPr lang="pt-BR" sz="3000" smtClean="0"/>
            </a:br>
            <a:r>
              <a:rPr lang="pt-BR" sz="2600" smtClean="0"/>
              <a:t>(‘Pegadinhas’ ou erros frequentes em consultas – tente identificá-las)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557338"/>
            <a:ext cx="8351837" cy="4751387"/>
          </a:xfrm>
        </p:spPr>
        <p:txBody>
          <a:bodyPr>
            <a:normAutofit lnSpcReduction="10000"/>
          </a:bodyPr>
          <a:lstStyle/>
          <a:p>
            <a:pPr marL="609600" indent="-609600" algn="l" eaLnBrk="1" hangingPunct="1">
              <a:lnSpc>
                <a:spcPct val="80000"/>
              </a:lnSpc>
              <a:defRPr/>
            </a:pPr>
            <a:r>
              <a:rPr lang="pt-BR" sz="2000" dirty="0" smtClean="0"/>
              <a:t>	 </a:t>
            </a:r>
            <a:r>
              <a:rPr lang="pt-BR" sz="2800" dirty="0" smtClean="0"/>
              <a:t>	</a:t>
            </a:r>
            <a:endParaRPr lang="pt-BR" sz="2000" dirty="0" smtClean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dirty="0" smtClean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13)	</a:t>
            </a: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Funcionarios.nome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from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000" b="1" dirty="0" smtClean="0">
                <a:solidFill>
                  <a:schemeClr val="tx1"/>
                </a:solidFill>
              </a:rPr>
              <a:t>, Departamentos </a:t>
            </a:r>
          </a:p>
          <a:p>
            <a:pPr marL="609600" indent="-609600" algn="l" eaLnBrk="1" hangingPunct="1">
              <a:lnSpc>
                <a:spcPct val="80000"/>
              </a:lnSpc>
              <a:defRPr/>
            </a:pPr>
            <a:r>
              <a:rPr lang="pt-BR" sz="2000" b="1" dirty="0">
                <a:solidFill>
                  <a:schemeClr val="tx1"/>
                </a:solidFill>
              </a:rPr>
              <a:t>	</a:t>
            </a:r>
            <a:r>
              <a:rPr lang="pt-BR" sz="2000" b="1" dirty="0" err="1">
                <a:solidFill>
                  <a:schemeClr val="tx1"/>
                </a:solidFill>
              </a:rPr>
              <a:t>where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Departamentos.nome</a:t>
            </a:r>
            <a:r>
              <a:rPr lang="pt-BR" sz="2000" b="1" dirty="0">
                <a:solidFill>
                  <a:schemeClr val="tx1"/>
                </a:solidFill>
              </a:rPr>
              <a:t>  = 'Vendas';</a:t>
            </a:r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b="1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  <a:defRPr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14)    </a:t>
            </a: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>
                <a:solidFill>
                  <a:schemeClr val="tx1"/>
                </a:solidFill>
              </a:rPr>
              <a:t>*  </a:t>
            </a:r>
            <a:r>
              <a:rPr lang="pt-BR" sz="2000" b="1" dirty="0" err="1">
                <a:solidFill>
                  <a:schemeClr val="tx1"/>
                </a:solidFill>
              </a:rPr>
              <a:t>from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Funcionarios</a:t>
            </a:r>
            <a:r>
              <a:rPr lang="pt-BR" sz="2000" b="1" dirty="0">
                <a:solidFill>
                  <a:schemeClr val="tx1"/>
                </a:solidFill>
              </a:rPr>
              <a:t>, Departamentos; </a:t>
            </a:r>
          </a:p>
          <a:p>
            <a:pPr marL="609600" indent="-609600" algn="l" eaLnBrk="1" hangingPunct="1">
              <a:lnSpc>
                <a:spcPct val="80000"/>
              </a:lnSpc>
              <a:buFontTx/>
              <a:buAutoNum type="arabicParenR" startAt="7"/>
              <a:defRPr/>
            </a:pPr>
            <a:endParaRPr lang="pt-BR" sz="2000" b="1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  <a:defRPr/>
            </a:pPr>
            <a:endParaRPr lang="pt-BR" sz="2000" b="1" dirty="0">
              <a:solidFill>
                <a:schemeClr val="tx1"/>
              </a:solidFill>
            </a:endParaRP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arenR" startAt="15"/>
              <a:defRPr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arenR" startAt="15"/>
              <a:defRPr/>
            </a:pP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sysdate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from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funcionarios</a:t>
            </a:r>
            <a:r>
              <a:rPr lang="pt-BR" sz="2000" b="1" dirty="0" smtClean="0">
                <a:solidFill>
                  <a:schemeClr val="tx1"/>
                </a:solidFill>
              </a:rPr>
              <a:t>;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arenR" startAt="15"/>
              <a:defRPr/>
            </a:pPr>
            <a:endParaRPr lang="pt-BR" sz="2000" b="1" dirty="0">
              <a:solidFill>
                <a:schemeClr val="tx1"/>
              </a:solidFill>
            </a:endParaRP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arenR" startAt="15"/>
              <a:defRPr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16)  </a:t>
            </a:r>
            <a:r>
              <a:rPr lang="pt-BR" sz="2000" b="1" dirty="0" err="1" smtClean="0">
                <a:solidFill>
                  <a:schemeClr val="tx1"/>
                </a:solidFill>
              </a:rPr>
              <a:t>select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>
                <a:solidFill>
                  <a:schemeClr val="tx1"/>
                </a:solidFill>
              </a:rPr>
              <a:t>nome </a:t>
            </a:r>
            <a:r>
              <a:rPr lang="pt-BR" sz="2000" b="1" dirty="0" err="1">
                <a:solidFill>
                  <a:schemeClr val="tx1"/>
                </a:solidFill>
              </a:rPr>
              <a:t>from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Funcionarios</a:t>
            </a:r>
            <a:endParaRPr lang="pt-BR" sz="2000" b="1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       </a:t>
            </a:r>
            <a:r>
              <a:rPr lang="pt-BR" sz="2000" b="1" dirty="0" err="1" smtClean="0">
                <a:solidFill>
                  <a:schemeClr val="tx1"/>
                </a:solidFill>
              </a:rPr>
              <a:t>where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cod_depto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</a:rPr>
              <a:t> = </a:t>
            </a:r>
            <a:r>
              <a:rPr lang="pt-BR" sz="2000" b="1" dirty="0">
                <a:solidFill>
                  <a:schemeClr val="tx1"/>
                </a:solidFill>
              </a:rPr>
              <a:t>(</a:t>
            </a:r>
            <a:r>
              <a:rPr lang="pt-BR" sz="2000" b="1" dirty="0" err="1">
                <a:solidFill>
                  <a:schemeClr val="tx1"/>
                </a:solidFill>
              </a:rPr>
              <a:t>select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cod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from</a:t>
            </a:r>
            <a:r>
              <a:rPr lang="pt-BR" sz="2000" b="1" dirty="0">
                <a:solidFill>
                  <a:schemeClr val="tx1"/>
                </a:solidFill>
              </a:rPr>
              <a:t> Departamentos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</a:rPr>
              <a:t>                         		       </a:t>
            </a:r>
            <a:r>
              <a:rPr lang="pt-BR" sz="2000" b="1" dirty="0" err="1">
                <a:solidFill>
                  <a:schemeClr val="tx1"/>
                </a:solidFill>
              </a:rPr>
              <a:t>where</a:t>
            </a:r>
            <a:r>
              <a:rPr lang="pt-BR" sz="2000" b="1" dirty="0">
                <a:solidFill>
                  <a:schemeClr val="tx1"/>
                </a:solidFill>
              </a:rPr>
              <a:t> nome  </a:t>
            </a:r>
            <a:r>
              <a:rPr lang="pt-BR" sz="2000" b="1" dirty="0" smtClean="0">
                <a:solidFill>
                  <a:schemeClr val="tx1"/>
                </a:solidFill>
              </a:rPr>
              <a:t>!= </a:t>
            </a:r>
            <a:r>
              <a:rPr lang="pt-BR" sz="2000" b="1" dirty="0">
                <a:solidFill>
                  <a:schemeClr val="tx1"/>
                </a:solidFill>
              </a:rPr>
              <a:t>'Compras');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arenR" startAt="15"/>
              <a:defRPr/>
            </a:pPr>
            <a:endParaRPr lang="pt-BR" sz="2000" dirty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dirty="0" smtClean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dirty="0" smtClean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dirty="0" smtClean="0"/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pt-BR" sz="20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pt-BR" sz="60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pt-BR" sz="60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pt-BR" sz="40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32153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505" y="0"/>
            <a:ext cx="8910990" cy="1143000"/>
          </a:xfrm>
        </p:spPr>
        <p:txBody>
          <a:bodyPr>
            <a:normAutofit/>
          </a:bodyPr>
          <a:lstStyle/>
          <a:p>
            <a:pPr marL="0" indent="0"/>
            <a:r>
              <a:rPr lang="pt-BR" sz="4000" b="1" dirty="0" smtClean="0"/>
              <a:t>Relacionamento N :  N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1530" y="863715"/>
            <a:ext cx="8345270" cy="5262449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   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768439" y="2342885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5" name="Losango 4"/>
          <p:cNvSpPr/>
          <p:nvPr/>
        </p:nvSpPr>
        <p:spPr>
          <a:xfrm>
            <a:off x="3587859" y="2291203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 flipV="1">
            <a:off x="4811995" y="2694216"/>
            <a:ext cx="9348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837962" y="2532288"/>
            <a:ext cx="140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DISCIPLINAS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787227" y="2540328"/>
            <a:ext cx="102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CURSAM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47003" y="2757344"/>
            <a:ext cx="36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</a:t>
            </a:r>
            <a:endParaRPr lang="pt-BR" sz="2000" dirty="0"/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5801565" y="3056908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Conector 11"/>
          <p:cNvSpPr/>
          <p:nvPr/>
        </p:nvSpPr>
        <p:spPr>
          <a:xfrm>
            <a:off x="5711695" y="3256903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408835" y="3338072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COD</a:t>
            </a:r>
            <a:endParaRPr lang="pt-BR" sz="1400" u="sng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6836395" y="3043623"/>
            <a:ext cx="301402" cy="23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Conector 14"/>
          <p:cNvSpPr/>
          <p:nvPr/>
        </p:nvSpPr>
        <p:spPr>
          <a:xfrm>
            <a:off x="7122916" y="3311842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987096" y="3409303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2473119" y="2709728"/>
            <a:ext cx="10793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960951" y="2383416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258111" y="2558790"/>
            <a:ext cx="1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2249206" y="3091762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Conector 20"/>
          <p:cNvSpPr/>
          <p:nvPr/>
        </p:nvSpPr>
        <p:spPr>
          <a:xfrm>
            <a:off x="2465121" y="3349104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982758" y="3103496"/>
            <a:ext cx="168280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Conector 22"/>
          <p:cNvSpPr/>
          <p:nvPr/>
        </p:nvSpPr>
        <p:spPr>
          <a:xfrm>
            <a:off x="905552" y="337187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/>
          <p:nvPr/>
        </p:nvCxnSpPr>
        <p:spPr>
          <a:xfrm flipH="1">
            <a:off x="1651383" y="3117064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/>
          <p:cNvSpPr/>
          <p:nvPr/>
        </p:nvSpPr>
        <p:spPr>
          <a:xfrm>
            <a:off x="1595984" y="3396804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73276" y="3517756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306826" y="3557721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193796" y="3517756"/>
            <a:ext cx="117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DATA_NASC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980918" y="2716954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4576271" y="2251363"/>
            <a:ext cx="219352" cy="2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Conector 56"/>
          <p:cNvSpPr/>
          <p:nvPr/>
        </p:nvSpPr>
        <p:spPr>
          <a:xfrm>
            <a:off x="4787691" y="2170668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4811995" y="2014204"/>
            <a:ext cx="51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FREQ</a:t>
            </a:r>
            <a:endParaRPr lang="pt-BR" sz="1200" dirty="0"/>
          </a:p>
        </p:txBody>
      </p:sp>
      <p:sp>
        <p:nvSpPr>
          <p:cNvPr id="87" name="Retângulo 86"/>
          <p:cNvSpPr/>
          <p:nvPr/>
        </p:nvSpPr>
        <p:spPr>
          <a:xfrm>
            <a:off x="6989641" y="5140568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059164" y="5329971"/>
            <a:ext cx="140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DISCIPLINAS</a:t>
            </a:r>
            <a:endParaRPr lang="pt-BR" dirty="0"/>
          </a:p>
        </p:txBody>
      </p:sp>
      <p:cxnSp>
        <p:nvCxnSpPr>
          <p:cNvPr id="93" name="Conector reto 92"/>
          <p:cNvCxnSpPr/>
          <p:nvPr/>
        </p:nvCxnSpPr>
        <p:spPr>
          <a:xfrm flipH="1">
            <a:off x="7022767" y="5854591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uxograma: Conector 93"/>
          <p:cNvSpPr/>
          <p:nvPr/>
        </p:nvSpPr>
        <p:spPr>
          <a:xfrm>
            <a:off x="6932897" y="6054586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6630037" y="6135755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COD</a:t>
            </a:r>
            <a:endParaRPr lang="pt-BR" sz="1400" u="sng" dirty="0"/>
          </a:p>
        </p:txBody>
      </p:sp>
      <p:cxnSp>
        <p:nvCxnSpPr>
          <p:cNvPr id="96" name="Conector reto 95"/>
          <p:cNvCxnSpPr/>
          <p:nvPr/>
        </p:nvCxnSpPr>
        <p:spPr>
          <a:xfrm>
            <a:off x="8057597" y="5841306"/>
            <a:ext cx="301402" cy="23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uxograma: Conector 96"/>
          <p:cNvSpPr/>
          <p:nvPr/>
        </p:nvSpPr>
        <p:spPr>
          <a:xfrm>
            <a:off x="8344118" y="6109525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/>
          <p:cNvSpPr txBox="1"/>
          <p:nvPr/>
        </p:nvSpPr>
        <p:spPr>
          <a:xfrm>
            <a:off x="8208298" y="6206986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100" name="Retângulo 99"/>
          <p:cNvSpPr/>
          <p:nvPr/>
        </p:nvSpPr>
        <p:spPr>
          <a:xfrm>
            <a:off x="556198" y="5228893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853358" y="5404267"/>
            <a:ext cx="1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cxnSp>
        <p:nvCxnSpPr>
          <p:cNvPr id="102" name="Conector reto 101"/>
          <p:cNvCxnSpPr/>
          <p:nvPr/>
        </p:nvCxnSpPr>
        <p:spPr>
          <a:xfrm>
            <a:off x="1844453" y="5937239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uxograma: Conector 102"/>
          <p:cNvSpPr/>
          <p:nvPr/>
        </p:nvSpPr>
        <p:spPr>
          <a:xfrm>
            <a:off x="2060368" y="6194581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" name="Conector reto 103"/>
          <p:cNvCxnSpPr/>
          <p:nvPr/>
        </p:nvCxnSpPr>
        <p:spPr>
          <a:xfrm flipH="1">
            <a:off x="578005" y="5948973"/>
            <a:ext cx="168280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uxograma: Conector 104"/>
          <p:cNvSpPr/>
          <p:nvPr/>
        </p:nvSpPr>
        <p:spPr>
          <a:xfrm>
            <a:off x="500799" y="621735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6" name="Conector reto 105"/>
          <p:cNvCxnSpPr/>
          <p:nvPr/>
        </p:nvCxnSpPr>
        <p:spPr>
          <a:xfrm flipH="1">
            <a:off x="1246630" y="5962541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uxograma: Conector 106"/>
          <p:cNvSpPr/>
          <p:nvPr/>
        </p:nvSpPr>
        <p:spPr>
          <a:xfrm>
            <a:off x="1191231" y="6242281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CaixaDeTexto 107"/>
          <p:cNvSpPr txBox="1"/>
          <p:nvPr/>
        </p:nvSpPr>
        <p:spPr>
          <a:xfrm>
            <a:off x="315922" y="6347919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902073" y="6403198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1789043" y="6363233"/>
            <a:ext cx="117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DATA_NASC</a:t>
            </a:r>
            <a:endParaRPr lang="pt-BR" sz="1400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3814425" y="5391526"/>
            <a:ext cx="102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   CURSAM</a:t>
            </a:r>
            <a:endParaRPr lang="pt-BR" sz="1400" dirty="0"/>
          </a:p>
        </p:txBody>
      </p:sp>
      <p:sp>
        <p:nvSpPr>
          <p:cNvPr id="117" name="Hexágono 116"/>
          <p:cNvSpPr/>
          <p:nvPr/>
        </p:nvSpPr>
        <p:spPr>
          <a:xfrm>
            <a:off x="3770208" y="5159317"/>
            <a:ext cx="1241967" cy="78659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CaixaDeTexto 121"/>
          <p:cNvSpPr txBox="1"/>
          <p:nvPr/>
        </p:nvSpPr>
        <p:spPr>
          <a:xfrm>
            <a:off x="2943345" y="5265767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RA</a:t>
            </a:r>
            <a:endParaRPr lang="pt-BR" sz="1400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3624086" y="6246878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2884186" y="5690339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  </a:t>
            </a:r>
            <a:r>
              <a:rPr lang="pt-BR" sz="1400" dirty="0" smtClean="0"/>
              <a:t>RA</a:t>
            </a:r>
            <a:endParaRPr lang="pt-BR" sz="1400" dirty="0"/>
          </a:p>
        </p:txBody>
      </p:sp>
      <p:sp>
        <p:nvSpPr>
          <p:cNvPr id="125" name="CaixaDeTexto 124"/>
          <p:cNvSpPr txBox="1"/>
          <p:nvPr/>
        </p:nvSpPr>
        <p:spPr>
          <a:xfrm>
            <a:off x="4198531" y="6289558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 smtClean="0"/>
              <a:t>COD_DISC</a:t>
            </a:r>
            <a:endParaRPr lang="pt-BR" sz="1200" u="sng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5582708" y="5247945"/>
            <a:ext cx="772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COD</a:t>
            </a:r>
            <a:endParaRPr lang="pt-BR" sz="14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5467721" y="5671974"/>
            <a:ext cx="116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COD_DISC</a:t>
            </a:r>
            <a:endParaRPr lang="pt-BR" sz="1400" dirty="0"/>
          </a:p>
        </p:txBody>
      </p:sp>
      <p:cxnSp>
        <p:nvCxnSpPr>
          <p:cNvPr id="128" name="Conector reto 127"/>
          <p:cNvCxnSpPr/>
          <p:nvPr/>
        </p:nvCxnSpPr>
        <p:spPr>
          <a:xfrm flipH="1">
            <a:off x="3917766" y="5967338"/>
            <a:ext cx="280765" cy="24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4421987" y="5951279"/>
            <a:ext cx="115096" cy="21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uxograma: Conector 129"/>
          <p:cNvSpPr/>
          <p:nvPr/>
        </p:nvSpPr>
        <p:spPr>
          <a:xfrm>
            <a:off x="3883310" y="6179744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Fluxograma: Conector 130"/>
          <p:cNvSpPr/>
          <p:nvPr/>
        </p:nvSpPr>
        <p:spPr>
          <a:xfrm>
            <a:off x="4483180" y="6162938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Conector reto 131"/>
          <p:cNvCxnSpPr/>
          <p:nvPr/>
        </p:nvCxnSpPr>
        <p:spPr>
          <a:xfrm>
            <a:off x="4655584" y="5945910"/>
            <a:ext cx="594761" cy="333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uxograma: Conector 132"/>
          <p:cNvSpPr/>
          <p:nvPr/>
        </p:nvSpPr>
        <p:spPr>
          <a:xfrm>
            <a:off x="5250345" y="625268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/>
          <p:cNvSpPr txBox="1"/>
          <p:nvPr/>
        </p:nvSpPr>
        <p:spPr>
          <a:xfrm>
            <a:off x="5077363" y="6347920"/>
            <a:ext cx="56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FREQ</a:t>
            </a:r>
            <a:endParaRPr lang="pt-BR" sz="1200" dirty="0"/>
          </a:p>
        </p:txBody>
      </p:sp>
      <p:sp>
        <p:nvSpPr>
          <p:cNvPr id="135" name="Seta para a direita 134"/>
          <p:cNvSpPr/>
          <p:nvPr/>
        </p:nvSpPr>
        <p:spPr>
          <a:xfrm flipH="1">
            <a:off x="5051528" y="5540845"/>
            <a:ext cx="1806566" cy="48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Seta para a direita 135"/>
          <p:cNvSpPr/>
          <p:nvPr/>
        </p:nvSpPr>
        <p:spPr>
          <a:xfrm flipV="1">
            <a:off x="2068366" y="5560887"/>
            <a:ext cx="16208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772346" y="1392273"/>
            <a:ext cx="311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DIAGRAMA CONCEITUAL BASEADO NO MER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2291083" y="4510665"/>
            <a:ext cx="4376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DIAGRAMA RELACIONAL CORRESPONDENTE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4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505" y="0"/>
            <a:ext cx="8910990" cy="1143000"/>
          </a:xfrm>
        </p:spPr>
        <p:txBody>
          <a:bodyPr>
            <a:noAutofit/>
          </a:bodyPr>
          <a:lstStyle/>
          <a:p>
            <a:pPr marL="0" indent="0"/>
            <a:r>
              <a:rPr lang="pt-BR" sz="4000" b="1" dirty="0"/>
              <a:t>Relacionamento 1 :  N </a:t>
            </a:r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 smtClean="0"/>
              <a:t>(Sem </a:t>
            </a:r>
            <a:r>
              <a:rPr lang="pt-BR" sz="4000" b="1" dirty="0"/>
              <a:t>totalidade no lado N)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1530" y="1133746"/>
            <a:ext cx="8345270" cy="49924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 smtClean="0"/>
              <a:t>   </a:t>
            </a:r>
            <a:endParaRPr lang="pt-BR" sz="2800" b="1" dirty="0"/>
          </a:p>
        </p:txBody>
      </p:sp>
      <p:sp>
        <p:nvSpPr>
          <p:cNvPr id="190" name="Retângulo 189"/>
          <p:cNvSpPr/>
          <p:nvPr/>
        </p:nvSpPr>
        <p:spPr>
          <a:xfrm>
            <a:off x="6073181" y="2073314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91" name="Losango 190"/>
          <p:cNvSpPr/>
          <p:nvPr/>
        </p:nvSpPr>
        <p:spPr>
          <a:xfrm>
            <a:off x="3892601" y="2021632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2" name="Conector reto 191"/>
          <p:cNvCxnSpPr>
            <a:stCxn id="191" idx="3"/>
          </p:cNvCxnSpPr>
          <p:nvPr/>
        </p:nvCxnSpPr>
        <p:spPr>
          <a:xfrm flipV="1">
            <a:off x="5116737" y="2424645"/>
            <a:ext cx="9348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/>
          <p:cNvSpPr txBox="1"/>
          <p:nvPr/>
        </p:nvSpPr>
        <p:spPr>
          <a:xfrm>
            <a:off x="6110254" y="2200492"/>
            <a:ext cx="159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DISCIPLINAS</a:t>
            </a:r>
            <a:endParaRPr lang="pt-BR" dirty="0"/>
          </a:p>
        </p:txBody>
      </p:sp>
      <p:sp>
        <p:nvSpPr>
          <p:cNvPr id="194" name="CaixaDeTexto 193"/>
          <p:cNvSpPr txBox="1"/>
          <p:nvPr/>
        </p:nvSpPr>
        <p:spPr>
          <a:xfrm>
            <a:off x="3927987" y="2262047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MONITORIA</a:t>
            </a:r>
            <a:endParaRPr lang="pt-BR" sz="14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5351745" y="2487773"/>
            <a:ext cx="36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1</a:t>
            </a:r>
            <a:endParaRPr lang="pt-BR" sz="2000" dirty="0"/>
          </a:p>
        </p:txBody>
      </p:sp>
      <p:cxnSp>
        <p:nvCxnSpPr>
          <p:cNvPr id="197" name="Conector reto 196"/>
          <p:cNvCxnSpPr/>
          <p:nvPr/>
        </p:nvCxnSpPr>
        <p:spPr>
          <a:xfrm flipH="1">
            <a:off x="6106307" y="2787337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uxograma: Conector 197"/>
          <p:cNvSpPr/>
          <p:nvPr/>
        </p:nvSpPr>
        <p:spPr>
          <a:xfrm>
            <a:off x="6016437" y="2987332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9" name="CaixaDeTexto 198"/>
          <p:cNvSpPr txBox="1"/>
          <p:nvPr/>
        </p:nvSpPr>
        <p:spPr>
          <a:xfrm>
            <a:off x="5713577" y="3068501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NUM</a:t>
            </a:r>
            <a:endParaRPr lang="pt-BR" sz="1400" u="sng" dirty="0"/>
          </a:p>
        </p:txBody>
      </p:sp>
      <p:cxnSp>
        <p:nvCxnSpPr>
          <p:cNvPr id="200" name="Conector reto 199"/>
          <p:cNvCxnSpPr/>
          <p:nvPr/>
        </p:nvCxnSpPr>
        <p:spPr>
          <a:xfrm>
            <a:off x="7141137" y="2774052"/>
            <a:ext cx="301402" cy="23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luxograma: Conector 200"/>
          <p:cNvSpPr/>
          <p:nvPr/>
        </p:nvSpPr>
        <p:spPr>
          <a:xfrm>
            <a:off x="7427658" y="3042271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CaixaDeTexto 201"/>
          <p:cNvSpPr txBox="1"/>
          <p:nvPr/>
        </p:nvSpPr>
        <p:spPr>
          <a:xfrm>
            <a:off x="7291838" y="3139732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cxnSp>
        <p:nvCxnSpPr>
          <p:cNvPr id="203" name="Conector reto 202"/>
          <p:cNvCxnSpPr>
            <a:endCxn id="191" idx="1"/>
          </p:cNvCxnSpPr>
          <p:nvPr/>
        </p:nvCxnSpPr>
        <p:spPr>
          <a:xfrm flipV="1">
            <a:off x="2777861" y="2424646"/>
            <a:ext cx="1114740" cy="1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tângulo 203"/>
          <p:cNvSpPr/>
          <p:nvPr/>
        </p:nvSpPr>
        <p:spPr>
          <a:xfrm>
            <a:off x="1265693" y="2113845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205" name="CaixaDeTexto 204"/>
          <p:cNvSpPr txBox="1"/>
          <p:nvPr/>
        </p:nvSpPr>
        <p:spPr>
          <a:xfrm>
            <a:off x="1562853" y="2289219"/>
            <a:ext cx="1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cxnSp>
        <p:nvCxnSpPr>
          <p:cNvPr id="206" name="Conector reto 205"/>
          <p:cNvCxnSpPr/>
          <p:nvPr/>
        </p:nvCxnSpPr>
        <p:spPr>
          <a:xfrm>
            <a:off x="2553948" y="2822191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luxograma: Conector 206"/>
          <p:cNvSpPr/>
          <p:nvPr/>
        </p:nvSpPr>
        <p:spPr>
          <a:xfrm>
            <a:off x="2769863" y="307953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8" name="Conector reto 207"/>
          <p:cNvCxnSpPr/>
          <p:nvPr/>
        </p:nvCxnSpPr>
        <p:spPr>
          <a:xfrm flipH="1">
            <a:off x="1287500" y="2833925"/>
            <a:ext cx="168280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Fluxograma: Conector 208"/>
          <p:cNvSpPr/>
          <p:nvPr/>
        </p:nvSpPr>
        <p:spPr>
          <a:xfrm>
            <a:off x="1210294" y="3102308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0" name="Conector reto 209"/>
          <p:cNvCxnSpPr/>
          <p:nvPr/>
        </p:nvCxnSpPr>
        <p:spPr>
          <a:xfrm flipH="1">
            <a:off x="1956125" y="2847493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Fluxograma: Conector 210"/>
          <p:cNvSpPr/>
          <p:nvPr/>
        </p:nvSpPr>
        <p:spPr>
          <a:xfrm>
            <a:off x="1900726" y="312723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CaixaDeTexto 211"/>
          <p:cNvSpPr txBox="1"/>
          <p:nvPr/>
        </p:nvSpPr>
        <p:spPr>
          <a:xfrm>
            <a:off x="978018" y="3248185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213" name="CaixaDeTexto 212"/>
          <p:cNvSpPr txBox="1"/>
          <p:nvPr/>
        </p:nvSpPr>
        <p:spPr>
          <a:xfrm>
            <a:off x="1611568" y="3288150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214" name="CaixaDeTexto 213"/>
          <p:cNvSpPr txBox="1"/>
          <p:nvPr/>
        </p:nvSpPr>
        <p:spPr>
          <a:xfrm>
            <a:off x="2498538" y="3248185"/>
            <a:ext cx="117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DATA_NASC</a:t>
            </a:r>
            <a:endParaRPr lang="pt-BR" sz="1400" dirty="0"/>
          </a:p>
        </p:txBody>
      </p:sp>
      <p:sp>
        <p:nvSpPr>
          <p:cNvPr id="215" name="CaixaDeTexto 214"/>
          <p:cNvSpPr txBox="1"/>
          <p:nvPr/>
        </p:nvSpPr>
        <p:spPr>
          <a:xfrm>
            <a:off x="3085650" y="2473885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224" name="Retângulo 223"/>
          <p:cNvSpPr/>
          <p:nvPr/>
        </p:nvSpPr>
        <p:spPr>
          <a:xfrm>
            <a:off x="2093744" y="4936276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225" name="CaixaDeTexto 224"/>
          <p:cNvSpPr txBox="1"/>
          <p:nvPr/>
        </p:nvSpPr>
        <p:spPr>
          <a:xfrm>
            <a:off x="2390904" y="5111650"/>
            <a:ext cx="1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cxnSp>
        <p:nvCxnSpPr>
          <p:cNvPr id="226" name="Conector reto 225"/>
          <p:cNvCxnSpPr/>
          <p:nvPr/>
        </p:nvCxnSpPr>
        <p:spPr>
          <a:xfrm>
            <a:off x="2863571" y="5629283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uxograma: Conector 226"/>
          <p:cNvSpPr/>
          <p:nvPr/>
        </p:nvSpPr>
        <p:spPr>
          <a:xfrm>
            <a:off x="3091273" y="5944658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8" name="Conector reto 227"/>
          <p:cNvCxnSpPr/>
          <p:nvPr/>
        </p:nvCxnSpPr>
        <p:spPr>
          <a:xfrm flipH="1">
            <a:off x="1939814" y="5641017"/>
            <a:ext cx="168280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Fluxograma: Conector 228"/>
          <p:cNvSpPr/>
          <p:nvPr/>
        </p:nvSpPr>
        <p:spPr>
          <a:xfrm>
            <a:off x="1862608" y="5909400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0" name="Conector reto 229"/>
          <p:cNvCxnSpPr/>
          <p:nvPr/>
        </p:nvCxnSpPr>
        <p:spPr>
          <a:xfrm flipH="1">
            <a:off x="2608439" y="5654585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Fluxograma: Conector 230"/>
          <p:cNvSpPr/>
          <p:nvPr/>
        </p:nvSpPr>
        <p:spPr>
          <a:xfrm>
            <a:off x="2573361" y="602777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2" name="CaixaDeTexto 231"/>
          <p:cNvSpPr txBox="1"/>
          <p:nvPr/>
        </p:nvSpPr>
        <p:spPr>
          <a:xfrm>
            <a:off x="1593591" y="6069900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233" name="CaixaDeTexto 232"/>
          <p:cNvSpPr txBox="1"/>
          <p:nvPr/>
        </p:nvSpPr>
        <p:spPr>
          <a:xfrm>
            <a:off x="2188965" y="6158990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234" name="CaixaDeTexto 233"/>
          <p:cNvSpPr txBox="1"/>
          <p:nvPr/>
        </p:nvSpPr>
        <p:spPr>
          <a:xfrm>
            <a:off x="2843062" y="6100712"/>
            <a:ext cx="117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DATA_NASC</a:t>
            </a:r>
            <a:endParaRPr lang="pt-BR" sz="1400" dirty="0"/>
          </a:p>
        </p:txBody>
      </p:sp>
      <p:cxnSp>
        <p:nvCxnSpPr>
          <p:cNvPr id="235" name="Conector reto 234"/>
          <p:cNvCxnSpPr/>
          <p:nvPr/>
        </p:nvCxnSpPr>
        <p:spPr>
          <a:xfrm>
            <a:off x="3383341" y="5648302"/>
            <a:ext cx="516030" cy="322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luxograma: Conector 235"/>
          <p:cNvSpPr/>
          <p:nvPr/>
        </p:nvSpPr>
        <p:spPr>
          <a:xfrm>
            <a:off x="3824904" y="5944658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CaixaDeTexto 236"/>
          <p:cNvSpPr txBox="1"/>
          <p:nvPr/>
        </p:nvSpPr>
        <p:spPr>
          <a:xfrm>
            <a:off x="3877645" y="5959564"/>
            <a:ext cx="1215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NUM_DISC</a:t>
            </a:r>
            <a:endParaRPr lang="pt-BR" sz="1400" dirty="0"/>
          </a:p>
        </p:txBody>
      </p:sp>
      <p:sp>
        <p:nvSpPr>
          <p:cNvPr id="238" name="Seta para a direita 237"/>
          <p:cNvSpPr/>
          <p:nvPr/>
        </p:nvSpPr>
        <p:spPr>
          <a:xfrm flipH="1">
            <a:off x="3671975" y="5249746"/>
            <a:ext cx="1961365" cy="84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9" name="CaixaDeTexto 238"/>
          <p:cNvSpPr txBox="1"/>
          <p:nvPr/>
        </p:nvSpPr>
        <p:spPr>
          <a:xfrm>
            <a:off x="4359498" y="4911191"/>
            <a:ext cx="83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NUM</a:t>
            </a:r>
            <a:endParaRPr lang="pt-BR" sz="1400" dirty="0"/>
          </a:p>
        </p:txBody>
      </p:sp>
      <p:sp>
        <p:nvSpPr>
          <p:cNvPr id="240" name="CaixaDeTexto 239"/>
          <p:cNvSpPr txBox="1"/>
          <p:nvPr/>
        </p:nvSpPr>
        <p:spPr>
          <a:xfrm>
            <a:off x="4144942" y="5280523"/>
            <a:ext cx="125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NUM_DISC</a:t>
            </a:r>
            <a:endParaRPr lang="pt-BR" sz="1400" dirty="0"/>
          </a:p>
        </p:txBody>
      </p:sp>
      <p:sp>
        <p:nvSpPr>
          <p:cNvPr id="241" name="Retângulo 240"/>
          <p:cNvSpPr/>
          <p:nvPr/>
        </p:nvSpPr>
        <p:spPr>
          <a:xfrm>
            <a:off x="2471368" y="4052702"/>
            <a:ext cx="4324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DIAGRAMA RELACIONAL </a:t>
            </a:r>
            <a:r>
              <a:rPr lang="pt-BR" dirty="0" smtClean="0">
                <a:solidFill>
                  <a:srgbClr val="FF0000"/>
                </a:solidFill>
              </a:rPr>
              <a:t>CORRESPONDENTE</a:t>
            </a:r>
          </a:p>
          <a:p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      (COM RELACIONAMENTO IMPLÍCITO) </a:t>
            </a:r>
            <a:endParaRPr lang="pt-BR" dirty="0"/>
          </a:p>
        </p:txBody>
      </p:sp>
      <p:sp>
        <p:nvSpPr>
          <p:cNvPr id="242" name="CaixaDeTexto 241"/>
          <p:cNvSpPr txBox="1"/>
          <p:nvPr/>
        </p:nvSpPr>
        <p:spPr>
          <a:xfrm>
            <a:off x="2982321" y="1220155"/>
            <a:ext cx="311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DIAGRAMA CONCEITUAL BASEADO NO MER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5637344" y="4937902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5674417" y="5065080"/>
            <a:ext cx="159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DISCIPLINAS</a:t>
            </a:r>
            <a:endParaRPr lang="pt-BR" dirty="0"/>
          </a:p>
        </p:txBody>
      </p:sp>
      <p:cxnSp>
        <p:nvCxnSpPr>
          <p:cNvPr id="60" name="Conector reto 59"/>
          <p:cNvCxnSpPr/>
          <p:nvPr/>
        </p:nvCxnSpPr>
        <p:spPr>
          <a:xfrm flipH="1">
            <a:off x="5670470" y="5651925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xograma: Conector 60"/>
          <p:cNvSpPr/>
          <p:nvPr/>
        </p:nvSpPr>
        <p:spPr>
          <a:xfrm>
            <a:off x="5580600" y="5851920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5277740" y="5933089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NUM</a:t>
            </a:r>
            <a:endParaRPr lang="pt-BR" sz="1400" u="sng" dirty="0"/>
          </a:p>
        </p:txBody>
      </p:sp>
      <p:cxnSp>
        <p:nvCxnSpPr>
          <p:cNvPr id="63" name="Conector reto 62"/>
          <p:cNvCxnSpPr/>
          <p:nvPr/>
        </p:nvCxnSpPr>
        <p:spPr>
          <a:xfrm>
            <a:off x="6705300" y="5638640"/>
            <a:ext cx="301402" cy="23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uxograma: Conector 63"/>
          <p:cNvSpPr/>
          <p:nvPr/>
        </p:nvSpPr>
        <p:spPr>
          <a:xfrm>
            <a:off x="6991821" y="5906859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6856001" y="6004320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967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505" y="0"/>
            <a:ext cx="8910990" cy="1143000"/>
          </a:xfrm>
        </p:spPr>
        <p:txBody>
          <a:bodyPr>
            <a:noAutofit/>
          </a:bodyPr>
          <a:lstStyle/>
          <a:p>
            <a:pPr marL="0" indent="0"/>
            <a:r>
              <a:rPr lang="pt-BR" sz="4000" b="1" dirty="0"/>
              <a:t>Relacionamento 1 :  N </a:t>
            </a:r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 smtClean="0"/>
              <a:t>(Sem </a:t>
            </a:r>
            <a:r>
              <a:rPr lang="pt-BR" sz="4000" b="1" dirty="0"/>
              <a:t>totalidade no lado N)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1530" y="1133746"/>
            <a:ext cx="8345270" cy="49924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 smtClean="0"/>
              <a:t>   </a:t>
            </a:r>
            <a:endParaRPr lang="pt-BR" sz="2800" b="1" dirty="0"/>
          </a:p>
        </p:txBody>
      </p:sp>
      <p:sp>
        <p:nvSpPr>
          <p:cNvPr id="190" name="Retângulo 189"/>
          <p:cNvSpPr/>
          <p:nvPr/>
        </p:nvSpPr>
        <p:spPr>
          <a:xfrm>
            <a:off x="6073181" y="2073314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91" name="Losango 190"/>
          <p:cNvSpPr/>
          <p:nvPr/>
        </p:nvSpPr>
        <p:spPr>
          <a:xfrm>
            <a:off x="3892601" y="2021632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2" name="Conector reto 191"/>
          <p:cNvCxnSpPr>
            <a:stCxn id="191" idx="3"/>
          </p:cNvCxnSpPr>
          <p:nvPr/>
        </p:nvCxnSpPr>
        <p:spPr>
          <a:xfrm flipV="1">
            <a:off x="5116737" y="2424645"/>
            <a:ext cx="9348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/>
          <p:cNvSpPr txBox="1"/>
          <p:nvPr/>
        </p:nvSpPr>
        <p:spPr>
          <a:xfrm>
            <a:off x="6110254" y="2200492"/>
            <a:ext cx="159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DISCIPLINAS</a:t>
            </a:r>
            <a:endParaRPr lang="pt-BR" dirty="0"/>
          </a:p>
        </p:txBody>
      </p:sp>
      <p:sp>
        <p:nvSpPr>
          <p:cNvPr id="194" name="CaixaDeTexto 193"/>
          <p:cNvSpPr txBox="1"/>
          <p:nvPr/>
        </p:nvSpPr>
        <p:spPr>
          <a:xfrm>
            <a:off x="3927987" y="2262047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MONITORIA</a:t>
            </a:r>
            <a:endParaRPr lang="pt-BR" sz="14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5351745" y="2487773"/>
            <a:ext cx="36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1</a:t>
            </a:r>
            <a:endParaRPr lang="pt-BR" sz="2000" dirty="0"/>
          </a:p>
        </p:txBody>
      </p:sp>
      <p:cxnSp>
        <p:nvCxnSpPr>
          <p:cNvPr id="197" name="Conector reto 196"/>
          <p:cNvCxnSpPr/>
          <p:nvPr/>
        </p:nvCxnSpPr>
        <p:spPr>
          <a:xfrm flipH="1">
            <a:off x="6106307" y="2787337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uxograma: Conector 197"/>
          <p:cNvSpPr/>
          <p:nvPr/>
        </p:nvSpPr>
        <p:spPr>
          <a:xfrm>
            <a:off x="6016437" y="2987332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9" name="CaixaDeTexto 198"/>
          <p:cNvSpPr txBox="1"/>
          <p:nvPr/>
        </p:nvSpPr>
        <p:spPr>
          <a:xfrm>
            <a:off x="5713577" y="3068501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NUM</a:t>
            </a:r>
            <a:endParaRPr lang="pt-BR" sz="1400" u="sng" dirty="0"/>
          </a:p>
        </p:txBody>
      </p:sp>
      <p:cxnSp>
        <p:nvCxnSpPr>
          <p:cNvPr id="200" name="Conector reto 199"/>
          <p:cNvCxnSpPr/>
          <p:nvPr/>
        </p:nvCxnSpPr>
        <p:spPr>
          <a:xfrm>
            <a:off x="7141137" y="2774052"/>
            <a:ext cx="301402" cy="23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luxograma: Conector 200"/>
          <p:cNvSpPr/>
          <p:nvPr/>
        </p:nvSpPr>
        <p:spPr>
          <a:xfrm>
            <a:off x="7427658" y="3042271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CaixaDeTexto 201"/>
          <p:cNvSpPr txBox="1"/>
          <p:nvPr/>
        </p:nvSpPr>
        <p:spPr>
          <a:xfrm>
            <a:off x="7291838" y="3139732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cxnSp>
        <p:nvCxnSpPr>
          <p:cNvPr id="203" name="Conector reto 202"/>
          <p:cNvCxnSpPr>
            <a:endCxn id="191" idx="1"/>
          </p:cNvCxnSpPr>
          <p:nvPr/>
        </p:nvCxnSpPr>
        <p:spPr>
          <a:xfrm flipV="1">
            <a:off x="2777861" y="2424646"/>
            <a:ext cx="1114740" cy="1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tângulo 203"/>
          <p:cNvSpPr/>
          <p:nvPr/>
        </p:nvSpPr>
        <p:spPr>
          <a:xfrm>
            <a:off x="1265693" y="2113845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205" name="CaixaDeTexto 204"/>
          <p:cNvSpPr txBox="1"/>
          <p:nvPr/>
        </p:nvSpPr>
        <p:spPr>
          <a:xfrm>
            <a:off x="1562853" y="2289219"/>
            <a:ext cx="1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cxnSp>
        <p:nvCxnSpPr>
          <p:cNvPr id="206" name="Conector reto 205"/>
          <p:cNvCxnSpPr/>
          <p:nvPr/>
        </p:nvCxnSpPr>
        <p:spPr>
          <a:xfrm>
            <a:off x="2553948" y="2822191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luxograma: Conector 206"/>
          <p:cNvSpPr/>
          <p:nvPr/>
        </p:nvSpPr>
        <p:spPr>
          <a:xfrm>
            <a:off x="2769863" y="307953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8" name="Conector reto 207"/>
          <p:cNvCxnSpPr/>
          <p:nvPr/>
        </p:nvCxnSpPr>
        <p:spPr>
          <a:xfrm flipH="1">
            <a:off x="1287500" y="2833925"/>
            <a:ext cx="168280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Fluxograma: Conector 208"/>
          <p:cNvSpPr/>
          <p:nvPr/>
        </p:nvSpPr>
        <p:spPr>
          <a:xfrm>
            <a:off x="1210294" y="3102308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0" name="Conector reto 209"/>
          <p:cNvCxnSpPr/>
          <p:nvPr/>
        </p:nvCxnSpPr>
        <p:spPr>
          <a:xfrm flipH="1">
            <a:off x="1956125" y="2847493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Fluxograma: Conector 210"/>
          <p:cNvSpPr/>
          <p:nvPr/>
        </p:nvSpPr>
        <p:spPr>
          <a:xfrm>
            <a:off x="1900726" y="312723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CaixaDeTexto 211"/>
          <p:cNvSpPr txBox="1"/>
          <p:nvPr/>
        </p:nvSpPr>
        <p:spPr>
          <a:xfrm>
            <a:off x="978018" y="3248185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213" name="CaixaDeTexto 212"/>
          <p:cNvSpPr txBox="1"/>
          <p:nvPr/>
        </p:nvSpPr>
        <p:spPr>
          <a:xfrm>
            <a:off x="1611568" y="3288150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214" name="CaixaDeTexto 213"/>
          <p:cNvSpPr txBox="1"/>
          <p:nvPr/>
        </p:nvSpPr>
        <p:spPr>
          <a:xfrm>
            <a:off x="2498538" y="3248185"/>
            <a:ext cx="117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DATA_NASC</a:t>
            </a:r>
            <a:endParaRPr lang="pt-BR" sz="1400" dirty="0"/>
          </a:p>
        </p:txBody>
      </p:sp>
      <p:sp>
        <p:nvSpPr>
          <p:cNvPr id="215" name="CaixaDeTexto 214"/>
          <p:cNvSpPr txBox="1"/>
          <p:nvPr/>
        </p:nvSpPr>
        <p:spPr>
          <a:xfrm>
            <a:off x="3085650" y="2473885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242" name="CaixaDeTexto 241"/>
          <p:cNvSpPr txBox="1"/>
          <p:nvPr/>
        </p:nvSpPr>
        <p:spPr>
          <a:xfrm>
            <a:off x="2982321" y="1220155"/>
            <a:ext cx="311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DIAGRAMA CONCEITUAL BASEADO NO MER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014775" y="4702784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7084298" y="4892187"/>
            <a:ext cx="140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DISCIPLINAS</a:t>
            </a:r>
            <a:endParaRPr lang="pt-BR" dirty="0"/>
          </a:p>
        </p:txBody>
      </p:sp>
      <p:cxnSp>
        <p:nvCxnSpPr>
          <p:cNvPr id="66" name="Conector reto 65"/>
          <p:cNvCxnSpPr/>
          <p:nvPr/>
        </p:nvCxnSpPr>
        <p:spPr>
          <a:xfrm flipH="1">
            <a:off x="7047901" y="5416807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Conector 66"/>
          <p:cNvSpPr/>
          <p:nvPr/>
        </p:nvSpPr>
        <p:spPr>
          <a:xfrm>
            <a:off x="6958031" y="5616802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6655171" y="5697971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COD</a:t>
            </a:r>
            <a:endParaRPr lang="pt-BR" sz="1400" u="sng" dirty="0"/>
          </a:p>
        </p:txBody>
      </p:sp>
      <p:cxnSp>
        <p:nvCxnSpPr>
          <p:cNvPr id="69" name="Conector reto 68"/>
          <p:cNvCxnSpPr/>
          <p:nvPr/>
        </p:nvCxnSpPr>
        <p:spPr>
          <a:xfrm>
            <a:off x="8082731" y="5403522"/>
            <a:ext cx="301402" cy="23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xograma: Conector 69"/>
          <p:cNvSpPr/>
          <p:nvPr/>
        </p:nvSpPr>
        <p:spPr>
          <a:xfrm>
            <a:off x="8369252" y="5671741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8233432" y="5769202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72" name="Retângulo 71"/>
          <p:cNvSpPr/>
          <p:nvPr/>
        </p:nvSpPr>
        <p:spPr>
          <a:xfrm>
            <a:off x="581332" y="4791109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878492" y="4966483"/>
            <a:ext cx="1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cxnSp>
        <p:nvCxnSpPr>
          <p:cNvPr id="74" name="Conector reto 73"/>
          <p:cNvCxnSpPr/>
          <p:nvPr/>
        </p:nvCxnSpPr>
        <p:spPr>
          <a:xfrm>
            <a:off x="1869587" y="5499455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uxograma: Conector 74"/>
          <p:cNvSpPr/>
          <p:nvPr/>
        </p:nvSpPr>
        <p:spPr>
          <a:xfrm>
            <a:off x="2085502" y="575679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reto 75"/>
          <p:cNvCxnSpPr/>
          <p:nvPr/>
        </p:nvCxnSpPr>
        <p:spPr>
          <a:xfrm flipH="1">
            <a:off x="603139" y="5511189"/>
            <a:ext cx="168280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xograma: Conector 76"/>
          <p:cNvSpPr/>
          <p:nvPr/>
        </p:nvSpPr>
        <p:spPr>
          <a:xfrm>
            <a:off x="525933" y="577957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Conector reto 77"/>
          <p:cNvCxnSpPr/>
          <p:nvPr/>
        </p:nvCxnSpPr>
        <p:spPr>
          <a:xfrm flipH="1">
            <a:off x="1271764" y="5524757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uxograma: Conector 78"/>
          <p:cNvSpPr/>
          <p:nvPr/>
        </p:nvSpPr>
        <p:spPr>
          <a:xfrm>
            <a:off x="1216365" y="580449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341056" y="5910135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927207" y="5965414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1814177" y="5925449"/>
            <a:ext cx="117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DATA_NASC</a:t>
            </a:r>
            <a:endParaRPr lang="pt-BR" sz="140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963842" y="4953742"/>
            <a:ext cx="102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MONITORIA</a:t>
            </a:r>
            <a:endParaRPr lang="pt-BR" sz="1200" dirty="0"/>
          </a:p>
        </p:txBody>
      </p:sp>
      <p:sp>
        <p:nvSpPr>
          <p:cNvPr id="84" name="Hexágono 83"/>
          <p:cNvSpPr/>
          <p:nvPr/>
        </p:nvSpPr>
        <p:spPr>
          <a:xfrm>
            <a:off x="3795342" y="4721533"/>
            <a:ext cx="1241967" cy="78659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>
            <a:off x="2968479" y="4827983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RA</a:t>
            </a:r>
            <a:endParaRPr lang="pt-BR" sz="14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649220" y="5809094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2909320" y="5252555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  </a:t>
            </a:r>
            <a:r>
              <a:rPr lang="pt-BR" sz="1400" dirty="0" smtClean="0"/>
              <a:t>RA</a:t>
            </a:r>
            <a:endParaRPr lang="pt-BR" sz="14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4447121" y="5851774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COD_DISC</a:t>
            </a:r>
            <a:endParaRPr lang="pt-BR" sz="12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5607842" y="4810161"/>
            <a:ext cx="772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COD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5492855" y="5234190"/>
            <a:ext cx="116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COD_DISC</a:t>
            </a:r>
            <a:endParaRPr lang="pt-BR" sz="1400" dirty="0"/>
          </a:p>
        </p:txBody>
      </p:sp>
      <p:cxnSp>
        <p:nvCxnSpPr>
          <p:cNvPr id="91" name="Conector reto 90"/>
          <p:cNvCxnSpPr/>
          <p:nvPr/>
        </p:nvCxnSpPr>
        <p:spPr>
          <a:xfrm flipH="1">
            <a:off x="3942900" y="5529554"/>
            <a:ext cx="280765" cy="24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endCxn id="94" idx="1"/>
          </p:cNvCxnSpPr>
          <p:nvPr/>
        </p:nvCxnSpPr>
        <p:spPr>
          <a:xfrm>
            <a:off x="4447121" y="5513495"/>
            <a:ext cx="249823" cy="23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xograma: Conector 92"/>
          <p:cNvSpPr/>
          <p:nvPr/>
        </p:nvSpPr>
        <p:spPr>
          <a:xfrm>
            <a:off x="3908444" y="5741960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Fluxograma: Conector 93"/>
          <p:cNvSpPr/>
          <p:nvPr/>
        </p:nvSpPr>
        <p:spPr>
          <a:xfrm>
            <a:off x="4680718" y="5725154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Seta para a direita 97"/>
          <p:cNvSpPr/>
          <p:nvPr/>
        </p:nvSpPr>
        <p:spPr>
          <a:xfrm flipH="1">
            <a:off x="5076662" y="5103061"/>
            <a:ext cx="1806566" cy="48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Seta para a direita 98"/>
          <p:cNvSpPr/>
          <p:nvPr/>
        </p:nvSpPr>
        <p:spPr>
          <a:xfrm flipV="1">
            <a:off x="2093500" y="5123103"/>
            <a:ext cx="16208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/>
          <p:cNvSpPr/>
          <p:nvPr/>
        </p:nvSpPr>
        <p:spPr>
          <a:xfrm>
            <a:off x="2278267" y="3888215"/>
            <a:ext cx="4324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DIAGRAMA RELACIONAL </a:t>
            </a:r>
            <a:r>
              <a:rPr lang="pt-BR" dirty="0" smtClean="0">
                <a:solidFill>
                  <a:srgbClr val="FF0000"/>
                </a:solidFill>
              </a:rPr>
              <a:t>CORRESPONDENTE</a:t>
            </a:r>
          </a:p>
          <a:p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 (COM RELACIONAMENTO EXPLÍCITO)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0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 txBox="1">
            <a:spLocks/>
          </p:cNvSpPr>
          <p:nvPr/>
        </p:nvSpPr>
        <p:spPr>
          <a:xfrm>
            <a:off x="206515" y="368660"/>
            <a:ext cx="8345270" cy="59825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4000" dirty="0" smtClean="0"/>
              <a:t>Auto relacionamento N :  N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399935" y="2935498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4" name="Losango 3"/>
          <p:cNvSpPr/>
          <p:nvPr/>
        </p:nvSpPr>
        <p:spPr>
          <a:xfrm>
            <a:off x="2439859" y="2935498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1746171" y="2471901"/>
            <a:ext cx="0" cy="44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flipV="1">
            <a:off x="1750462" y="3638628"/>
            <a:ext cx="0" cy="44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1750462" y="4111349"/>
            <a:ext cx="1301465" cy="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endCxn id="4" idx="0"/>
          </p:cNvCxnSpPr>
          <p:nvPr/>
        </p:nvCxnSpPr>
        <p:spPr>
          <a:xfrm>
            <a:off x="3051927" y="2488914"/>
            <a:ext cx="0" cy="44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4" idx="2"/>
          </p:cNvCxnSpPr>
          <p:nvPr/>
        </p:nvCxnSpPr>
        <p:spPr>
          <a:xfrm>
            <a:off x="3051927" y="3741526"/>
            <a:ext cx="0" cy="37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61488" y="3110872"/>
            <a:ext cx="138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DISCIPLINAS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650823" y="3170088"/>
            <a:ext cx="146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PRE_REQ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93754" y="2512151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622733" y="3744028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1746171" y="2471901"/>
            <a:ext cx="1323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6" idx="4"/>
          </p:cNvCxnSpPr>
          <p:nvPr/>
        </p:nvCxnSpPr>
        <p:spPr>
          <a:xfrm>
            <a:off x="857454" y="2547149"/>
            <a:ext cx="1" cy="38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Conector 15"/>
          <p:cNvSpPr/>
          <p:nvPr/>
        </p:nvSpPr>
        <p:spPr>
          <a:xfrm>
            <a:off x="802055" y="240127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1224246" y="2319479"/>
            <a:ext cx="81845" cy="59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Conector 17"/>
          <p:cNvSpPr/>
          <p:nvPr/>
        </p:nvSpPr>
        <p:spPr>
          <a:xfrm>
            <a:off x="1265168" y="2165554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54904" y="2110067"/>
            <a:ext cx="58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COD</a:t>
            </a:r>
            <a:endParaRPr lang="pt-BR" sz="1400" u="sng" dirty="0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1410842" y="2228241"/>
            <a:ext cx="238362" cy="68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Conector 20"/>
          <p:cNvSpPr/>
          <p:nvPr/>
        </p:nvSpPr>
        <p:spPr>
          <a:xfrm>
            <a:off x="1608281" y="207431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934496" y="187617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620460" y="1839477"/>
            <a:ext cx="822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CRED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971807" y="226127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É PRÉ REQ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09635" y="4111349"/>
            <a:ext cx="1512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TEM COMO PRÉ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5114063" y="3015482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175616" y="3190856"/>
            <a:ext cx="138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DISCIPLINAS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7364951" y="3250072"/>
            <a:ext cx="146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PRE_REQ</a:t>
            </a:r>
            <a:endParaRPr lang="pt-BR" sz="1400" dirty="0"/>
          </a:p>
        </p:txBody>
      </p:sp>
      <p:cxnSp>
        <p:nvCxnSpPr>
          <p:cNvPr id="29" name="Conector reto 28"/>
          <p:cNvCxnSpPr>
            <a:stCxn id="30" idx="4"/>
          </p:cNvCxnSpPr>
          <p:nvPr/>
        </p:nvCxnSpPr>
        <p:spPr>
          <a:xfrm>
            <a:off x="5516376" y="2630402"/>
            <a:ext cx="1" cy="38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Conector 29"/>
          <p:cNvSpPr/>
          <p:nvPr/>
        </p:nvSpPr>
        <p:spPr>
          <a:xfrm>
            <a:off x="5460977" y="2484525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5883168" y="2402732"/>
            <a:ext cx="81845" cy="59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31"/>
          <p:cNvSpPr/>
          <p:nvPr/>
        </p:nvSpPr>
        <p:spPr>
          <a:xfrm>
            <a:off x="5924090" y="224880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5313826" y="2193320"/>
            <a:ext cx="58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COD</a:t>
            </a:r>
            <a:endParaRPr lang="pt-BR" sz="1400" u="sng" dirty="0"/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6069764" y="2311494"/>
            <a:ext cx="238362" cy="68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xograma: Conector 34"/>
          <p:cNvSpPr/>
          <p:nvPr/>
        </p:nvSpPr>
        <p:spPr>
          <a:xfrm>
            <a:off x="6267203" y="215756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593418" y="195943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188945" y="1919461"/>
            <a:ext cx="822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CRED</a:t>
            </a:r>
            <a:endParaRPr lang="pt-BR" sz="1400" dirty="0"/>
          </a:p>
        </p:txBody>
      </p:sp>
      <p:sp>
        <p:nvSpPr>
          <p:cNvPr id="38" name="Hexágono 37"/>
          <p:cNvSpPr/>
          <p:nvPr/>
        </p:nvSpPr>
        <p:spPr>
          <a:xfrm>
            <a:off x="7233463" y="3129438"/>
            <a:ext cx="1099760" cy="49216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de seta reta 38"/>
          <p:cNvCxnSpPr/>
          <p:nvPr/>
        </p:nvCxnSpPr>
        <p:spPr>
          <a:xfrm>
            <a:off x="7358551" y="2630402"/>
            <a:ext cx="0" cy="4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7416821" y="3632607"/>
            <a:ext cx="0" cy="450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>
            <a:off x="6334589" y="4041193"/>
            <a:ext cx="1075932" cy="1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6334588" y="3752330"/>
            <a:ext cx="0" cy="30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H="1" flipV="1">
            <a:off x="6334589" y="2643481"/>
            <a:ext cx="1030362" cy="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H="1">
            <a:off x="6308126" y="2651886"/>
            <a:ext cx="14475" cy="36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962006" y="4444215"/>
            <a:ext cx="932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 smtClean="0"/>
              <a:t>COD_DISC</a:t>
            </a:r>
            <a:endParaRPr lang="pt-BR" sz="1200" u="sng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486154" y="3752330"/>
            <a:ext cx="772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</a:t>
            </a:r>
            <a:r>
              <a:rPr lang="pt-BR" sz="1200" dirty="0" smtClean="0"/>
              <a:t>COD</a:t>
            </a:r>
            <a:endParaRPr lang="pt-BR" sz="1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703870" y="2303784"/>
            <a:ext cx="77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COD</a:t>
            </a:r>
            <a:endParaRPr lang="pt-BR" sz="1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514087" y="4044795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COD_DISC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6334588" y="2676462"/>
            <a:ext cx="117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COD_PRE_REQ</a:t>
            </a:r>
            <a:endParaRPr lang="pt-BR" sz="1200" dirty="0"/>
          </a:p>
        </p:txBody>
      </p:sp>
      <p:cxnSp>
        <p:nvCxnSpPr>
          <p:cNvPr id="50" name="Conector reto 49"/>
          <p:cNvCxnSpPr>
            <a:endCxn id="45" idx="0"/>
          </p:cNvCxnSpPr>
          <p:nvPr/>
        </p:nvCxnSpPr>
        <p:spPr>
          <a:xfrm flipH="1">
            <a:off x="7428193" y="3711214"/>
            <a:ext cx="213672" cy="73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903514" y="3632607"/>
            <a:ext cx="193892" cy="84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xograma: Conector 51"/>
          <p:cNvSpPr/>
          <p:nvPr/>
        </p:nvSpPr>
        <p:spPr>
          <a:xfrm>
            <a:off x="7410521" y="436264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luxograma: Conector 52"/>
          <p:cNvSpPr/>
          <p:nvPr/>
        </p:nvSpPr>
        <p:spPr>
          <a:xfrm>
            <a:off x="8042007" y="4363560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4661318" y="4838507"/>
            <a:ext cx="4376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DIAGRAMA RELACIONAL CORRESPONDENTE 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48527" y="4700008"/>
            <a:ext cx="311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DIAGRAMA CONCEITUAL BASEADO NO MER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7903514" y="4543558"/>
            <a:ext cx="117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 smtClean="0"/>
              <a:t>COD_PRE_REQ</a:t>
            </a:r>
            <a:endParaRPr lang="pt-BR" sz="1200" u="sng" dirty="0"/>
          </a:p>
        </p:txBody>
      </p:sp>
    </p:spTree>
    <p:extLst>
      <p:ext uri="{BB962C8B-B14F-4D97-AF65-F5344CB8AC3E}">
        <p14:creationId xmlns:p14="http://schemas.microsoft.com/office/powerpoint/2010/main" val="2213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 txBox="1">
            <a:spLocks/>
          </p:cNvSpPr>
          <p:nvPr/>
        </p:nvSpPr>
        <p:spPr>
          <a:xfrm>
            <a:off x="559886" y="98630"/>
            <a:ext cx="8345270" cy="66348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4000" dirty="0" smtClean="0"/>
              <a:t>Especialização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110436" y="1948541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71989" y="2123915"/>
            <a:ext cx="138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ALUNOS</a:t>
            </a:r>
            <a:endParaRPr lang="pt-BR" dirty="0"/>
          </a:p>
        </p:txBody>
      </p:sp>
      <p:cxnSp>
        <p:nvCxnSpPr>
          <p:cNvPr id="15" name="Conector reto 14"/>
          <p:cNvCxnSpPr>
            <a:stCxn id="16" idx="4"/>
          </p:cNvCxnSpPr>
          <p:nvPr/>
        </p:nvCxnSpPr>
        <p:spPr>
          <a:xfrm>
            <a:off x="1567955" y="1560192"/>
            <a:ext cx="1" cy="38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Conector 15"/>
          <p:cNvSpPr/>
          <p:nvPr/>
        </p:nvSpPr>
        <p:spPr>
          <a:xfrm>
            <a:off x="1512556" y="1414315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1934747" y="1332522"/>
            <a:ext cx="81845" cy="59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Conector 17"/>
          <p:cNvSpPr/>
          <p:nvPr/>
        </p:nvSpPr>
        <p:spPr>
          <a:xfrm>
            <a:off x="1975669" y="117859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365405" y="1123110"/>
            <a:ext cx="58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2121343" y="1241284"/>
            <a:ext cx="238362" cy="68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Conector 20"/>
          <p:cNvSpPr/>
          <p:nvPr/>
        </p:nvSpPr>
        <p:spPr>
          <a:xfrm>
            <a:off x="2318782" y="108735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644997" y="88922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317445" y="815333"/>
            <a:ext cx="822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RG</a:t>
            </a:r>
            <a:endParaRPr lang="pt-BR" sz="1400" dirty="0"/>
          </a:p>
        </p:txBody>
      </p:sp>
      <p:sp>
        <p:nvSpPr>
          <p:cNvPr id="54" name="Retângulo 53"/>
          <p:cNvSpPr/>
          <p:nvPr/>
        </p:nvSpPr>
        <p:spPr>
          <a:xfrm>
            <a:off x="4738997" y="5746628"/>
            <a:ext cx="4376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DIAGRAMA RELACIONAL CORRESPONDENTE 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75177" y="5746628"/>
            <a:ext cx="311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DIAGRAMA CONCEITUAL BASEADO NO MER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2229281" y="4063716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59" name="Retângulo 58"/>
          <p:cNvSpPr/>
          <p:nvPr/>
        </p:nvSpPr>
        <p:spPr>
          <a:xfrm>
            <a:off x="136313" y="4063716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97866" y="4114944"/>
            <a:ext cx="13890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   ALUNOS</a:t>
            </a:r>
          </a:p>
          <a:p>
            <a:r>
              <a:rPr lang="pt-BR" sz="1500" dirty="0" smtClean="0"/>
              <a:t>GRADUAÇÃO</a:t>
            </a:r>
            <a:endParaRPr lang="pt-BR" sz="1500" dirty="0"/>
          </a:p>
        </p:txBody>
      </p:sp>
      <p:cxnSp>
        <p:nvCxnSpPr>
          <p:cNvPr id="70" name="Conector angulado 69"/>
          <p:cNvCxnSpPr/>
          <p:nvPr/>
        </p:nvCxnSpPr>
        <p:spPr>
          <a:xfrm rot="5400000" flipH="1" flipV="1">
            <a:off x="729852" y="2888940"/>
            <a:ext cx="1170130" cy="9901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1809972" y="3383995"/>
            <a:ext cx="92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2738930" y="3383995"/>
            <a:ext cx="20050" cy="585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2290834" y="4146757"/>
            <a:ext cx="13890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   ALUNOS PÓS</a:t>
            </a:r>
          </a:p>
          <a:p>
            <a:r>
              <a:rPr lang="pt-BR" sz="1500" dirty="0" smtClean="0"/>
              <a:t>GRADUAÇÃO</a:t>
            </a:r>
            <a:endParaRPr lang="pt-BR" sz="1500" dirty="0"/>
          </a:p>
        </p:txBody>
      </p:sp>
      <p:cxnSp>
        <p:nvCxnSpPr>
          <p:cNvPr id="83" name="Conector reto 82"/>
          <p:cNvCxnSpPr/>
          <p:nvPr/>
        </p:nvCxnSpPr>
        <p:spPr>
          <a:xfrm flipH="1">
            <a:off x="900838" y="4764722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xograma: Conector 83"/>
          <p:cNvSpPr/>
          <p:nvPr/>
        </p:nvSpPr>
        <p:spPr>
          <a:xfrm>
            <a:off x="864379" y="5114521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>
            <a:off x="495429" y="5230305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</a:t>
            </a:r>
            <a:r>
              <a:rPr lang="pt-BR" sz="1400" dirty="0" smtClean="0"/>
              <a:t>    CD</a:t>
            </a:r>
            <a:endParaRPr lang="pt-BR" sz="1400" dirty="0"/>
          </a:p>
        </p:txBody>
      </p:sp>
      <p:cxnSp>
        <p:nvCxnSpPr>
          <p:cNvPr id="89" name="Conector reto 88"/>
          <p:cNvCxnSpPr/>
          <p:nvPr/>
        </p:nvCxnSpPr>
        <p:spPr>
          <a:xfrm flipH="1">
            <a:off x="2958981" y="4789648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uxograma: Conector 89"/>
          <p:cNvSpPr/>
          <p:nvPr/>
        </p:nvSpPr>
        <p:spPr>
          <a:xfrm>
            <a:off x="2941030" y="515736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/>
          <p:cNvSpPr txBox="1"/>
          <p:nvPr/>
        </p:nvSpPr>
        <p:spPr>
          <a:xfrm>
            <a:off x="2229281" y="5260398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    ORIENTADOR</a:t>
            </a:r>
            <a:endParaRPr lang="pt-BR" sz="1400" dirty="0"/>
          </a:p>
        </p:txBody>
      </p:sp>
      <p:sp>
        <p:nvSpPr>
          <p:cNvPr id="93" name="Retângulo 92"/>
          <p:cNvSpPr/>
          <p:nvPr/>
        </p:nvSpPr>
        <p:spPr>
          <a:xfrm>
            <a:off x="5905602" y="1948541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5967155" y="2123915"/>
            <a:ext cx="138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ALUNOS</a:t>
            </a:r>
            <a:endParaRPr lang="pt-BR" dirty="0"/>
          </a:p>
        </p:txBody>
      </p:sp>
      <p:cxnSp>
        <p:nvCxnSpPr>
          <p:cNvPr id="95" name="Conector reto 94"/>
          <p:cNvCxnSpPr>
            <a:stCxn id="96" idx="4"/>
          </p:cNvCxnSpPr>
          <p:nvPr/>
        </p:nvCxnSpPr>
        <p:spPr>
          <a:xfrm>
            <a:off x="6363121" y="1560192"/>
            <a:ext cx="1" cy="38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xograma: Conector 95"/>
          <p:cNvSpPr/>
          <p:nvPr/>
        </p:nvSpPr>
        <p:spPr>
          <a:xfrm>
            <a:off x="6307722" y="1414315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V="1">
            <a:off x="6729913" y="1332522"/>
            <a:ext cx="81845" cy="59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uxograma: Conector 97"/>
          <p:cNvSpPr/>
          <p:nvPr/>
        </p:nvSpPr>
        <p:spPr>
          <a:xfrm>
            <a:off x="6770835" y="117859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CaixaDeTexto 98"/>
          <p:cNvSpPr txBox="1"/>
          <p:nvPr/>
        </p:nvSpPr>
        <p:spPr>
          <a:xfrm>
            <a:off x="6160571" y="1123110"/>
            <a:ext cx="58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cxnSp>
        <p:nvCxnSpPr>
          <p:cNvPr id="100" name="Conector reto 99"/>
          <p:cNvCxnSpPr/>
          <p:nvPr/>
        </p:nvCxnSpPr>
        <p:spPr>
          <a:xfrm flipV="1">
            <a:off x="6916509" y="1241284"/>
            <a:ext cx="238362" cy="68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uxograma: Conector 100"/>
          <p:cNvSpPr/>
          <p:nvPr/>
        </p:nvSpPr>
        <p:spPr>
          <a:xfrm>
            <a:off x="7113948" y="108735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CaixaDeTexto 101"/>
          <p:cNvSpPr txBox="1"/>
          <p:nvPr/>
        </p:nvSpPr>
        <p:spPr>
          <a:xfrm>
            <a:off x="6440163" y="88922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2611" y="815333"/>
            <a:ext cx="822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RG</a:t>
            </a:r>
            <a:endParaRPr lang="pt-BR" sz="1400" dirty="0"/>
          </a:p>
        </p:txBody>
      </p:sp>
      <p:sp>
        <p:nvSpPr>
          <p:cNvPr id="104" name="Retângulo 103"/>
          <p:cNvSpPr/>
          <p:nvPr/>
        </p:nvSpPr>
        <p:spPr>
          <a:xfrm>
            <a:off x="7024447" y="4063716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05" name="Retângulo 104"/>
          <p:cNvSpPr/>
          <p:nvPr/>
        </p:nvSpPr>
        <p:spPr>
          <a:xfrm>
            <a:off x="4931479" y="4063716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4993032" y="4114944"/>
            <a:ext cx="13890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   ALUNOS</a:t>
            </a:r>
          </a:p>
          <a:p>
            <a:r>
              <a:rPr lang="pt-BR" sz="1500" dirty="0" smtClean="0"/>
              <a:t>GRADUAÇÃO</a:t>
            </a:r>
            <a:endParaRPr lang="pt-BR" sz="15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7086000" y="4146757"/>
            <a:ext cx="13890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   ALUNOS PÓS</a:t>
            </a:r>
          </a:p>
          <a:p>
            <a:r>
              <a:rPr lang="pt-BR" sz="1500" dirty="0" smtClean="0"/>
              <a:t>GRADUAÇÃO</a:t>
            </a:r>
            <a:endParaRPr lang="pt-BR" sz="1500" dirty="0"/>
          </a:p>
        </p:txBody>
      </p:sp>
      <p:cxnSp>
        <p:nvCxnSpPr>
          <p:cNvPr id="111" name="Conector reto 110"/>
          <p:cNvCxnSpPr/>
          <p:nvPr/>
        </p:nvCxnSpPr>
        <p:spPr>
          <a:xfrm flipH="1">
            <a:off x="5696004" y="4764722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uxograma: Conector 111"/>
          <p:cNvSpPr/>
          <p:nvPr/>
        </p:nvSpPr>
        <p:spPr>
          <a:xfrm>
            <a:off x="5659545" y="5114521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aixaDeTexto 112"/>
          <p:cNvSpPr txBox="1"/>
          <p:nvPr/>
        </p:nvSpPr>
        <p:spPr>
          <a:xfrm>
            <a:off x="5290595" y="5230305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</a:t>
            </a:r>
            <a:r>
              <a:rPr lang="pt-BR" sz="1400" dirty="0" smtClean="0"/>
              <a:t>    CD</a:t>
            </a:r>
            <a:endParaRPr lang="pt-BR" sz="1400" dirty="0"/>
          </a:p>
        </p:txBody>
      </p:sp>
      <p:cxnSp>
        <p:nvCxnSpPr>
          <p:cNvPr id="114" name="Conector reto 113"/>
          <p:cNvCxnSpPr/>
          <p:nvPr/>
        </p:nvCxnSpPr>
        <p:spPr>
          <a:xfrm flipH="1">
            <a:off x="7754147" y="4789648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uxograma: Conector 114"/>
          <p:cNvSpPr/>
          <p:nvPr/>
        </p:nvSpPr>
        <p:spPr>
          <a:xfrm>
            <a:off x="7736196" y="515736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7024447" y="5260398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    ORIENTADOR</a:t>
            </a:r>
            <a:endParaRPr lang="pt-BR" sz="1400" dirty="0"/>
          </a:p>
        </p:txBody>
      </p:sp>
      <p:cxnSp>
        <p:nvCxnSpPr>
          <p:cNvPr id="117" name="Conector reto 116"/>
          <p:cNvCxnSpPr/>
          <p:nvPr/>
        </p:nvCxnSpPr>
        <p:spPr>
          <a:xfrm flipH="1">
            <a:off x="5023200" y="4773199"/>
            <a:ext cx="168280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uxograma: Conector 117"/>
          <p:cNvSpPr/>
          <p:nvPr/>
        </p:nvSpPr>
        <p:spPr>
          <a:xfrm>
            <a:off x="4945994" y="504158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CaixaDeTexto 118"/>
          <p:cNvSpPr txBox="1"/>
          <p:nvPr/>
        </p:nvSpPr>
        <p:spPr>
          <a:xfrm>
            <a:off x="5367790" y="3230106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RA</a:t>
            </a:r>
            <a:endParaRPr lang="pt-BR" sz="1400" dirty="0"/>
          </a:p>
        </p:txBody>
      </p:sp>
      <p:cxnSp>
        <p:nvCxnSpPr>
          <p:cNvPr id="120" name="Conector reto 119"/>
          <p:cNvCxnSpPr/>
          <p:nvPr/>
        </p:nvCxnSpPr>
        <p:spPr>
          <a:xfrm flipH="1">
            <a:off x="7020592" y="4799762"/>
            <a:ext cx="168280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uxograma: Conector 120"/>
          <p:cNvSpPr/>
          <p:nvPr/>
        </p:nvSpPr>
        <p:spPr>
          <a:xfrm>
            <a:off x="6943386" y="5068145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CaixaDeTexto 121"/>
          <p:cNvSpPr txBox="1"/>
          <p:nvPr/>
        </p:nvSpPr>
        <p:spPr>
          <a:xfrm>
            <a:off x="6711110" y="5214022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cxnSp>
        <p:nvCxnSpPr>
          <p:cNvPr id="124" name="Conector de seta reta 123"/>
          <p:cNvCxnSpPr/>
          <p:nvPr/>
        </p:nvCxnSpPr>
        <p:spPr>
          <a:xfrm>
            <a:off x="6942108" y="2796818"/>
            <a:ext cx="1185287" cy="1172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/>
          <p:nvPr/>
        </p:nvCxnSpPr>
        <p:spPr>
          <a:xfrm flipH="1">
            <a:off x="5427095" y="2729585"/>
            <a:ext cx="880627" cy="1239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4866118" y="5199134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5967155" y="3215808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RA</a:t>
            </a:r>
            <a:endParaRPr lang="pt-BR" sz="14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7054183" y="3218082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RA</a:t>
            </a:r>
            <a:endParaRPr lang="pt-BR" sz="1400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7653548" y="3203784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791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476" y="-264004"/>
            <a:ext cx="8910990" cy="1143000"/>
          </a:xfrm>
        </p:spPr>
        <p:txBody>
          <a:bodyPr>
            <a:normAutofit/>
          </a:bodyPr>
          <a:lstStyle/>
          <a:p>
            <a:pPr marL="0" indent="0"/>
            <a:r>
              <a:rPr lang="pt-BR" sz="4000" b="1" dirty="0" smtClean="0"/>
              <a:t>Relacionamentos Múltiplos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4688" y="789130"/>
            <a:ext cx="8345270" cy="5262449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   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866151" y="1111612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5" name="Losango 4"/>
          <p:cNvSpPr/>
          <p:nvPr/>
        </p:nvSpPr>
        <p:spPr>
          <a:xfrm>
            <a:off x="3685571" y="1059930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 flipV="1">
            <a:off x="4909707" y="1462943"/>
            <a:ext cx="9348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987968" y="1278277"/>
            <a:ext cx="140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MATERIAIS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84939" y="1309055"/>
            <a:ext cx="102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RETIRADA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44715" y="1526071"/>
            <a:ext cx="36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</a:t>
            </a:r>
            <a:endParaRPr lang="pt-BR" sz="2000" dirty="0"/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5899277" y="1825635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Conector 11"/>
          <p:cNvSpPr/>
          <p:nvPr/>
        </p:nvSpPr>
        <p:spPr>
          <a:xfrm>
            <a:off x="5809407" y="2025630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506547" y="2106799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COD</a:t>
            </a:r>
            <a:endParaRPr lang="pt-BR" sz="1400" u="sng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7227619" y="1812350"/>
            <a:ext cx="301402" cy="23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Conector 14"/>
          <p:cNvSpPr/>
          <p:nvPr/>
        </p:nvSpPr>
        <p:spPr>
          <a:xfrm>
            <a:off x="7514140" y="2080569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283152" y="2202504"/>
            <a:ext cx="121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PESO UNIT</a:t>
            </a:r>
            <a:endParaRPr lang="pt-BR" sz="1400" dirty="0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2570831" y="1478455"/>
            <a:ext cx="10793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1058663" y="1152143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182134" y="1189017"/>
            <a:ext cx="144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ORDENS DE</a:t>
            </a:r>
          </a:p>
          <a:p>
            <a:r>
              <a:rPr lang="pt-BR" dirty="0" smtClean="0"/>
              <a:t>PRODUÇÃO</a:t>
            </a:r>
            <a:endParaRPr lang="pt-BR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2346918" y="1860489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Conector 20"/>
          <p:cNvSpPr/>
          <p:nvPr/>
        </p:nvSpPr>
        <p:spPr>
          <a:xfrm>
            <a:off x="2562833" y="2117831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1080470" y="1872223"/>
            <a:ext cx="168280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Conector 22"/>
          <p:cNvSpPr/>
          <p:nvPr/>
        </p:nvSpPr>
        <p:spPr>
          <a:xfrm>
            <a:off x="1003264" y="214060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/>
          <p:nvPr/>
        </p:nvCxnSpPr>
        <p:spPr>
          <a:xfrm flipH="1">
            <a:off x="1749095" y="1885791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/>
          <p:cNvSpPr/>
          <p:nvPr/>
        </p:nvSpPr>
        <p:spPr>
          <a:xfrm>
            <a:off x="1693696" y="2165531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62146" y="2286483"/>
            <a:ext cx="7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NUM</a:t>
            </a:r>
            <a:endParaRPr lang="pt-BR" sz="1400" u="sng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343686" y="2300226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 DATA</a:t>
            </a:r>
            <a:endParaRPr lang="pt-BR" sz="1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998647" y="2286482"/>
            <a:ext cx="134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RESPONSÁVEL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078630" y="1485681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4673983" y="1020090"/>
            <a:ext cx="219352" cy="2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Conector 56"/>
          <p:cNvSpPr/>
          <p:nvPr/>
        </p:nvSpPr>
        <p:spPr>
          <a:xfrm>
            <a:off x="4885403" y="939395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4976072" y="759542"/>
            <a:ext cx="530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QTDE</a:t>
            </a:r>
            <a:endParaRPr lang="pt-BR" sz="1200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4003653" y="4192457"/>
            <a:ext cx="102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 RETIRADA</a:t>
            </a:r>
            <a:endParaRPr lang="pt-BR" sz="1400" dirty="0"/>
          </a:p>
        </p:txBody>
      </p:sp>
      <p:sp>
        <p:nvSpPr>
          <p:cNvPr id="117" name="Hexágono 116"/>
          <p:cNvSpPr/>
          <p:nvPr/>
        </p:nvSpPr>
        <p:spPr>
          <a:xfrm>
            <a:off x="3895054" y="3930190"/>
            <a:ext cx="1241967" cy="78659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/>
          <p:cNvSpPr txBox="1"/>
          <p:nvPr/>
        </p:nvSpPr>
        <p:spPr>
          <a:xfrm>
            <a:off x="3335799" y="5032855"/>
            <a:ext cx="861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 smtClean="0"/>
              <a:t>NUM OP</a:t>
            </a:r>
            <a:endParaRPr lang="pt-BR" sz="1200" u="sng" dirty="0"/>
          </a:p>
        </p:txBody>
      </p:sp>
      <p:sp>
        <p:nvSpPr>
          <p:cNvPr id="125" name="CaixaDeTexto 124"/>
          <p:cNvSpPr txBox="1"/>
          <p:nvPr/>
        </p:nvSpPr>
        <p:spPr>
          <a:xfrm>
            <a:off x="4609160" y="5118602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 smtClean="0"/>
              <a:t>COD_ALM</a:t>
            </a:r>
            <a:endParaRPr lang="pt-BR" sz="1200" u="sng" dirty="0"/>
          </a:p>
        </p:txBody>
      </p:sp>
      <p:cxnSp>
        <p:nvCxnSpPr>
          <p:cNvPr id="128" name="Conector reto 127"/>
          <p:cNvCxnSpPr/>
          <p:nvPr/>
        </p:nvCxnSpPr>
        <p:spPr>
          <a:xfrm flipH="1">
            <a:off x="3800845" y="4741333"/>
            <a:ext cx="280765" cy="24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4751052" y="4780323"/>
            <a:ext cx="115096" cy="21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uxograma: Conector 129"/>
          <p:cNvSpPr/>
          <p:nvPr/>
        </p:nvSpPr>
        <p:spPr>
          <a:xfrm>
            <a:off x="3766389" y="495373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Fluxograma: Conector 130"/>
          <p:cNvSpPr/>
          <p:nvPr/>
        </p:nvSpPr>
        <p:spPr>
          <a:xfrm>
            <a:off x="4812245" y="499198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Conector reto 131"/>
          <p:cNvCxnSpPr/>
          <p:nvPr/>
        </p:nvCxnSpPr>
        <p:spPr>
          <a:xfrm>
            <a:off x="4927215" y="4652019"/>
            <a:ext cx="594761" cy="333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uxograma: Conector 132"/>
          <p:cNvSpPr/>
          <p:nvPr/>
        </p:nvSpPr>
        <p:spPr>
          <a:xfrm>
            <a:off x="5508646" y="498601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/>
          <p:cNvSpPr txBox="1"/>
          <p:nvPr/>
        </p:nvSpPr>
        <p:spPr>
          <a:xfrm>
            <a:off x="3954656" y="5024082"/>
            <a:ext cx="56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 QTDE</a:t>
            </a:r>
            <a:endParaRPr lang="pt-BR" sz="1200" dirty="0"/>
          </a:p>
        </p:txBody>
      </p:sp>
      <p:sp>
        <p:nvSpPr>
          <p:cNvPr id="135" name="Seta para a direita 134"/>
          <p:cNvSpPr/>
          <p:nvPr/>
        </p:nvSpPr>
        <p:spPr>
          <a:xfrm flipH="1">
            <a:off x="5144715" y="4299443"/>
            <a:ext cx="1806566" cy="48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Seta para a direita 135"/>
          <p:cNvSpPr/>
          <p:nvPr/>
        </p:nvSpPr>
        <p:spPr>
          <a:xfrm flipV="1">
            <a:off x="2029324" y="4323487"/>
            <a:ext cx="1847861" cy="58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3490870" y="2283812"/>
            <a:ext cx="1634297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3479299" y="2399187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ALMOXARIFADOS</a:t>
            </a:r>
            <a:endParaRPr lang="pt-BR" sz="1600" dirty="0"/>
          </a:p>
        </p:txBody>
      </p:sp>
      <p:cxnSp>
        <p:nvCxnSpPr>
          <p:cNvPr id="72" name="Conector reto 71"/>
          <p:cNvCxnSpPr/>
          <p:nvPr/>
        </p:nvCxnSpPr>
        <p:spPr>
          <a:xfrm flipH="1">
            <a:off x="3513236" y="2983068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uxograma: Conector 72"/>
          <p:cNvSpPr/>
          <p:nvPr/>
        </p:nvSpPr>
        <p:spPr>
          <a:xfrm>
            <a:off x="3423366" y="3183063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3120506" y="3264232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COD</a:t>
            </a:r>
            <a:endParaRPr lang="pt-BR" sz="1400" u="sng" dirty="0"/>
          </a:p>
        </p:txBody>
      </p:sp>
      <p:cxnSp>
        <p:nvCxnSpPr>
          <p:cNvPr id="75" name="Conector reto 74"/>
          <p:cNvCxnSpPr/>
          <p:nvPr/>
        </p:nvCxnSpPr>
        <p:spPr>
          <a:xfrm>
            <a:off x="4548066" y="2969783"/>
            <a:ext cx="301402" cy="23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xograma: Conector 75"/>
          <p:cNvSpPr/>
          <p:nvPr/>
        </p:nvSpPr>
        <p:spPr>
          <a:xfrm>
            <a:off x="4834587" y="3238002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4698767" y="3335463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LOCAL</a:t>
            </a:r>
            <a:endParaRPr lang="pt-BR" sz="1400" dirty="0"/>
          </a:p>
        </p:txBody>
      </p:sp>
      <p:cxnSp>
        <p:nvCxnSpPr>
          <p:cNvPr id="30" name="Conector reto 29"/>
          <p:cNvCxnSpPr>
            <a:stCxn id="5" idx="2"/>
          </p:cNvCxnSpPr>
          <p:nvPr/>
        </p:nvCxnSpPr>
        <p:spPr>
          <a:xfrm flipH="1">
            <a:off x="4296447" y="1865958"/>
            <a:ext cx="1192" cy="41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4421987" y="1881384"/>
            <a:ext cx="36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</a:t>
            </a:r>
            <a:endParaRPr lang="pt-BR" sz="2000" dirty="0"/>
          </a:p>
        </p:txBody>
      </p:sp>
      <p:cxnSp>
        <p:nvCxnSpPr>
          <p:cNvPr id="81" name="Conector reto 80"/>
          <p:cNvCxnSpPr/>
          <p:nvPr/>
        </p:nvCxnSpPr>
        <p:spPr>
          <a:xfrm flipH="1">
            <a:off x="6304567" y="1833603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xograma: Conector 81"/>
          <p:cNvSpPr/>
          <p:nvPr/>
        </p:nvSpPr>
        <p:spPr>
          <a:xfrm>
            <a:off x="6249879" y="2168170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reto 83"/>
          <p:cNvCxnSpPr/>
          <p:nvPr/>
        </p:nvCxnSpPr>
        <p:spPr>
          <a:xfrm flipH="1">
            <a:off x="6799210" y="1821356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xograma: Conector 84"/>
          <p:cNvSpPr/>
          <p:nvPr/>
        </p:nvSpPr>
        <p:spPr>
          <a:xfrm>
            <a:off x="6744522" y="215592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>
            <a:off x="5987162" y="2286481"/>
            <a:ext cx="121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DESC</a:t>
            </a:r>
            <a:endParaRPr lang="pt-BR" sz="14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6540789" y="2260687"/>
            <a:ext cx="121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QTD</a:t>
            </a:r>
            <a:endParaRPr lang="pt-BR" sz="1400" dirty="0"/>
          </a:p>
        </p:txBody>
      </p:sp>
      <p:sp>
        <p:nvSpPr>
          <p:cNvPr id="89" name="Retângulo 88"/>
          <p:cNvSpPr/>
          <p:nvPr/>
        </p:nvSpPr>
        <p:spPr>
          <a:xfrm>
            <a:off x="6978440" y="3935389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7100257" y="4102054"/>
            <a:ext cx="140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MATERIAIS</a:t>
            </a:r>
            <a:endParaRPr lang="pt-BR" dirty="0"/>
          </a:p>
        </p:txBody>
      </p:sp>
      <p:cxnSp>
        <p:nvCxnSpPr>
          <p:cNvPr id="113" name="Conector reto 112"/>
          <p:cNvCxnSpPr/>
          <p:nvPr/>
        </p:nvCxnSpPr>
        <p:spPr>
          <a:xfrm flipH="1">
            <a:off x="7011566" y="4649412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uxograma: Conector 113"/>
          <p:cNvSpPr/>
          <p:nvPr/>
        </p:nvSpPr>
        <p:spPr>
          <a:xfrm>
            <a:off x="6921696" y="4849407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6618836" y="4930576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COD</a:t>
            </a:r>
            <a:endParaRPr lang="pt-BR" sz="1400" u="sng" dirty="0"/>
          </a:p>
        </p:txBody>
      </p:sp>
      <p:cxnSp>
        <p:nvCxnSpPr>
          <p:cNvPr id="118" name="Conector reto 117"/>
          <p:cNvCxnSpPr/>
          <p:nvPr/>
        </p:nvCxnSpPr>
        <p:spPr>
          <a:xfrm>
            <a:off x="8339908" y="4636127"/>
            <a:ext cx="301402" cy="23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uxograma: Conector 118"/>
          <p:cNvSpPr/>
          <p:nvPr/>
        </p:nvSpPr>
        <p:spPr>
          <a:xfrm>
            <a:off x="8626429" y="4904346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CaixaDeTexto 119"/>
          <p:cNvSpPr txBox="1"/>
          <p:nvPr/>
        </p:nvSpPr>
        <p:spPr>
          <a:xfrm>
            <a:off x="8262406" y="4983935"/>
            <a:ext cx="121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PESO UNIT</a:t>
            </a:r>
            <a:endParaRPr lang="pt-BR" sz="1400" dirty="0"/>
          </a:p>
        </p:txBody>
      </p:sp>
      <p:sp>
        <p:nvSpPr>
          <p:cNvPr id="137" name="Retângulo 136"/>
          <p:cNvSpPr/>
          <p:nvPr/>
        </p:nvSpPr>
        <p:spPr>
          <a:xfrm>
            <a:off x="538675" y="3898515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662146" y="3935389"/>
            <a:ext cx="144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ORDENS DE</a:t>
            </a:r>
          </a:p>
          <a:p>
            <a:r>
              <a:rPr lang="pt-BR" dirty="0" smtClean="0"/>
              <a:t>PRODUÇÃO</a:t>
            </a:r>
            <a:endParaRPr lang="pt-BR" dirty="0"/>
          </a:p>
        </p:txBody>
      </p:sp>
      <p:cxnSp>
        <p:nvCxnSpPr>
          <p:cNvPr id="139" name="Conector reto 138"/>
          <p:cNvCxnSpPr/>
          <p:nvPr/>
        </p:nvCxnSpPr>
        <p:spPr>
          <a:xfrm>
            <a:off x="1826930" y="4606861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xograma: Conector 139"/>
          <p:cNvSpPr/>
          <p:nvPr/>
        </p:nvSpPr>
        <p:spPr>
          <a:xfrm>
            <a:off x="2042845" y="486420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1" name="Conector reto 140"/>
          <p:cNvCxnSpPr/>
          <p:nvPr/>
        </p:nvCxnSpPr>
        <p:spPr>
          <a:xfrm flipH="1">
            <a:off x="560482" y="4618595"/>
            <a:ext cx="168280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uxograma: Conector 141"/>
          <p:cNvSpPr/>
          <p:nvPr/>
        </p:nvSpPr>
        <p:spPr>
          <a:xfrm>
            <a:off x="483276" y="4886978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3" name="Conector reto 142"/>
          <p:cNvCxnSpPr/>
          <p:nvPr/>
        </p:nvCxnSpPr>
        <p:spPr>
          <a:xfrm flipH="1">
            <a:off x="1229107" y="4632163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uxograma: Conector 143"/>
          <p:cNvSpPr/>
          <p:nvPr/>
        </p:nvSpPr>
        <p:spPr>
          <a:xfrm>
            <a:off x="1173708" y="491190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CaixaDeTexto 144"/>
          <p:cNvSpPr txBox="1"/>
          <p:nvPr/>
        </p:nvSpPr>
        <p:spPr>
          <a:xfrm>
            <a:off x="142158" y="5032855"/>
            <a:ext cx="7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NUM</a:t>
            </a:r>
            <a:endParaRPr lang="pt-BR" sz="1400" u="sng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823698" y="5046598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 DATA</a:t>
            </a:r>
            <a:endParaRPr lang="pt-BR" sz="1400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059274" y="5110259"/>
            <a:ext cx="134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RESPONSÁVEL</a:t>
            </a:r>
            <a:endParaRPr lang="pt-BR" sz="1400" dirty="0"/>
          </a:p>
        </p:txBody>
      </p:sp>
      <p:sp>
        <p:nvSpPr>
          <p:cNvPr id="152" name="Retângulo 151"/>
          <p:cNvSpPr/>
          <p:nvPr/>
        </p:nvSpPr>
        <p:spPr>
          <a:xfrm>
            <a:off x="3755808" y="5795976"/>
            <a:ext cx="1634297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3754998" y="5926118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ALMOXARIFADOS</a:t>
            </a:r>
            <a:endParaRPr lang="pt-BR" sz="1600" dirty="0"/>
          </a:p>
        </p:txBody>
      </p:sp>
      <p:cxnSp>
        <p:nvCxnSpPr>
          <p:cNvPr id="154" name="Conector reto 153"/>
          <p:cNvCxnSpPr/>
          <p:nvPr/>
        </p:nvCxnSpPr>
        <p:spPr>
          <a:xfrm flipH="1">
            <a:off x="3788935" y="6509999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uxograma: Conector 154"/>
          <p:cNvSpPr/>
          <p:nvPr/>
        </p:nvSpPr>
        <p:spPr>
          <a:xfrm>
            <a:off x="3699065" y="6709994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CaixaDeTexto 155"/>
          <p:cNvSpPr txBox="1"/>
          <p:nvPr/>
        </p:nvSpPr>
        <p:spPr>
          <a:xfrm>
            <a:off x="3158975" y="6572132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COD</a:t>
            </a:r>
            <a:endParaRPr lang="pt-BR" sz="1400" u="sng" dirty="0"/>
          </a:p>
        </p:txBody>
      </p:sp>
      <p:cxnSp>
        <p:nvCxnSpPr>
          <p:cNvPr id="157" name="Conector reto 156"/>
          <p:cNvCxnSpPr/>
          <p:nvPr/>
        </p:nvCxnSpPr>
        <p:spPr>
          <a:xfrm>
            <a:off x="4823765" y="6496714"/>
            <a:ext cx="301402" cy="23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uxograma: Conector 157"/>
          <p:cNvSpPr/>
          <p:nvPr/>
        </p:nvSpPr>
        <p:spPr>
          <a:xfrm>
            <a:off x="5110286" y="6764933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/>
          <p:cNvSpPr txBox="1"/>
          <p:nvPr/>
        </p:nvSpPr>
        <p:spPr>
          <a:xfrm>
            <a:off x="5144715" y="6572131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LOCAL</a:t>
            </a:r>
            <a:endParaRPr lang="pt-BR" sz="1400" dirty="0"/>
          </a:p>
        </p:txBody>
      </p:sp>
      <p:cxnSp>
        <p:nvCxnSpPr>
          <p:cNvPr id="162" name="Conector reto 161"/>
          <p:cNvCxnSpPr/>
          <p:nvPr/>
        </p:nvCxnSpPr>
        <p:spPr>
          <a:xfrm flipH="1">
            <a:off x="7416856" y="4657380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uxograma: Conector 162"/>
          <p:cNvSpPr/>
          <p:nvPr/>
        </p:nvSpPr>
        <p:spPr>
          <a:xfrm>
            <a:off x="7362168" y="499194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4" name="Conector reto 163"/>
          <p:cNvCxnSpPr/>
          <p:nvPr/>
        </p:nvCxnSpPr>
        <p:spPr>
          <a:xfrm>
            <a:off x="7892480" y="4657380"/>
            <a:ext cx="0" cy="3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ixaDeTexto 165"/>
          <p:cNvSpPr txBox="1"/>
          <p:nvPr/>
        </p:nvSpPr>
        <p:spPr>
          <a:xfrm>
            <a:off x="7121251" y="5137824"/>
            <a:ext cx="121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DESC</a:t>
            </a:r>
            <a:endParaRPr lang="pt-BR" sz="1400" dirty="0"/>
          </a:p>
        </p:txBody>
      </p:sp>
      <p:sp>
        <p:nvSpPr>
          <p:cNvPr id="167" name="CaixaDeTexto 166"/>
          <p:cNvSpPr txBox="1"/>
          <p:nvPr/>
        </p:nvSpPr>
        <p:spPr>
          <a:xfrm>
            <a:off x="7664429" y="5138551"/>
            <a:ext cx="121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QTD</a:t>
            </a:r>
            <a:endParaRPr lang="pt-BR" sz="1400" dirty="0"/>
          </a:p>
        </p:txBody>
      </p:sp>
      <p:sp>
        <p:nvSpPr>
          <p:cNvPr id="168" name="Seta para a direita 167"/>
          <p:cNvSpPr/>
          <p:nvPr/>
        </p:nvSpPr>
        <p:spPr>
          <a:xfrm rot="5400000" flipH="1">
            <a:off x="3945161" y="5265289"/>
            <a:ext cx="10156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9" name="Conector reto 168"/>
          <p:cNvCxnSpPr/>
          <p:nvPr/>
        </p:nvCxnSpPr>
        <p:spPr>
          <a:xfrm>
            <a:off x="4238216" y="4741333"/>
            <a:ext cx="369" cy="22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uxograma: Conector 169"/>
          <p:cNvSpPr/>
          <p:nvPr/>
        </p:nvSpPr>
        <p:spPr>
          <a:xfrm>
            <a:off x="4183895" y="495288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Fluxograma: Conector 170"/>
          <p:cNvSpPr/>
          <p:nvPr/>
        </p:nvSpPr>
        <p:spPr>
          <a:xfrm>
            <a:off x="7816829" y="5020300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CaixaDeTexto 173"/>
          <p:cNvSpPr txBox="1"/>
          <p:nvPr/>
        </p:nvSpPr>
        <p:spPr>
          <a:xfrm>
            <a:off x="5501497" y="5093238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 smtClean="0"/>
              <a:t>COD_MAL</a:t>
            </a:r>
            <a:endParaRPr lang="pt-BR" sz="1200" u="sng" dirty="0"/>
          </a:p>
        </p:txBody>
      </p:sp>
      <p:sp>
        <p:nvSpPr>
          <p:cNvPr id="175" name="CaixaDeTexto 174"/>
          <p:cNvSpPr txBox="1"/>
          <p:nvPr/>
        </p:nvSpPr>
        <p:spPr>
          <a:xfrm>
            <a:off x="2681585" y="3981656"/>
            <a:ext cx="7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NUM</a:t>
            </a:r>
            <a:endParaRPr lang="pt-BR" sz="1400" dirty="0"/>
          </a:p>
        </p:txBody>
      </p:sp>
      <p:sp>
        <p:nvSpPr>
          <p:cNvPr id="176" name="CaixaDeTexto 175"/>
          <p:cNvSpPr txBox="1"/>
          <p:nvPr/>
        </p:nvSpPr>
        <p:spPr>
          <a:xfrm>
            <a:off x="5549145" y="3948165"/>
            <a:ext cx="7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COD</a:t>
            </a:r>
            <a:endParaRPr lang="pt-BR" sz="1400" dirty="0"/>
          </a:p>
        </p:txBody>
      </p:sp>
      <p:sp>
        <p:nvSpPr>
          <p:cNvPr id="177" name="CaixaDeTexto 176"/>
          <p:cNvSpPr txBox="1"/>
          <p:nvPr/>
        </p:nvSpPr>
        <p:spPr>
          <a:xfrm>
            <a:off x="3775113" y="5445601"/>
            <a:ext cx="7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   COD</a:t>
            </a:r>
            <a:endParaRPr lang="pt-BR" sz="1400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5377143" y="4357877"/>
            <a:ext cx="99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COD_MAL</a:t>
            </a:r>
            <a:endParaRPr lang="pt-BR" sz="1400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4407721" y="5446472"/>
            <a:ext cx="131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COD_ALM</a:t>
            </a:r>
            <a:endParaRPr lang="pt-BR" sz="1400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2562833" y="4408342"/>
            <a:ext cx="1001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NUM_OP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845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03016" y="1254262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635464" y="1312330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358735" y="4357407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3" name="Losango 12"/>
          <p:cNvSpPr/>
          <p:nvPr/>
        </p:nvSpPr>
        <p:spPr>
          <a:xfrm>
            <a:off x="5340390" y="3047989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Losango 13"/>
          <p:cNvSpPr/>
          <p:nvPr/>
        </p:nvSpPr>
        <p:spPr>
          <a:xfrm>
            <a:off x="3178155" y="4305725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817329" y="3270473"/>
            <a:ext cx="1297136" cy="651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17" name="Losango 16"/>
          <p:cNvSpPr/>
          <p:nvPr/>
        </p:nvSpPr>
        <p:spPr>
          <a:xfrm>
            <a:off x="7675388" y="1312330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6981700" y="848733"/>
            <a:ext cx="0" cy="44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6985991" y="2015460"/>
            <a:ext cx="0" cy="44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6985991" y="2488181"/>
            <a:ext cx="1301465" cy="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endCxn id="17" idx="0"/>
          </p:cNvCxnSpPr>
          <p:nvPr/>
        </p:nvCxnSpPr>
        <p:spPr>
          <a:xfrm>
            <a:off x="8287456" y="865746"/>
            <a:ext cx="0" cy="44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7" idx="2"/>
          </p:cNvCxnSpPr>
          <p:nvPr/>
        </p:nvCxnSpPr>
        <p:spPr>
          <a:xfrm>
            <a:off x="8287456" y="2118358"/>
            <a:ext cx="0" cy="37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3" idx="1"/>
            <a:endCxn id="13" idx="1"/>
          </p:cNvCxnSpPr>
          <p:nvPr/>
        </p:nvCxnSpPr>
        <p:spPr>
          <a:xfrm>
            <a:off x="5340390" y="34510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0"/>
          </p:cNvCxnSpPr>
          <p:nvPr/>
        </p:nvCxnSpPr>
        <p:spPr>
          <a:xfrm flipV="1">
            <a:off x="5952458" y="2051597"/>
            <a:ext cx="0" cy="99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3" idx="2"/>
          </p:cNvCxnSpPr>
          <p:nvPr/>
        </p:nvCxnSpPr>
        <p:spPr>
          <a:xfrm>
            <a:off x="5952458" y="3854017"/>
            <a:ext cx="0" cy="47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4" idx="3"/>
          </p:cNvCxnSpPr>
          <p:nvPr/>
        </p:nvCxnSpPr>
        <p:spPr>
          <a:xfrm flipV="1">
            <a:off x="4402291" y="4708738"/>
            <a:ext cx="9348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endCxn id="4" idx="1"/>
          </p:cNvCxnSpPr>
          <p:nvPr/>
        </p:nvCxnSpPr>
        <p:spPr>
          <a:xfrm>
            <a:off x="468052" y="1614302"/>
            <a:ext cx="1134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468052" y="1614302"/>
            <a:ext cx="10311" cy="309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14" idx="1"/>
          </p:cNvCxnSpPr>
          <p:nvPr/>
        </p:nvCxnSpPr>
        <p:spPr>
          <a:xfrm flipH="1">
            <a:off x="478363" y="4708739"/>
            <a:ext cx="2699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eta para cima 68"/>
          <p:cNvSpPr/>
          <p:nvPr/>
        </p:nvSpPr>
        <p:spPr>
          <a:xfrm>
            <a:off x="2287092" y="1971750"/>
            <a:ext cx="144016" cy="760784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Menos 73"/>
          <p:cNvSpPr/>
          <p:nvPr/>
        </p:nvSpPr>
        <p:spPr>
          <a:xfrm rot="2674227">
            <a:off x="2077827" y="2884620"/>
            <a:ext cx="1197200" cy="217177"/>
          </a:xfrm>
          <a:prstGeom prst="mathMin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Menos 75"/>
          <p:cNvSpPr/>
          <p:nvPr/>
        </p:nvSpPr>
        <p:spPr>
          <a:xfrm rot="19217754">
            <a:off x="1371452" y="2865297"/>
            <a:ext cx="1197200" cy="217177"/>
          </a:xfrm>
          <a:prstGeom prst="mathMin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1900176" y="1429636"/>
            <a:ext cx="1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697017" y="1487704"/>
            <a:ext cx="138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DISCIPLINAS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879125" y="3325633"/>
            <a:ext cx="117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   ALUNOS</a:t>
            </a:r>
          </a:p>
          <a:p>
            <a:r>
              <a:rPr lang="pt-BR" sz="1400" dirty="0" smtClean="0"/>
              <a:t>GRADUAÇÃO</a:t>
            </a:r>
            <a:endParaRPr lang="pt-BR" sz="1400" dirty="0"/>
          </a:p>
        </p:txBody>
      </p:sp>
      <p:sp>
        <p:nvSpPr>
          <p:cNvPr id="80" name="Retângulo 79"/>
          <p:cNvSpPr/>
          <p:nvPr/>
        </p:nvSpPr>
        <p:spPr>
          <a:xfrm>
            <a:off x="2466120" y="3325633"/>
            <a:ext cx="1297136" cy="651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2499957" y="3439828"/>
            <a:ext cx="113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ALUNOS PÓS GRADUAÇÃO</a:t>
            </a:r>
            <a:endParaRPr lang="pt-BR" sz="14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5566251" y="451536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CURSOS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277839" y="4554850"/>
            <a:ext cx="102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INGRESSO</a:t>
            </a:r>
            <a:endParaRPr lang="pt-BR" sz="1400" dirty="0"/>
          </a:p>
        </p:txBody>
      </p:sp>
      <p:sp>
        <p:nvSpPr>
          <p:cNvPr id="84" name="Losango 83"/>
          <p:cNvSpPr/>
          <p:nvPr/>
        </p:nvSpPr>
        <p:spPr>
          <a:xfrm>
            <a:off x="3763256" y="2118358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 flipH="1">
            <a:off x="3067926" y="686024"/>
            <a:ext cx="749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/>
          <p:nvPr/>
        </p:nvCxnSpPr>
        <p:spPr>
          <a:xfrm>
            <a:off x="5041844" y="686024"/>
            <a:ext cx="846417" cy="1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>
            <a:stCxn id="84" idx="3"/>
          </p:cNvCxnSpPr>
          <p:nvPr/>
        </p:nvCxnSpPr>
        <p:spPr>
          <a:xfrm flipV="1">
            <a:off x="4987392" y="2507943"/>
            <a:ext cx="880752" cy="1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84" idx="1"/>
          </p:cNvCxnSpPr>
          <p:nvPr/>
        </p:nvCxnSpPr>
        <p:spPr>
          <a:xfrm flipH="1">
            <a:off x="3067926" y="2521372"/>
            <a:ext cx="695330" cy="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>
            <a:off x="3067926" y="686024"/>
            <a:ext cx="0" cy="56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flipV="1">
            <a:off x="3067926" y="1974342"/>
            <a:ext cx="0" cy="55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>
            <a:off x="5888261" y="703667"/>
            <a:ext cx="0" cy="608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flipV="1">
            <a:off x="5868144" y="2049178"/>
            <a:ext cx="0" cy="465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/>
          <p:cNvSpPr txBox="1"/>
          <p:nvPr/>
        </p:nvSpPr>
        <p:spPr>
          <a:xfrm>
            <a:off x="3862940" y="540956"/>
            <a:ext cx="102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   CURSAM</a:t>
            </a:r>
            <a:endParaRPr lang="pt-BR" sz="14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3801052" y="2360768"/>
            <a:ext cx="124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CURSARAM</a:t>
            </a:r>
            <a:endParaRPr lang="pt-BR" sz="14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5627473" y="3305126"/>
            <a:ext cx="93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GRADE</a:t>
            </a:r>
            <a:endParaRPr lang="pt-BR" sz="14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7886352" y="1546920"/>
            <a:ext cx="146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PRE_REQ</a:t>
            </a:r>
            <a:endParaRPr lang="pt-BR" sz="1400" dirty="0"/>
          </a:p>
        </p:txBody>
      </p:sp>
      <p:sp>
        <p:nvSpPr>
          <p:cNvPr id="110" name="Fluxograma: Conector 109"/>
          <p:cNvSpPr/>
          <p:nvPr/>
        </p:nvSpPr>
        <p:spPr>
          <a:xfrm>
            <a:off x="3037260" y="4645271"/>
            <a:ext cx="176470" cy="15795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2386575" y="4717872"/>
            <a:ext cx="79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5967924" y="3941169"/>
            <a:ext cx="332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5979250" y="2573775"/>
            <a:ext cx="332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7829283" y="888983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7858262" y="2120860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5097767" y="285914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20" name="CaixaDeTexto 119"/>
          <p:cNvSpPr txBox="1"/>
          <p:nvPr/>
        </p:nvSpPr>
        <p:spPr>
          <a:xfrm>
            <a:off x="5081741" y="2525989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21" name="CaixaDeTexto 120"/>
          <p:cNvSpPr txBox="1"/>
          <p:nvPr/>
        </p:nvSpPr>
        <p:spPr>
          <a:xfrm>
            <a:off x="3321739" y="277866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3264603" y="2520970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4594676" y="4717872"/>
            <a:ext cx="36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1</a:t>
            </a:r>
            <a:endParaRPr lang="pt-BR" sz="200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611560" y="580526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o Diagrama Conceitual acima (baseado no MER), referente à modelagem de dados de um sistema de controle acadêmico, construir o correspondente diagrama relacional</a:t>
            </a:r>
            <a:endParaRPr lang="pt-BR" dirty="0"/>
          </a:p>
        </p:txBody>
      </p:sp>
      <p:cxnSp>
        <p:nvCxnSpPr>
          <p:cNvPr id="129" name="Conector reto 128"/>
          <p:cNvCxnSpPr/>
          <p:nvPr/>
        </p:nvCxnSpPr>
        <p:spPr>
          <a:xfrm flipH="1">
            <a:off x="2466120" y="3977142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uxograma: Conector 131"/>
          <p:cNvSpPr/>
          <p:nvPr/>
        </p:nvSpPr>
        <p:spPr>
          <a:xfrm>
            <a:off x="2393764" y="4171548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6" name="Conector reto 135"/>
          <p:cNvCxnSpPr/>
          <p:nvPr/>
        </p:nvCxnSpPr>
        <p:spPr>
          <a:xfrm flipH="1">
            <a:off x="5391861" y="5071430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xograma: Conector 136"/>
          <p:cNvSpPr/>
          <p:nvPr/>
        </p:nvSpPr>
        <p:spPr>
          <a:xfrm>
            <a:off x="5301991" y="5271425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4" name="Conector reto 143"/>
          <p:cNvCxnSpPr/>
          <p:nvPr/>
        </p:nvCxnSpPr>
        <p:spPr>
          <a:xfrm flipH="1">
            <a:off x="887481" y="3920945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uxograma: Conector 144"/>
          <p:cNvSpPr/>
          <p:nvPr/>
        </p:nvSpPr>
        <p:spPr>
          <a:xfrm>
            <a:off x="815125" y="4115351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7" name="Conector reto 146"/>
          <p:cNvCxnSpPr/>
          <p:nvPr/>
        </p:nvCxnSpPr>
        <p:spPr>
          <a:xfrm>
            <a:off x="6981700" y="848733"/>
            <a:ext cx="1323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ixaDeTexto 151"/>
          <p:cNvSpPr txBox="1"/>
          <p:nvPr/>
        </p:nvSpPr>
        <p:spPr>
          <a:xfrm>
            <a:off x="611560" y="42470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CD</a:t>
            </a:r>
            <a:endParaRPr lang="pt-BR" sz="1400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1880996" y="4287346"/>
            <a:ext cx="101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ORIENTADOR</a:t>
            </a:r>
            <a:endParaRPr lang="pt-BR" sz="1200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4999131" y="5352594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NUM</a:t>
            </a:r>
            <a:endParaRPr lang="pt-BR" sz="1400" u="sng" dirty="0"/>
          </a:p>
        </p:txBody>
      </p:sp>
      <p:cxnSp>
        <p:nvCxnSpPr>
          <p:cNvPr id="157" name="Conector reto 156"/>
          <p:cNvCxnSpPr/>
          <p:nvPr/>
        </p:nvCxnSpPr>
        <p:spPr>
          <a:xfrm flipH="1">
            <a:off x="6021972" y="5071430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uxograma: Conector 157"/>
          <p:cNvSpPr/>
          <p:nvPr/>
        </p:nvSpPr>
        <p:spPr>
          <a:xfrm>
            <a:off x="5932102" y="5271425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CaixaDeTexto 159"/>
          <p:cNvSpPr txBox="1"/>
          <p:nvPr/>
        </p:nvSpPr>
        <p:spPr>
          <a:xfrm>
            <a:off x="5697017" y="5349902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cxnSp>
        <p:nvCxnSpPr>
          <p:cNvPr id="164" name="Conector reto 163"/>
          <p:cNvCxnSpPr/>
          <p:nvPr/>
        </p:nvCxnSpPr>
        <p:spPr>
          <a:xfrm>
            <a:off x="1347218" y="923981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uxograma: Conector 164"/>
          <p:cNvSpPr/>
          <p:nvPr/>
        </p:nvSpPr>
        <p:spPr>
          <a:xfrm>
            <a:off x="1257023" y="81154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9" name="Conector reto 168"/>
          <p:cNvCxnSpPr/>
          <p:nvPr/>
        </p:nvCxnSpPr>
        <p:spPr>
          <a:xfrm>
            <a:off x="1970052" y="906884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uxograma: Conector 169"/>
          <p:cNvSpPr/>
          <p:nvPr/>
        </p:nvSpPr>
        <p:spPr>
          <a:xfrm>
            <a:off x="1879857" y="79445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5" name="Conector reto 174"/>
          <p:cNvCxnSpPr/>
          <p:nvPr/>
        </p:nvCxnSpPr>
        <p:spPr>
          <a:xfrm flipH="1">
            <a:off x="2532374" y="884486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luxograma: Conector 175"/>
          <p:cNvSpPr/>
          <p:nvPr/>
        </p:nvSpPr>
        <p:spPr>
          <a:xfrm>
            <a:off x="2466120" y="70366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7" name="Conector reto 176"/>
          <p:cNvCxnSpPr>
            <a:stCxn id="178" idx="4"/>
          </p:cNvCxnSpPr>
          <p:nvPr/>
        </p:nvCxnSpPr>
        <p:spPr>
          <a:xfrm>
            <a:off x="6092983" y="923981"/>
            <a:ext cx="1" cy="38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uxograma: Conector 177"/>
          <p:cNvSpPr/>
          <p:nvPr/>
        </p:nvSpPr>
        <p:spPr>
          <a:xfrm>
            <a:off x="6037584" y="778104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2" name="Conector reto 181"/>
          <p:cNvCxnSpPr/>
          <p:nvPr/>
        </p:nvCxnSpPr>
        <p:spPr>
          <a:xfrm flipV="1">
            <a:off x="6459775" y="696311"/>
            <a:ext cx="81845" cy="59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uxograma: Conector 182"/>
          <p:cNvSpPr/>
          <p:nvPr/>
        </p:nvSpPr>
        <p:spPr>
          <a:xfrm>
            <a:off x="6500697" y="54238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CaixaDeTexto 184"/>
          <p:cNvSpPr txBox="1"/>
          <p:nvPr/>
        </p:nvSpPr>
        <p:spPr>
          <a:xfrm>
            <a:off x="1035534" y="524087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RA</a:t>
            </a:r>
            <a:endParaRPr lang="pt-BR" sz="1400" u="sng" dirty="0"/>
          </a:p>
        </p:txBody>
      </p:sp>
      <p:sp>
        <p:nvSpPr>
          <p:cNvPr id="186" name="CaixaDeTexto 185"/>
          <p:cNvSpPr txBox="1"/>
          <p:nvPr/>
        </p:nvSpPr>
        <p:spPr>
          <a:xfrm>
            <a:off x="1530523" y="507141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187" name="CaixaDeTexto 186"/>
          <p:cNvSpPr txBox="1"/>
          <p:nvPr/>
        </p:nvSpPr>
        <p:spPr>
          <a:xfrm>
            <a:off x="2115918" y="428380"/>
            <a:ext cx="117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DATA_NASC</a:t>
            </a:r>
            <a:endParaRPr lang="pt-BR" sz="1400" dirty="0"/>
          </a:p>
        </p:txBody>
      </p:sp>
      <p:sp>
        <p:nvSpPr>
          <p:cNvPr id="190" name="CaixaDeTexto 189"/>
          <p:cNvSpPr txBox="1"/>
          <p:nvPr/>
        </p:nvSpPr>
        <p:spPr>
          <a:xfrm>
            <a:off x="5890433" y="486899"/>
            <a:ext cx="58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/>
              <a:t>COD</a:t>
            </a:r>
            <a:endParaRPr lang="pt-BR" sz="1400" u="sng" dirty="0"/>
          </a:p>
        </p:txBody>
      </p:sp>
      <p:cxnSp>
        <p:nvCxnSpPr>
          <p:cNvPr id="191" name="Conector reto 190"/>
          <p:cNvCxnSpPr/>
          <p:nvPr/>
        </p:nvCxnSpPr>
        <p:spPr>
          <a:xfrm flipV="1">
            <a:off x="6646371" y="605073"/>
            <a:ext cx="238362" cy="68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uxograma: Conector 191"/>
          <p:cNvSpPr/>
          <p:nvPr/>
        </p:nvSpPr>
        <p:spPr>
          <a:xfrm>
            <a:off x="6843810" y="451148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CaixaDeTexto 193"/>
          <p:cNvSpPr txBox="1"/>
          <p:nvPr/>
        </p:nvSpPr>
        <p:spPr>
          <a:xfrm>
            <a:off x="6170025" y="25301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</a:t>
            </a:r>
            <a:endParaRPr lang="pt-BR" sz="1400" dirty="0"/>
          </a:p>
        </p:txBody>
      </p:sp>
      <p:sp>
        <p:nvSpPr>
          <p:cNvPr id="195" name="CaixaDeTexto 194"/>
          <p:cNvSpPr txBox="1"/>
          <p:nvPr/>
        </p:nvSpPr>
        <p:spPr>
          <a:xfrm>
            <a:off x="6855989" y="216309"/>
            <a:ext cx="822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CRED</a:t>
            </a:r>
            <a:endParaRPr lang="pt-BR" sz="14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7207336" y="63810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É PRÉ REQ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7145164" y="2488181"/>
            <a:ext cx="1512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TEM COMO PRÉ</a:t>
            </a:r>
            <a:endParaRPr lang="pt-BR" sz="1200" dirty="0"/>
          </a:p>
        </p:txBody>
      </p:sp>
      <p:cxnSp>
        <p:nvCxnSpPr>
          <p:cNvPr id="200" name="Conector reto 199"/>
          <p:cNvCxnSpPr/>
          <p:nvPr/>
        </p:nvCxnSpPr>
        <p:spPr>
          <a:xfrm flipH="1" flipV="1">
            <a:off x="3801052" y="2049178"/>
            <a:ext cx="194884" cy="30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to 201"/>
          <p:cNvCxnSpPr/>
          <p:nvPr/>
        </p:nvCxnSpPr>
        <p:spPr>
          <a:xfrm flipH="1" flipV="1">
            <a:off x="4108680" y="1855194"/>
            <a:ext cx="162656" cy="33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to 206"/>
          <p:cNvCxnSpPr/>
          <p:nvPr/>
        </p:nvCxnSpPr>
        <p:spPr>
          <a:xfrm flipV="1">
            <a:off x="4485000" y="1917347"/>
            <a:ext cx="219352" cy="2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/>
          <p:cNvCxnSpPr/>
          <p:nvPr/>
        </p:nvCxnSpPr>
        <p:spPr>
          <a:xfrm flipV="1">
            <a:off x="4754090" y="2166907"/>
            <a:ext cx="183356" cy="17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luxograma: Conector 209"/>
          <p:cNvSpPr/>
          <p:nvPr/>
        </p:nvSpPr>
        <p:spPr>
          <a:xfrm>
            <a:off x="3724513" y="1971750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1" name="Fluxograma: Conector 210"/>
          <p:cNvSpPr/>
          <p:nvPr/>
        </p:nvSpPr>
        <p:spPr>
          <a:xfrm>
            <a:off x="4053281" y="172602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Fluxograma: Conector 211"/>
          <p:cNvSpPr/>
          <p:nvPr/>
        </p:nvSpPr>
        <p:spPr>
          <a:xfrm>
            <a:off x="4696420" y="183665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Fluxograma: Conector 212"/>
          <p:cNvSpPr/>
          <p:nvPr/>
        </p:nvSpPr>
        <p:spPr>
          <a:xfrm>
            <a:off x="4931047" y="209286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CaixaDeTexto 213"/>
          <p:cNvSpPr txBox="1"/>
          <p:nvPr/>
        </p:nvSpPr>
        <p:spPr>
          <a:xfrm>
            <a:off x="3831287" y="1475802"/>
            <a:ext cx="11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NOTA</a:t>
            </a:r>
            <a:endParaRPr lang="pt-BR" sz="1200" dirty="0"/>
          </a:p>
        </p:txBody>
      </p:sp>
      <p:sp>
        <p:nvSpPr>
          <p:cNvPr id="215" name="CaixaDeTexto 214"/>
          <p:cNvSpPr txBox="1"/>
          <p:nvPr/>
        </p:nvSpPr>
        <p:spPr>
          <a:xfrm>
            <a:off x="4496263" y="1576844"/>
            <a:ext cx="51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FREQ</a:t>
            </a:r>
            <a:endParaRPr lang="pt-BR" sz="12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3225264" y="1733406"/>
            <a:ext cx="88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SEM/ANO</a:t>
            </a:r>
            <a:endParaRPr lang="pt-BR" sz="1200" dirty="0"/>
          </a:p>
        </p:txBody>
      </p:sp>
      <p:sp>
        <p:nvSpPr>
          <p:cNvPr id="217" name="CaixaDeTexto 216"/>
          <p:cNvSpPr txBox="1"/>
          <p:nvPr/>
        </p:nvSpPr>
        <p:spPr>
          <a:xfrm>
            <a:off x="4815297" y="1853843"/>
            <a:ext cx="81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STATUS</a:t>
            </a:r>
            <a:endParaRPr lang="pt-BR" sz="1200" dirty="0"/>
          </a:p>
        </p:txBody>
      </p:sp>
      <p:sp>
        <p:nvSpPr>
          <p:cNvPr id="102" name="Losango 101"/>
          <p:cNvSpPr/>
          <p:nvPr/>
        </p:nvSpPr>
        <p:spPr>
          <a:xfrm>
            <a:off x="3817708" y="283010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 rot="5400000">
            <a:off x="7081866" y="4168520"/>
            <a:ext cx="311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DIAGRAMA CONCEITUAL BASEADO NO MER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5" name="Conector reto 124"/>
          <p:cNvCxnSpPr/>
          <p:nvPr/>
        </p:nvCxnSpPr>
        <p:spPr>
          <a:xfrm flipV="1">
            <a:off x="4755774" y="237159"/>
            <a:ext cx="219352" cy="2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uxograma: Conector 126"/>
          <p:cNvSpPr/>
          <p:nvPr/>
        </p:nvSpPr>
        <p:spPr>
          <a:xfrm>
            <a:off x="4967194" y="156464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CaixaDeTexto 129"/>
          <p:cNvSpPr txBox="1"/>
          <p:nvPr/>
        </p:nvSpPr>
        <p:spPr>
          <a:xfrm>
            <a:off x="4991498" y="0"/>
            <a:ext cx="51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FREQ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894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1128</Words>
  <Application>Microsoft Office PowerPoint</Application>
  <PresentationFormat>Apresentação na tela (4:3)</PresentationFormat>
  <Paragraphs>574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Mapeamento do Diagrama Conceitual para o Diagrama Relacional (Março de 2017)</vt:lpstr>
      <vt:lpstr>Relacionamento 1 :  N  (Com totalidade no lado N)</vt:lpstr>
      <vt:lpstr>Relacionamento N :  N</vt:lpstr>
      <vt:lpstr>Relacionamento 1 :  N  (Sem totalidade no lado N)</vt:lpstr>
      <vt:lpstr>Relacionamento 1 :  N  (Sem totalidade no lado N)</vt:lpstr>
      <vt:lpstr>Apresentação do PowerPoint</vt:lpstr>
      <vt:lpstr>Apresentação do PowerPoint</vt:lpstr>
      <vt:lpstr>Relacionamentos Múltiplos</vt:lpstr>
      <vt:lpstr>Apresentação do PowerPoint</vt:lpstr>
      <vt:lpstr>Apresentação do PowerPoint</vt:lpstr>
      <vt:lpstr>Apresentação do PowerPoint</vt:lpstr>
      <vt:lpstr>Apresentação do PowerPoint</vt:lpstr>
      <vt:lpstr>Criação da Tabela e  Declaração das Chaves Primárias e Estrangeiras</vt:lpstr>
      <vt:lpstr>Inserção de Dados nas tabelas</vt:lpstr>
      <vt:lpstr>Inserção de Dados nas tabelas</vt:lpstr>
      <vt:lpstr>Apresentação do PowerPoint</vt:lpstr>
      <vt:lpstr>Apresentação do PowerPoint</vt:lpstr>
      <vt:lpstr>Consultas em SQL (Consultas simples em 1 tabela)</vt:lpstr>
      <vt:lpstr>Consultas em SQL  (comparação de datas)</vt:lpstr>
      <vt:lpstr>Consultas em SQL (concatenando consultas)</vt:lpstr>
      <vt:lpstr>Consultas em SQL (Junção de Tabelas)</vt:lpstr>
      <vt:lpstr>Consultas em SQL (‘Pegadinhas’ ou erros frequentes em consultas – tente identificá-las)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Israel Geraldi</dc:creator>
  <cp:lastModifiedBy>Israel</cp:lastModifiedBy>
  <cp:revision>17</cp:revision>
  <dcterms:created xsi:type="dcterms:W3CDTF">2013-04-04T12:03:11Z</dcterms:created>
  <dcterms:modified xsi:type="dcterms:W3CDTF">2018-03-20T15:35:54Z</dcterms:modified>
</cp:coreProperties>
</file>