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8" autoAdjust="0"/>
  </p:normalViewPr>
  <p:slideViewPr>
    <p:cSldViewPr snapToObjects="1">
      <p:cViewPr varScale="1">
        <p:scale>
          <a:sx n="48" d="100"/>
          <a:sy n="48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85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6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5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7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7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68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A8CB-612E-44F5-BA07-CF06F6FE0F07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5978-9AFE-4DF0-9791-31A027C636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8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03016" y="1254262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5635464" y="1312330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358735" y="4357407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13" name="Losango 12"/>
          <p:cNvSpPr/>
          <p:nvPr/>
        </p:nvSpPr>
        <p:spPr>
          <a:xfrm>
            <a:off x="5340390" y="3047989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Losango 13"/>
          <p:cNvSpPr/>
          <p:nvPr/>
        </p:nvSpPr>
        <p:spPr>
          <a:xfrm>
            <a:off x="3178155" y="4305725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817329" y="3270473"/>
            <a:ext cx="1297136" cy="65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17" name="Losango 16"/>
          <p:cNvSpPr/>
          <p:nvPr/>
        </p:nvSpPr>
        <p:spPr>
          <a:xfrm>
            <a:off x="7675388" y="1312330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6981700" y="848733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6985991" y="2015460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6985991" y="2488181"/>
            <a:ext cx="1301465" cy="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endCxn id="17" idx="0"/>
          </p:cNvCxnSpPr>
          <p:nvPr/>
        </p:nvCxnSpPr>
        <p:spPr>
          <a:xfrm>
            <a:off x="8287456" y="865746"/>
            <a:ext cx="0" cy="4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7" idx="2"/>
          </p:cNvCxnSpPr>
          <p:nvPr/>
        </p:nvCxnSpPr>
        <p:spPr>
          <a:xfrm>
            <a:off x="8287456" y="2118358"/>
            <a:ext cx="0" cy="37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13" idx="1"/>
            <a:endCxn id="13" idx="1"/>
          </p:cNvCxnSpPr>
          <p:nvPr/>
        </p:nvCxnSpPr>
        <p:spPr>
          <a:xfrm>
            <a:off x="5340390" y="34510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0"/>
          </p:cNvCxnSpPr>
          <p:nvPr/>
        </p:nvCxnSpPr>
        <p:spPr>
          <a:xfrm flipV="1">
            <a:off x="5952458" y="2051597"/>
            <a:ext cx="0" cy="99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3" idx="2"/>
          </p:cNvCxnSpPr>
          <p:nvPr/>
        </p:nvCxnSpPr>
        <p:spPr>
          <a:xfrm>
            <a:off x="5952458" y="3854017"/>
            <a:ext cx="0" cy="47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4" idx="3"/>
          </p:cNvCxnSpPr>
          <p:nvPr/>
        </p:nvCxnSpPr>
        <p:spPr>
          <a:xfrm flipV="1">
            <a:off x="4402291" y="4708738"/>
            <a:ext cx="9348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endCxn id="4" idx="1"/>
          </p:cNvCxnSpPr>
          <p:nvPr/>
        </p:nvCxnSpPr>
        <p:spPr>
          <a:xfrm>
            <a:off x="468052" y="1614302"/>
            <a:ext cx="1134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468052" y="1614302"/>
            <a:ext cx="10311" cy="309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14" idx="1"/>
          </p:cNvCxnSpPr>
          <p:nvPr/>
        </p:nvCxnSpPr>
        <p:spPr>
          <a:xfrm flipH="1">
            <a:off x="478363" y="4708739"/>
            <a:ext cx="2699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eta para cima 68"/>
          <p:cNvSpPr/>
          <p:nvPr/>
        </p:nvSpPr>
        <p:spPr>
          <a:xfrm>
            <a:off x="2287092" y="1971750"/>
            <a:ext cx="144016" cy="760784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Menos 73"/>
          <p:cNvSpPr/>
          <p:nvPr/>
        </p:nvSpPr>
        <p:spPr>
          <a:xfrm rot="2674227">
            <a:off x="2077827" y="2884620"/>
            <a:ext cx="1197200" cy="217177"/>
          </a:xfrm>
          <a:prstGeom prst="mathMin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Menos 75"/>
          <p:cNvSpPr/>
          <p:nvPr/>
        </p:nvSpPr>
        <p:spPr>
          <a:xfrm rot="19217754">
            <a:off x="1371452" y="2865297"/>
            <a:ext cx="1197200" cy="217177"/>
          </a:xfrm>
          <a:prstGeom prst="mathMin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1900176" y="1429636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5697017" y="1487704"/>
            <a:ext cx="13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DISCIPLINAS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879125" y="3325633"/>
            <a:ext cx="117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 ALUNOS</a:t>
            </a:r>
          </a:p>
          <a:p>
            <a:r>
              <a:rPr lang="pt-BR" sz="1400" dirty="0"/>
              <a:t>GRADUAÇÃO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2466120" y="3325633"/>
            <a:ext cx="1297136" cy="65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2499957" y="3439828"/>
            <a:ext cx="113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ALUNOS PÓS GRADUAÇÃO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566251" y="451536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CURSOS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3277839" y="4554850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INGRESSO</a:t>
            </a:r>
          </a:p>
        </p:txBody>
      </p:sp>
      <p:sp>
        <p:nvSpPr>
          <p:cNvPr id="84" name="Losango 83"/>
          <p:cNvSpPr/>
          <p:nvPr/>
        </p:nvSpPr>
        <p:spPr>
          <a:xfrm>
            <a:off x="3763256" y="2118358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reto 86"/>
          <p:cNvCxnSpPr/>
          <p:nvPr/>
        </p:nvCxnSpPr>
        <p:spPr>
          <a:xfrm flipH="1">
            <a:off x="3067926" y="686024"/>
            <a:ext cx="74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>
            <a:off x="5041844" y="686024"/>
            <a:ext cx="846417" cy="1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stCxn id="84" idx="3"/>
          </p:cNvCxnSpPr>
          <p:nvPr/>
        </p:nvCxnSpPr>
        <p:spPr>
          <a:xfrm flipV="1">
            <a:off x="4987392" y="2507943"/>
            <a:ext cx="880752" cy="1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84" idx="1"/>
          </p:cNvCxnSpPr>
          <p:nvPr/>
        </p:nvCxnSpPr>
        <p:spPr>
          <a:xfrm flipH="1">
            <a:off x="3067926" y="2521372"/>
            <a:ext cx="695330" cy="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>
            <a:off x="3067926" y="686024"/>
            <a:ext cx="0" cy="56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3067926" y="1974342"/>
            <a:ext cx="0" cy="55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>
            <a:off x="5888261" y="703667"/>
            <a:ext cx="0" cy="60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5868144" y="2049178"/>
            <a:ext cx="0" cy="46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3862940" y="540956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 CURSAM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3801052" y="2360768"/>
            <a:ext cx="124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CURSARAM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5627473" y="3305126"/>
            <a:ext cx="93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GRADE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7886352" y="1546920"/>
            <a:ext cx="146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PRE_REQ</a:t>
            </a:r>
          </a:p>
        </p:txBody>
      </p:sp>
      <p:sp>
        <p:nvSpPr>
          <p:cNvPr id="110" name="Fluxograma: Conector 109"/>
          <p:cNvSpPr/>
          <p:nvPr/>
        </p:nvSpPr>
        <p:spPr>
          <a:xfrm>
            <a:off x="3037260" y="4645271"/>
            <a:ext cx="176470" cy="15795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2386575" y="4717872"/>
            <a:ext cx="79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967924" y="3941169"/>
            <a:ext cx="332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5979250" y="2573775"/>
            <a:ext cx="332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7829283" y="888983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7858262" y="2120860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5097767" y="285914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5081741" y="2525989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3321739" y="277866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3264603" y="2520970"/>
            <a:ext cx="458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4594676" y="4717872"/>
            <a:ext cx="36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1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611560" y="580526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o Diagrama Conceitual acima (baseado no MER), referente à modelagem de dados de um sistema de controle acadêmico, construir o correspondente diagrama relacional</a:t>
            </a:r>
          </a:p>
        </p:txBody>
      </p:sp>
      <p:cxnSp>
        <p:nvCxnSpPr>
          <p:cNvPr id="129" name="Conector reto 128"/>
          <p:cNvCxnSpPr/>
          <p:nvPr/>
        </p:nvCxnSpPr>
        <p:spPr>
          <a:xfrm flipH="1">
            <a:off x="2466120" y="3977142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uxograma: Conector 131"/>
          <p:cNvSpPr/>
          <p:nvPr/>
        </p:nvSpPr>
        <p:spPr>
          <a:xfrm>
            <a:off x="2393764" y="4171548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reto 135"/>
          <p:cNvCxnSpPr/>
          <p:nvPr/>
        </p:nvCxnSpPr>
        <p:spPr>
          <a:xfrm flipH="1">
            <a:off x="5391861" y="507143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xograma: Conector 136"/>
          <p:cNvSpPr/>
          <p:nvPr/>
        </p:nvSpPr>
        <p:spPr>
          <a:xfrm>
            <a:off x="5301991" y="52714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reto 143"/>
          <p:cNvCxnSpPr/>
          <p:nvPr/>
        </p:nvCxnSpPr>
        <p:spPr>
          <a:xfrm flipH="1">
            <a:off x="887481" y="3920945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uxograma: Conector 144"/>
          <p:cNvSpPr/>
          <p:nvPr/>
        </p:nvSpPr>
        <p:spPr>
          <a:xfrm>
            <a:off x="815125" y="4115351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reto 146"/>
          <p:cNvCxnSpPr/>
          <p:nvPr/>
        </p:nvCxnSpPr>
        <p:spPr>
          <a:xfrm>
            <a:off x="6981700" y="848733"/>
            <a:ext cx="1323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/>
          <p:cNvSpPr txBox="1"/>
          <p:nvPr/>
        </p:nvSpPr>
        <p:spPr>
          <a:xfrm>
            <a:off x="611560" y="42470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CD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1880996" y="4287346"/>
            <a:ext cx="101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ORIENTADOR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4999131" y="5352594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NUM</a:t>
            </a:r>
          </a:p>
        </p:txBody>
      </p:sp>
      <p:cxnSp>
        <p:nvCxnSpPr>
          <p:cNvPr id="157" name="Conector reto 156"/>
          <p:cNvCxnSpPr/>
          <p:nvPr/>
        </p:nvCxnSpPr>
        <p:spPr>
          <a:xfrm flipH="1">
            <a:off x="6021972" y="507143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uxograma: Conector 157"/>
          <p:cNvSpPr/>
          <p:nvPr/>
        </p:nvSpPr>
        <p:spPr>
          <a:xfrm>
            <a:off x="5932102" y="52714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CaixaDeTexto 159"/>
          <p:cNvSpPr txBox="1"/>
          <p:nvPr/>
        </p:nvSpPr>
        <p:spPr>
          <a:xfrm>
            <a:off x="5697017" y="5349902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</a:p>
        </p:txBody>
      </p:sp>
      <p:cxnSp>
        <p:nvCxnSpPr>
          <p:cNvPr id="164" name="Conector reto 163"/>
          <p:cNvCxnSpPr/>
          <p:nvPr/>
        </p:nvCxnSpPr>
        <p:spPr>
          <a:xfrm>
            <a:off x="1347218" y="923981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xograma: Conector 164"/>
          <p:cNvSpPr/>
          <p:nvPr/>
        </p:nvSpPr>
        <p:spPr>
          <a:xfrm>
            <a:off x="1257023" y="81154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/>
          <p:cNvCxnSpPr/>
          <p:nvPr/>
        </p:nvCxnSpPr>
        <p:spPr>
          <a:xfrm>
            <a:off x="1970052" y="906884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uxograma: Conector 169"/>
          <p:cNvSpPr/>
          <p:nvPr/>
        </p:nvSpPr>
        <p:spPr>
          <a:xfrm>
            <a:off x="1879857" y="79445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5" name="Conector reto 174"/>
          <p:cNvCxnSpPr/>
          <p:nvPr/>
        </p:nvCxnSpPr>
        <p:spPr>
          <a:xfrm flipH="1">
            <a:off x="2532374" y="884486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uxograma: Conector 175"/>
          <p:cNvSpPr/>
          <p:nvPr/>
        </p:nvSpPr>
        <p:spPr>
          <a:xfrm>
            <a:off x="2466120" y="70366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7" name="Conector reto 176"/>
          <p:cNvCxnSpPr>
            <a:stCxn id="178" idx="4"/>
          </p:cNvCxnSpPr>
          <p:nvPr/>
        </p:nvCxnSpPr>
        <p:spPr>
          <a:xfrm>
            <a:off x="6092983" y="923981"/>
            <a:ext cx="1" cy="38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uxograma: Conector 177"/>
          <p:cNvSpPr/>
          <p:nvPr/>
        </p:nvSpPr>
        <p:spPr>
          <a:xfrm>
            <a:off x="6037584" y="77810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2" name="Conector reto 181"/>
          <p:cNvCxnSpPr/>
          <p:nvPr/>
        </p:nvCxnSpPr>
        <p:spPr>
          <a:xfrm flipV="1">
            <a:off x="6459775" y="696311"/>
            <a:ext cx="81845" cy="5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uxograma: Conector 182"/>
          <p:cNvSpPr/>
          <p:nvPr/>
        </p:nvSpPr>
        <p:spPr>
          <a:xfrm>
            <a:off x="6500697" y="54238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CaixaDeTexto 184"/>
          <p:cNvSpPr txBox="1"/>
          <p:nvPr/>
        </p:nvSpPr>
        <p:spPr>
          <a:xfrm>
            <a:off x="1035534" y="524087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RA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1530523" y="507141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2115918" y="428380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DATA_NASC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5890433" y="486899"/>
            <a:ext cx="58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COD</a:t>
            </a:r>
          </a:p>
        </p:txBody>
      </p:sp>
      <p:cxnSp>
        <p:nvCxnSpPr>
          <p:cNvPr id="191" name="Conector reto 190"/>
          <p:cNvCxnSpPr/>
          <p:nvPr/>
        </p:nvCxnSpPr>
        <p:spPr>
          <a:xfrm flipV="1">
            <a:off x="6646371" y="605073"/>
            <a:ext cx="238362" cy="68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xograma: Conector 191"/>
          <p:cNvSpPr/>
          <p:nvPr/>
        </p:nvSpPr>
        <p:spPr>
          <a:xfrm>
            <a:off x="6843810" y="45114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CaixaDeTexto 193"/>
          <p:cNvSpPr txBox="1"/>
          <p:nvPr/>
        </p:nvSpPr>
        <p:spPr>
          <a:xfrm>
            <a:off x="6170025" y="25301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6855989" y="216309"/>
            <a:ext cx="82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CRED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7207336" y="63810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É PRÉ REQ</a:t>
            </a:r>
          </a:p>
        </p:txBody>
      </p:sp>
      <p:sp>
        <p:nvSpPr>
          <p:cNvPr id="197" name="CaixaDeTexto 196"/>
          <p:cNvSpPr txBox="1"/>
          <p:nvPr/>
        </p:nvSpPr>
        <p:spPr>
          <a:xfrm>
            <a:off x="7145164" y="2488181"/>
            <a:ext cx="1512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 COMO PRÉ</a:t>
            </a:r>
          </a:p>
        </p:txBody>
      </p:sp>
      <p:cxnSp>
        <p:nvCxnSpPr>
          <p:cNvPr id="200" name="Conector reto 199"/>
          <p:cNvCxnSpPr/>
          <p:nvPr/>
        </p:nvCxnSpPr>
        <p:spPr>
          <a:xfrm flipH="1" flipV="1">
            <a:off x="3801052" y="2049178"/>
            <a:ext cx="194884" cy="3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/>
          <p:cNvCxnSpPr/>
          <p:nvPr/>
        </p:nvCxnSpPr>
        <p:spPr>
          <a:xfrm flipH="1" flipV="1">
            <a:off x="4108680" y="1855194"/>
            <a:ext cx="162656" cy="33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/>
          <p:cNvCxnSpPr/>
          <p:nvPr/>
        </p:nvCxnSpPr>
        <p:spPr>
          <a:xfrm flipV="1">
            <a:off x="4485000" y="1917347"/>
            <a:ext cx="219352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/>
          <p:cNvCxnSpPr/>
          <p:nvPr/>
        </p:nvCxnSpPr>
        <p:spPr>
          <a:xfrm flipV="1">
            <a:off x="4754090" y="2166907"/>
            <a:ext cx="183356" cy="17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luxograma: Conector 209"/>
          <p:cNvSpPr/>
          <p:nvPr/>
        </p:nvSpPr>
        <p:spPr>
          <a:xfrm>
            <a:off x="3724513" y="197175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Fluxograma: Conector 210"/>
          <p:cNvSpPr/>
          <p:nvPr/>
        </p:nvSpPr>
        <p:spPr>
          <a:xfrm>
            <a:off x="4053281" y="172602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Fluxograma: Conector 211"/>
          <p:cNvSpPr/>
          <p:nvPr/>
        </p:nvSpPr>
        <p:spPr>
          <a:xfrm>
            <a:off x="4696420" y="183665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Fluxograma: Conector 212"/>
          <p:cNvSpPr/>
          <p:nvPr/>
        </p:nvSpPr>
        <p:spPr>
          <a:xfrm>
            <a:off x="4931047" y="209286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CaixaDeTexto 213"/>
          <p:cNvSpPr txBox="1"/>
          <p:nvPr/>
        </p:nvSpPr>
        <p:spPr>
          <a:xfrm>
            <a:off x="3831287" y="1475802"/>
            <a:ext cx="11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NOTA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4496263" y="1576844"/>
            <a:ext cx="51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FREQ</a:t>
            </a:r>
          </a:p>
        </p:txBody>
      </p:sp>
      <p:sp>
        <p:nvSpPr>
          <p:cNvPr id="216" name="CaixaDeTexto 215"/>
          <p:cNvSpPr txBox="1"/>
          <p:nvPr/>
        </p:nvSpPr>
        <p:spPr>
          <a:xfrm>
            <a:off x="3225264" y="1733406"/>
            <a:ext cx="88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SEM/ANO</a:t>
            </a:r>
          </a:p>
        </p:txBody>
      </p:sp>
      <p:sp>
        <p:nvSpPr>
          <p:cNvPr id="217" name="CaixaDeTexto 216"/>
          <p:cNvSpPr txBox="1"/>
          <p:nvPr/>
        </p:nvSpPr>
        <p:spPr>
          <a:xfrm>
            <a:off x="4815297" y="1853843"/>
            <a:ext cx="8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STATUS</a:t>
            </a:r>
          </a:p>
        </p:txBody>
      </p:sp>
      <p:sp>
        <p:nvSpPr>
          <p:cNvPr id="102" name="Losango 101"/>
          <p:cNvSpPr/>
          <p:nvPr/>
        </p:nvSpPr>
        <p:spPr>
          <a:xfrm>
            <a:off x="3817708" y="283010"/>
            <a:ext cx="1224136" cy="8060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 rot="5400000">
            <a:off x="7081866" y="4168520"/>
            <a:ext cx="311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DIAGRAMA CONCEITUAL BASEADO NO MER</a:t>
            </a:r>
          </a:p>
        </p:txBody>
      </p:sp>
      <p:cxnSp>
        <p:nvCxnSpPr>
          <p:cNvPr id="125" name="Conector reto 124"/>
          <p:cNvCxnSpPr/>
          <p:nvPr/>
        </p:nvCxnSpPr>
        <p:spPr>
          <a:xfrm flipV="1">
            <a:off x="4755774" y="237159"/>
            <a:ext cx="219352" cy="26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uxograma: Conector 126"/>
          <p:cNvSpPr/>
          <p:nvPr/>
        </p:nvSpPr>
        <p:spPr>
          <a:xfrm>
            <a:off x="4967194" y="15646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aixaDeTexto 129"/>
          <p:cNvSpPr txBox="1"/>
          <p:nvPr/>
        </p:nvSpPr>
        <p:spPr>
          <a:xfrm>
            <a:off x="4991498" y="0"/>
            <a:ext cx="51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FREQ</a:t>
            </a:r>
          </a:p>
        </p:txBody>
      </p:sp>
    </p:spTree>
    <p:extLst>
      <p:ext uri="{BB962C8B-B14F-4D97-AF65-F5344CB8AC3E}">
        <p14:creationId xmlns:p14="http://schemas.microsoft.com/office/powerpoint/2010/main" val="39894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03016" y="1254262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5635464" y="1312330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358735" y="4357407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817329" y="3270473"/>
            <a:ext cx="1297136" cy="65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cxnSp>
        <p:nvCxnSpPr>
          <p:cNvPr id="40" name="Conector reto 39"/>
          <p:cNvCxnSpPr/>
          <p:nvPr/>
        </p:nvCxnSpPr>
        <p:spPr>
          <a:xfrm>
            <a:off x="5760852" y="3564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468052" y="1614302"/>
            <a:ext cx="10311" cy="309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11" idx="1"/>
          </p:cNvCxnSpPr>
          <p:nvPr/>
        </p:nvCxnSpPr>
        <p:spPr>
          <a:xfrm flipH="1" flipV="1">
            <a:off x="478364" y="4708739"/>
            <a:ext cx="4880371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1900176" y="1429636"/>
            <a:ext cx="106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5697017" y="1487704"/>
            <a:ext cx="13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DISCIPLINAS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879125" y="3325633"/>
            <a:ext cx="117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 ALUNOS</a:t>
            </a:r>
          </a:p>
          <a:p>
            <a:r>
              <a:rPr lang="pt-BR" sz="1400" dirty="0"/>
              <a:t>GRADUAÇÃO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2466120" y="3325633"/>
            <a:ext cx="1297136" cy="65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Alunos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2499957" y="3439828"/>
            <a:ext cx="113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ALUNOS PÓS GRADUAÇÃO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566251" y="451536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CURSOS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3779911" y="509779"/>
            <a:ext cx="102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 CURSAM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3875867" y="2491402"/>
            <a:ext cx="124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CURSARAM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6047935" y="3418657"/>
            <a:ext cx="937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GRADE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7886352" y="1546920"/>
            <a:ext cx="146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PRE_REQ</a:t>
            </a:r>
          </a:p>
        </p:txBody>
      </p:sp>
      <p:cxnSp>
        <p:nvCxnSpPr>
          <p:cNvPr id="129" name="Conector reto 128"/>
          <p:cNvCxnSpPr/>
          <p:nvPr/>
        </p:nvCxnSpPr>
        <p:spPr>
          <a:xfrm flipH="1">
            <a:off x="2466120" y="3977142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uxograma: Conector 131"/>
          <p:cNvSpPr/>
          <p:nvPr/>
        </p:nvSpPr>
        <p:spPr>
          <a:xfrm>
            <a:off x="2393764" y="4171548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reto 135"/>
          <p:cNvCxnSpPr/>
          <p:nvPr/>
        </p:nvCxnSpPr>
        <p:spPr>
          <a:xfrm flipH="1">
            <a:off x="5391861" y="507143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xograma: Conector 136"/>
          <p:cNvSpPr/>
          <p:nvPr/>
        </p:nvSpPr>
        <p:spPr>
          <a:xfrm>
            <a:off x="5301991" y="52714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reto 143"/>
          <p:cNvCxnSpPr/>
          <p:nvPr/>
        </p:nvCxnSpPr>
        <p:spPr>
          <a:xfrm flipH="1">
            <a:off x="887481" y="3920945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uxograma: Conector 144"/>
          <p:cNvSpPr/>
          <p:nvPr/>
        </p:nvSpPr>
        <p:spPr>
          <a:xfrm>
            <a:off x="815125" y="4115351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/>
          <p:cNvSpPr txBox="1"/>
          <p:nvPr/>
        </p:nvSpPr>
        <p:spPr>
          <a:xfrm>
            <a:off x="611560" y="424707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CD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1880996" y="4287346"/>
            <a:ext cx="101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ORIENTADOR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4999131" y="5352594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NUM</a:t>
            </a:r>
          </a:p>
        </p:txBody>
      </p:sp>
      <p:cxnSp>
        <p:nvCxnSpPr>
          <p:cNvPr id="157" name="Conector reto 156"/>
          <p:cNvCxnSpPr/>
          <p:nvPr/>
        </p:nvCxnSpPr>
        <p:spPr>
          <a:xfrm flipH="1">
            <a:off x="6021972" y="5071430"/>
            <a:ext cx="148053" cy="20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uxograma: Conector 157"/>
          <p:cNvSpPr/>
          <p:nvPr/>
        </p:nvSpPr>
        <p:spPr>
          <a:xfrm>
            <a:off x="5932102" y="5271425"/>
            <a:ext cx="105482" cy="11497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CaixaDeTexto 159"/>
          <p:cNvSpPr txBox="1"/>
          <p:nvPr/>
        </p:nvSpPr>
        <p:spPr>
          <a:xfrm>
            <a:off x="5697017" y="5349902"/>
            <a:ext cx="6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</a:p>
        </p:txBody>
      </p:sp>
      <p:cxnSp>
        <p:nvCxnSpPr>
          <p:cNvPr id="164" name="Conector reto 163"/>
          <p:cNvCxnSpPr/>
          <p:nvPr/>
        </p:nvCxnSpPr>
        <p:spPr>
          <a:xfrm>
            <a:off x="1347218" y="923981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xograma: Conector 164"/>
          <p:cNvSpPr/>
          <p:nvPr/>
        </p:nvSpPr>
        <p:spPr>
          <a:xfrm>
            <a:off x="1257023" y="81154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9" name="Conector reto 168"/>
          <p:cNvCxnSpPr/>
          <p:nvPr/>
        </p:nvCxnSpPr>
        <p:spPr>
          <a:xfrm>
            <a:off x="1970052" y="906884"/>
            <a:ext cx="271314" cy="3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luxograma: Conector 169"/>
          <p:cNvSpPr/>
          <p:nvPr/>
        </p:nvSpPr>
        <p:spPr>
          <a:xfrm>
            <a:off x="1879857" y="79445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5" name="Conector reto 174"/>
          <p:cNvCxnSpPr/>
          <p:nvPr/>
        </p:nvCxnSpPr>
        <p:spPr>
          <a:xfrm flipH="1">
            <a:off x="2532374" y="884486"/>
            <a:ext cx="711" cy="35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uxograma: Conector 175"/>
          <p:cNvSpPr/>
          <p:nvPr/>
        </p:nvSpPr>
        <p:spPr>
          <a:xfrm>
            <a:off x="2466120" y="70366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7" name="Conector reto 176"/>
          <p:cNvCxnSpPr>
            <a:stCxn id="178" idx="4"/>
          </p:cNvCxnSpPr>
          <p:nvPr/>
        </p:nvCxnSpPr>
        <p:spPr>
          <a:xfrm>
            <a:off x="6037777" y="927250"/>
            <a:ext cx="1" cy="38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uxograma: Conector 177"/>
          <p:cNvSpPr/>
          <p:nvPr/>
        </p:nvSpPr>
        <p:spPr>
          <a:xfrm>
            <a:off x="5982378" y="78137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2" name="Conector reto 181"/>
          <p:cNvCxnSpPr/>
          <p:nvPr/>
        </p:nvCxnSpPr>
        <p:spPr>
          <a:xfrm flipV="1">
            <a:off x="6404569" y="699580"/>
            <a:ext cx="81845" cy="5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uxograma: Conector 182"/>
          <p:cNvSpPr/>
          <p:nvPr/>
        </p:nvSpPr>
        <p:spPr>
          <a:xfrm>
            <a:off x="6445491" y="54565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CaixaDeTexto 184"/>
          <p:cNvSpPr txBox="1"/>
          <p:nvPr/>
        </p:nvSpPr>
        <p:spPr>
          <a:xfrm>
            <a:off x="1035534" y="524087"/>
            <a:ext cx="430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RA</a:t>
            </a:r>
          </a:p>
        </p:txBody>
      </p:sp>
      <p:sp>
        <p:nvSpPr>
          <p:cNvPr id="186" name="CaixaDeTexto 185"/>
          <p:cNvSpPr txBox="1"/>
          <p:nvPr/>
        </p:nvSpPr>
        <p:spPr>
          <a:xfrm>
            <a:off x="1437486" y="549778"/>
            <a:ext cx="92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2015005" y="388534"/>
            <a:ext cx="117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DATA_NASC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5835227" y="490168"/>
            <a:ext cx="58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COD</a:t>
            </a:r>
          </a:p>
        </p:txBody>
      </p:sp>
      <p:cxnSp>
        <p:nvCxnSpPr>
          <p:cNvPr id="191" name="Conector reto 190"/>
          <p:cNvCxnSpPr/>
          <p:nvPr/>
        </p:nvCxnSpPr>
        <p:spPr>
          <a:xfrm flipV="1">
            <a:off x="6591165" y="608342"/>
            <a:ext cx="238362" cy="68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uxograma: Conector 191"/>
          <p:cNvSpPr/>
          <p:nvPr/>
        </p:nvSpPr>
        <p:spPr>
          <a:xfrm>
            <a:off x="6788604" y="454417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CaixaDeTexto 193"/>
          <p:cNvSpPr txBox="1"/>
          <p:nvPr/>
        </p:nvSpPr>
        <p:spPr>
          <a:xfrm>
            <a:off x="6114819" y="25627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6710346" y="216309"/>
            <a:ext cx="82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CRED</a:t>
            </a:r>
          </a:p>
        </p:txBody>
      </p:sp>
      <p:cxnSp>
        <p:nvCxnSpPr>
          <p:cNvPr id="202" name="Conector reto 201"/>
          <p:cNvCxnSpPr/>
          <p:nvPr/>
        </p:nvCxnSpPr>
        <p:spPr>
          <a:xfrm flipH="1" flipV="1">
            <a:off x="4108680" y="1855195"/>
            <a:ext cx="162656" cy="49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/>
          <p:cNvCxnSpPr/>
          <p:nvPr/>
        </p:nvCxnSpPr>
        <p:spPr>
          <a:xfrm flipV="1">
            <a:off x="4496263" y="1917348"/>
            <a:ext cx="208089" cy="4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/>
          <p:cNvCxnSpPr/>
          <p:nvPr/>
        </p:nvCxnSpPr>
        <p:spPr>
          <a:xfrm flipV="1">
            <a:off x="4754090" y="2166907"/>
            <a:ext cx="183356" cy="17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luxograma: Conector 209"/>
          <p:cNvSpPr/>
          <p:nvPr/>
        </p:nvSpPr>
        <p:spPr>
          <a:xfrm>
            <a:off x="3962790" y="321480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Fluxograma: Conector 210"/>
          <p:cNvSpPr/>
          <p:nvPr/>
        </p:nvSpPr>
        <p:spPr>
          <a:xfrm>
            <a:off x="4053281" y="1726029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Fluxograma: Conector 211"/>
          <p:cNvSpPr/>
          <p:nvPr/>
        </p:nvSpPr>
        <p:spPr>
          <a:xfrm>
            <a:off x="4696420" y="183665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Fluxograma: Conector 212"/>
          <p:cNvSpPr/>
          <p:nvPr/>
        </p:nvSpPr>
        <p:spPr>
          <a:xfrm>
            <a:off x="4931047" y="209286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CaixaDeTexto 213"/>
          <p:cNvSpPr txBox="1"/>
          <p:nvPr/>
        </p:nvSpPr>
        <p:spPr>
          <a:xfrm>
            <a:off x="3831287" y="1475802"/>
            <a:ext cx="118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NOTA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4496263" y="1576844"/>
            <a:ext cx="51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FREQ</a:t>
            </a:r>
          </a:p>
        </p:txBody>
      </p:sp>
      <p:sp>
        <p:nvSpPr>
          <p:cNvPr id="216" name="CaixaDeTexto 215"/>
          <p:cNvSpPr txBox="1"/>
          <p:nvPr/>
        </p:nvSpPr>
        <p:spPr>
          <a:xfrm>
            <a:off x="5028608" y="3270403"/>
            <a:ext cx="88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/>
              <a:t>SEM/ANO</a:t>
            </a:r>
          </a:p>
        </p:txBody>
      </p:sp>
      <p:sp>
        <p:nvSpPr>
          <p:cNvPr id="217" name="CaixaDeTexto 216"/>
          <p:cNvSpPr txBox="1"/>
          <p:nvPr/>
        </p:nvSpPr>
        <p:spPr>
          <a:xfrm>
            <a:off x="4815297" y="1853843"/>
            <a:ext cx="81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STATUS</a:t>
            </a:r>
          </a:p>
        </p:txBody>
      </p:sp>
      <p:cxnSp>
        <p:nvCxnSpPr>
          <p:cNvPr id="6" name="Conector de seta reta 5"/>
          <p:cNvCxnSpPr>
            <a:endCxn id="4" idx="1"/>
          </p:cNvCxnSpPr>
          <p:nvPr/>
        </p:nvCxnSpPr>
        <p:spPr>
          <a:xfrm>
            <a:off x="468052" y="1614301"/>
            <a:ext cx="11349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xágono 37"/>
          <p:cNvSpPr/>
          <p:nvPr/>
        </p:nvSpPr>
        <p:spPr>
          <a:xfrm>
            <a:off x="5812323" y="3161520"/>
            <a:ext cx="1219633" cy="73882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Hexágono 38"/>
          <p:cNvSpPr/>
          <p:nvPr/>
        </p:nvSpPr>
        <p:spPr>
          <a:xfrm>
            <a:off x="3831287" y="2360768"/>
            <a:ext cx="1099760" cy="4921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Hexágono 130"/>
          <p:cNvSpPr/>
          <p:nvPr/>
        </p:nvSpPr>
        <p:spPr>
          <a:xfrm>
            <a:off x="3849802" y="411002"/>
            <a:ext cx="1099760" cy="4921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Hexágono 132"/>
          <p:cNvSpPr/>
          <p:nvPr/>
        </p:nvSpPr>
        <p:spPr>
          <a:xfrm>
            <a:off x="7754864" y="1426286"/>
            <a:ext cx="1099760" cy="4921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>
            <a:off x="2918549" y="2645291"/>
            <a:ext cx="890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flipV="1">
            <a:off x="2918549" y="1974342"/>
            <a:ext cx="0" cy="670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4937447" y="2645290"/>
            <a:ext cx="8948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 flipV="1">
            <a:off x="5823883" y="2092864"/>
            <a:ext cx="8417" cy="55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>
            <a:off x="1347218" y="2010405"/>
            <a:ext cx="532639" cy="115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2417225" y="1984561"/>
            <a:ext cx="343930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/>
          <p:nvPr/>
        </p:nvCxnSpPr>
        <p:spPr>
          <a:xfrm>
            <a:off x="2944525" y="657086"/>
            <a:ext cx="890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/>
          <p:cNvCxnSpPr/>
          <p:nvPr/>
        </p:nvCxnSpPr>
        <p:spPr>
          <a:xfrm flipH="1" flipV="1">
            <a:off x="4949563" y="677975"/>
            <a:ext cx="866968" cy="8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H="1">
            <a:off x="5812323" y="686872"/>
            <a:ext cx="8417" cy="54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2944525" y="657086"/>
            <a:ext cx="0" cy="58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/>
          <p:cNvCxnSpPr>
            <a:stCxn id="9" idx="2"/>
          </p:cNvCxnSpPr>
          <p:nvPr/>
        </p:nvCxnSpPr>
        <p:spPr>
          <a:xfrm>
            <a:off x="6391548" y="2032410"/>
            <a:ext cx="22174" cy="112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/>
          <p:nvPr/>
        </p:nvCxnSpPr>
        <p:spPr>
          <a:xfrm flipH="1" flipV="1">
            <a:off x="6413722" y="3921982"/>
            <a:ext cx="12651" cy="43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7879952" y="927250"/>
            <a:ext cx="0" cy="4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 flipV="1">
            <a:off x="7938222" y="1929455"/>
            <a:ext cx="0" cy="450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H="1">
            <a:off x="6855990" y="2338041"/>
            <a:ext cx="1075932" cy="1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160"/>
          <p:cNvCxnSpPr/>
          <p:nvPr/>
        </p:nvCxnSpPr>
        <p:spPr>
          <a:xfrm flipV="1">
            <a:off x="6855989" y="2049178"/>
            <a:ext cx="0" cy="3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/>
          <p:cNvCxnSpPr/>
          <p:nvPr/>
        </p:nvCxnSpPr>
        <p:spPr>
          <a:xfrm flipH="1" flipV="1">
            <a:off x="6855990" y="940329"/>
            <a:ext cx="1030362" cy="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/>
          <p:cNvCxnSpPr/>
          <p:nvPr/>
        </p:nvCxnSpPr>
        <p:spPr>
          <a:xfrm flipH="1">
            <a:off x="6829527" y="948734"/>
            <a:ext cx="14475" cy="36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7249658" y="3010739"/>
            <a:ext cx="86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/>
              <a:t>COD_DISC</a:t>
            </a:r>
          </a:p>
        </p:txBody>
      </p:sp>
      <p:sp>
        <p:nvSpPr>
          <p:cNvPr id="218" name="CaixaDeTexto 217"/>
          <p:cNvSpPr txBox="1"/>
          <p:nvPr/>
        </p:nvSpPr>
        <p:spPr>
          <a:xfrm>
            <a:off x="6391027" y="2714436"/>
            <a:ext cx="86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COD_DISC</a:t>
            </a:r>
          </a:p>
        </p:txBody>
      </p:sp>
      <p:sp>
        <p:nvSpPr>
          <p:cNvPr id="198" name="CaixaDeTexto 197"/>
          <p:cNvSpPr txBox="1"/>
          <p:nvPr/>
        </p:nvSpPr>
        <p:spPr>
          <a:xfrm>
            <a:off x="6402634" y="3939188"/>
            <a:ext cx="1265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NUM_CURSO</a:t>
            </a:r>
          </a:p>
        </p:txBody>
      </p:sp>
      <p:sp>
        <p:nvSpPr>
          <p:cNvPr id="219" name="CaixaDeTexto 218"/>
          <p:cNvSpPr txBox="1"/>
          <p:nvPr/>
        </p:nvSpPr>
        <p:spPr>
          <a:xfrm>
            <a:off x="3995936" y="4755381"/>
            <a:ext cx="110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NUM_CURSO</a:t>
            </a:r>
          </a:p>
        </p:txBody>
      </p:sp>
      <p:sp>
        <p:nvSpPr>
          <p:cNvPr id="199" name="CaixaDeTexto 198"/>
          <p:cNvSpPr txBox="1"/>
          <p:nvPr/>
        </p:nvSpPr>
        <p:spPr>
          <a:xfrm>
            <a:off x="5849129" y="2711072"/>
            <a:ext cx="77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   COD</a:t>
            </a:r>
          </a:p>
        </p:txBody>
      </p:sp>
      <p:sp>
        <p:nvSpPr>
          <p:cNvPr id="221" name="CaixaDeTexto 220"/>
          <p:cNvSpPr txBox="1"/>
          <p:nvPr/>
        </p:nvSpPr>
        <p:spPr>
          <a:xfrm>
            <a:off x="7483407" y="2741063"/>
            <a:ext cx="93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/>
              <a:t>COD_DISC</a:t>
            </a:r>
          </a:p>
        </p:txBody>
      </p:sp>
      <p:sp>
        <p:nvSpPr>
          <p:cNvPr id="223" name="CaixaDeTexto 222"/>
          <p:cNvSpPr txBox="1"/>
          <p:nvPr/>
        </p:nvSpPr>
        <p:spPr>
          <a:xfrm>
            <a:off x="4100101" y="4440448"/>
            <a:ext cx="77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NUM</a:t>
            </a:r>
          </a:p>
        </p:txBody>
      </p:sp>
      <p:sp>
        <p:nvSpPr>
          <p:cNvPr id="203" name="CaixaDeTexto 202"/>
          <p:cNvSpPr txBox="1"/>
          <p:nvPr/>
        </p:nvSpPr>
        <p:spPr>
          <a:xfrm>
            <a:off x="7371520" y="3431667"/>
            <a:ext cx="115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/>
              <a:t>NUM_CURSO</a:t>
            </a:r>
          </a:p>
        </p:txBody>
      </p:sp>
      <p:sp>
        <p:nvSpPr>
          <p:cNvPr id="225" name="CaixaDeTexto 224"/>
          <p:cNvSpPr txBox="1"/>
          <p:nvPr/>
        </p:nvSpPr>
        <p:spPr>
          <a:xfrm>
            <a:off x="468052" y="982580"/>
            <a:ext cx="115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NUM_CURSO</a:t>
            </a:r>
          </a:p>
        </p:txBody>
      </p:sp>
      <p:sp>
        <p:nvSpPr>
          <p:cNvPr id="204" name="CaixaDeTexto 203"/>
          <p:cNvSpPr txBox="1"/>
          <p:nvPr/>
        </p:nvSpPr>
        <p:spPr>
          <a:xfrm>
            <a:off x="1649480" y="2346196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RA</a:t>
            </a:r>
          </a:p>
        </p:txBody>
      </p:sp>
      <p:sp>
        <p:nvSpPr>
          <p:cNvPr id="226" name="CaixaDeTexto 225"/>
          <p:cNvSpPr txBox="1"/>
          <p:nvPr/>
        </p:nvSpPr>
        <p:spPr>
          <a:xfrm>
            <a:off x="1237490" y="2341644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RA</a:t>
            </a:r>
          </a:p>
        </p:txBody>
      </p:sp>
      <p:sp>
        <p:nvSpPr>
          <p:cNvPr id="227" name="CaixaDeTexto 226"/>
          <p:cNvSpPr txBox="1"/>
          <p:nvPr/>
        </p:nvSpPr>
        <p:spPr>
          <a:xfrm>
            <a:off x="2187498" y="2338041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RA</a:t>
            </a:r>
          </a:p>
        </p:txBody>
      </p:sp>
      <p:sp>
        <p:nvSpPr>
          <p:cNvPr id="228" name="CaixaDeTexto 227"/>
          <p:cNvSpPr txBox="1"/>
          <p:nvPr/>
        </p:nvSpPr>
        <p:spPr>
          <a:xfrm>
            <a:off x="2492338" y="2338041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RA</a:t>
            </a:r>
          </a:p>
        </p:txBody>
      </p:sp>
      <p:sp>
        <p:nvSpPr>
          <p:cNvPr id="229" name="CaixaDeTexto 228"/>
          <p:cNvSpPr txBox="1"/>
          <p:nvPr/>
        </p:nvSpPr>
        <p:spPr>
          <a:xfrm>
            <a:off x="1052264" y="4244988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RA</a:t>
            </a:r>
          </a:p>
        </p:txBody>
      </p:sp>
      <p:sp>
        <p:nvSpPr>
          <p:cNvPr id="230" name="CaixaDeTexto 229"/>
          <p:cNvSpPr txBox="1"/>
          <p:nvPr/>
        </p:nvSpPr>
        <p:spPr>
          <a:xfrm>
            <a:off x="2998415" y="4330289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RA</a:t>
            </a:r>
          </a:p>
        </p:txBody>
      </p:sp>
      <p:sp>
        <p:nvSpPr>
          <p:cNvPr id="231" name="CaixaDeTexto 230"/>
          <p:cNvSpPr txBox="1"/>
          <p:nvPr/>
        </p:nvSpPr>
        <p:spPr>
          <a:xfrm>
            <a:off x="3114688" y="2380078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RA</a:t>
            </a:r>
          </a:p>
        </p:txBody>
      </p:sp>
      <p:sp>
        <p:nvSpPr>
          <p:cNvPr id="232" name="CaixaDeTexto 231"/>
          <p:cNvSpPr txBox="1"/>
          <p:nvPr/>
        </p:nvSpPr>
        <p:spPr>
          <a:xfrm>
            <a:off x="3057265" y="361965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RA</a:t>
            </a:r>
          </a:p>
        </p:txBody>
      </p:sp>
      <p:sp>
        <p:nvSpPr>
          <p:cNvPr id="233" name="CaixaDeTexto 232"/>
          <p:cNvSpPr txBox="1"/>
          <p:nvPr/>
        </p:nvSpPr>
        <p:spPr>
          <a:xfrm>
            <a:off x="3561244" y="1168025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RA</a:t>
            </a:r>
          </a:p>
        </p:txBody>
      </p:sp>
      <p:sp>
        <p:nvSpPr>
          <p:cNvPr id="234" name="CaixaDeTexto 233"/>
          <p:cNvSpPr txBox="1"/>
          <p:nvPr/>
        </p:nvSpPr>
        <p:spPr>
          <a:xfrm>
            <a:off x="3123873" y="2633157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RA</a:t>
            </a:r>
          </a:p>
        </p:txBody>
      </p:sp>
      <p:sp>
        <p:nvSpPr>
          <p:cNvPr id="236" name="CaixaDeTexto 235"/>
          <p:cNvSpPr txBox="1"/>
          <p:nvPr/>
        </p:nvSpPr>
        <p:spPr>
          <a:xfrm>
            <a:off x="3073153" y="696311"/>
            <a:ext cx="73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RA</a:t>
            </a:r>
          </a:p>
        </p:txBody>
      </p:sp>
      <p:sp>
        <p:nvSpPr>
          <p:cNvPr id="237" name="CaixaDeTexto 236"/>
          <p:cNvSpPr txBox="1"/>
          <p:nvPr/>
        </p:nvSpPr>
        <p:spPr>
          <a:xfrm>
            <a:off x="3888161" y="3240509"/>
            <a:ext cx="73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/>
              <a:t>RA</a:t>
            </a:r>
          </a:p>
        </p:txBody>
      </p:sp>
      <p:sp>
        <p:nvSpPr>
          <p:cNvPr id="238" name="CaixaDeTexto 237"/>
          <p:cNvSpPr txBox="1"/>
          <p:nvPr/>
        </p:nvSpPr>
        <p:spPr>
          <a:xfrm>
            <a:off x="8333552" y="2779412"/>
            <a:ext cx="122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/>
              <a:t>COD_PRE_REQ</a:t>
            </a:r>
          </a:p>
        </p:txBody>
      </p:sp>
      <p:sp>
        <p:nvSpPr>
          <p:cNvPr id="239" name="CaixaDeTexto 238"/>
          <p:cNvSpPr txBox="1"/>
          <p:nvPr/>
        </p:nvSpPr>
        <p:spPr>
          <a:xfrm>
            <a:off x="7007555" y="2049178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</a:t>
            </a:r>
            <a:r>
              <a:rPr lang="pt-BR" sz="1200" dirty="0"/>
              <a:t>COD</a:t>
            </a:r>
          </a:p>
        </p:txBody>
      </p:sp>
      <p:sp>
        <p:nvSpPr>
          <p:cNvPr id="240" name="CaixaDeTexto 239"/>
          <p:cNvSpPr txBox="1"/>
          <p:nvPr/>
        </p:nvSpPr>
        <p:spPr>
          <a:xfrm>
            <a:off x="7225271" y="600632"/>
            <a:ext cx="77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COD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4135689" y="1210705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/>
              <a:t>COD_DISC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5195435" y="2299075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COD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5049795" y="344143"/>
            <a:ext cx="772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COD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4307279" y="3287739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u="sng" dirty="0"/>
              <a:t>COD_DISC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4934808" y="728890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COD_DISC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112017" y="2660679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COD_DISC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5447602" y="3975739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           NUM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7035488" y="2341643"/>
            <a:ext cx="914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COD_DISC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6855989" y="973310"/>
            <a:ext cx="117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COD_PRE_REQ</a:t>
            </a:r>
          </a:p>
        </p:txBody>
      </p:sp>
      <p:cxnSp>
        <p:nvCxnSpPr>
          <p:cNvPr id="3" name="Conector reto 2"/>
          <p:cNvCxnSpPr>
            <a:endCxn id="221" idx="0"/>
          </p:cNvCxnSpPr>
          <p:nvPr/>
        </p:nvCxnSpPr>
        <p:spPr>
          <a:xfrm flipH="1">
            <a:off x="7949594" y="2008062"/>
            <a:ext cx="213672" cy="733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8424915" y="1929455"/>
            <a:ext cx="193892" cy="84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225" idx="2"/>
          </p:cNvCxnSpPr>
          <p:nvPr/>
        </p:nvCxnSpPr>
        <p:spPr>
          <a:xfrm>
            <a:off x="1046126" y="1259579"/>
            <a:ext cx="556889" cy="17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7021577" y="3304648"/>
            <a:ext cx="164608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979369" y="3627035"/>
            <a:ext cx="234406" cy="10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5" idx="2"/>
          </p:cNvCxnSpPr>
          <p:nvPr/>
        </p:nvCxnSpPr>
        <p:spPr>
          <a:xfrm flipH="1">
            <a:off x="1257023" y="3921982"/>
            <a:ext cx="208874" cy="330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2962040" y="4021491"/>
            <a:ext cx="111113" cy="26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4053281" y="2910156"/>
            <a:ext cx="55400" cy="33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486502" y="2843250"/>
            <a:ext cx="63523" cy="42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854924" y="948734"/>
            <a:ext cx="253756" cy="18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4359145" y="872426"/>
            <a:ext cx="115096" cy="21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xograma: Conector 141"/>
          <p:cNvSpPr/>
          <p:nvPr/>
        </p:nvSpPr>
        <p:spPr>
          <a:xfrm>
            <a:off x="4508415" y="3197464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Fluxograma: Conector 142"/>
          <p:cNvSpPr/>
          <p:nvPr/>
        </p:nvSpPr>
        <p:spPr>
          <a:xfrm>
            <a:off x="5165986" y="317323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Fluxograma: Conector 146"/>
          <p:cNvSpPr/>
          <p:nvPr/>
        </p:nvSpPr>
        <p:spPr>
          <a:xfrm>
            <a:off x="1037973" y="122772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Fluxograma: Conector 147"/>
          <p:cNvSpPr/>
          <p:nvPr/>
        </p:nvSpPr>
        <p:spPr>
          <a:xfrm>
            <a:off x="1227797" y="4184412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Fluxograma: Conector 148"/>
          <p:cNvSpPr/>
          <p:nvPr/>
        </p:nvSpPr>
        <p:spPr>
          <a:xfrm>
            <a:off x="3020603" y="4203126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Fluxograma: Conector 149"/>
          <p:cNvSpPr/>
          <p:nvPr/>
        </p:nvSpPr>
        <p:spPr>
          <a:xfrm>
            <a:off x="7246811" y="352080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Fluxograma: Conector 153"/>
          <p:cNvSpPr/>
          <p:nvPr/>
        </p:nvSpPr>
        <p:spPr>
          <a:xfrm>
            <a:off x="7169872" y="3197463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>
            <a:off x="4704352" y="2910156"/>
            <a:ext cx="491083" cy="27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uxograma: Conector 158"/>
          <p:cNvSpPr/>
          <p:nvPr/>
        </p:nvSpPr>
        <p:spPr>
          <a:xfrm>
            <a:off x="7931922" y="265949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Fluxograma: Conector 161"/>
          <p:cNvSpPr/>
          <p:nvPr/>
        </p:nvSpPr>
        <p:spPr>
          <a:xfrm>
            <a:off x="8563408" y="2660408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Fluxograma: Conector 162"/>
          <p:cNvSpPr/>
          <p:nvPr/>
        </p:nvSpPr>
        <p:spPr>
          <a:xfrm>
            <a:off x="3820468" y="1100891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Fluxograma: Conector 167"/>
          <p:cNvSpPr/>
          <p:nvPr/>
        </p:nvSpPr>
        <p:spPr>
          <a:xfrm>
            <a:off x="4420338" y="1084085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CaixaDeTexto 138"/>
          <p:cNvSpPr txBox="1"/>
          <p:nvPr/>
        </p:nvSpPr>
        <p:spPr>
          <a:xfrm>
            <a:off x="1379604" y="5956118"/>
            <a:ext cx="576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DIAGRAMA RELACIONAL CORRESPONDENTE AO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DIAGRAMA CONCEITUAL DO SLIDE SNTERIOR</a:t>
            </a:r>
          </a:p>
        </p:txBody>
      </p:sp>
      <p:cxnSp>
        <p:nvCxnSpPr>
          <p:cNvPr id="140" name="Conector reto 139"/>
          <p:cNvCxnSpPr/>
          <p:nvPr/>
        </p:nvCxnSpPr>
        <p:spPr>
          <a:xfrm>
            <a:off x="4696420" y="923981"/>
            <a:ext cx="491083" cy="27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xograma: Conector 140"/>
          <p:cNvSpPr/>
          <p:nvPr/>
        </p:nvSpPr>
        <p:spPr>
          <a:xfrm>
            <a:off x="5187503" y="1173830"/>
            <a:ext cx="110797" cy="14587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CaixaDeTexto 172"/>
          <p:cNvSpPr txBox="1"/>
          <p:nvPr/>
        </p:nvSpPr>
        <p:spPr>
          <a:xfrm>
            <a:off x="5014521" y="1269067"/>
            <a:ext cx="56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FREQ</a:t>
            </a:r>
          </a:p>
        </p:txBody>
      </p:sp>
    </p:spTree>
    <p:extLst>
      <p:ext uri="{BB962C8B-B14F-4D97-AF65-F5344CB8AC3E}">
        <p14:creationId xmlns:p14="http://schemas.microsoft.com/office/powerpoint/2010/main" val="15774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6865B3-BCC3-4A70-90FD-11CE363F61E1}"/>
              </a:ext>
            </a:extLst>
          </p:cNvPr>
          <p:cNvSpPr/>
          <p:nvPr/>
        </p:nvSpPr>
        <p:spPr>
          <a:xfrm>
            <a:off x="0" y="1628800"/>
            <a:ext cx="898248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/>
              <a:t>Para o Diagrama relacional do slide anterior, declarar as tabelas, chaves primárias e estrangeiras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/>
              <a:t>Inserir “No Mínimo” 40 alunos (30 de graduação e 10 de Pós), 30 Disciplinas, 4 Cursos,  80 Disciplinas em Curso e 80 já cursadas e 15 </a:t>
            </a:r>
            <a:r>
              <a:rPr lang="pt-BR" sz="2200" dirty="0" err="1"/>
              <a:t>Pre-requisitos</a:t>
            </a:r>
            <a:endParaRPr lang="pt-B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/>
              <a:t>Construir uma Procedure, para que, dado o RA do Aluno, imprima seu Histórico Escolar com: Dados do aluno (com CD ou Orientador, dependendo do caso), Disciplinas em Curso, Disciplinas já cursadas (com respectivos status, nota e frequência), e Disciplinas que faltam para terminar o curso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/>
              <a:t>Construir uma função para verificar se um aluno pode ser inscrito numa Disciplina (Para isso, tem de pertencer ao Curso cuja grade tem esta Disciplina e tem de ter os </a:t>
            </a:r>
            <a:r>
              <a:rPr lang="pt-BR" sz="2200" dirty="0" err="1"/>
              <a:t>pre-requisitos</a:t>
            </a:r>
            <a:r>
              <a:rPr lang="pt-BR" sz="2200" dirty="0"/>
              <a:t> preenchidos). Esta Função retorna “positivo” se o aluno preenche os requisitos e “negativo”, caso contrário</a:t>
            </a:r>
          </a:p>
          <a:p>
            <a:endParaRPr lang="pt-BR" sz="2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44814AF-ED6B-4A4D-B3CB-3B9BBF205A04}"/>
              </a:ext>
            </a:extLst>
          </p:cNvPr>
          <p:cNvSpPr/>
          <p:nvPr/>
        </p:nvSpPr>
        <p:spPr>
          <a:xfrm>
            <a:off x="565394" y="436022"/>
            <a:ext cx="7290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REQUISITOS DO TRABALHO </a:t>
            </a:r>
          </a:p>
        </p:txBody>
      </p:sp>
    </p:spTree>
    <p:extLst>
      <p:ext uri="{BB962C8B-B14F-4D97-AF65-F5344CB8AC3E}">
        <p14:creationId xmlns:p14="http://schemas.microsoft.com/office/powerpoint/2010/main" val="141744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6865B3-BCC3-4A70-90FD-11CE363F61E1}"/>
              </a:ext>
            </a:extLst>
          </p:cNvPr>
          <p:cNvSpPr/>
          <p:nvPr/>
        </p:nvSpPr>
        <p:spPr>
          <a:xfrm>
            <a:off x="0" y="98629"/>
            <a:ext cx="89824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/>
              <a:t>Construir uma trigger que verifique toda vez que for inserir um aluno em CURSAM, se ele está apto a cursar esta disciplina. Se sim, permita a inserção normalmente. Se não estiver apto, emita uma mensagem de erro.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/>
              <a:t>Crie uma Trigger para retirar o aluno da tabela CURSAM para uma determinada Disciplina, sempre que seus dados forem inseridos na tabela CURSARAM para aquela Disciplina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/>
              <a:t>Crie uma Trigger que atualize o CD do aluno, sempre que um lançamento de Nota for feito na tabela CURSARAM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200" dirty="0"/>
              <a:t>Novos requisitos poderão ser pedidos ao longo do desenvolvimento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157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6865B3-BCC3-4A70-90FD-11CE363F61E1}"/>
              </a:ext>
            </a:extLst>
          </p:cNvPr>
          <p:cNvSpPr/>
          <p:nvPr/>
        </p:nvSpPr>
        <p:spPr>
          <a:xfrm>
            <a:off x="0" y="98629"/>
            <a:ext cx="898248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800" b="1" dirty="0"/>
              <a:t>Regras e Prazos</a:t>
            </a:r>
            <a:r>
              <a:rPr lang="pt-BR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CC1CD4-2592-4931-BCE7-D704B6E55BDE}"/>
              </a:ext>
            </a:extLst>
          </p:cNvPr>
          <p:cNvSpPr/>
          <p:nvPr/>
        </p:nvSpPr>
        <p:spPr>
          <a:xfrm>
            <a:off x="209637" y="1448780"/>
            <a:ext cx="898248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Grupo de, no máximo,  2 Alunos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Entrega do trabalho – Dia 28 de Maio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Prova relativa ao trabalho – Dia 29 de Maio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A avaliação final  do Trabalho levará em consideração a nota do trabalho em grupo  multiplicada pela nota individual do aluno nesta prova</a:t>
            </a:r>
          </a:p>
          <a:p>
            <a:r>
              <a:rPr lang="pt-BR" sz="2800" dirty="0"/>
              <a:t>(exemplo: se o grupo tirou 8.0 no trabalho, mas um dos componentes  tirou 4.0 na prova, a nota deste aluno </a:t>
            </a:r>
            <a:r>
              <a:rPr lang="pt-BR" sz="2800"/>
              <a:t>no trabalho  </a:t>
            </a:r>
            <a:r>
              <a:rPr lang="pt-BR" sz="2800" dirty="0"/>
              <a:t>será de 3.2) 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59829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549</Words>
  <Application>Microsoft Office PowerPoint</Application>
  <PresentationFormat>Apresentação na tela (4:3)</PresentationFormat>
  <Paragraphs>129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Israel Geraldi</dc:creator>
  <cp:lastModifiedBy>Israel Geraldi</cp:lastModifiedBy>
  <cp:revision>24</cp:revision>
  <dcterms:created xsi:type="dcterms:W3CDTF">2013-04-04T12:03:11Z</dcterms:created>
  <dcterms:modified xsi:type="dcterms:W3CDTF">2019-05-07T15:25:08Z</dcterms:modified>
</cp:coreProperties>
</file>