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316" r:id="rId6"/>
    <p:sldId id="260" r:id="rId7"/>
    <p:sldId id="261" r:id="rId8"/>
    <p:sldId id="262" r:id="rId9"/>
    <p:sldId id="317" r:id="rId10"/>
    <p:sldId id="263" r:id="rId11"/>
    <p:sldId id="264" r:id="rId12"/>
    <p:sldId id="266" r:id="rId13"/>
    <p:sldId id="267" r:id="rId14"/>
    <p:sldId id="268" r:id="rId15"/>
    <p:sldId id="269" r:id="rId16"/>
    <p:sldId id="270" r:id="rId17"/>
    <p:sldId id="271" r:id="rId18"/>
    <p:sldId id="276" r:id="rId19"/>
    <p:sldId id="273" r:id="rId20"/>
    <p:sldId id="272" r:id="rId21"/>
    <p:sldId id="275" r:id="rId22"/>
    <p:sldId id="277" r:id="rId23"/>
    <p:sldId id="293" r:id="rId24"/>
    <p:sldId id="294" r:id="rId25"/>
    <p:sldId id="298" r:id="rId26"/>
    <p:sldId id="300" r:id="rId27"/>
    <p:sldId id="301" r:id="rId28"/>
    <p:sldId id="304" r:id="rId29"/>
    <p:sldId id="308" r:id="rId30"/>
    <p:sldId id="309" r:id="rId31"/>
    <p:sldId id="311" r:id="rId32"/>
    <p:sldId id="318" r:id="rId33"/>
    <p:sldId id="319" r:id="rId34"/>
    <p:sldId id="312" r:id="rId35"/>
    <p:sldId id="313" r:id="rId36"/>
    <p:sldId id="314" r:id="rId37"/>
    <p:sldId id="320" r:id="rId3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761C8E-40AC-48B0-8184-54FCE2E39D0E}" type="datetimeFigureOut">
              <a:rPr lang="pt-BR" smtClean="0"/>
              <a:pPr/>
              <a:t>09/09/2021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310FF-2760-4733-8D16-6666C377A9D5}" type="slidenum">
              <a:rPr lang="pt-BR" smtClean="0"/>
              <a:pPr/>
              <a:t>‹nº›</a:t>
            </a:fld>
            <a:endParaRPr lang="pt-BR"/>
          </a:p>
        </p:txBody>
      </p:sp>
    </p:spTree>
    <p:extLst>
      <p:ext uri="{BB962C8B-B14F-4D97-AF65-F5344CB8AC3E}">
        <p14:creationId xmlns:p14="http://schemas.microsoft.com/office/powerpoint/2010/main" val="415023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5154236-6F51-4780-817B-B206FCFDD7A8}" type="datetimeFigureOut">
              <a:rPr lang="pt-BR" smtClean="0"/>
              <a:pPr/>
              <a:t>09/09/2021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2539AC-F309-46A8-8345-F2A228749CE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54236-6F51-4780-817B-B206FCFDD7A8}" type="datetimeFigureOut">
              <a:rPr lang="pt-BR" smtClean="0"/>
              <a:pPr/>
              <a:t>09/09/2021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539AC-F309-46A8-8345-F2A228749CE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CAPÍTULO 2</a:t>
            </a:r>
            <a:endParaRPr lang="pt-BR" dirty="0"/>
          </a:p>
        </p:txBody>
      </p:sp>
      <p:sp>
        <p:nvSpPr>
          <p:cNvPr id="3" name="Subtítulo 2"/>
          <p:cNvSpPr>
            <a:spLocks noGrp="1"/>
          </p:cNvSpPr>
          <p:nvPr>
            <p:ph type="subTitle" idx="1"/>
          </p:nvPr>
        </p:nvSpPr>
        <p:spPr/>
        <p:txBody>
          <a:bodyPr/>
          <a:lstStyle/>
          <a:p>
            <a:r>
              <a:rPr lang="pt-BR" b="1" dirty="0" smtClean="0"/>
              <a:t>Transformações e Projeções</a:t>
            </a:r>
            <a:endParaRPr lang="pt-BR" b="1" dirty="0"/>
          </a:p>
          <a:p>
            <a:r>
              <a:rPr lang="pt-BR" b="1" dirty="0"/>
              <a:t>Geométricas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496944" cy="2739211"/>
          </a:xfrm>
          <a:prstGeom prst="rect">
            <a:avLst/>
          </a:prstGeom>
          <a:noFill/>
        </p:spPr>
        <p:txBody>
          <a:bodyPr wrap="square" rtlCol="0">
            <a:spAutoFit/>
          </a:bodyPr>
          <a:lstStyle/>
          <a:p>
            <a:pPr algn="ctr"/>
            <a:r>
              <a:rPr lang="pt-BR" sz="2800" b="1" dirty="0"/>
              <a:t>Sistema de Referência do Objeto (SRO)</a:t>
            </a:r>
          </a:p>
          <a:p>
            <a:r>
              <a:rPr lang="pt-BR" sz="2400" dirty="0"/>
              <a:t>Neste sistema de referência fazemos com que cada objeto </a:t>
            </a:r>
            <a:r>
              <a:rPr lang="pt-BR" sz="2400" dirty="0" smtClean="0"/>
              <a:t>seja um miniuniverso individual, ou </a:t>
            </a:r>
            <a:r>
              <a:rPr lang="pt-BR" sz="2400" dirty="0"/>
              <a:t>seja, cada objeto tem suas particularidades </a:t>
            </a:r>
            <a:r>
              <a:rPr lang="pt-BR" sz="2400" dirty="0" smtClean="0"/>
              <a:t>descritas em função </a:t>
            </a:r>
            <a:r>
              <a:rPr lang="pt-BR" sz="2400" dirty="0"/>
              <a:t>de seu sistema,</a:t>
            </a:r>
          </a:p>
          <a:p>
            <a:r>
              <a:rPr lang="pt-BR" sz="2400" dirty="0"/>
              <a:t>muitas vezes coincidindo o centro do sistema de coordenadas com o seu centro de gravidade.</a:t>
            </a:r>
          </a:p>
          <a:p>
            <a:r>
              <a:rPr lang="pt-BR" sz="2400" dirty="0"/>
              <a:t>Na modelagem de sólidos, este centro é conhecido como pivô</a:t>
            </a:r>
          </a:p>
        </p:txBody>
      </p:sp>
      <p:sp>
        <p:nvSpPr>
          <p:cNvPr id="3" name="CaixaDeTexto 2"/>
          <p:cNvSpPr txBox="1"/>
          <p:nvPr/>
        </p:nvSpPr>
        <p:spPr>
          <a:xfrm>
            <a:off x="251520" y="3212976"/>
            <a:ext cx="8424936" cy="3108543"/>
          </a:xfrm>
          <a:prstGeom prst="rect">
            <a:avLst/>
          </a:prstGeom>
          <a:noFill/>
        </p:spPr>
        <p:txBody>
          <a:bodyPr wrap="square" rtlCol="0">
            <a:spAutoFit/>
          </a:bodyPr>
          <a:lstStyle/>
          <a:p>
            <a:pPr algn="ctr"/>
            <a:r>
              <a:rPr lang="pt-BR" sz="2800" b="1" dirty="0"/>
              <a:t>Sistema de Referência Normalizado (SRN)</a:t>
            </a:r>
          </a:p>
          <a:p>
            <a:r>
              <a:rPr lang="pt-BR" sz="2400" dirty="0"/>
              <a:t>Esse sistema trabalha com as coordenadas normalizadas, isso é com valores entre </a:t>
            </a:r>
            <a:r>
              <a:rPr lang="pt-BR" sz="2400" dirty="0" smtClean="0"/>
              <a:t>0 e 1. </a:t>
            </a:r>
            <a:endParaRPr lang="pt-BR" sz="2400" i="1" dirty="0"/>
          </a:p>
          <a:p>
            <a:r>
              <a:rPr lang="pt-BR" sz="2400" dirty="0" smtClean="0"/>
              <a:t>O Sistema </a:t>
            </a:r>
            <a:r>
              <a:rPr lang="pt-BR" sz="2400" dirty="0"/>
              <a:t>de Referência Normalizado serve </a:t>
            </a:r>
            <a:r>
              <a:rPr lang="pt-BR" sz="2400" dirty="0" smtClean="0"/>
              <a:t>como um sistema </a:t>
            </a:r>
            <a:r>
              <a:rPr lang="pt-BR" sz="2400" dirty="0"/>
              <a:t>de referência </a:t>
            </a:r>
            <a:r>
              <a:rPr lang="pt-BR" sz="2400" dirty="0" smtClean="0"/>
              <a:t>intermediário entre </a:t>
            </a:r>
            <a:r>
              <a:rPr lang="pt-BR" sz="2400" dirty="0"/>
              <a:t>o </a:t>
            </a:r>
            <a:r>
              <a:rPr lang="pt-BR" sz="2400" dirty="0" smtClean="0"/>
              <a:t>SRU e </a:t>
            </a:r>
            <a:r>
              <a:rPr lang="pt-BR" sz="2400" dirty="0"/>
              <a:t>o SRD. Sua principal aplicação é tornar a geração das </a:t>
            </a:r>
            <a:r>
              <a:rPr lang="pt-BR" sz="2400" dirty="0" smtClean="0"/>
              <a:t>imagens independente </a:t>
            </a:r>
            <a:r>
              <a:rPr lang="pt-BR" sz="2400" dirty="0"/>
              <a:t>do dispositivo, pois as coordenadas do universo são convertidas</a:t>
            </a:r>
          </a:p>
          <a:p>
            <a:r>
              <a:rPr lang="pt-BR" sz="2400" dirty="0"/>
              <a:t>para um sistema de coordenadas padrão normalizado.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404664"/>
            <a:ext cx="8352928" cy="4585871"/>
          </a:xfrm>
          <a:prstGeom prst="rect">
            <a:avLst/>
          </a:prstGeom>
          <a:noFill/>
        </p:spPr>
        <p:txBody>
          <a:bodyPr wrap="square" rtlCol="0">
            <a:spAutoFit/>
          </a:bodyPr>
          <a:lstStyle/>
          <a:p>
            <a:pPr algn="ctr"/>
            <a:r>
              <a:rPr lang="pt-BR" sz="2800" b="1" dirty="0"/>
              <a:t>Sistema de Referência do Dispositivo (SRD)</a:t>
            </a:r>
          </a:p>
          <a:p>
            <a:r>
              <a:rPr lang="pt-BR" sz="2400" dirty="0"/>
              <a:t>Utiliza coordenadas que podem ser fornecidas diretamente </a:t>
            </a:r>
            <a:r>
              <a:rPr lang="pt-BR" sz="2400" dirty="0" smtClean="0"/>
              <a:t>para um dado dispositivo de </a:t>
            </a:r>
            <a:r>
              <a:rPr lang="pt-BR" sz="2400" dirty="0"/>
              <a:t>saída específico. Por exemplo, em um vídeo esses valores podem ser o </a:t>
            </a:r>
            <a:r>
              <a:rPr lang="pt-BR" sz="2400" dirty="0" smtClean="0"/>
              <a:t>número máximo </a:t>
            </a:r>
            <a:r>
              <a:rPr lang="pt-BR" sz="2400" dirty="0"/>
              <a:t>de pixels que podem ser acesos (640×480, 800×600 etc.) ou podem indicar</a:t>
            </a:r>
          </a:p>
          <a:p>
            <a:r>
              <a:rPr lang="pt-BR" sz="2400" dirty="0"/>
              <a:t>a resolução especificada em determinada configuração do sistema </a:t>
            </a:r>
            <a:r>
              <a:rPr lang="pt-BR" sz="2400" dirty="0" smtClean="0"/>
              <a:t>operacional, por </a:t>
            </a:r>
            <a:r>
              <a:rPr lang="pt-BR" sz="2400" dirty="0"/>
              <a:t>exemplo 800×600×</a:t>
            </a:r>
            <a:r>
              <a:rPr lang="pt-BR" sz="2400" dirty="0" err="1"/>
              <a:t>TrueColor</a:t>
            </a:r>
            <a:r>
              <a:rPr lang="pt-BR" sz="2400" dirty="0"/>
              <a:t>(32bits) para vídeos ou, no caso de um </a:t>
            </a:r>
            <a:r>
              <a:rPr lang="pt-BR" sz="2400" dirty="0" smtClean="0"/>
              <a:t>scanner</a:t>
            </a:r>
            <a:r>
              <a:rPr lang="pt-BR" sz="2400" i="1" dirty="0" smtClean="0"/>
              <a:t>, </a:t>
            </a:r>
            <a:r>
              <a:rPr lang="pt-BR" sz="2400" dirty="0" smtClean="0"/>
              <a:t>a </a:t>
            </a:r>
            <a:r>
              <a:rPr lang="pt-BR" sz="2400" dirty="0"/>
              <a:t>resolução máxima estabelecida ou de captura. Assim, nos hardwares, o sistema</a:t>
            </a:r>
          </a:p>
          <a:p>
            <a:r>
              <a:rPr lang="pt-BR" sz="2400" dirty="0"/>
              <a:t>de coordenadas depende geralmente da resolução possível e da </a:t>
            </a:r>
            <a:r>
              <a:rPr lang="pt-BR" sz="2400" dirty="0" smtClean="0"/>
              <a:t>configuração definida </a:t>
            </a:r>
            <a:r>
              <a:rPr lang="pt-BR" sz="2400" dirty="0"/>
              <a:t>pelo usuário entre um conjunto de configurações possíveis.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476672"/>
            <a:ext cx="8064896" cy="5816977"/>
          </a:xfrm>
          <a:prstGeom prst="rect">
            <a:avLst/>
          </a:prstGeom>
          <a:noFill/>
        </p:spPr>
        <p:txBody>
          <a:bodyPr wrap="square" rtlCol="0">
            <a:spAutoFit/>
          </a:bodyPr>
          <a:lstStyle/>
          <a:p>
            <a:r>
              <a:rPr lang="pt-BR" sz="2800" b="1" dirty="0" smtClean="0"/>
              <a:t>2.5 </a:t>
            </a:r>
            <a:r>
              <a:rPr lang="pt-BR" sz="2800" b="1" dirty="0"/>
              <a:t>TRANSFORMAÇÕES </a:t>
            </a:r>
            <a:r>
              <a:rPr lang="pt-BR" sz="2800" b="1" dirty="0" smtClean="0"/>
              <a:t>GEOMÉTRICAS</a:t>
            </a:r>
          </a:p>
          <a:p>
            <a:endParaRPr lang="pt-BR" sz="2800" b="1" dirty="0" smtClean="0"/>
          </a:p>
          <a:p>
            <a:r>
              <a:rPr lang="pt-BR" sz="2400" dirty="0" smtClean="0"/>
              <a:t>Geométricas significa que as transformações são aplicadas em sua geometria, ou seja, em seus vértices, sem alterar a sua topologia (organização das arestas e faces). </a:t>
            </a:r>
          </a:p>
          <a:p>
            <a:endParaRPr lang="pt-BR" sz="2400" dirty="0"/>
          </a:p>
          <a:p>
            <a:pPr algn="just"/>
            <a:r>
              <a:rPr lang="pt-BR" sz="2400" dirty="0"/>
              <a:t>A possibilidade de </a:t>
            </a:r>
            <a:r>
              <a:rPr lang="pt-BR" sz="2400" dirty="0" smtClean="0"/>
              <a:t>submeter um objeto  </a:t>
            </a:r>
            <a:r>
              <a:rPr lang="pt-BR" sz="2400" dirty="0"/>
              <a:t>a diversas </a:t>
            </a:r>
            <a:r>
              <a:rPr lang="pt-BR" sz="2400" dirty="0" smtClean="0"/>
              <a:t>transformações é </a:t>
            </a:r>
            <a:r>
              <a:rPr lang="pt-BR" sz="2400" dirty="0"/>
              <a:t>importante em diversas aplicações da computação gráfica .</a:t>
            </a:r>
          </a:p>
          <a:p>
            <a:pPr algn="just"/>
            <a:endParaRPr lang="pt-BR" sz="2400" dirty="0" smtClean="0"/>
          </a:p>
          <a:p>
            <a:pPr algn="just"/>
            <a:r>
              <a:rPr lang="pt-BR" sz="2400" dirty="0" smtClean="0"/>
              <a:t>Mudar a posição do objeto -&gt; Translação. </a:t>
            </a:r>
          </a:p>
          <a:p>
            <a:pPr algn="just"/>
            <a:r>
              <a:rPr lang="pt-BR" sz="2400" dirty="0" smtClean="0"/>
              <a:t>Mudar a dimensão do objeto -&gt; Escalamento</a:t>
            </a:r>
          </a:p>
          <a:p>
            <a:pPr algn="just"/>
            <a:r>
              <a:rPr lang="pt-BR" sz="2400" dirty="0" smtClean="0"/>
              <a:t>Mudar a orientação do objeto -&gt; Rotação</a:t>
            </a:r>
          </a:p>
          <a:p>
            <a:pPr algn="just"/>
            <a:endParaRPr lang="pt-BR" sz="2400" dirty="0" smtClean="0"/>
          </a:p>
          <a:p>
            <a:pPr algn="ctr"/>
            <a:endParaRPr lang="pt-BR"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640960" cy="1692771"/>
          </a:xfrm>
          <a:prstGeom prst="rect">
            <a:avLst/>
          </a:prstGeom>
          <a:noFill/>
        </p:spPr>
        <p:txBody>
          <a:bodyPr wrap="square" rtlCol="0">
            <a:spAutoFit/>
          </a:bodyPr>
          <a:lstStyle/>
          <a:p>
            <a:pPr algn="ctr"/>
            <a:r>
              <a:rPr lang="pt-BR" sz="2800" b="1" dirty="0" smtClean="0"/>
              <a:t>2.5.1 </a:t>
            </a:r>
            <a:r>
              <a:rPr lang="pt-BR" sz="2800" b="1" dirty="0"/>
              <a:t>Transformação de </a:t>
            </a:r>
            <a:r>
              <a:rPr lang="pt-BR" sz="2800" b="1" dirty="0" smtClean="0"/>
              <a:t>Translação</a:t>
            </a:r>
          </a:p>
          <a:p>
            <a:pPr algn="ctr"/>
            <a:endParaRPr lang="pt-BR" sz="2800" b="1" dirty="0"/>
          </a:p>
          <a:p>
            <a:r>
              <a:rPr lang="pt-BR" sz="2400" dirty="0"/>
              <a:t>Transladar significa movimentar o objeto. Transladamos um objeto </a:t>
            </a:r>
            <a:r>
              <a:rPr lang="pt-BR" sz="2400" dirty="0" smtClean="0"/>
              <a:t>transladando todos </a:t>
            </a:r>
            <a:r>
              <a:rPr lang="pt-BR" sz="2400" dirty="0"/>
              <a:t>os seus </a:t>
            </a:r>
            <a:r>
              <a:rPr lang="pt-BR" sz="2400" dirty="0" smtClean="0"/>
              <a:t>pontos (</a:t>
            </a:r>
            <a:r>
              <a:rPr lang="pt-BR" sz="2400" b="1" dirty="0" smtClean="0"/>
              <a:t>basta os seus vértices</a:t>
            </a:r>
            <a:r>
              <a:rPr lang="pt-BR" sz="2400" dirty="0" smtClean="0"/>
              <a:t>)</a:t>
            </a:r>
            <a:endParaRPr lang="pt-BR" sz="2400" dirty="0"/>
          </a:p>
        </p:txBody>
      </p:sp>
      <p:cxnSp>
        <p:nvCxnSpPr>
          <p:cNvPr id="4" name="Conector reto 3"/>
          <p:cNvCxnSpPr/>
          <p:nvPr/>
        </p:nvCxnSpPr>
        <p:spPr>
          <a:xfrm>
            <a:off x="611560" y="2492896"/>
            <a:ext cx="0" cy="2304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611560" y="4797152"/>
            <a:ext cx="2736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5292080" y="2420888"/>
            <a:ext cx="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5292080" y="4797152"/>
            <a:ext cx="252028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riângulo isósceles 16"/>
          <p:cNvSpPr/>
          <p:nvPr/>
        </p:nvSpPr>
        <p:spPr>
          <a:xfrm>
            <a:off x="1043608" y="270892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Triângulo isósceles 20"/>
          <p:cNvSpPr/>
          <p:nvPr/>
        </p:nvSpPr>
        <p:spPr>
          <a:xfrm>
            <a:off x="6876256" y="34290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p:cNvSpPr txBox="1"/>
          <p:nvPr/>
        </p:nvSpPr>
        <p:spPr>
          <a:xfrm>
            <a:off x="611560" y="5157192"/>
            <a:ext cx="2808312" cy="461665"/>
          </a:xfrm>
          <a:prstGeom prst="rect">
            <a:avLst/>
          </a:prstGeom>
          <a:noFill/>
        </p:spPr>
        <p:txBody>
          <a:bodyPr wrap="square" rtlCol="0">
            <a:spAutoFit/>
          </a:bodyPr>
          <a:lstStyle/>
          <a:p>
            <a:pPr algn="ctr"/>
            <a:r>
              <a:rPr lang="pt-BR" sz="2400" dirty="0"/>
              <a:t>Antes da Translação</a:t>
            </a:r>
          </a:p>
        </p:txBody>
      </p:sp>
      <p:sp>
        <p:nvSpPr>
          <p:cNvPr id="23" name="CaixaDeTexto 22"/>
          <p:cNvSpPr txBox="1"/>
          <p:nvPr/>
        </p:nvSpPr>
        <p:spPr>
          <a:xfrm>
            <a:off x="5292080" y="5229200"/>
            <a:ext cx="3168352" cy="461665"/>
          </a:xfrm>
          <a:prstGeom prst="rect">
            <a:avLst/>
          </a:prstGeom>
          <a:noFill/>
        </p:spPr>
        <p:txBody>
          <a:bodyPr wrap="square" rtlCol="0">
            <a:spAutoFit/>
          </a:bodyPr>
          <a:lstStyle/>
          <a:p>
            <a:pPr algn="ctr"/>
            <a:r>
              <a:rPr lang="pt-BR" sz="2400" dirty="0"/>
              <a:t>Depois da Translação</a:t>
            </a:r>
          </a:p>
        </p:txBody>
      </p:sp>
      <p:sp>
        <p:nvSpPr>
          <p:cNvPr id="24" name="CaixaDeTexto 23"/>
          <p:cNvSpPr txBox="1"/>
          <p:nvPr/>
        </p:nvSpPr>
        <p:spPr>
          <a:xfrm>
            <a:off x="2195736" y="5805264"/>
            <a:ext cx="4176464" cy="830997"/>
          </a:xfrm>
          <a:prstGeom prst="rect">
            <a:avLst/>
          </a:prstGeom>
          <a:noFill/>
        </p:spPr>
        <p:txBody>
          <a:bodyPr wrap="square" rtlCol="0">
            <a:spAutoFit/>
          </a:bodyPr>
          <a:lstStyle/>
          <a:p>
            <a:pPr algn="ctr"/>
            <a:r>
              <a:rPr lang="pt-BR" sz="2400" dirty="0"/>
              <a:t>x’ = x + </a:t>
            </a:r>
            <a:r>
              <a:rPr lang="pt-BR" sz="2400" dirty="0" err="1"/>
              <a:t>Tx</a:t>
            </a:r>
            <a:endParaRPr lang="pt-BR" sz="2400" dirty="0"/>
          </a:p>
          <a:p>
            <a:pPr algn="ctr"/>
            <a:r>
              <a:rPr lang="pt-BR" sz="2400" dirty="0"/>
              <a:t>y’ = y + </a:t>
            </a:r>
            <a:r>
              <a:rPr lang="pt-BR" sz="2400" dirty="0" err="1"/>
              <a:t>Ty</a:t>
            </a:r>
            <a:endParaRPr lang="pt-BR"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476672"/>
            <a:ext cx="7992888" cy="1569660"/>
          </a:xfrm>
          <a:prstGeom prst="rect">
            <a:avLst/>
          </a:prstGeom>
          <a:noFill/>
        </p:spPr>
        <p:txBody>
          <a:bodyPr wrap="square" rtlCol="0">
            <a:spAutoFit/>
          </a:bodyPr>
          <a:lstStyle/>
          <a:p>
            <a:r>
              <a:rPr lang="pt-BR" sz="2400" dirty="0" smtClean="0"/>
              <a:t>Representação Matricial</a:t>
            </a:r>
          </a:p>
          <a:p>
            <a:r>
              <a:rPr lang="pt-BR" sz="2400" dirty="0" smtClean="0"/>
              <a:t> </a:t>
            </a:r>
            <a:r>
              <a:rPr lang="pt-BR" sz="2400" i="1" dirty="0" smtClean="0"/>
              <a:t>P=[x  y] </a:t>
            </a:r>
            <a:r>
              <a:rPr lang="pt-BR" sz="2400" i="1" dirty="0"/>
              <a:t>a </a:t>
            </a:r>
            <a:r>
              <a:rPr lang="pt-BR" sz="2400" i="1" dirty="0" smtClean="0"/>
              <a:t>matriz de translação T = [ </a:t>
            </a:r>
            <a:r>
              <a:rPr lang="pt-BR" sz="2400" i="1" dirty="0" err="1" smtClean="0"/>
              <a:t>Tx</a:t>
            </a:r>
            <a:r>
              <a:rPr lang="pt-BR" sz="2400" i="1" dirty="0" smtClean="0"/>
              <a:t>  </a:t>
            </a:r>
            <a:r>
              <a:rPr lang="pt-BR" sz="2400" i="1" dirty="0" err="1" smtClean="0"/>
              <a:t>Ty</a:t>
            </a:r>
            <a:r>
              <a:rPr lang="pt-BR" sz="2400" i="1" dirty="0" smtClean="0"/>
              <a:t>] e P’=[x’ y’]</a:t>
            </a:r>
            <a:endParaRPr lang="pt-BR" sz="2400" dirty="0" smtClean="0"/>
          </a:p>
          <a:p>
            <a:r>
              <a:rPr lang="pt-BR" sz="2400" dirty="0" smtClean="0"/>
              <a:t> </a:t>
            </a:r>
            <a:r>
              <a:rPr lang="pt-BR" sz="2400" i="1" dirty="0"/>
              <a:t>P’ = P + T = [x’ y’] = [</a:t>
            </a:r>
            <a:r>
              <a:rPr lang="pt-BR" sz="2400" i="1" dirty="0" smtClean="0"/>
              <a:t>x  </a:t>
            </a:r>
            <a:r>
              <a:rPr lang="pt-BR" sz="2400" i="1" dirty="0"/>
              <a:t>y] + [</a:t>
            </a:r>
            <a:r>
              <a:rPr lang="pt-BR" sz="2400" i="1" dirty="0" err="1"/>
              <a:t>Tx</a:t>
            </a:r>
            <a:r>
              <a:rPr lang="pt-BR" sz="2400" i="1" dirty="0"/>
              <a:t> </a:t>
            </a:r>
            <a:r>
              <a:rPr lang="pt-BR" sz="2400" i="1" dirty="0" smtClean="0"/>
              <a:t> </a:t>
            </a:r>
            <a:r>
              <a:rPr lang="pt-BR" sz="2400" i="1" dirty="0" err="1" smtClean="0"/>
              <a:t>Ty</a:t>
            </a:r>
            <a:r>
              <a:rPr lang="pt-BR" sz="2400" i="1" dirty="0" smtClean="0"/>
              <a:t> ].	</a:t>
            </a:r>
          </a:p>
          <a:p>
            <a:r>
              <a:rPr lang="pt-BR" sz="2400" i="1" dirty="0" smtClean="0"/>
              <a:t>P’ = [x’  y’] = [x +</a:t>
            </a:r>
            <a:r>
              <a:rPr lang="pt-BR" sz="2400" i="1" dirty="0" err="1" smtClean="0"/>
              <a:t>Tx</a:t>
            </a:r>
            <a:r>
              <a:rPr lang="pt-BR" sz="2400" i="1" dirty="0" smtClean="0"/>
              <a:t>     y +</a:t>
            </a:r>
            <a:r>
              <a:rPr lang="pt-BR" sz="2400" i="1" dirty="0" err="1" smtClean="0"/>
              <a:t>Ty</a:t>
            </a:r>
            <a:r>
              <a:rPr lang="pt-BR" sz="2400" i="1" dirty="0" smtClean="0"/>
              <a:t>]</a:t>
            </a:r>
            <a:endParaRPr lang="pt-BR" sz="2400" dirty="0"/>
          </a:p>
        </p:txBody>
      </p:sp>
      <p:sp>
        <p:nvSpPr>
          <p:cNvPr id="3" name="CaixaDeTexto 2"/>
          <p:cNvSpPr txBox="1"/>
          <p:nvPr/>
        </p:nvSpPr>
        <p:spPr>
          <a:xfrm>
            <a:off x="467544" y="2564904"/>
            <a:ext cx="7992888" cy="2215991"/>
          </a:xfrm>
          <a:prstGeom prst="rect">
            <a:avLst/>
          </a:prstGeom>
          <a:noFill/>
        </p:spPr>
        <p:txBody>
          <a:bodyPr wrap="square" rtlCol="0">
            <a:spAutoFit/>
          </a:bodyPr>
          <a:lstStyle/>
          <a:p>
            <a:pPr algn="ctr"/>
            <a:r>
              <a:rPr lang="pt-BR" sz="2400" dirty="0"/>
              <a:t>O mesmo ocorre se o ponto P for definido em 3D pelas coordenadas </a:t>
            </a:r>
            <a:r>
              <a:rPr lang="pt-BR" sz="2400" i="1" dirty="0"/>
              <a:t>(x,y,z</a:t>
            </a:r>
            <a:r>
              <a:rPr lang="pt-BR" i="1" dirty="0" smtClean="0"/>
              <a:t>)</a:t>
            </a:r>
          </a:p>
          <a:p>
            <a:endParaRPr lang="pt-BR" i="1" dirty="0"/>
          </a:p>
          <a:p>
            <a:pPr algn="ctr"/>
            <a:r>
              <a:rPr lang="pt-BR" sz="2400" dirty="0"/>
              <a:t>x’ = x + </a:t>
            </a:r>
            <a:r>
              <a:rPr lang="pt-BR" sz="2400" dirty="0" err="1"/>
              <a:t>Tx</a:t>
            </a:r>
            <a:endParaRPr lang="pt-BR" sz="2400" dirty="0"/>
          </a:p>
          <a:p>
            <a:pPr algn="ctr"/>
            <a:r>
              <a:rPr lang="pt-BR" sz="2400" dirty="0"/>
              <a:t>y’ = y + </a:t>
            </a:r>
            <a:r>
              <a:rPr lang="pt-BR" sz="2400" dirty="0" err="1"/>
              <a:t>Ty</a:t>
            </a:r>
            <a:endParaRPr lang="pt-BR" sz="2400" dirty="0"/>
          </a:p>
          <a:p>
            <a:pPr algn="ctr"/>
            <a:r>
              <a:rPr lang="pt-BR" sz="2400" dirty="0"/>
              <a:t>z’ = z + </a:t>
            </a:r>
            <a:r>
              <a:rPr lang="pt-BR" sz="2400" dirty="0" err="1"/>
              <a:t>Tz</a:t>
            </a:r>
            <a:endParaRPr lang="pt-BR" sz="2400" dirty="0"/>
          </a:p>
        </p:txBody>
      </p:sp>
      <p:sp>
        <p:nvSpPr>
          <p:cNvPr id="4" name="CaixaDeTexto 3"/>
          <p:cNvSpPr txBox="1"/>
          <p:nvPr/>
        </p:nvSpPr>
        <p:spPr>
          <a:xfrm>
            <a:off x="539552" y="5157192"/>
            <a:ext cx="7632848" cy="830997"/>
          </a:xfrm>
          <a:prstGeom prst="rect">
            <a:avLst/>
          </a:prstGeom>
          <a:noFill/>
        </p:spPr>
        <p:txBody>
          <a:bodyPr wrap="square" rtlCol="0">
            <a:spAutoFit/>
          </a:bodyPr>
          <a:lstStyle/>
          <a:p>
            <a:pPr algn="ctr"/>
            <a:r>
              <a:rPr lang="pt-BR" sz="2400" dirty="0" smtClean="0"/>
              <a:t> Notação matricial</a:t>
            </a:r>
            <a:endParaRPr lang="pt-BR" sz="2400" dirty="0"/>
          </a:p>
          <a:p>
            <a:pPr algn="ctr"/>
            <a:r>
              <a:rPr lang="pt-BR" sz="2400" dirty="0"/>
              <a:t>P’ = P + T = [x’ y’ z’] = [x y z] + [</a:t>
            </a:r>
            <a:r>
              <a:rPr lang="pt-BR" sz="2400" dirty="0" err="1"/>
              <a:t>Tx</a:t>
            </a:r>
            <a:r>
              <a:rPr lang="pt-BR" sz="2400" dirty="0"/>
              <a:t> </a:t>
            </a:r>
            <a:r>
              <a:rPr lang="pt-BR" sz="2400" dirty="0" err="1"/>
              <a:t>Ty</a:t>
            </a:r>
            <a:r>
              <a:rPr lang="pt-BR" sz="2400" dirty="0"/>
              <a:t> </a:t>
            </a:r>
            <a:r>
              <a:rPr lang="pt-BR" sz="2400" dirty="0" err="1"/>
              <a:t>Tz</a:t>
            </a:r>
            <a:r>
              <a:rPr lang="pt-BR" sz="24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332656"/>
            <a:ext cx="8640960" cy="1631216"/>
          </a:xfrm>
          <a:prstGeom prst="rect">
            <a:avLst/>
          </a:prstGeom>
          <a:noFill/>
        </p:spPr>
        <p:txBody>
          <a:bodyPr wrap="square" rtlCol="0">
            <a:spAutoFit/>
          </a:bodyPr>
          <a:lstStyle/>
          <a:p>
            <a:pPr algn="ctr"/>
            <a:r>
              <a:rPr lang="pt-BR" sz="2800" b="1" dirty="0" smtClean="0"/>
              <a:t>2.5.2 </a:t>
            </a:r>
            <a:r>
              <a:rPr lang="pt-BR" sz="2800" b="1" dirty="0"/>
              <a:t>Transformação de Escala</a:t>
            </a:r>
          </a:p>
          <a:p>
            <a:r>
              <a:rPr lang="pt-BR" sz="2400" dirty="0"/>
              <a:t>Escalonar significa mudar as dimensões </a:t>
            </a:r>
            <a:r>
              <a:rPr lang="pt-BR" sz="2400" dirty="0" smtClean="0"/>
              <a:t>do objeto</a:t>
            </a:r>
          </a:p>
          <a:p>
            <a:r>
              <a:rPr lang="pt-BR" sz="2400" dirty="0" smtClean="0"/>
              <a:t>Se o objeto não estiver definido em relação a origem, essa operação também fará com que o objeto translade.</a:t>
            </a:r>
            <a:endParaRPr lang="pt-BR" sz="2400" dirty="0"/>
          </a:p>
        </p:txBody>
      </p:sp>
      <p:cxnSp>
        <p:nvCxnSpPr>
          <p:cNvPr id="6" name="Conector reto 5"/>
          <p:cNvCxnSpPr/>
          <p:nvPr/>
        </p:nvCxnSpPr>
        <p:spPr>
          <a:xfrm>
            <a:off x="611560" y="1484784"/>
            <a:ext cx="0" cy="2448272"/>
          </a:xfrm>
          <a:prstGeom prst="line">
            <a:avLst/>
          </a:prstGeom>
        </p:spPr>
        <p:style>
          <a:lnRef idx="1">
            <a:schemeClr val="accent1"/>
          </a:lnRef>
          <a:fillRef idx="0">
            <a:schemeClr val="accent1"/>
          </a:fillRef>
          <a:effectRef idx="0">
            <a:schemeClr val="accent1"/>
          </a:effectRef>
          <a:fontRef idx="minor">
            <a:schemeClr val="tx1"/>
          </a:fontRef>
        </p:style>
      </p:cxnSp>
      <p:sp>
        <p:nvSpPr>
          <p:cNvPr id="9" name="Triângulo isósceles 8"/>
          <p:cNvSpPr/>
          <p:nvPr/>
        </p:nvSpPr>
        <p:spPr>
          <a:xfrm>
            <a:off x="1403648" y="2204864"/>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p:cNvCxnSpPr/>
          <p:nvPr/>
        </p:nvCxnSpPr>
        <p:spPr>
          <a:xfrm>
            <a:off x="5436096" y="1700808"/>
            <a:ext cx="0" cy="244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5436096" y="4149080"/>
            <a:ext cx="273630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riângulo isósceles 14"/>
          <p:cNvSpPr/>
          <p:nvPr/>
        </p:nvSpPr>
        <p:spPr>
          <a:xfrm>
            <a:off x="6084168" y="3284984"/>
            <a:ext cx="792088" cy="5040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611560" y="4365104"/>
            <a:ext cx="2736304" cy="461665"/>
          </a:xfrm>
          <a:prstGeom prst="rect">
            <a:avLst/>
          </a:prstGeom>
          <a:noFill/>
        </p:spPr>
        <p:txBody>
          <a:bodyPr wrap="square" rtlCol="0">
            <a:spAutoFit/>
          </a:bodyPr>
          <a:lstStyle/>
          <a:p>
            <a:r>
              <a:rPr lang="pt-BR" sz="2400" dirty="0" smtClean="0"/>
              <a:t>Antes da escala</a:t>
            </a:r>
            <a:endParaRPr lang="pt-BR" sz="2400" dirty="0"/>
          </a:p>
        </p:txBody>
      </p:sp>
      <p:sp>
        <p:nvSpPr>
          <p:cNvPr id="17" name="CaixaDeTexto 16"/>
          <p:cNvSpPr txBox="1"/>
          <p:nvPr/>
        </p:nvSpPr>
        <p:spPr>
          <a:xfrm>
            <a:off x="5436096" y="4437112"/>
            <a:ext cx="2736304" cy="461665"/>
          </a:xfrm>
          <a:prstGeom prst="rect">
            <a:avLst/>
          </a:prstGeom>
          <a:noFill/>
        </p:spPr>
        <p:txBody>
          <a:bodyPr wrap="square" rtlCol="0">
            <a:spAutoFit/>
          </a:bodyPr>
          <a:lstStyle/>
          <a:p>
            <a:r>
              <a:rPr lang="pt-BR" sz="2400" dirty="0" smtClean="0"/>
              <a:t>Depois da escala</a:t>
            </a:r>
            <a:endParaRPr lang="pt-BR" sz="2400" dirty="0"/>
          </a:p>
        </p:txBody>
      </p:sp>
      <p:cxnSp>
        <p:nvCxnSpPr>
          <p:cNvPr id="21" name="Conector reto 20"/>
          <p:cNvCxnSpPr/>
          <p:nvPr/>
        </p:nvCxnSpPr>
        <p:spPr>
          <a:xfrm>
            <a:off x="611560" y="3933056"/>
            <a:ext cx="288032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2051720" y="5301208"/>
            <a:ext cx="4968552" cy="461665"/>
          </a:xfrm>
          <a:prstGeom prst="rect">
            <a:avLst/>
          </a:prstGeom>
          <a:noFill/>
        </p:spPr>
        <p:txBody>
          <a:bodyPr wrap="square" rtlCol="0">
            <a:spAutoFit/>
          </a:bodyPr>
          <a:lstStyle/>
          <a:p>
            <a:pPr algn="ctr"/>
            <a:r>
              <a:rPr lang="es-ES" sz="2400" i="1" dirty="0"/>
              <a:t>x’ = x • E</a:t>
            </a:r>
            <a:r>
              <a:rPr lang="es-ES" sz="2400" i="1" dirty="0" smtClean="0"/>
              <a:t>x     </a:t>
            </a:r>
            <a:r>
              <a:rPr lang="es-ES" sz="2400" i="1" dirty="0"/>
              <a:t>y’= y • </a:t>
            </a:r>
            <a:r>
              <a:rPr lang="es-ES" sz="2400" i="1" dirty="0" err="1"/>
              <a:t>E</a:t>
            </a:r>
            <a:r>
              <a:rPr lang="es-ES" sz="2400" i="1" dirty="0" err="1" smtClean="0"/>
              <a:t>y</a:t>
            </a:r>
            <a:endParaRPr lang="pt-BR"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332657"/>
            <a:ext cx="8424936" cy="6924973"/>
          </a:xfrm>
          <a:prstGeom prst="rect">
            <a:avLst/>
          </a:prstGeom>
          <a:noFill/>
        </p:spPr>
        <p:txBody>
          <a:bodyPr wrap="square" rtlCol="0">
            <a:spAutoFit/>
          </a:bodyPr>
          <a:lstStyle/>
          <a:p>
            <a:r>
              <a:rPr lang="pt-BR" sz="2400" dirty="0" smtClean="0"/>
              <a:t>Matriz  de Escalonamento  E, na forma matricial</a:t>
            </a:r>
          </a:p>
          <a:p>
            <a:endParaRPr lang="pt-BR" sz="2400" dirty="0"/>
          </a:p>
          <a:p>
            <a:r>
              <a:rPr lang="pt-BR" dirty="0" smtClean="0"/>
              <a:t>            </a:t>
            </a:r>
            <a:r>
              <a:rPr lang="pt-BR" dirty="0" err="1" smtClean="0"/>
              <a:t>Ex</a:t>
            </a:r>
            <a:r>
              <a:rPr lang="pt-BR" dirty="0" smtClean="0"/>
              <a:t>        0</a:t>
            </a:r>
            <a:endParaRPr lang="pt-BR" dirty="0"/>
          </a:p>
          <a:p>
            <a:r>
              <a:rPr lang="pt-BR" dirty="0"/>
              <a:t> </a:t>
            </a:r>
            <a:r>
              <a:rPr lang="pt-BR" dirty="0" smtClean="0"/>
              <a:t>  E=</a:t>
            </a:r>
            <a:endParaRPr lang="pt-BR" dirty="0"/>
          </a:p>
          <a:p>
            <a:r>
              <a:rPr lang="pt-BR" dirty="0" smtClean="0"/>
              <a:t>             0         </a:t>
            </a:r>
            <a:r>
              <a:rPr lang="pt-BR" dirty="0" err="1"/>
              <a:t>E</a:t>
            </a:r>
            <a:r>
              <a:rPr lang="pt-BR" dirty="0" err="1" smtClean="0"/>
              <a:t>y</a:t>
            </a:r>
            <a:endParaRPr lang="pt-BR" dirty="0"/>
          </a:p>
          <a:p>
            <a:endParaRPr lang="pt-BR" dirty="0" smtClean="0"/>
          </a:p>
          <a:p>
            <a:r>
              <a:rPr lang="pt-BR" dirty="0" smtClean="0"/>
              <a:t>P’=[X’ Y’]   e P=[X Y]</a:t>
            </a:r>
          </a:p>
          <a:p>
            <a:endParaRPr lang="pt-BR" dirty="0"/>
          </a:p>
          <a:p>
            <a:endParaRPr lang="pt-BR" dirty="0" smtClean="0"/>
          </a:p>
          <a:p>
            <a:endParaRPr lang="pt-BR" dirty="0"/>
          </a:p>
          <a:p>
            <a:r>
              <a:rPr lang="pt-BR" dirty="0" smtClean="0"/>
              <a:t>[X’ Y’] = [X Y]   EX     0        =  [</a:t>
            </a:r>
            <a:r>
              <a:rPr lang="pt-BR" dirty="0" err="1" smtClean="0"/>
              <a:t>X.Ex</a:t>
            </a:r>
            <a:r>
              <a:rPr lang="pt-BR" dirty="0" smtClean="0"/>
              <a:t>   </a:t>
            </a:r>
            <a:r>
              <a:rPr lang="pt-BR" dirty="0" err="1" smtClean="0"/>
              <a:t>Y.Ey</a:t>
            </a:r>
            <a:r>
              <a:rPr lang="pt-BR" dirty="0" smtClean="0"/>
              <a:t>]</a:t>
            </a:r>
          </a:p>
          <a:p>
            <a:r>
              <a:rPr lang="pt-BR" dirty="0"/>
              <a:t> </a:t>
            </a:r>
            <a:r>
              <a:rPr lang="pt-BR" dirty="0" smtClean="0"/>
              <a:t>                         0       </a:t>
            </a:r>
            <a:r>
              <a:rPr lang="pt-BR" dirty="0" err="1" smtClean="0"/>
              <a:t>Ey</a:t>
            </a:r>
            <a:endParaRPr lang="pt-BR" dirty="0" smtClean="0"/>
          </a:p>
          <a:p>
            <a:endParaRPr lang="pt-BR" dirty="0" smtClean="0"/>
          </a:p>
          <a:p>
            <a:endParaRPr lang="pt-BR" dirty="0"/>
          </a:p>
          <a:p>
            <a:endParaRPr lang="pt-BR" dirty="0"/>
          </a:p>
          <a:p>
            <a:endParaRPr lang="pt-BR" dirty="0" smtClean="0"/>
          </a:p>
          <a:p>
            <a:endParaRPr lang="pt-BR" dirty="0" smtClean="0"/>
          </a:p>
          <a:p>
            <a:endParaRPr lang="pt-BR" dirty="0"/>
          </a:p>
          <a:p>
            <a:endParaRPr lang="pt-BR" dirty="0" smtClean="0"/>
          </a:p>
          <a:p>
            <a:endParaRPr lang="pt-BR" dirty="0"/>
          </a:p>
          <a:p>
            <a:endParaRPr lang="pt-BR" dirty="0"/>
          </a:p>
          <a:p>
            <a:r>
              <a:rPr lang="pt-BR" dirty="0"/>
              <a:t> </a:t>
            </a:r>
          </a:p>
          <a:p>
            <a:endParaRPr lang="pt-BR" dirty="0"/>
          </a:p>
          <a:p>
            <a:endParaRPr lang="pt-BR" dirty="0"/>
          </a:p>
        </p:txBody>
      </p:sp>
      <p:cxnSp>
        <p:nvCxnSpPr>
          <p:cNvPr id="4" name="Conector reto 3"/>
          <p:cNvCxnSpPr/>
          <p:nvPr/>
        </p:nvCxnSpPr>
        <p:spPr>
          <a:xfrm>
            <a:off x="1115616" y="112474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1115616" y="112474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1115616" y="198884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2267744" y="1124744"/>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H="1">
            <a:off x="2123728" y="1052736"/>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flipH="1">
            <a:off x="2123728" y="1988840"/>
            <a:ext cx="14401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95536" y="2348880"/>
            <a:ext cx="7632848" cy="369332"/>
          </a:xfrm>
          <a:prstGeom prst="rect">
            <a:avLst/>
          </a:prstGeom>
          <a:noFill/>
        </p:spPr>
        <p:txBody>
          <a:bodyPr wrap="square" rtlCol="0">
            <a:spAutoFit/>
          </a:bodyPr>
          <a:lstStyle/>
          <a:p>
            <a:endParaRPr lang="pt-BR" dirty="0"/>
          </a:p>
        </p:txBody>
      </p:sp>
      <p:sp>
        <p:nvSpPr>
          <p:cNvPr id="10" name="CaixaDeTexto 9"/>
          <p:cNvSpPr txBox="1"/>
          <p:nvPr/>
        </p:nvSpPr>
        <p:spPr>
          <a:xfrm>
            <a:off x="251520" y="2420888"/>
            <a:ext cx="8640960" cy="461665"/>
          </a:xfrm>
          <a:prstGeom prst="rect">
            <a:avLst/>
          </a:prstGeom>
          <a:noFill/>
        </p:spPr>
        <p:txBody>
          <a:bodyPr wrap="square" rtlCol="0">
            <a:spAutoFit/>
          </a:bodyPr>
          <a:lstStyle/>
          <a:p>
            <a:r>
              <a:rPr lang="pt-BR" sz="2400" dirty="0" smtClean="0"/>
              <a:t>.</a:t>
            </a:r>
            <a:endParaRPr lang="pt-BR" sz="2400" dirty="0"/>
          </a:p>
        </p:txBody>
      </p:sp>
      <p:cxnSp>
        <p:nvCxnSpPr>
          <p:cNvPr id="18" name="Conector reto 17"/>
          <p:cNvCxnSpPr/>
          <p:nvPr/>
        </p:nvCxnSpPr>
        <p:spPr>
          <a:xfrm>
            <a:off x="1932017"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907704" y="3212976"/>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1979712" y="400506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284380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2699792" y="3212976"/>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H="1">
            <a:off x="2699792" y="400506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2771800" y="3212976"/>
            <a:ext cx="7200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620688"/>
            <a:ext cx="8640960" cy="3416320"/>
          </a:xfrm>
          <a:prstGeom prst="rect">
            <a:avLst/>
          </a:prstGeom>
          <a:noFill/>
        </p:spPr>
        <p:txBody>
          <a:bodyPr wrap="square" rtlCol="0">
            <a:spAutoFit/>
          </a:bodyPr>
          <a:lstStyle/>
          <a:p>
            <a:r>
              <a:rPr lang="es-ES" dirty="0" smtClean="0"/>
              <a:t>                                   </a:t>
            </a:r>
            <a:r>
              <a:rPr lang="es-ES" dirty="0"/>
              <a:t>E</a:t>
            </a:r>
            <a:r>
              <a:rPr lang="es-ES" dirty="0" smtClean="0"/>
              <a:t>x       0        0</a:t>
            </a:r>
          </a:p>
          <a:p>
            <a:endParaRPr lang="es-ES" dirty="0" smtClean="0"/>
          </a:p>
          <a:p>
            <a:r>
              <a:rPr lang="es-ES" dirty="0" smtClean="0"/>
              <a:t>[x’ y’ z’] = [x y z]       0        </a:t>
            </a:r>
            <a:r>
              <a:rPr lang="es-ES" dirty="0" err="1"/>
              <a:t>E</a:t>
            </a:r>
            <a:r>
              <a:rPr lang="es-ES" dirty="0" err="1" smtClean="0"/>
              <a:t>y</a:t>
            </a:r>
            <a:r>
              <a:rPr lang="es-ES" dirty="0" smtClean="0"/>
              <a:t>       0      =    </a:t>
            </a:r>
            <a:r>
              <a:rPr lang="es-ES" dirty="0" err="1" smtClean="0"/>
              <a:t>x.Ex</a:t>
            </a:r>
            <a:r>
              <a:rPr lang="es-ES" dirty="0" smtClean="0"/>
              <a:t>     </a:t>
            </a:r>
            <a:r>
              <a:rPr lang="es-ES" dirty="0" err="1" smtClean="0"/>
              <a:t>y.Ey</a:t>
            </a:r>
            <a:r>
              <a:rPr lang="es-ES" dirty="0" smtClean="0"/>
              <a:t>    </a:t>
            </a:r>
            <a:r>
              <a:rPr lang="es-ES" dirty="0" err="1" smtClean="0"/>
              <a:t>z.Ez</a:t>
            </a:r>
            <a:endParaRPr lang="pt-BR" dirty="0" smtClean="0"/>
          </a:p>
          <a:p>
            <a:endParaRPr lang="pt-BR" dirty="0" smtClean="0"/>
          </a:p>
          <a:p>
            <a:r>
              <a:rPr lang="pt-BR" dirty="0" smtClean="0"/>
              <a:t>                                    0        0        </a:t>
            </a:r>
            <a:r>
              <a:rPr lang="pt-BR" dirty="0" err="1"/>
              <a:t>E</a:t>
            </a:r>
            <a:r>
              <a:rPr lang="pt-BR" dirty="0" err="1" smtClean="0"/>
              <a:t>z</a:t>
            </a:r>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a:p>
        </p:txBody>
      </p:sp>
      <p:cxnSp>
        <p:nvCxnSpPr>
          <p:cNvPr id="4" name="Conector reto 3"/>
          <p:cNvCxnSpPr/>
          <p:nvPr/>
        </p:nvCxnSpPr>
        <p:spPr>
          <a:xfrm>
            <a:off x="2051720" y="692696"/>
            <a:ext cx="0"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2051720" y="692696"/>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2051720" y="2132856"/>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3635896" y="620688"/>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H="1">
            <a:off x="3419872" y="62068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a:off x="3563888" y="227687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5652120" y="1196752"/>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5436096" y="119675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H="1">
            <a:off x="5508104" y="164716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3995936" y="1124744"/>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a:off x="3995936" y="112474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a:off x="3995936" y="1484784"/>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a:off x="4067944" y="1484784"/>
            <a:ext cx="7200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323528" y="2996952"/>
            <a:ext cx="8352928" cy="3046988"/>
          </a:xfrm>
          <a:prstGeom prst="rect">
            <a:avLst/>
          </a:prstGeom>
          <a:noFill/>
        </p:spPr>
        <p:txBody>
          <a:bodyPr wrap="square" rtlCol="0">
            <a:spAutoFit/>
          </a:bodyPr>
          <a:lstStyle/>
          <a:p>
            <a:r>
              <a:rPr lang="pt-BR" sz="2400" dirty="0"/>
              <a:t>A mudança de escala de um ponto de um objeto no espaço tridimensional pode ser obtida pela multiplicação de três fatores de escala ao ponto. A operação de mudança de escala pode ser descrita pela multiplicação das coordenadas do ponto por uma matriz diagonal cujos valores dos elementos não-nulos sejam os fatores de escala</a:t>
            </a:r>
            <a:endParaRPr lang="pt-BR" sz="2400" i="1" dirty="0" smtClean="0"/>
          </a:p>
          <a:p>
            <a:endParaRPr lang="pt-BR" sz="2400" i="1" dirty="0"/>
          </a:p>
          <a:p>
            <a:endParaRPr lang="pt-B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95536" y="404664"/>
            <a:ext cx="8352928" cy="523220"/>
          </a:xfrm>
          <a:prstGeom prst="rect">
            <a:avLst/>
          </a:prstGeom>
          <a:noFill/>
        </p:spPr>
        <p:txBody>
          <a:bodyPr wrap="square" rtlCol="0">
            <a:spAutoFit/>
          </a:bodyPr>
          <a:lstStyle/>
          <a:p>
            <a:pPr algn="ctr"/>
            <a:r>
              <a:rPr lang="pt-BR" sz="2800" b="1" dirty="0" smtClean="0"/>
              <a:t>2.5.3 Transformação de Rotação</a:t>
            </a:r>
            <a:endParaRPr lang="pt-BR" sz="2800" dirty="0"/>
          </a:p>
        </p:txBody>
      </p:sp>
      <p:sp>
        <p:nvSpPr>
          <p:cNvPr id="4" name="CaixaDeTexto 3"/>
          <p:cNvSpPr txBox="1"/>
          <p:nvPr/>
        </p:nvSpPr>
        <p:spPr>
          <a:xfrm>
            <a:off x="383710" y="1268760"/>
            <a:ext cx="8004713" cy="830997"/>
          </a:xfrm>
          <a:prstGeom prst="rect">
            <a:avLst/>
          </a:prstGeom>
          <a:noFill/>
        </p:spPr>
        <p:txBody>
          <a:bodyPr wrap="square" rtlCol="0">
            <a:spAutoFit/>
          </a:bodyPr>
          <a:lstStyle/>
          <a:p>
            <a:r>
              <a:rPr lang="pt-BR" sz="2400" dirty="0" err="1" smtClean="0"/>
              <a:t>Rotacionar</a:t>
            </a:r>
            <a:r>
              <a:rPr lang="pt-BR" sz="2400" dirty="0" smtClean="0"/>
              <a:t> significa girar.  A figura abaixo mostra a rotação de um ponto P, em torno da origem, passando para a posição P’</a:t>
            </a:r>
          </a:p>
        </p:txBody>
      </p:sp>
      <p:pic>
        <p:nvPicPr>
          <p:cNvPr id="5" name="Imagem 4"/>
          <p:cNvPicPr>
            <a:picLocks noChangeAspect="1"/>
          </p:cNvPicPr>
          <p:nvPr/>
        </p:nvPicPr>
        <p:blipFill>
          <a:blip r:embed="rId2"/>
          <a:stretch>
            <a:fillRect/>
          </a:stretch>
        </p:blipFill>
        <p:spPr>
          <a:xfrm>
            <a:off x="1835696" y="2276872"/>
            <a:ext cx="4972050" cy="37623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260648"/>
            <a:ext cx="8424936" cy="461665"/>
          </a:xfrm>
          <a:prstGeom prst="rect">
            <a:avLst/>
          </a:prstGeom>
          <a:noFill/>
        </p:spPr>
        <p:txBody>
          <a:bodyPr wrap="square" rtlCol="0">
            <a:spAutoFit/>
          </a:bodyPr>
          <a:lstStyle/>
          <a:p>
            <a:r>
              <a:rPr lang="pt-BR" sz="2400" dirty="0" smtClean="0"/>
              <a:t>Pode-se demonstrar, através  de identidades trigonométricas que </a:t>
            </a:r>
            <a:endParaRPr lang="pt-BR" sz="2400" dirty="0"/>
          </a:p>
        </p:txBody>
      </p:sp>
      <p:pic>
        <p:nvPicPr>
          <p:cNvPr id="3" name="Imagem 2"/>
          <p:cNvPicPr>
            <a:picLocks noChangeAspect="1"/>
          </p:cNvPicPr>
          <p:nvPr/>
        </p:nvPicPr>
        <p:blipFill>
          <a:blip r:embed="rId2"/>
          <a:stretch>
            <a:fillRect/>
          </a:stretch>
        </p:blipFill>
        <p:spPr>
          <a:xfrm>
            <a:off x="2195736" y="1124744"/>
            <a:ext cx="3384376" cy="987538"/>
          </a:xfrm>
          <a:prstGeom prst="rect">
            <a:avLst/>
          </a:prstGeom>
        </p:spPr>
      </p:pic>
      <p:sp>
        <p:nvSpPr>
          <p:cNvPr id="5" name="CaixaDeTexto 4"/>
          <p:cNvSpPr txBox="1"/>
          <p:nvPr/>
        </p:nvSpPr>
        <p:spPr>
          <a:xfrm>
            <a:off x="323528" y="2276872"/>
            <a:ext cx="7560840" cy="461665"/>
          </a:xfrm>
          <a:prstGeom prst="rect">
            <a:avLst/>
          </a:prstGeom>
          <a:noFill/>
        </p:spPr>
        <p:txBody>
          <a:bodyPr wrap="square" rtlCol="0">
            <a:spAutoFit/>
          </a:bodyPr>
          <a:lstStyle/>
          <a:p>
            <a:r>
              <a:rPr lang="pt-BR" sz="2400" dirty="0" smtClean="0"/>
              <a:t>A matriz de rotação, R(</a:t>
            </a:r>
            <a:r>
              <a:rPr lang="el-GR" sz="2400" dirty="0" smtClean="0"/>
              <a:t>θ</a:t>
            </a:r>
            <a:r>
              <a:rPr lang="pt-BR" sz="2400" dirty="0" smtClean="0"/>
              <a:t>) = </a:t>
            </a:r>
          </a:p>
        </p:txBody>
      </p:sp>
      <p:pic>
        <p:nvPicPr>
          <p:cNvPr id="8" name="Imagem 7"/>
          <p:cNvPicPr>
            <a:picLocks noChangeAspect="1"/>
          </p:cNvPicPr>
          <p:nvPr/>
        </p:nvPicPr>
        <p:blipFill>
          <a:blip r:embed="rId3"/>
          <a:stretch>
            <a:fillRect/>
          </a:stretch>
        </p:blipFill>
        <p:spPr>
          <a:xfrm>
            <a:off x="3751312" y="2112282"/>
            <a:ext cx="1828800" cy="933450"/>
          </a:xfrm>
          <a:prstGeom prst="rect">
            <a:avLst/>
          </a:prstGeom>
        </p:spPr>
      </p:pic>
      <p:sp>
        <p:nvSpPr>
          <p:cNvPr id="9" name="CaixaDeTexto 8"/>
          <p:cNvSpPr txBox="1"/>
          <p:nvPr/>
        </p:nvSpPr>
        <p:spPr>
          <a:xfrm>
            <a:off x="179512" y="3284984"/>
            <a:ext cx="5256584" cy="738664"/>
          </a:xfrm>
          <a:prstGeom prst="rect">
            <a:avLst/>
          </a:prstGeom>
          <a:noFill/>
        </p:spPr>
        <p:txBody>
          <a:bodyPr wrap="square" rtlCol="0">
            <a:spAutoFit/>
          </a:bodyPr>
          <a:lstStyle/>
          <a:p>
            <a:r>
              <a:rPr lang="pt-BR" sz="2400" dirty="0"/>
              <a:t>P’=[X’ Y’]   e P=[X Y]</a:t>
            </a:r>
          </a:p>
          <a:p>
            <a:endParaRPr lang="pt-BR" dirty="0"/>
          </a:p>
        </p:txBody>
      </p:sp>
      <p:sp>
        <p:nvSpPr>
          <p:cNvPr id="10" name="CaixaDeTexto 9"/>
          <p:cNvSpPr txBox="1"/>
          <p:nvPr/>
        </p:nvSpPr>
        <p:spPr>
          <a:xfrm>
            <a:off x="0" y="4149080"/>
            <a:ext cx="7596336" cy="461665"/>
          </a:xfrm>
          <a:prstGeom prst="rect">
            <a:avLst/>
          </a:prstGeom>
          <a:noFill/>
        </p:spPr>
        <p:txBody>
          <a:bodyPr wrap="square" rtlCol="0">
            <a:spAutoFit/>
          </a:bodyPr>
          <a:lstStyle/>
          <a:p>
            <a:r>
              <a:rPr lang="pt-BR" sz="2400" dirty="0" smtClean="0"/>
              <a:t>   [X’  Y’] = [X  Y ] . </a:t>
            </a:r>
            <a:endParaRPr lang="pt-BR" sz="2400" dirty="0"/>
          </a:p>
        </p:txBody>
      </p:sp>
      <p:pic>
        <p:nvPicPr>
          <p:cNvPr id="11" name="Imagem 10"/>
          <p:cNvPicPr>
            <a:picLocks noChangeAspect="1"/>
          </p:cNvPicPr>
          <p:nvPr/>
        </p:nvPicPr>
        <p:blipFill>
          <a:blip r:embed="rId3"/>
          <a:stretch>
            <a:fillRect/>
          </a:stretch>
        </p:blipFill>
        <p:spPr>
          <a:xfrm>
            <a:off x="2195736" y="4023648"/>
            <a:ext cx="1828800" cy="933450"/>
          </a:xfrm>
          <a:prstGeom prst="rect">
            <a:avLst/>
          </a:prstGeom>
        </p:spPr>
      </p:pic>
      <p:sp>
        <p:nvSpPr>
          <p:cNvPr id="12" name="CaixaDeTexto 11"/>
          <p:cNvSpPr txBox="1"/>
          <p:nvPr/>
        </p:nvSpPr>
        <p:spPr>
          <a:xfrm>
            <a:off x="179512" y="5373216"/>
            <a:ext cx="6005362" cy="461665"/>
          </a:xfrm>
          <a:prstGeom prst="rect">
            <a:avLst/>
          </a:prstGeom>
          <a:noFill/>
        </p:spPr>
        <p:txBody>
          <a:bodyPr wrap="square" rtlCol="0">
            <a:spAutoFit/>
          </a:bodyPr>
          <a:lstStyle/>
          <a:p>
            <a:r>
              <a:rPr lang="pt-BR" sz="2400" smtClean="0"/>
              <a:t>[X’ Y’] = [ </a:t>
            </a:r>
            <a:endParaRPr lang="pt-BR" sz="2400" dirty="0"/>
          </a:p>
        </p:txBody>
      </p:sp>
      <p:pic>
        <p:nvPicPr>
          <p:cNvPr id="13" name="Imagem 12"/>
          <p:cNvPicPr>
            <a:picLocks noChangeAspect="1"/>
          </p:cNvPicPr>
          <p:nvPr/>
        </p:nvPicPr>
        <p:blipFill>
          <a:blip r:embed="rId4"/>
          <a:stretch>
            <a:fillRect/>
          </a:stretch>
        </p:blipFill>
        <p:spPr>
          <a:xfrm>
            <a:off x="1455787" y="5475460"/>
            <a:ext cx="2295525" cy="257175"/>
          </a:xfrm>
          <a:prstGeom prst="rect">
            <a:avLst/>
          </a:prstGeom>
        </p:spPr>
      </p:pic>
      <p:pic>
        <p:nvPicPr>
          <p:cNvPr id="14" name="Imagem 13"/>
          <p:cNvPicPr>
            <a:picLocks noChangeAspect="1"/>
          </p:cNvPicPr>
          <p:nvPr/>
        </p:nvPicPr>
        <p:blipFill>
          <a:blip r:embed="rId5"/>
          <a:stretch>
            <a:fillRect/>
          </a:stretch>
        </p:blipFill>
        <p:spPr>
          <a:xfrm>
            <a:off x="3870299" y="5379645"/>
            <a:ext cx="2314575" cy="457200"/>
          </a:xfrm>
          <a:prstGeom prst="rect">
            <a:avLst/>
          </a:prstGeom>
        </p:spPr>
      </p:pic>
      <p:cxnSp>
        <p:nvCxnSpPr>
          <p:cNvPr id="22" name="Conector reto 21"/>
          <p:cNvCxnSpPr/>
          <p:nvPr/>
        </p:nvCxnSpPr>
        <p:spPr>
          <a:xfrm>
            <a:off x="6184874" y="5379645"/>
            <a:ext cx="0" cy="35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6184874" y="537964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6012160" y="5732635"/>
            <a:ext cx="1727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6012160" y="5373216"/>
            <a:ext cx="17271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692696"/>
            <a:ext cx="8424936" cy="1815882"/>
          </a:xfrm>
          <a:prstGeom prst="rect">
            <a:avLst/>
          </a:prstGeom>
          <a:noFill/>
        </p:spPr>
        <p:txBody>
          <a:bodyPr wrap="square" rtlCol="0">
            <a:spAutoFit/>
          </a:bodyPr>
          <a:lstStyle/>
          <a:p>
            <a:pPr algn="just"/>
            <a:r>
              <a:rPr lang="pt-BR" sz="2800" dirty="0"/>
              <a:t>Transformações geométricas são operações que podem ser utilizadas visando a </a:t>
            </a:r>
            <a:r>
              <a:rPr lang="pt-BR" sz="2800" dirty="0" smtClean="0"/>
              <a:t>alteração de </a:t>
            </a:r>
            <a:r>
              <a:rPr lang="pt-BR" sz="2800" dirty="0"/>
              <a:t>algumas características como posição, orientação, forma ou tamanho </a:t>
            </a:r>
            <a:r>
              <a:rPr lang="pt-BR" sz="2800" dirty="0" smtClean="0"/>
              <a:t>do objeto </a:t>
            </a:r>
            <a:r>
              <a:rPr lang="pt-BR" sz="2800" dirty="0"/>
              <a:t>a ser desenhado.</a:t>
            </a:r>
          </a:p>
        </p:txBody>
      </p:sp>
      <p:sp>
        <p:nvSpPr>
          <p:cNvPr id="3" name="CaixaDeTexto 2"/>
          <p:cNvSpPr txBox="1"/>
          <p:nvPr/>
        </p:nvSpPr>
        <p:spPr>
          <a:xfrm>
            <a:off x="323528" y="2852936"/>
            <a:ext cx="8568952" cy="523220"/>
          </a:xfrm>
          <a:prstGeom prst="rect">
            <a:avLst/>
          </a:prstGeom>
          <a:noFill/>
        </p:spPr>
        <p:txBody>
          <a:bodyPr wrap="square" rtlCol="0">
            <a:spAutoFit/>
          </a:bodyPr>
          <a:lstStyle/>
          <a:p>
            <a:r>
              <a:rPr lang="pt-BR" sz="2800" b="1" dirty="0" smtClean="0"/>
              <a:t>2.1 </a:t>
            </a:r>
            <a:r>
              <a:rPr lang="pt-BR" sz="2800" b="1" dirty="0"/>
              <a:t>MATRIZES EM COMPUTAÇÃO GRÁFICA</a:t>
            </a:r>
            <a:endParaRPr lang="pt-BR" sz="2800" dirty="0"/>
          </a:p>
        </p:txBody>
      </p:sp>
      <p:sp>
        <p:nvSpPr>
          <p:cNvPr id="4" name="CaixaDeTexto 3"/>
          <p:cNvSpPr txBox="1"/>
          <p:nvPr/>
        </p:nvSpPr>
        <p:spPr>
          <a:xfrm>
            <a:off x="323528" y="3645024"/>
            <a:ext cx="8424936" cy="2677656"/>
          </a:xfrm>
          <a:prstGeom prst="rect">
            <a:avLst/>
          </a:prstGeom>
          <a:noFill/>
        </p:spPr>
        <p:txBody>
          <a:bodyPr wrap="square" rtlCol="0">
            <a:spAutoFit/>
          </a:bodyPr>
          <a:lstStyle/>
          <a:p>
            <a:pPr algn="just"/>
            <a:r>
              <a:rPr lang="pt-BR" sz="2400" dirty="0"/>
              <a:t>Todas as transformações geométricas podem ser representadas na forma de equações.</a:t>
            </a:r>
          </a:p>
          <a:p>
            <a:pPr algn="just"/>
            <a:r>
              <a:rPr lang="pt-BR" sz="2400" dirty="0"/>
              <a:t>O problema é que manipulações de objetos gráficos normalmente </a:t>
            </a:r>
            <a:r>
              <a:rPr lang="pt-BR" sz="2400" dirty="0" smtClean="0"/>
              <a:t>envolvem muitas </a:t>
            </a:r>
            <a:r>
              <a:rPr lang="pt-BR" sz="2400" dirty="0"/>
              <a:t>operações de aritmética simples. As matrizes são muito usadas nessas </a:t>
            </a:r>
            <a:r>
              <a:rPr lang="pt-BR" sz="2400" dirty="0" smtClean="0"/>
              <a:t>manipulações porque </a:t>
            </a:r>
            <a:r>
              <a:rPr lang="pt-BR" sz="2400" dirty="0"/>
              <a:t>são mais fáceis de usar e entender do que as equações algébricas, </a:t>
            </a:r>
            <a:r>
              <a:rPr lang="pt-BR" sz="2400" dirty="0" smtClean="0"/>
              <a:t>o que </a:t>
            </a:r>
            <a:r>
              <a:rPr lang="pt-BR" sz="2400" dirty="0"/>
              <a:t>explica por que programadores e engenheiros as usam extensivamente.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252967" y="1268760"/>
            <a:ext cx="6428538" cy="48245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539552" y="332656"/>
            <a:ext cx="8352928" cy="4896544"/>
          </a:xfrm>
          <a:prstGeom prst="rect">
            <a:avLst/>
          </a:prstGeom>
          <a:noFill/>
          <a:ln w="9525">
            <a:noFill/>
            <a:miter lim="800000"/>
            <a:headEnd/>
            <a:tailEnd/>
          </a:ln>
        </p:spPr>
      </p:pic>
      <p:sp>
        <p:nvSpPr>
          <p:cNvPr id="3" name="CaixaDeTexto 2"/>
          <p:cNvSpPr txBox="1"/>
          <p:nvPr/>
        </p:nvSpPr>
        <p:spPr>
          <a:xfrm>
            <a:off x="1115616" y="5733256"/>
            <a:ext cx="7056784" cy="369332"/>
          </a:xfrm>
          <a:prstGeom prst="rect">
            <a:avLst/>
          </a:prstGeom>
          <a:noFill/>
        </p:spPr>
        <p:txBody>
          <a:bodyPr wrap="square" rtlCol="0">
            <a:spAutoFit/>
          </a:bodyPr>
          <a:lstStyle/>
          <a:p>
            <a:r>
              <a:rPr lang="pt-BR" dirty="0" smtClean="0"/>
              <a:t>P’ = P(T-p1)(Rᶿ)(T+p1)</a:t>
            </a:r>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496944" cy="4154984"/>
          </a:xfrm>
          <a:prstGeom prst="rect">
            <a:avLst/>
          </a:prstGeom>
          <a:noFill/>
        </p:spPr>
        <p:txBody>
          <a:bodyPr wrap="square" rtlCol="0">
            <a:spAutoFit/>
          </a:bodyPr>
          <a:lstStyle/>
          <a:p>
            <a:r>
              <a:rPr lang="pt-BR" sz="2400" dirty="0" smtClean="0"/>
              <a:t>Esse mesmo procedimento pode ser usado para alterar a escala de um objeto em torno de um certo ponto. </a:t>
            </a:r>
          </a:p>
          <a:p>
            <a:r>
              <a:rPr lang="pt-BR" sz="2400" dirty="0" smtClean="0"/>
              <a:t>Na realidade, diversos efeitos podem ser combinados de maneira análoga. </a:t>
            </a:r>
          </a:p>
          <a:p>
            <a:r>
              <a:rPr lang="pt-BR" sz="2400" dirty="0" smtClean="0"/>
              <a:t>Por exemplo, podemos realizar uma combinação da rotação e</a:t>
            </a:r>
          </a:p>
          <a:p>
            <a:r>
              <a:rPr lang="pt-BR" sz="2400" dirty="0" smtClean="0"/>
              <a:t>mudança de escala em torno de um ponto, combinando essas operações com a translação. Isto é, antes de aplicar a rotação de um ângulo </a:t>
            </a:r>
            <a:r>
              <a:rPr lang="pt-BR" sz="2400" i="1" dirty="0" smtClean="0"/>
              <a:t> e a mudança de escala, </a:t>
            </a:r>
            <a:r>
              <a:rPr lang="pt-BR" sz="2400" dirty="0" smtClean="0"/>
              <a:t>ambas em torno de um mesmo ponto, usamos uma translação para localizar esse ponto na origem do sistema, aplicamos a rotação e a mudança de escala desejadas e, então, usamos uma translação inversa para retornar ao ponto.</a:t>
            </a:r>
            <a:endParaRPr lang="pt-BR"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332656"/>
            <a:ext cx="8640960" cy="4955203"/>
          </a:xfrm>
          <a:prstGeom prst="rect">
            <a:avLst/>
          </a:prstGeom>
          <a:noFill/>
        </p:spPr>
        <p:txBody>
          <a:bodyPr wrap="square" rtlCol="0">
            <a:spAutoFit/>
          </a:bodyPr>
          <a:lstStyle/>
          <a:p>
            <a:pPr algn="ctr"/>
            <a:r>
              <a:rPr lang="pt-BR" sz="2800" b="1" dirty="0" smtClean="0"/>
              <a:t>2.6. COORDENADAS HOMOGÊNEAS</a:t>
            </a:r>
          </a:p>
          <a:p>
            <a:r>
              <a:rPr lang="pt-BR" sz="2400" dirty="0" smtClean="0"/>
              <a:t>As operações de reflexão, rotação e escala podem ser facilmente executadas com o uso de matrizes. Assim, diversas operações podem ser concatenadas numa única matriz pela multiplicação prévia. As operações de translação ainda têm de ser conduzidas em separado, uma vez que sua aplicação depende de uma soma ou uma subtração vetorial.</a:t>
            </a:r>
          </a:p>
          <a:p>
            <a:r>
              <a:rPr lang="pt-BR" sz="2400" dirty="0" smtClean="0"/>
              <a:t>Com o objetivo de otimizar a aplicação dessas operações, podemos usar um sistema de coordenadas denominado coordenadas homogêneas. Quando tratamos de representar um ponto no espaço 3D, no sistema cartesiano, fazemos uso das coordenadas</a:t>
            </a:r>
          </a:p>
          <a:p>
            <a:r>
              <a:rPr lang="pt-BR" sz="2400" dirty="0" smtClean="0"/>
              <a:t>(x,y,z) que posicionam o ponto no espaço em relação ao centro de coordenadas.</a:t>
            </a:r>
            <a:endParaRPr lang="pt-B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568952" cy="3785652"/>
          </a:xfrm>
          <a:prstGeom prst="rect">
            <a:avLst/>
          </a:prstGeom>
          <a:noFill/>
        </p:spPr>
        <p:txBody>
          <a:bodyPr wrap="square" rtlCol="0">
            <a:spAutoFit/>
          </a:bodyPr>
          <a:lstStyle/>
          <a:p>
            <a:r>
              <a:rPr lang="pt-BR" sz="2400" dirty="0" smtClean="0"/>
              <a:t>O  sistema de coordenadas homogêneas utiliza quatro valores para expressar um ponto P que será descrito por (x’,y’,z’,M). A transformação do sistema homogêneo para o</a:t>
            </a:r>
          </a:p>
          <a:p>
            <a:r>
              <a:rPr lang="pt-BR" sz="2400" dirty="0" smtClean="0"/>
              <a:t>cartesiano se dá pela seguinte relação: (x,y,z)=(x’/M, y’/M, z’/M). Dizemos que dois conjuntos de coordenadas homogêneas, (x,y,z,M) e (x’,y’,z’,M’), representam o mesmo ponto se, e somente se, um é múltiplo do outro. Assim, (2,3,4,6) e (4,6,8,12) são</a:t>
            </a:r>
          </a:p>
          <a:p>
            <a:r>
              <a:rPr lang="pt-BR" sz="2400" dirty="0" smtClean="0"/>
              <a:t>o mesmo ponto com diferentes representações. Isto é, cada ponto do espaço pode ter uma representação em uma infinidade de coordenadas homogêneas.</a:t>
            </a:r>
            <a:endParaRPr lang="pt-BR"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332656"/>
            <a:ext cx="8208912" cy="523220"/>
          </a:xfrm>
          <a:prstGeom prst="rect">
            <a:avLst/>
          </a:prstGeom>
          <a:noFill/>
        </p:spPr>
        <p:txBody>
          <a:bodyPr wrap="square" rtlCol="0">
            <a:spAutoFit/>
          </a:bodyPr>
          <a:lstStyle/>
          <a:p>
            <a:pPr algn="ctr"/>
            <a:r>
              <a:rPr lang="pt-BR" sz="2800" b="1" dirty="0" smtClean="0"/>
              <a:t>2.7 PROJEÇÕES GEOMÉTRICAS</a:t>
            </a:r>
            <a:endParaRPr lang="pt-BR" sz="2800" dirty="0"/>
          </a:p>
        </p:txBody>
      </p:sp>
      <p:sp>
        <p:nvSpPr>
          <p:cNvPr id="3" name="CaixaDeTexto 2"/>
          <p:cNvSpPr txBox="1"/>
          <p:nvPr/>
        </p:nvSpPr>
        <p:spPr>
          <a:xfrm>
            <a:off x="323528" y="1052736"/>
            <a:ext cx="8136904" cy="1938992"/>
          </a:xfrm>
          <a:prstGeom prst="rect">
            <a:avLst/>
          </a:prstGeom>
          <a:noFill/>
        </p:spPr>
        <p:txBody>
          <a:bodyPr wrap="square" rtlCol="0">
            <a:spAutoFit/>
          </a:bodyPr>
          <a:lstStyle/>
          <a:p>
            <a:r>
              <a:rPr lang="pt-BR" sz="2400" dirty="0" smtClean="0"/>
              <a:t>Projeções permitem a visualização bidimensional de objetos tridimensionais.</a:t>
            </a:r>
          </a:p>
          <a:p>
            <a:r>
              <a:rPr lang="pt-BR" sz="2400" dirty="0" smtClean="0"/>
              <a:t>Para gerar a imagem de um objeto 3D, precisamos converter as coordenadas 3D em coordenadas 2D, que correspondam a uma visão do objeto de uma posição específica</a:t>
            </a:r>
            <a:r>
              <a:rPr lang="pt-BR" dirty="0" smtClean="0"/>
              <a:t>.</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755576" y="2996952"/>
            <a:ext cx="7632848" cy="34609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51520" y="188640"/>
            <a:ext cx="8424936" cy="523220"/>
          </a:xfrm>
          <a:prstGeom prst="rect">
            <a:avLst/>
          </a:prstGeom>
          <a:noFill/>
        </p:spPr>
        <p:txBody>
          <a:bodyPr wrap="square" rtlCol="0">
            <a:spAutoFit/>
          </a:bodyPr>
          <a:lstStyle/>
          <a:p>
            <a:pPr algn="ctr"/>
            <a:r>
              <a:rPr lang="pt-BR" sz="2800" b="1" dirty="0" smtClean="0"/>
              <a:t>2.7.1 Classificação das Projeções Geométricas</a:t>
            </a:r>
            <a:endParaRPr lang="pt-BR" sz="2800" dirty="0"/>
          </a:p>
        </p:txBody>
      </p:sp>
      <p:pic>
        <p:nvPicPr>
          <p:cNvPr id="3074" name="Picture 2"/>
          <p:cNvPicPr>
            <a:picLocks noChangeAspect="1" noChangeArrowheads="1"/>
          </p:cNvPicPr>
          <p:nvPr/>
        </p:nvPicPr>
        <p:blipFill>
          <a:blip r:embed="rId2" cstate="print"/>
          <a:srcRect/>
          <a:stretch>
            <a:fillRect/>
          </a:stretch>
        </p:blipFill>
        <p:spPr bwMode="auto">
          <a:xfrm>
            <a:off x="179512" y="980728"/>
            <a:ext cx="7920880" cy="5031247"/>
          </a:xfrm>
          <a:prstGeom prst="rect">
            <a:avLst/>
          </a:prstGeom>
          <a:noFill/>
          <a:ln w="9525">
            <a:noFill/>
            <a:miter lim="800000"/>
            <a:headEnd/>
            <a:tailEnd/>
          </a:ln>
        </p:spPr>
      </p:pic>
      <p:sp>
        <p:nvSpPr>
          <p:cNvPr id="2" name="CaixaDeTexto 1"/>
          <p:cNvSpPr txBox="1"/>
          <p:nvPr/>
        </p:nvSpPr>
        <p:spPr>
          <a:xfrm>
            <a:off x="899592" y="6309320"/>
            <a:ext cx="7056784" cy="369332"/>
          </a:xfrm>
          <a:prstGeom prst="rect">
            <a:avLst/>
          </a:prstGeom>
          <a:noFill/>
        </p:spPr>
        <p:txBody>
          <a:bodyPr wrap="square" rtlCol="0">
            <a:spAutoFit/>
          </a:bodyPr>
          <a:lstStyle/>
          <a:p>
            <a:r>
              <a:rPr lang="pt-BR" dirty="0" smtClean="0"/>
              <a:t> </a:t>
            </a: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332656"/>
            <a:ext cx="8424936" cy="1569660"/>
          </a:xfrm>
          <a:prstGeom prst="rect">
            <a:avLst/>
          </a:prstGeom>
          <a:noFill/>
        </p:spPr>
        <p:txBody>
          <a:bodyPr wrap="square" rtlCol="0">
            <a:spAutoFit/>
          </a:bodyPr>
          <a:lstStyle/>
          <a:p>
            <a:r>
              <a:rPr lang="pt-BR" sz="2400" dirty="0" smtClean="0"/>
              <a:t>Nas projeções paralelas, o centro de projeção é localizado no infinito, e todas as linhas de projeção são paralelas entre si . Nas projeções paralelas ortográficas, as linhas de projeção são paralelas entre si e perpendiculares ao plano de projeção .</a:t>
            </a:r>
            <a:endParaRPr lang="pt-BR" sz="2400" dirty="0"/>
          </a:p>
        </p:txBody>
      </p:sp>
      <p:pic>
        <p:nvPicPr>
          <p:cNvPr id="4098" name="Picture 2"/>
          <p:cNvPicPr>
            <a:picLocks noChangeAspect="1" noChangeArrowheads="1"/>
          </p:cNvPicPr>
          <p:nvPr/>
        </p:nvPicPr>
        <p:blipFill>
          <a:blip r:embed="rId2" cstate="print"/>
          <a:srcRect/>
          <a:stretch>
            <a:fillRect/>
          </a:stretch>
        </p:blipFill>
        <p:spPr bwMode="auto">
          <a:xfrm>
            <a:off x="611560" y="1916832"/>
            <a:ext cx="8280920" cy="4598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332656"/>
            <a:ext cx="8496944" cy="5940088"/>
          </a:xfrm>
          <a:prstGeom prst="rect">
            <a:avLst/>
          </a:prstGeom>
          <a:noFill/>
        </p:spPr>
        <p:txBody>
          <a:bodyPr wrap="square" rtlCol="0">
            <a:spAutoFit/>
          </a:bodyPr>
          <a:lstStyle/>
          <a:p>
            <a:endParaRPr lang="pt-BR" dirty="0" smtClean="0"/>
          </a:p>
          <a:p>
            <a:pPr algn="ctr"/>
            <a:r>
              <a:rPr lang="pt-BR" sz="2800" b="1" dirty="0" smtClean="0"/>
              <a:t>2.7.2 Projeções Paralelas Ortográficas</a:t>
            </a:r>
          </a:p>
          <a:p>
            <a:pPr algn="ctr"/>
            <a:endParaRPr lang="pt-BR" sz="2800" dirty="0" smtClean="0"/>
          </a:p>
          <a:p>
            <a:r>
              <a:rPr lang="pt-BR" sz="2400" dirty="0" smtClean="0"/>
              <a:t>A característica principal das classificações das projeções ortográficas é a direção que o plano de projeção faz com as faces principais do objeto a ser projetado. </a:t>
            </a:r>
          </a:p>
          <a:p>
            <a:r>
              <a:rPr lang="pt-BR" sz="2400" dirty="0" smtClean="0"/>
              <a:t>Nas múltiplas vistas ortográficas, o plano de projeção aparece paralelo aos planos principais (que representam as faces do objeto). </a:t>
            </a:r>
          </a:p>
          <a:p>
            <a:r>
              <a:rPr lang="pt-BR" sz="2400" dirty="0" smtClean="0"/>
              <a:t>Essas projeções mostram assim o objeto visto do topo (planta baixa), de frente e de lado (elevação). </a:t>
            </a:r>
          </a:p>
          <a:p>
            <a:endParaRPr lang="pt-BR" sz="2400" dirty="0" smtClean="0"/>
          </a:p>
          <a:p>
            <a:r>
              <a:rPr lang="pt-BR" sz="2400" dirty="0" smtClean="0"/>
              <a:t>Nas projeções ortográficas  se os planos principais do objeto forem paralelos ao plano de projeção, as faces do objeto perpendiculares ao plano de projeção não são vistas.</a:t>
            </a:r>
          </a:p>
          <a:p>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260648"/>
            <a:ext cx="8496944" cy="523220"/>
          </a:xfrm>
          <a:prstGeom prst="rect">
            <a:avLst/>
          </a:prstGeom>
          <a:noFill/>
        </p:spPr>
        <p:txBody>
          <a:bodyPr wrap="square" rtlCol="0">
            <a:spAutoFit/>
          </a:bodyPr>
          <a:lstStyle/>
          <a:p>
            <a:pPr algn="ctr"/>
            <a:r>
              <a:rPr lang="pt-BR" sz="2800" b="1" dirty="0" smtClean="0"/>
              <a:t>2.7.3 Projeção Perspectiva </a:t>
            </a:r>
            <a:endParaRPr lang="pt-BR" sz="2800" dirty="0"/>
          </a:p>
        </p:txBody>
      </p:sp>
      <p:sp>
        <p:nvSpPr>
          <p:cNvPr id="3" name="CaixaDeTexto 2"/>
          <p:cNvSpPr txBox="1"/>
          <p:nvPr/>
        </p:nvSpPr>
        <p:spPr>
          <a:xfrm>
            <a:off x="251520" y="1124744"/>
            <a:ext cx="8424936" cy="4154984"/>
          </a:xfrm>
          <a:prstGeom prst="rect">
            <a:avLst/>
          </a:prstGeom>
          <a:noFill/>
        </p:spPr>
        <p:txBody>
          <a:bodyPr wrap="square" rtlCol="0">
            <a:spAutoFit/>
          </a:bodyPr>
          <a:lstStyle/>
          <a:p>
            <a:r>
              <a:rPr lang="pt-BR" sz="2400" dirty="0" smtClean="0"/>
              <a:t>A partir de análises visuais, o arquiteto italiano </a:t>
            </a:r>
            <a:r>
              <a:rPr lang="pt-BR" sz="2400" dirty="0" err="1" smtClean="0"/>
              <a:t>Brunelleschi</a:t>
            </a:r>
            <a:r>
              <a:rPr lang="pt-BR" sz="2400" dirty="0" smtClean="0"/>
              <a:t> (1377-1446), descobriu a Perspectiva na busca de soluções geométricas para a construção da cúpula da Catedral de Florença. </a:t>
            </a:r>
          </a:p>
          <a:p>
            <a:r>
              <a:rPr lang="pt-BR" sz="2400" dirty="0" smtClean="0"/>
              <a:t>A projeção perspectiva, ao contrário da projeção paralela, produz uma imagem realista, porém não pode reproduzir suas verdadeiras medidas . </a:t>
            </a:r>
          </a:p>
          <a:p>
            <a:r>
              <a:rPr lang="pt-BR" sz="2400" dirty="0" smtClean="0"/>
              <a:t>A projeção perspectiva é uma transformação dentro</a:t>
            </a:r>
          </a:p>
          <a:p>
            <a:r>
              <a:rPr lang="pt-BR" sz="2400" dirty="0" smtClean="0"/>
              <a:t>do espaço tridimensional e suas projeções representam a cena vista de um ponto de observação a uma distância finita. Nela, o centro de projeção está a uma certa distância da cena, enquanto nas projeções paralelas ele está no infinito</a:t>
            </a:r>
            <a:r>
              <a:rPr lang="pt-BR" dirty="0" smtClean="0"/>
              <a:t>.</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476672"/>
            <a:ext cx="8352928" cy="3046988"/>
          </a:xfrm>
          <a:prstGeom prst="rect">
            <a:avLst/>
          </a:prstGeom>
          <a:noFill/>
        </p:spPr>
        <p:txBody>
          <a:bodyPr wrap="square" rtlCol="0">
            <a:spAutoFit/>
          </a:bodyPr>
          <a:lstStyle/>
          <a:p>
            <a:pPr algn="just"/>
            <a:r>
              <a:rPr lang="pt-BR" sz="2400" dirty="0"/>
              <a:t>Devido ao padrão de coordenadas usualmente adotado para representação </a:t>
            </a:r>
            <a:r>
              <a:rPr lang="pt-BR" sz="2400" dirty="0" smtClean="0"/>
              <a:t>de pontos </a:t>
            </a:r>
            <a:r>
              <a:rPr lang="pt-BR" sz="2400" dirty="0"/>
              <a:t>no plano (x,y) e no espaço tridimensional (x,y,z), pode ser conveniente manipular</a:t>
            </a:r>
          </a:p>
          <a:p>
            <a:pPr algn="just"/>
            <a:r>
              <a:rPr lang="pt-BR" sz="2400" dirty="0"/>
              <a:t>esses pontos em matrizes quadradas de 2×2 ou 3×3 elementos. Através </a:t>
            </a:r>
            <a:r>
              <a:rPr lang="pt-BR" sz="2400" dirty="0" smtClean="0"/>
              <a:t>de </a:t>
            </a:r>
            <a:r>
              <a:rPr lang="pt-BR" sz="2400" b="1" dirty="0" smtClean="0"/>
              <a:t>matrizes </a:t>
            </a:r>
            <a:r>
              <a:rPr lang="pt-BR" sz="2400" b="1" dirty="0"/>
              <a:t>e de sua multiplicação</a:t>
            </a:r>
            <a:r>
              <a:rPr lang="pt-BR" sz="2400" dirty="0"/>
              <a:t>, podemos representar todas as transformações </a:t>
            </a:r>
            <a:r>
              <a:rPr lang="pt-BR" sz="2400" dirty="0" smtClean="0"/>
              <a:t>lineares 2D </a:t>
            </a:r>
            <a:r>
              <a:rPr lang="pt-BR" sz="2400" dirty="0"/>
              <a:t>e 3D. Várias transformações podem ser combinadas resultando em </a:t>
            </a:r>
            <a:r>
              <a:rPr lang="pt-BR" sz="2400" dirty="0" smtClean="0"/>
              <a:t>uma única </a:t>
            </a:r>
            <a:r>
              <a:rPr lang="pt-BR" sz="2400" dirty="0"/>
              <a:t>matriz denominada matriz de transformação.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39552" y="1916832"/>
            <a:ext cx="7992888" cy="4464496"/>
          </a:xfrm>
          <a:prstGeom prst="rect">
            <a:avLst/>
          </a:prstGeom>
          <a:noFill/>
          <a:ln w="9525">
            <a:noFill/>
            <a:miter lim="800000"/>
            <a:headEnd/>
            <a:tailEnd/>
          </a:ln>
        </p:spPr>
      </p:pic>
      <p:sp>
        <p:nvSpPr>
          <p:cNvPr id="3" name="CaixaDeTexto 2"/>
          <p:cNvSpPr txBox="1"/>
          <p:nvPr/>
        </p:nvSpPr>
        <p:spPr>
          <a:xfrm>
            <a:off x="323528" y="404664"/>
            <a:ext cx="7632848" cy="1200329"/>
          </a:xfrm>
          <a:prstGeom prst="rect">
            <a:avLst/>
          </a:prstGeom>
          <a:noFill/>
        </p:spPr>
        <p:txBody>
          <a:bodyPr wrap="square" rtlCol="0">
            <a:spAutoFit/>
          </a:bodyPr>
          <a:lstStyle/>
          <a:p>
            <a:r>
              <a:rPr lang="pt-BR" dirty="0" smtClean="0"/>
              <a:t>Aposição do ponto (x’, y’, z’=f )no plano da </a:t>
            </a:r>
            <a:r>
              <a:rPr lang="pt-BR" dirty="0" err="1" smtClean="0"/>
              <a:t>imagemé</a:t>
            </a:r>
            <a:r>
              <a:rPr lang="pt-BR" dirty="0" smtClean="0"/>
              <a:t> dado pelas seguintes equações.</a:t>
            </a:r>
          </a:p>
          <a:p>
            <a:r>
              <a:rPr lang="pt-BR" dirty="0" smtClean="0"/>
              <a:t>x‘ = f x /z</a:t>
            </a:r>
          </a:p>
          <a:p>
            <a:r>
              <a:rPr lang="pt-BR" dirty="0" smtClean="0"/>
              <a:t>y‘ = f y/z</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785938" y="2305050"/>
            <a:ext cx="5572125" cy="2247900"/>
          </a:xfrm>
          <a:prstGeom prst="rect">
            <a:avLst/>
          </a:prstGeom>
          <a:noFill/>
          <a:ln w="9525">
            <a:noFill/>
            <a:miter lim="800000"/>
            <a:headEnd/>
            <a:tailEnd/>
          </a:ln>
        </p:spPr>
      </p:pic>
      <p:sp>
        <p:nvSpPr>
          <p:cNvPr id="3" name="CaixaDeTexto 2"/>
          <p:cNvSpPr txBox="1"/>
          <p:nvPr/>
        </p:nvSpPr>
        <p:spPr>
          <a:xfrm>
            <a:off x="467544" y="404664"/>
            <a:ext cx="8064896" cy="523220"/>
          </a:xfrm>
          <a:prstGeom prst="rect">
            <a:avLst/>
          </a:prstGeom>
          <a:noFill/>
        </p:spPr>
        <p:txBody>
          <a:bodyPr wrap="square" rtlCol="0">
            <a:spAutoFit/>
          </a:bodyPr>
          <a:lstStyle/>
          <a:p>
            <a:pPr algn="ctr"/>
            <a:r>
              <a:rPr lang="pt-BR" sz="2800" dirty="0" smtClean="0"/>
              <a:t>Volume de Visualização de uma cena</a:t>
            </a:r>
            <a:endParaRPr lang="pt-BR"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539552" y="620688"/>
            <a:ext cx="7878468" cy="3342679"/>
          </a:xfrm>
          <a:prstGeom prst="rect">
            <a:avLst/>
          </a:prstGeom>
        </p:spPr>
      </p:pic>
      <p:sp>
        <p:nvSpPr>
          <p:cNvPr id="4" name="CaixaDeTexto 3"/>
          <p:cNvSpPr txBox="1"/>
          <p:nvPr/>
        </p:nvSpPr>
        <p:spPr>
          <a:xfrm>
            <a:off x="395536" y="4365104"/>
            <a:ext cx="8136904" cy="3108543"/>
          </a:xfrm>
          <a:prstGeom prst="rect">
            <a:avLst/>
          </a:prstGeom>
          <a:noFill/>
        </p:spPr>
        <p:txBody>
          <a:bodyPr wrap="square" rtlCol="0">
            <a:spAutoFit/>
          </a:bodyPr>
          <a:lstStyle/>
          <a:p>
            <a:r>
              <a:rPr lang="pt-BR" sz="2800" dirty="0"/>
              <a:t>Na projeção paralela ortográfica não há alteração nas medidas do </a:t>
            </a:r>
            <a:r>
              <a:rPr lang="pt-BR" sz="2800" dirty="0" err="1"/>
              <a:t>objeto.Sua</a:t>
            </a:r>
            <a:r>
              <a:rPr lang="pt-BR" sz="2800" dirty="0"/>
              <a:t> construção é bastante simples, pois, basicamente, consiste em omitir uma das </a:t>
            </a:r>
            <a:r>
              <a:rPr lang="pt-BR" sz="2800" dirty="0" smtClean="0"/>
              <a:t>componentes de </a:t>
            </a:r>
            <a:r>
              <a:rPr lang="pt-BR" sz="2800" dirty="0"/>
              <a:t>cada vértice. Entretanto, a projeção perspectiva é mais utilizada, uma vez </a:t>
            </a:r>
            <a:r>
              <a:rPr lang="pt-BR" sz="2800" dirty="0" smtClean="0"/>
              <a:t>que representa </a:t>
            </a:r>
            <a:r>
              <a:rPr lang="pt-BR" sz="2800" dirty="0"/>
              <a:t>melhor o que acontece na realidade</a:t>
            </a:r>
          </a:p>
          <a:p>
            <a:endParaRPr lang="pt-BR" sz="2800" dirty="0"/>
          </a:p>
        </p:txBody>
      </p:sp>
    </p:spTree>
    <p:extLst>
      <p:ext uri="{BB962C8B-B14F-4D97-AF65-F5344CB8AC3E}">
        <p14:creationId xmlns:p14="http://schemas.microsoft.com/office/powerpoint/2010/main" val="3461850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260648"/>
            <a:ext cx="8568952" cy="6740307"/>
          </a:xfrm>
          <a:prstGeom prst="rect">
            <a:avLst/>
          </a:prstGeom>
          <a:noFill/>
        </p:spPr>
        <p:txBody>
          <a:bodyPr wrap="square" rtlCol="0">
            <a:spAutoFit/>
          </a:bodyPr>
          <a:lstStyle/>
          <a:p>
            <a:r>
              <a:rPr lang="pt-BR" sz="2400" dirty="0"/>
              <a:t>Na visualização 3D também é preciso definir um </a:t>
            </a:r>
            <a:r>
              <a:rPr lang="pt-BR" sz="2400" b="1" dirty="0"/>
              <a:t>volume de visualização</a:t>
            </a:r>
            <a:r>
              <a:rPr lang="pt-BR" sz="2400" dirty="0"/>
              <a:t>, ou seja, </a:t>
            </a:r>
            <a:r>
              <a:rPr lang="pt-BR" sz="2400" dirty="0" smtClean="0"/>
              <a:t>a região </a:t>
            </a:r>
            <a:r>
              <a:rPr lang="pt-BR" sz="2400" dirty="0"/>
              <a:t>exata do universo 3D que se deseja visualizar. O tamanho e a forma do volume </a:t>
            </a:r>
            <a:r>
              <a:rPr lang="pt-BR" sz="2400" dirty="0" smtClean="0"/>
              <a:t>de visualização </a:t>
            </a:r>
            <a:r>
              <a:rPr lang="pt-BR" sz="2400" dirty="0"/>
              <a:t>dependem do tipo de projeção. </a:t>
            </a:r>
            <a:endParaRPr lang="pt-BR" sz="2400" dirty="0" smtClean="0"/>
          </a:p>
          <a:p>
            <a:r>
              <a:rPr lang="pt-BR" sz="2400" dirty="0" smtClean="0"/>
              <a:t>Para </a:t>
            </a:r>
            <a:r>
              <a:rPr lang="pt-BR" sz="2400" dirty="0"/>
              <a:t>a projeção paralela ortográfica, os </a:t>
            </a:r>
            <a:r>
              <a:rPr lang="pt-BR" sz="2400" dirty="0" smtClean="0"/>
              <a:t>quatro lados </a:t>
            </a:r>
            <a:r>
              <a:rPr lang="pt-BR" sz="2400" dirty="0"/>
              <a:t>do volume de visualização e os planos frontal e traseiro na direção do eixo z, </a:t>
            </a:r>
            <a:r>
              <a:rPr lang="pt-BR" sz="2400" dirty="0" smtClean="0"/>
              <a:t>formam um </a:t>
            </a:r>
            <a:r>
              <a:rPr lang="pt-BR" sz="2400" dirty="0"/>
              <a:t>paralelepípedo</a:t>
            </a:r>
            <a:r>
              <a:rPr lang="pt-BR" sz="2400" dirty="0" smtClean="0"/>
              <a:t>.</a:t>
            </a:r>
          </a:p>
          <a:p>
            <a:r>
              <a:rPr lang="pt-BR" sz="2400" dirty="0" smtClean="0"/>
              <a:t> </a:t>
            </a:r>
            <a:r>
              <a:rPr lang="pt-BR" sz="2400" dirty="0"/>
              <a:t>Para a projeção perspectiva o volume de visualização é um tronco </a:t>
            </a:r>
            <a:r>
              <a:rPr lang="pt-BR" sz="2400" dirty="0" smtClean="0"/>
              <a:t>de pirâmide</a:t>
            </a:r>
            <a:r>
              <a:rPr lang="pt-BR" sz="2400" dirty="0"/>
              <a:t>, limitado pelos planos frontal e traseiro, cujo topo é o centro de projeção, </a:t>
            </a:r>
            <a:r>
              <a:rPr lang="pt-BR" sz="2400" dirty="0" smtClean="0"/>
              <a:t>como demonstra </a:t>
            </a:r>
            <a:r>
              <a:rPr lang="pt-BR" sz="2400" dirty="0"/>
              <a:t>a Figura 7b. Os planos frontal e traseiro do volume de visualização são paralelos ao</a:t>
            </a:r>
          </a:p>
          <a:p>
            <a:r>
              <a:rPr lang="pt-BR" sz="2400" dirty="0"/>
              <a:t>plano de projeção, formando </a:t>
            </a:r>
            <a:r>
              <a:rPr lang="pt-BR" sz="2400" dirty="0" smtClean="0"/>
              <a:t>um volume </a:t>
            </a:r>
            <a:r>
              <a:rPr lang="pt-BR" sz="2400" dirty="0"/>
              <a:t>de visualização limitado por seis planos e </a:t>
            </a:r>
            <a:r>
              <a:rPr lang="pt-BR" sz="2400" dirty="0" smtClean="0"/>
              <a:t>permitindo excluir </a:t>
            </a:r>
            <a:r>
              <a:rPr lang="pt-BR" sz="2400" dirty="0"/>
              <a:t>partes da cena de acordo com a profundidade.</a:t>
            </a:r>
          </a:p>
          <a:p>
            <a:r>
              <a:rPr lang="pt-BR" sz="2400" dirty="0"/>
              <a:t>Portanto, os objetos que ficam, total ou parcialmente, fora do volume de </a:t>
            </a:r>
            <a:r>
              <a:rPr lang="pt-BR" sz="2400" dirty="0" smtClean="0"/>
              <a:t>visualização definido </a:t>
            </a:r>
            <a:r>
              <a:rPr lang="pt-BR" sz="2400" dirty="0"/>
              <a:t>não devem ser exibidos. Ao processo de retirada dos objetos que não estão dentro</a:t>
            </a:r>
          </a:p>
          <a:p>
            <a:r>
              <a:rPr lang="pt-BR" sz="2400" dirty="0"/>
              <a:t>deste volume dá-se o nome de </a:t>
            </a:r>
            <a:r>
              <a:rPr lang="pt-BR" sz="2400" b="1" dirty="0"/>
              <a:t>recorte</a:t>
            </a:r>
            <a:endParaRPr lang="pt-BR" sz="2400" dirty="0"/>
          </a:p>
        </p:txBody>
      </p:sp>
    </p:spTree>
    <p:extLst>
      <p:ext uri="{BB962C8B-B14F-4D97-AF65-F5344CB8AC3E}">
        <p14:creationId xmlns:p14="http://schemas.microsoft.com/office/powerpoint/2010/main" val="42264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404664"/>
            <a:ext cx="8136904" cy="523220"/>
          </a:xfrm>
          <a:prstGeom prst="rect">
            <a:avLst/>
          </a:prstGeom>
          <a:noFill/>
        </p:spPr>
        <p:txBody>
          <a:bodyPr wrap="square" rtlCol="0">
            <a:spAutoFit/>
          </a:bodyPr>
          <a:lstStyle/>
          <a:p>
            <a:pPr algn="ctr"/>
            <a:r>
              <a:rPr lang="pt-BR" sz="2800" b="1" dirty="0" smtClean="0"/>
              <a:t>2.8 CÂMERA VIRTUAL</a:t>
            </a:r>
            <a:endParaRPr lang="pt-BR" sz="2800" dirty="0"/>
          </a:p>
        </p:txBody>
      </p:sp>
      <p:sp>
        <p:nvSpPr>
          <p:cNvPr id="4" name="CaixaDeTexto 3"/>
          <p:cNvSpPr txBox="1"/>
          <p:nvPr/>
        </p:nvSpPr>
        <p:spPr>
          <a:xfrm>
            <a:off x="251520" y="1124744"/>
            <a:ext cx="8640960" cy="4154984"/>
          </a:xfrm>
          <a:prstGeom prst="rect">
            <a:avLst/>
          </a:prstGeom>
          <a:noFill/>
        </p:spPr>
        <p:txBody>
          <a:bodyPr wrap="square" rtlCol="0">
            <a:spAutoFit/>
          </a:bodyPr>
          <a:lstStyle/>
          <a:p>
            <a:r>
              <a:rPr lang="pt-BR" sz="2400" dirty="0" smtClean="0"/>
              <a:t>A fotografia que se obtém com uma máquina fotográfica real é uma projeção da cena em um plano, que corresponde ao filme.</a:t>
            </a:r>
          </a:p>
          <a:p>
            <a:r>
              <a:rPr lang="pt-BR" sz="2400" dirty="0" smtClean="0"/>
              <a:t>Ao gerar imagens de cenas 3D em computação gráfica, é comum fazermos uma analogia com uma máquina fotográfica.</a:t>
            </a:r>
          </a:p>
          <a:p>
            <a:r>
              <a:rPr lang="pt-BR" sz="2400" dirty="0" smtClean="0"/>
              <a:t> Nessa analogia, imaginamos um observador que, posicionado em um ponto de observação, vê a cena através das lentes de uma câmera virtual que pode ser posicionada de forma a obter a imagem da cena, e onde pode-se definir, além da posição da câmera,</a:t>
            </a:r>
          </a:p>
          <a:p>
            <a:r>
              <a:rPr lang="pt-BR" sz="2400" dirty="0" smtClean="0"/>
              <a:t>sua orientação e foco, o tipo de projeção usada e a posição dos planos que limitam a visibilidade da cena, os chamados </a:t>
            </a:r>
            <a:r>
              <a:rPr lang="pt-BR" sz="2400" i="1" dirty="0" smtClean="0"/>
              <a:t>clipping planes.</a:t>
            </a:r>
            <a:endParaRPr lang="pt-BR"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332656"/>
            <a:ext cx="8496944" cy="2677656"/>
          </a:xfrm>
          <a:prstGeom prst="rect">
            <a:avLst/>
          </a:prstGeom>
          <a:noFill/>
        </p:spPr>
        <p:txBody>
          <a:bodyPr wrap="square" rtlCol="0">
            <a:spAutoFit/>
          </a:bodyPr>
          <a:lstStyle/>
          <a:p>
            <a:r>
              <a:rPr lang="pt-BR" sz="2400" dirty="0" smtClean="0"/>
              <a:t>A posição e o ponto focal da câmera definem, respectivamente, onde a câmera está e para onde está apontando. O vetor que vai da posição da câmera ao ponto focal é denominado direção de projeção. </a:t>
            </a:r>
          </a:p>
          <a:p>
            <a:r>
              <a:rPr lang="pt-BR" sz="2400" dirty="0" smtClean="0"/>
              <a:t>O plano de imagem, que é o plano no qual a cena será projetada, está posicionado no ponto focal e, na maioria dos casos,</a:t>
            </a:r>
          </a:p>
          <a:p>
            <a:r>
              <a:rPr lang="pt-BR" sz="2400" dirty="0" smtClean="0"/>
              <a:t>é considerado perpendicular ao vetor de direção de projeção</a:t>
            </a:r>
            <a:r>
              <a:rPr lang="pt-BR" dirty="0" smtClean="0"/>
              <a:t>.</a:t>
            </a:r>
            <a:endParaRPr lang="pt-B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260648"/>
            <a:ext cx="8496944" cy="1569660"/>
          </a:xfrm>
          <a:prstGeom prst="rect">
            <a:avLst/>
          </a:prstGeom>
          <a:noFill/>
        </p:spPr>
        <p:txBody>
          <a:bodyPr wrap="square" rtlCol="0">
            <a:spAutoFit/>
          </a:bodyPr>
          <a:lstStyle/>
          <a:p>
            <a:r>
              <a:rPr lang="pt-BR" sz="2400" dirty="0" smtClean="0"/>
              <a:t>A orientação da câmera é controlada pela sua posição</a:t>
            </a:r>
          </a:p>
          <a:p>
            <a:r>
              <a:rPr lang="pt-BR" sz="2400" dirty="0" smtClean="0"/>
              <a:t>(x, y, z), seu ponto focal e pelo vetor que indica o “lado de cima” da cena 3D, denominado de </a:t>
            </a:r>
            <a:r>
              <a:rPr lang="pt-BR" sz="2400" i="1" dirty="0" err="1" smtClean="0"/>
              <a:t>view</a:t>
            </a:r>
            <a:r>
              <a:rPr lang="pt-BR" sz="2400" i="1" dirty="0" smtClean="0"/>
              <a:t> </a:t>
            </a:r>
            <a:r>
              <a:rPr lang="pt-BR" sz="2400" i="1" dirty="0" err="1" smtClean="0"/>
              <a:t>up</a:t>
            </a:r>
            <a:r>
              <a:rPr lang="pt-BR" sz="2400" i="1" dirty="0" smtClean="0"/>
              <a:t>. Esses parâmetros definem a </a:t>
            </a:r>
            <a:r>
              <a:rPr lang="pt-BR" sz="2400" dirty="0" smtClean="0"/>
              <a:t>câmera.</a:t>
            </a:r>
            <a:endParaRPr lang="pt-BR" sz="2400" dirty="0"/>
          </a:p>
        </p:txBody>
      </p:sp>
      <p:pic>
        <p:nvPicPr>
          <p:cNvPr id="12290" name="Picture 2"/>
          <p:cNvPicPr>
            <a:picLocks noChangeAspect="1" noChangeArrowheads="1"/>
          </p:cNvPicPr>
          <p:nvPr/>
        </p:nvPicPr>
        <p:blipFill>
          <a:blip r:embed="rId2" cstate="print"/>
          <a:srcRect/>
          <a:stretch>
            <a:fillRect/>
          </a:stretch>
        </p:blipFill>
        <p:spPr bwMode="auto">
          <a:xfrm>
            <a:off x="323528" y="1700808"/>
            <a:ext cx="9145016" cy="4814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83568" y="404664"/>
            <a:ext cx="8064896" cy="1384995"/>
          </a:xfrm>
          <a:prstGeom prst="rect">
            <a:avLst/>
          </a:prstGeom>
          <a:noFill/>
        </p:spPr>
        <p:txBody>
          <a:bodyPr wrap="square" rtlCol="0">
            <a:spAutoFit/>
          </a:bodyPr>
          <a:lstStyle/>
          <a:p>
            <a:r>
              <a:rPr lang="pt-BR" sz="2800" b="1" dirty="0" smtClean="0"/>
              <a:t>2.9 TRANSFORMAÇÕES GEOMÉTRICAS FORNECIDAS PELO BLENDER</a:t>
            </a:r>
            <a:endParaRPr lang="pt-BR" sz="2800" dirty="0"/>
          </a:p>
          <a:p>
            <a:endParaRPr lang="pt-BR" sz="2800" dirty="0"/>
          </a:p>
        </p:txBody>
      </p:sp>
      <p:sp>
        <p:nvSpPr>
          <p:cNvPr id="3" name="CaixaDeTexto 2"/>
          <p:cNvSpPr txBox="1"/>
          <p:nvPr/>
        </p:nvSpPr>
        <p:spPr>
          <a:xfrm>
            <a:off x="683568" y="2132856"/>
            <a:ext cx="7128792" cy="369332"/>
          </a:xfrm>
          <a:prstGeom prst="rect">
            <a:avLst/>
          </a:prstGeom>
          <a:noFill/>
        </p:spPr>
        <p:txBody>
          <a:bodyPr wrap="square" rtlCol="0">
            <a:spAutoFit/>
          </a:bodyPr>
          <a:lstStyle/>
          <a:p>
            <a:r>
              <a:rPr lang="pt-BR" dirty="0" smtClean="0"/>
              <a:t>Ver  1. </a:t>
            </a:r>
            <a:r>
              <a:rPr lang="pt-BR" smtClean="0"/>
              <a:t>Introdução_Blender.docx</a:t>
            </a:r>
            <a:endParaRPr lang="pt-BR" dirty="0"/>
          </a:p>
        </p:txBody>
      </p:sp>
    </p:spTree>
    <p:extLst>
      <p:ext uri="{BB962C8B-B14F-4D97-AF65-F5344CB8AC3E}">
        <p14:creationId xmlns:p14="http://schemas.microsoft.com/office/powerpoint/2010/main" val="121828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404664"/>
            <a:ext cx="8208912" cy="523220"/>
          </a:xfrm>
          <a:prstGeom prst="rect">
            <a:avLst/>
          </a:prstGeom>
          <a:noFill/>
        </p:spPr>
        <p:txBody>
          <a:bodyPr wrap="square" rtlCol="0">
            <a:spAutoFit/>
          </a:bodyPr>
          <a:lstStyle/>
          <a:p>
            <a:r>
              <a:rPr lang="pt-BR" sz="2800" b="1" dirty="0" smtClean="0"/>
              <a:t>2.2 </a:t>
            </a:r>
            <a:r>
              <a:rPr lang="pt-BR" sz="2800" b="1" dirty="0"/>
              <a:t>PONTOS, VETORES E MATRIZES</a:t>
            </a:r>
            <a:endParaRPr lang="pt-BR" sz="2800" dirty="0"/>
          </a:p>
        </p:txBody>
      </p:sp>
      <p:sp>
        <p:nvSpPr>
          <p:cNvPr id="3" name="CaixaDeTexto 2"/>
          <p:cNvSpPr txBox="1"/>
          <p:nvPr/>
        </p:nvSpPr>
        <p:spPr>
          <a:xfrm>
            <a:off x="251520" y="1268760"/>
            <a:ext cx="8424936" cy="3046988"/>
          </a:xfrm>
          <a:prstGeom prst="rect">
            <a:avLst/>
          </a:prstGeom>
          <a:noFill/>
        </p:spPr>
        <p:txBody>
          <a:bodyPr wrap="square" rtlCol="0">
            <a:spAutoFit/>
          </a:bodyPr>
          <a:lstStyle/>
          <a:p>
            <a:pPr algn="just"/>
            <a:r>
              <a:rPr lang="pt-BR" sz="2400" dirty="0"/>
              <a:t>Nos espaços bidimensionais ou nos objetos planos, duas</a:t>
            </a:r>
          </a:p>
          <a:p>
            <a:pPr algn="just"/>
            <a:r>
              <a:rPr lang="pt-BR" sz="2400" dirty="0"/>
              <a:t>coordenadas </a:t>
            </a:r>
            <a:r>
              <a:rPr lang="pt-BR" sz="2400" dirty="0" smtClean="0"/>
              <a:t>caracterizam um ponto</a:t>
            </a:r>
            <a:r>
              <a:rPr lang="pt-BR" sz="2400" dirty="0"/>
              <a:t>. Para objetos tridimensionais ou pontos no </a:t>
            </a:r>
            <a:r>
              <a:rPr lang="pt-BR" sz="2400" dirty="0" smtClean="0"/>
              <a:t>espaço, três </a:t>
            </a:r>
            <a:r>
              <a:rPr lang="pt-BR" sz="2400" dirty="0"/>
              <a:t>coordenadas são necessárias para definir seu posicionamento</a:t>
            </a:r>
            <a:r>
              <a:rPr lang="pt-BR" sz="2400" dirty="0" smtClean="0"/>
              <a:t>.</a:t>
            </a:r>
            <a:endParaRPr lang="pt-BR" sz="2400" dirty="0"/>
          </a:p>
          <a:p>
            <a:r>
              <a:rPr lang="pt-BR" sz="2400" dirty="0" smtClean="0"/>
              <a:t>Vetores linha e vetores colunas</a:t>
            </a:r>
          </a:p>
          <a:p>
            <a:endParaRPr lang="pt-BR" sz="2400" dirty="0" smtClean="0"/>
          </a:p>
          <a:p>
            <a:endParaRPr lang="pt-BR" sz="2400" dirty="0" smtClean="0"/>
          </a:p>
          <a:p>
            <a:endParaRPr lang="pt-BR" sz="2400" dirty="0" smtClean="0"/>
          </a:p>
        </p:txBody>
      </p:sp>
      <p:pic>
        <p:nvPicPr>
          <p:cNvPr id="4" name="Imagem 3"/>
          <p:cNvPicPr>
            <a:picLocks noChangeAspect="1"/>
          </p:cNvPicPr>
          <p:nvPr/>
        </p:nvPicPr>
        <p:blipFill>
          <a:blip r:embed="rId2"/>
          <a:stretch>
            <a:fillRect/>
          </a:stretch>
        </p:blipFill>
        <p:spPr>
          <a:xfrm>
            <a:off x="1691680" y="3463773"/>
            <a:ext cx="2016224" cy="723773"/>
          </a:xfrm>
          <a:prstGeom prst="rect">
            <a:avLst/>
          </a:prstGeom>
        </p:spPr>
      </p:pic>
      <p:pic>
        <p:nvPicPr>
          <p:cNvPr id="5" name="Imagem 4"/>
          <p:cNvPicPr>
            <a:picLocks noChangeAspect="1"/>
          </p:cNvPicPr>
          <p:nvPr/>
        </p:nvPicPr>
        <p:blipFill>
          <a:blip r:embed="rId3"/>
          <a:stretch>
            <a:fillRect/>
          </a:stretch>
        </p:blipFill>
        <p:spPr>
          <a:xfrm>
            <a:off x="1877711" y="4256784"/>
            <a:ext cx="5502601" cy="200888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568952" cy="5109091"/>
          </a:xfrm>
          <a:prstGeom prst="rect">
            <a:avLst/>
          </a:prstGeom>
          <a:noFill/>
        </p:spPr>
        <p:txBody>
          <a:bodyPr wrap="square" rtlCol="0">
            <a:spAutoFit/>
          </a:bodyPr>
          <a:lstStyle/>
          <a:p>
            <a:r>
              <a:rPr lang="pt-BR" sz="2800" b="1" dirty="0" smtClean="0"/>
              <a:t>2.3 Aritmética de Vetores e Matrizes</a:t>
            </a:r>
            <a:endParaRPr lang="pt-BR" sz="2800" dirty="0" smtClean="0"/>
          </a:p>
          <a:p>
            <a:endParaRPr lang="pt-BR" sz="2800" dirty="0" smtClean="0"/>
          </a:p>
          <a:p>
            <a:r>
              <a:rPr lang="pt-BR" sz="2800" dirty="0" smtClean="0"/>
              <a:t>Soma e multiplicação de matrizes</a:t>
            </a:r>
          </a:p>
          <a:p>
            <a:endParaRPr lang="pt-BR" sz="2800" dirty="0" smtClean="0"/>
          </a:p>
          <a:p>
            <a:r>
              <a:rPr lang="pt-BR" sz="2800" dirty="0" smtClean="0"/>
              <a:t>Matriz transposta</a:t>
            </a:r>
          </a:p>
          <a:p>
            <a:endParaRPr lang="pt-BR" sz="2800" dirty="0" smtClean="0"/>
          </a:p>
          <a:p>
            <a:r>
              <a:rPr lang="pt-BR" sz="2800" dirty="0" smtClean="0"/>
              <a:t>Multiplicação por um escalar</a:t>
            </a:r>
          </a:p>
          <a:p>
            <a:endParaRPr lang="pt-BR" sz="2800" dirty="0" smtClean="0"/>
          </a:p>
          <a:p>
            <a:r>
              <a:rPr lang="pt-BR" sz="2800" dirty="0" smtClean="0"/>
              <a:t>Produto escalar de dois vetores</a:t>
            </a:r>
          </a:p>
          <a:p>
            <a:endParaRPr lang="pt-BR" sz="2800" dirty="0" smtClean="0"/>
          </a:p>
          <a:p>
            <a:r>
              <a:rPr lang="pt-BR" sz="2800" dirty="0" smtClean="0"/>
              <a:t>Produto vetorial de dois vetores</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99592" y="404664"/>
            <a:ext cx="7776864" cy="523220"/>
          </a:xfrm>
          <a:prstGeom prst="rect">
            <a:avLst/>
          </a:prstGeom>
          <a:noFill/>
        </p:spPr>
        <p:txBody>
          <a:bodyPr wrap="square" rtlCol="0">
            <a:spAutoFit/>
          </a:bodyPr>
          <a:lstStyle/>
          <a:p>
            <a:r>
              <a:rPr lang="pt-BR" sz="2800" b="1" dirty="0" smtClean="0"/>
              <a:t>2.4 </a:t>
            </a:r>
            <a:r>
              <a:rPr lang="pt-BR" sz="2800" b="1" dirty="0"/>
              <a:t>Sistemas de Coordenadas</a:t>
            </a:r>
            <a:endParaRPr lang="pt-BR" sz="2800" dirty="0"/>
          </a:p>
        </p:txBody>
      </p:sp>
      <p:pic>
        <p:nvPicPr>
          <p:cNvPr id="1026" name="Picture 2" descr="C:\Users\Manoel\SkyDrive\C_G\UFPA\CursoCG_PI\grafico03.jpg"/>
          <p:cNvPicPr>
            <a:picLocks noChangeAspect="1" noChangeArrowheads="1"/>
          </p:cNvPicPr>
          <p:nvPr/>
        </p:nvPicPr>
        <p:blipFill>
          <a:blip r:embed="rId2" cstate="print"/>
          <a:srcRect/>
          <a:stretch>
            <a:fillRect/>
          </a:stretch>
        </p:blipFill>
        <p:spPr bwMode="auto">
          <a:xfrm>
            <a:off x="2627784" y="1916832"/>
            <a:ext cx="3801944" cy="3094737"/>
          </a:xfrm>
          <a:prstGeom prst="rect">
            <a:avLst/>
          </a:prstGeom>
          <a:noFill/>
        </p:spPr>
      </p:pic>
      <p:sp>
        <p:nvSpPr>
          <p:cNvPr id="6" name="CaixaDeTexto 5"/>
          <p:cNvSpPr txBox="1"/>
          <p:nvPr/>
        </p:nvSpPr>
        <p:spPr>
          <a:xfrm>
            <a:off x="1475656" y="5445224"/>
            <a:ext cx="6480720" cy="461665"/>
          </a:xfrm>
          <a:prstGeom prst="rect">
            <a:avLst/>
          </a:prstGeom>
          <a:noFill/>
        </p:spPr>
        <p:txBody>
          <a:bodyPr wrap="square" rtlCol="0">
            <a:spAutoFit/>
          </a:bodyPr>
          <a:lstStyle/>
          <a:p>
            <a:pPr algn="ctr"/>
            <a:r>
              <a:rPr lang="pt-BR" sz="2400" dirty="0" smtClean="0"/>
              <a:t>Sistemas de coordenadas cartesianas</a:t>
            </a:r>
            <a:endParaRPr lang="pt-B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404664"/>
            <a:ext cx="8280920" cy="4893647"/>
          </a:xfrm>
          <a:prstGeom prst="rect">
            <a:avLst/>
          </a:prstGeom>
          <a:noFill/>
        </p:spPr>
        <p:txBody>
          <a:bodyPr wrap="square" rtlCol="0">
            <a:spAutoFit/>
          </a:bodyPr>
          <a:lstStyle/>
          <a:p>
            <a:pPr algn="just"/>
            <a:r>
              <a:rPr lang="pt-BR" sz="2400" dirty="0" smtClean="0"/>
              <a:t>Um determinado sistema de coordenadas é denominado de Sistema de Referência se for um sistema de coordenadas cartesianas para alguma finalidade específica.</a:t>
            </a:r>
          </a:p>
          <a:p>
            <a:pPr algn="just"/>
            <a:r>
              <a:rPr lang="pt-BR" sz="2400" dirty="0" smtClean="0"/>
              <a:t>Ao definirmos um sistema de coordenadas de referência, devemos especificar dois aspectos principais: a unidade de referência básica e os limites extremos dos valores</a:t>
            </a:r>
          </a:p>
          <a:p>
            <a:pPr algn="just"/>
            <a:r>
              <a:rPr lang="pt-BR" sz="2400" dirty="0" smtClean="0"/>
              <a:t>aceitos para descrever os objetos.</a:t>
            </a:r>
          </a:p>
          <a:p>
            <a:endParaRPr lang="pt-BR" sz="2400" dirty="0" smtClean="0"/>
          </a:p>
          <a:p>
            <a:r>
              <a:rPr lang="pt-BR" sz="2400" dirty="0" smtClean="0"/>
              <a:t>Alguns sistemas recebem </a:t>
            </a:r>
            <a:r>
              <a:rPr lang="pt-BR" sz="2400" dirty="0"/>
              <a:t>uma denominação </a:t>
            </a:r>
            <a:r>
              <a:rPr lang="pt-BR" sz="2400" dirty="0" smtClean="0"/>
              <a:t>especial :</a:t>
            </a:r>
          </a:p>
          <a:p>
            <a:r>
              <a:rPr lang="pt-BR" sz="2400" dirty="0" smtClean="0"/>
              <a:t> </a:t>
            </a:r>
            <a:r>
              <a:rPr lang="pt-BR" sz="2400" dirty="0"/>
              <a:t>Sistema de Referência do </a:t>
            </a:r>
            <a:r>
              <a:rPr lang="pt-BR" sz="2400" dirty="0" smtClean="0"/>
              <a:t>Uni</a:t>
            </a:r>
            <a:r>
              <a:rPr lang="pt-BR" sz="2400" dirty="0"/>
              <a:t>verso (SRU</a:t>
            </a:r>
            <a:r>
              <a:rPr lang="pt-BR" sz="2400" dirty="0" smtClean="0"/>
              <a:t>)</a:t>
            </a:r>
          </a:p>
          <a:p>
            <a:r>
              <a:rPr lang="pt-BR" sz="2400" dirty="0" smtClean="0"/>
              <a:t> </a:t>
            </a:r>
            <a:r>
              <a:rPr lang="pt-BR" sz="2400" dirty="0"/>
              <a:t>Sistema de Referência do Objeto (SRO</a:t>
            </a:r>
            <a:r>
              <a:rPr lang="pt-BR" sz="2400" dirty="0" smtClean="0"/>
              <a:t>)</a:t>
            </a:r>
          </a:p>
          <a:p>
            <a:r>
              <a:rPr lang="pt-BR" sz="2400" dirty="0" smtClean="0"/>
              <a:t>Sistema </a:t>
            </a:r>
            <a:r>
              <a:rPr lang="pt-BR" sz="2400" dirty="0"/>
              <a:t>de Referência </a:t>
            </a:r>
            <a:r>
              <a:rPr lang="pt-BR" sz="2400" dirty="0" smtClean="0"/>
              <a:t>Normalizado (SRN) </a:t>
            </a:r>
          </a:p>
          <a:p>
            <a:r>
              <a:rPr lang="pt-BR" sz="2400" dirty="0" smtClean="0"/>
              <a:t>Sistema </a:t>
            </a:r>
            <a:r>
              <a:rPr lang="pt-BR" sz="2400" dirty="0"/>
              <a:t>de Referência do Dispositivo (</a:t>
            </a:r>
            <a:r>
              <a:rPr lang="pt-BR" sz="2400" dirty="0" smtClean="0"/>
              <a:t>SRD)</a:t>
            </a:r>
            <a:endParaRPr lang="pt-BR" sz="2400" dirty="0"/>
          </a:p>
        </p:txBody>
      </p:sp>
      <p:pic>
        <p:nvPicPr>
          <p:cNvPr id="3" name="Imagem 2"/>
          <p:cNvPicPr>
            <a:picLocks noChangeAspect="1"/>
          </p:cNvPicPr>
          <p:nvPr/>
        </p:nvPicPr>
        <p:blipFill>
          <a:blip r:embed="rId2"/>
          <a:stretch>
            <a:fillRect/>
          </a:stretch>
        </p:blipFill>
        <p:spPr>
          <a:xfrm>
            <a:off x="6012160" y="3685349"/>
            <a:ext cx="2952328" cy="31726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404664"/>
            <a:ext cx="8424936" cy="5324535"/>
          </a:xfrm>
          <a:prstGeom prst="rect">
            <a:avLst/>
          </a:prstGeom>
          <a:noFill/>
        </p:spPr>
        <p:txBody>
          <a:bodyPr wrap="square" rtlCol="0">
            <a:spAutoFit/>
          </a:bodyPr>
          <a:lstStyle/>
          <a:p>
            <a:pPr algn="ctr"/>
            <a:r>
              <a:rPr lang="pt-BR" sz="2800" b="1" dirty="0"/>
              <a:t>Sistema de Referência do Universo (SRU)</a:t>
            </a:r>
          </a:p>
          <a:p>
            <a:pPr algn="just"/>
            <a:r>
              <a:rPr lang="pt-BR" sz="2400" dirty="0"/>
              <a:t>É chamado de coordenadas do universo, ou do mundo, o sistema de referência </a:t>
            </a:r>
            <a:r>
              <a:rPr lang="pt-BR" sz="2400" dirty="0" smtClean="0"/>
              <a:t>utilizado para </a:t>
            </a:r>
            <a:r>
              <a:rPr lang="pt-BR" sz="2400" dirty="0"/>
              <a:t>descrever os objetos em termos das coordenadas utilizadas pelo </a:t>
            </a:r>
            <a:r>
              <a:rPr lang="pt-BR" sz="2400" dirty="0" smtClean="0"/>
              <a:t>usuário em </a:t>
            </a:r>
            <a:r>
              <a:rPr lang="pt-BR" sz="2400" dirty="0"/>
              <a:t>determinada aplicação</a:t>
            </a:r>
            <a:r>
              <a:rPr lang="pt-BR" sz="2400" dirty="0" smtClean="0"/>
              <a:t>.</a:t>
            </a:r>
          </a:p>
          <a:p>
            <a:pPr algn="just"/>
            <a:r>
              <a:rPr lang="pt-BR" sz="2400" dirty="0" smtClean="0"/>
              <a:t> </a:t>
            </a:r>
            <a:r>
              <a:rPr lang="pt-BR" sz="2400" dirty="0"/>
              <a:t>Sendo assim, cada tipo de aplicação especifica o seu universo</a:t>
            </a:r>
          </a:p>
          <a:p>
            <a:pPr algn="just"/>
            <a:r>
              <a:rPr lang="pt-BR" sz="2400" dirty="0"/>
              <a:t>de trabalho próprio, por exemplo, para sistemas de CAD de arquitetura, </a:t>
            </a:r>
            <a:r>
              <a:rPr lang="pt-BR" sz="2400" dirty="0" smtClean="0"/>
              <a:t>o universo </a:t>
            </a:r>
            <a:r>
              <a:rPr lang="pt-BR" sz="2400" dirty="0"/>
              <a:t>poderá ser em metros ou centímetros; e </a:t>
            </a:r>
            <a:r>
              <a:rPr lang="pt-BR" sz="2400" dirty="0" smtClean="0"/>
              <a:t>para um CAD de </a:t>
            </a:r>
            <a:r>
              <a:rPr lang="pt-BR" sz="2400" dirty="0"/>
              <a:t>mecânica de </a:t>
            </a:r>
            <a:r>
              <a:rPr lang="pt-BR" sz="2400" dirty="0" smtClean="0"/>
              <a:t>precisão, o </a:t>
            </a:r>
            <a:r>
              <a:rPr lang="pt-BR" sz="2400" dirty="0"/>
              <a:t>universo provavelmente estará em milímetros ou nanômetros</a:t>
            </a:r>
            <a:r>
              <a:rPr lang="pt-BR" sz="2400" dirty="0" smtClean="0"/>
              <a:t>.</a:t>
            </a:r>
          </a:p>
          <a:p>
            <a:pPr algn="just"/>
            <a:r>
              <a:rPr lang="pt-BR" sz="2400" dirty="0" smtClean="0"/>
              <a:t> </a:t>
            </a:r>
            <a:r>
              <a:rPr lang="pt-BR" sz="2400" dirty="0"/>
              <a:t>Em </a:t>
            </a:r>
            <a:r>
              <a:rPr lang="pt-BR" sz="2400" dirty="0" smtClean="0"/>
              <a:t>outros casos</a:t>
            </a:r>
            <a:r>
              <a:rPr lang="pt-BR" sz="2400" dirty="0"/>
              <a:t>, o melhor sistema nem mesmo é cartesiano, para localizações de aviação (</a:t>
            </a:r>
            <a:r>
              <a:rPr lang="pt-BR" sz="2400" dirty="0" smtClean="0"/>
              <a:t>por exemplo </a:t>
            </a:r>
            <a:r>
              <a:rPr lang="pt-BR" sz="2400" dirty="0"/>
              <a:t>nos sistemas de radar) coordenadas polares </a:t>
            </a:r>
            <a:r>
              <a:rPr lang="pt-BR" sz="2400" dirty="0" smtClean="0"/>
              <a:t> </a:t>
            </a:r>
            <a:r>
              <a:rPr lang="pt-BR" sz="2400" dirty="0"/>
              <a:t>são mais indicadas.</a:t>
            </a:r>
          </a:p>
          <a:p>
            <a:pPr algn="just"/>
            <a:r>
              <a:rPr lang="pt-BR" sz="2400" dirty="0"/>
              <a:t>Cada um destes sistemas tem seus limites extremos (coordenadas mínimas </a:t>
            </a:r>
            <a:r>
              <a:rPr lang="pt-BR" sz="2400" dirty="0" smtClean="0"/>
              <a:t>e máximas </a:t>
            </a:r>
            <a:r>
              <a:rPr lang="pt-BR" sz="2400" dirty="0"/>
              <a:t>do universo).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763688" y="2896898"/>
            <a:ext cx="4951605" cy="2756168"/>
          </a:xfrm>
          <a:prstGeom prst="rect">
            <a:avLst/>
          </a:prstGeom>
        </p:spPr>
      </p:pic>
      <p:sp>
        <p:nvSpPr>
          <p:cNvPr id="5" name="CaixaDeTexto 4"/>
          <p:cNvSpPr txBox="1"/>
          <p:nvPr/>
        </p:nvSpPr>
        <p:spPr>
          <a:xfrm>
            <a:off x="6948264" y="5897136"/>
            <a:ext cx="184731" cy="646331"/>
          </a:xfrm>
          <a:prstGeom prst="rect">
            <a:avLst/>
          </a:prstGeom>
          <a:noFill/>
        </p:spPr>
        <p:txBody>
          <a:bodyPr wrap="none" rtlCol="0">
            <a:spAutoFit/>
          </a:bodyPr>
          <a:lstStyle/>
          <a:p>
            <a:endParaRPr lang="pt-BR" dirty="0" smtClean="0"/>
          </a:p>
          <a:p>
            <a:endParaRPr lang="pt-BR" dirty="0"/>
          </a:p>
        </p:txBody>
      </p:sp>
      <p:pic>
        <p:nvPicPr>
          <p:cNvPr id="7" name="Imagem 6"/>
          <p:cNvPicPr>
            <a:picLocks noChangeAspect="1"/>
          </p:cNvPicPr>
          <p:nvPr/>
        </p:nvPicPr>
        <p:blipFill>
          <a:blip r:embed="rId3"/>
          <a:stretch>
            <a:fillRect/>
          </a:stretch>
        </p:blipFill>
        <p:spPr>
          <a:xfrm>
            <a:off x="1115616" y="223508"/>
            <a:ext cx="6495256" cy="2701436"/>
          </a:xfrm>
          <a:prstGeom prst="rect">
            <a:avLst/>
          </a:prstGeom>
        </p:spPr>
      </p:pic>
      <p:sp>
        <p:nvSpPr>
          <p:cNvPr id="8" name="CaixaDeTexto 7"/>
          <p:cNvSpPr txBox="1"/>
          <p:nvPr/>
        </p:nvSpPr>
        <p:spPr>
          <a:xfrm>
            <a:off x="611560" y="5897136"/>
            <a:ext cx="7272808" cy="923330"/>
          </a:xfrm>
          <a:prstGeom prst="rect">
            <a:avLst/>
          </a:prstGeom>
          <a:noFill/>
        </p:spPr>
        <p:txBody>
          <a:bodyPr wrap="square" rtlCol="0">
            <a:spAutoFit/>
          </a:bodyPr>
          <a:lstStyle/>
          <a:p>
            <a:r>
              <a:rPr lang="pt-BR" dirty="0" smtClean="0"/>
              <a:t>Você </a:t>
            </a:r>
            <a:r>
              <a:rPr lang="pt-BR" dirty="0"/>
              <a:t>pode alternar entre as visualizações </a:t>
            </a:r>
            <a:r>
              <a:rPr lang="pt-BR" i="1" dirty="0"/>
              <a:t>Global </a:t>
            </a:r>
            <a:r>
              <a:rPr lang="pt-BR" dirty="0"/>
              <a:t>e </a:t>
            </a:r>
            <a:r>
              <a:rPr lang="pt-BR" i="1" dirty="0"/>
              <a:t>Local </a:t>
            </a:r>
            <a:r>
              <a:rPr lang="pt-BR" dirty="0"/>
              <a:t>selecionando a opção a </a:t>
            </a:r>
            <a:r>
              <a:rPr lang="pt-BR" dirty="0" smtClean="0"/>
              <a:t>partir do menu </a:t>
            </a:r>
            <a:r>
              <a:rPr lang="pt-BR" i="1" dirty="0"/>
              <a:t>Visualizar </a:t>
            </a:r>
            <a:r>
              <a:rPr lang="pt-BR" dirty="0"/>
              <a:t>ou </a:t>
            </a:r>
            <a:r>
              <a:rPr lang="pt-BR" dirty="0" smtClean="0"/>
              <a:t>utilizando </a:t>
            </a:r>
            <a:r>
              <a:rPr lang="pt-BR" dirty="0"/>
              <a:t>o atalho </a:t>
            </a:r>
            <a:r>
              <a:rPr lang="pt-BR" dirty="0" err="1"/>
              <a:t>Tecl</a:t>
            </a:r>
            <a:r>
              <a:rPr lang="pt-BR" dirty="0"/>
              <a:t>. Num. </a:t>
            </a:r>
            <a:r>
              <a:rPr lang="pt-BR" dirty="0" smtClean="0"/>
              <a:t> “/”</a:t>
            </a:r>
            <a:r>
              <a:rPr lang="pt-BR" dirty="0"/>
              <a:t/>
            </a:r>
            <a:br>
              <a:rPr lang="pt-BR" dirty="0"/>
            </a:br>
            <a:endParaRPr lang="pt-BR" dirty="0"/>
          </a:p>
        </p:txBody>
      </p:sp>
      <p:sp>
        <p:nvSpPr>
          <p:cNvPr id="2" name="CaixaDeTexto 1"/>
          <p:cNvSpPr txBox="1"/>
          <p:nvPr/>
        </p:nvSpPr>
        <p:spPr>
          <a:xfrm>
            <a:off x="7884368" y="836712"/>
            <a:ext cx="1008112" cy="830997"/>
          </a:xfrm>
          <a:prstGeom prst="rect">
            <a:avLst/>
          </a:prstGeom>
          <a:noFill/>
        </p:spPr>
        <p:txBody>
          <a:bodyPr wrap="square" rtlCol="0">
            <a:spAutoFit/>
          </a:bodyPr>
          <a:lstStyle/>
          <a:p>
            <a:r>
              <a:rPr lang="pt-BR" sz="2400" dirty="0" smtClean="0"/>
              <a:t>Global</a:t>
            </a:r>
          </a:p>
          <a:p>
            <a:r>
              <a:rPr lang="pt-BR" sz="2400" dirty="0" smtClean="0"/>
              <a:t>SRU</a:t>
            </a:r>
            <a:endParaRPr lang="pt-BR" sz="2400" dirty="0"/>
          </a:p>
        </p:txBody>
      </p:sp>
      <p:sp>
        <p:nvSpPr>
          <p:cNvPr id="3" name="CaixaDeTexto 2"/>
          <p:cNvSpPr txBox="1"/>
          <p:nvPr/>
        </p:nvSpPr>
        <p:spPr>
          <a:xfrm>
            <a:off x="6948264" y="4077072"/>
            <a:ext cx="1944216" cy="830997"/>
          </a:xfrm>
          <a:prstGeom prst="rect">
            <a:avLst/>
          </a:prstGeom>
          <a:noFill/>
        </p:spPr>
        <p:txBody>
          <a:bodyPr wrap="square" rtlCol="0">
            <a:spAutoFit/>
          </a:bodyPr>
          <a:lstStyle/>
          <a:p>
            <a:r>
              <a:rPr lang="pt-BR" sz="2400" dirty="0" smtClean="0"/>
              <a:t>Local</a:t>
            </a:r>
          </a:p>
          <a:p>
            <a:r>
              <a:rPr lang="pt-BR" sz="2400" dirty="0" smtClean="0"/>
              <a:t>SRO</a:t>
            </a:r>
            <a:endParaRPr lang="pt-BR" sz="2400" dirty="0"/>
          </a:p>
        </p:txBody>
      </p:sp>
    </p:spTree>
    <p:extLst>
      <p:ext uri="{BB962C8B-B14F-4D97-AF65-F5344CB8AC3E}">
        <p14:creationId xmlns:p14="http://schemas.microsoft.com/office/powerpoint/2010/main" val="1790919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2460</Words>
  <Application>Microsoft Office PowerPoint</Application>
  <PresentationFormat>Apresentação na tela (4:3)</PresentationFormat>
  <Paragraphs>187</Paragraphs>
  <Slides>37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37</vt:i4>
      </vt:variant>
    </vt:vector>
  </HeadingPairs>
  <TitlesOfParts>
    <vt:vector size="40" baseType="lpstr">
      <vt:lpstr>Arial</vt:lpstr>
      <vt:lpstr>Calibri</vt:lpstr>
      <vt:lpstr>Tema do Office</vt:lpstr>
      <vt:lpstr>CAPÍTULO 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2</dc:title>
  <dc:creator>Manoel</dc:creator>
  <cp:lastModifiedBy>manoelrib</cp:lastModifiedBy>
  <cp:revision>168</cp:revision>
  <dcterms:created xsi:type="dcterms:W3CDTF">2013-08-01T18:31:41Z</dcterms:created>
  <dcterms:modified xsi:type="dcterms:W3CDTF">2021-09-09T14:03:04Z</dcterms:modified>
</cp:coreProperties>
</file>