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6" r:id="rId2"/>
    <p:sldMasterId id="2147483744" r:id="rId3"/>
  </p:sldMasterIdLst>
  <p:notesMasterIdLst>
    <p:notesMasterId r:id="rId34"/>
  </p:notesMasterIdLst>
  <p:sldIdLst>
    <p:sldId id="256" r:id="rId4"/>
    <p:sldId id="257" r:id="rId5"/>
    <p:sldId id="258" r:id="rId6"/>
    <p:sldId id="259" r:id="rId7"/>
    <p:sldId id="261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A6A14-2869-48D1-B436-874A3274B980}" type="datetimeFigureOut">
              <a:rPr lang="pt-BR" smtClean="0"/>
              <a:t>30/09/2021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0DFEA-2376-4EA6-BE51-678A90E511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829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0DFEA-2376-4EA6-BE51-678A90E511A1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571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406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3A2B-1B5C-49C9-A08E-DFED89F67372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59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1D4C4-46EF-4F1F-BA80-CAF726E34B48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521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A97CF0-2DA2-48CF-8EC9-ADF74025DAF3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51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92C0-19C1-463E-AB43-26BF7E123455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84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61EC3-25ED-40B7-A6D0-1DAF654BAE02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613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9C4E-0D2D-4465-9FD7-0AD9C61DD5F5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46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66" y="116632"/>
            <a:ext cx="10753195" cy="1224136"/>
          </a:xfrm>
          <a:prstGeom prst="rect">
            <a:avLst/>
          </a:prstGeom>
        </p:spPr>
        <p:txBody>
          <a:bodyPr anchor="ctr"/>
          <a:lstStyle>
            <a:lvl1pPr>
              <a:defRPr sz="4400">
                <a:solidFill>
                  <a:srgbClr val="009DE0"/>
                </a:solidFill>
                <a:latin typeface="Calibri" panose="020F0502020204030204" pitchFamily="34" charset="0"/>
              </a:defRPr>
            </a:lvl1pPr>
          </a:lstStyle>
          <a:p>
            <a:r>
              <a:rPr lang="pt-BR" noProof="0"/>
              <a:t>Clique para editar o título mestre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66" y="1453926"/>
            <a:ext cx="10753195" cy="5215434"/>
          </a:xfrm>
          <a:prstGeom prst="rect">
            <a:avLst/>
          </a:prstGeom>
        </p:spPr>
        <p:txBody>
          <a:bodyPr/>
          <a:lstStyle>
            <a:lvl1pPr marL="361950" indent="-361950" algn="l" rtl="0" eaLnBrk="0" fontAlgn="base" hangingPunct="0">
              <a:spcBef>
                <a:spcPts val="1200"/>
              </a:spcBef>
              <a:spcAft>
                <a:spcPct val="0"/>
              </a:spcAft>
              <a:buFontTx/>
              <a:buChar char="•"/>
              <a:defRPr lang="en-US" sz="2800" kern="1200" baseline="0" dirty="0" smtClean="0">
                <a:solidFill>
                  <a:srgbClr val="46555F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23900" indent="-388938" algn="l" rtl="0" eaLnBrk="0" fontAlgn="base" hangingPunct="0">
              <a:spcBef>
                <a:spcPts val="1200"/>
              </a:spcBef>
              <a:spcAft>
                <a:spcPct val="0"/>
              </a:spcAft>
              <a:buFontTx/>
              <a:buChar char="•"/>
              <a:defRPr lang="en-US" sz="2800" kern="1200" baseline="0" dirty="0" smtClean="0">
                <a:solidFill>
                  <a:srgbClr val="46555F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085850" indent="-382588" algn="l" rtl="0" eaLnBrk="0" fontAlgn="base" hangingPunct="0">
              <a:spcBef>
                <a:spcPts val="1200"/>
              </a:spcBef>
              <a:spcAft>
                <a:spcPct val="0"/>
              </a:spcAft>
              <a:buFontTx/>
              <a:buChar char="•"/>
              <a:defRPr lang="en-US" sz="2800" kern="1200" baseline="0" dirty="0" smtClean="0">
                <a:solidFill>
                  <a:srgbClr val="46555F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428750" indent="-441325" algn="l" rtl="0" eaLnBrk="0" fontAlgn="base" hangingPunct="0">
              <a:spcBef>
                <a:spcPts val="1200"/>
              </a:spcBef>
              <a:spcAft>
                <a:spcPct val="0"/>
              </a:spcAft>
              <a:buFontTx/>
              <a:buChar char="•"/>
              <a:defRPr lang="en-US" sz="2800" kern="1200" baseline="0" dirty="0" smtClean="0">
                <a:solidFill>
                  <a:srgbClr val="46555F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790700" indent="-363538" algn="l" rtl="0" eaLnBrk="0" fontAlgn="base" hangingPunct="0">
              <a:spcBef>
                <a:spcPts val="1200"/>
              </a:spcBef>
              <a:spcAft>
                <a:spcPct val="0"/>
              </a:spcAft>
              <a:buFontTx/>
              <a:buChar char="•"/>
              <a:defRPr lang="pt-PT" sz="2800" kern="1200" baseline="0" dirty="0">
                <a:solidFill>
                  <a:srgbClr val="46555F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8765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D4B64C-9AC0-4ED7-96E0-A021BF18EEFA}" type="datetime1">
              <a:rPr lang="en-US" smtClean="0"/>
              <a:t>9/30/2021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08D58D-8BC5-4EBB-8139-13EE6EC57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2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1531" y="260648"/>
            <a:ext cx="9889099" cy="3600400"/>
          </a:xfrm>
          <a:prstGeom prst="rect">
            <a:avLst/>
          </a:prstGeom>
        </p:spPr>
        <p:txBody>
          <a:bodyPr anchor="ctr"/>
          <a:lstStyle>
            <a:lvl1pPr algn="ctr">
              <a:defRPr sz="4400" b="1">
                <a:solidFill>
                  <a:srgbClr val="009DE0"/>
                </a:solidFill>
                <a:latin typeface="+mn-lt"/>
              </a:defRPr>
            </a:lvl1pPr>
          </a:lstStyle>
          <a:p>
            <a:r>
              <a:rPr lang="pt-BR" noProof="0"/>
              <a:t>Clique para editar o título mestre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1531" y="4221088"/>
            <a:ext cx="9889099" cy="23762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>
                <a:solidFill>
                  <a:srgbClr val="46555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Clique para editar o estilo do subtítulo mestre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98615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BDD8-959A-48A8-8B12-FC831B53ED24}" type="datetime1">
              <a:rPr lang="en-US" smtClean="0"/>
              <a:t>9/30/2021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D58D-8BC5-4EBB-8139-13EE6EC57E6D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77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8409-D986-4DB1-B061-52464F729005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55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D51D7-C1C2-49C5-9C1B-7B3032EBF9A5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55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6000-712D-49EF-9342-3A729D9DD6C0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8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4641-F56C-4A1D-9403-0195FF20C14D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0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13090" y="6507164"/>
            <a:ext cx="6983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fld id="{AF713016-4E13-4C8C-975B-F31C39ABB9BF}" type="slidenum">
              <a:rPr lang="en-GB" sz="1800" b="1">
                <a:solidFill>
                  <a:srgbClr val="4655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>
                <a:spcBef>
                  <a:spcPct val="50000"/>
                </a:spcBef>
              </a:pPr>
              <a:t>‹nº›</a:t>
            </a:fld>
            <a:endParaRPr lang="en-GB" sz="1800" b="1" dirty="0">
              <a:solidFill>
                <a:srgbClr val="4655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47328" y="44628"/>
            <a:ext cx="960000" cy="1279310"/>
            <a:chOff x="35495" y="44624"/>
            <a:chExt cx="1080121" cy="191917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64" t="29630" r="58474" b="29074"/>
            <a:stretch/>
          </p:blipFill>
          <p:spPr bwMode="auto">
            <a:xfrm>
              <a:off x="35495" y="44624"/>
              <a:ext cx="1080120" cy="132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19" t="29630" r="17139" b="29074"/>
            <a:stretch/>
          </p:blipFill>
          <p:spPr bwMode="auto">
            <a:xfrm>
              <a:off x="71616" y="1240062"/>
              <a:ext cx="1044000" cy="7237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" name="Picture 2" descr="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0" y="2128615"/>
            <a:ext cx="720000" cy="54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 bwMode="auto">
          <a:xfrm>
            <a:off x="1103445" y="0"/>
            <a:ext cx="0" cy="6858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9DE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9" r="10019"/>
          <a:stretch/>
        </p:blipFill>
        <p:spPr>
          <a:xfrm>
            <a:off x="178256" y="1443689"/>
            <a:ext cx="768000" cy="35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9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 dt="0"/>
  <p:txStyles>
    <p:titleStyle>
      <a:lvl1pPr algn="ctr" defTabSz="390525" rtl="0" eaLnBrk="1" fontAlgn="base" hangingPunct="1">
        <a:spcBef>
          <a:spcPct val="0"/>
        </a:spcBef>
        <a:spcAft>
          <a:spcPct val="0"/>
        </a:spcAft>
        <a:defRPr sz="19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90525" rtl="0" eaLnBrk="1" fontAlgn="base" hangingPunct="1">
        <a:spcBef>
          <a:spcPct val="0"/>
        </a:spcBef>
        <a:spcAft>
          <a:spcPct val="0"/>
        </a:spcAft>
        <a:defRPr sz="1900">
          <a:solidFill>
            <a:schemeClr val="tx2"/>
          </a:solidFill>
          <a:latin typeface="Times New Roman" panose="02020603050405020304" pitchFamily="18" charset="0"/>
        </a:defRPr>
      </a:lvl2pPr>
      <a:lvl3pPr algn="ctr" defTabSz="390525" rtl="0" eaLnBrk="1" fontAlgn="base" hangingPunct="1">
        <a:spcBef>
          <a:spcPct val="0"/>
        </a:spcBef>
        <a:spcAft>
          <a:spcPct val="0"/>
        </a:spcAft>
        <a:defRPr sz="1900">
          <a:solidFill>
            <a:schemeClr val="tx2"/>
          </a:solidFill>
          <a:latin typeface="Times New Roman" panose="02020603050405020304" pitchFamily="18" charset="0"/>
        </a:defRPr>
      </a:lvl3pPr>
      <a:lvl4pPr algn="ctr" defTabSz="390525" rtl="0" eaLnBrk="1" fontAlgn="base" hangingPunct="1">
        <a:spcBef>
          <a:spcPct val="0"/>
        </a:spcBef>
        <a:spcAft>
          <a:spcPct val="0"/>
        </a:spcAft>
        <a:defRPr sz="1900">
          <a:solidFill>
            <a:schemeClr val="tx2"/>
          </a:solidFill>
          <a:latin typeface="Times New Roman" panose="02020603050405020304" pitchFamily="18" charset="0"/>
        </a:defRPr>
      </a:lvl4pPr>
      <a:lvl5pPr algn="ctr" defTabSz="390525" rtl="0" eaLnBrk="1" fontAlgn="base" hangingPunct="1">
        <a:spcBef>
          <a:spcPct val="0"/>
        </a:spcBef>
        <a:spcAft>
          <a:spcPct val="0"/>
        </a:spcAft>
        <a:defRPr sz="1900">
          <a:solidFill>
            <a:schemeClr val="tx2"/>
          </a:solidFill>
          <a:latin typeface="Times New Roman" panose="02020603050405020304" pitchFamily="18" charset="0"/>
        </a:defRPr>
      </a:lvl5pPr>
      <a:lvl6pPr marL="457200" algn="ctr" defTabSz="390525" rtl="0" eaLnBrk="1" fontAlgn="base" hangingPunct="1">
        <a:spcBef>
          <a:spcPct val="0"/>
        </a:spcBef>
        <a:spcAft>
          <a:spcPct val="0"/>
        </a:spcAft>
        <a:defRPr sz="1900">
          <a:solidFill>
            <a:schemeClr val="tx2"/>
          </a:solidFill>
          <a:latin typeface="Times New Roman" panose="02020603050405020304" pitchFamily="18" charset="0"/>
        </a:defRPr>
      </a:lvl6pPr>
      <a:lvl7pPr marL="914400" algn="ctr" defTabSz="390525" rtl="0" eaLnBrk="1" fontAlgn="base" hangingPunct="1">
        <a:spcBef>
          <a:spcPct val="0"/>
        </a:spcBef>
        <a:spcAft>
          <a:spcPct val="0"/>
        </a:spcAft>
        <a:defRPr sz="19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defTabSz="390525" rtl="0" eaLnBrk="1" fontAlgn="base" hangingPunct="1">
        <a:spcBef>
          <a:spcPct val="0"/>
        </a:spcBef>
        <a:spcAft>
          <a:spcPct val="0"/>
        </a:spcAft>
        <a:defRPr sz="19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defTabSz="390525" rtl="0" eaLnBrk="1" fontAlgn="base" hangingPunct="1">
        <a:spcBef>
          <a:spcPct val="0"/>
        </a:spcBef>
        <a:spcAft>
          <a:spcPct val="0"/>
        </a:spcAft>
        <a:defRPr sz="19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146050" indent="-146050" algn="l" defTabSz="390525" rtl="0" eaLnBrk="1" fontAlgn="base" hangingPunct="1">
        <a:spcBef>
          <a:spcPct val="20000"/>
        </a:spcBef>
        <a:spcAft>
          <a:spcPct val="0"/>
        </a:spcAft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17500" indent="-122238" algn="l" defTabSz="390525" rtl="0" eaLnBrk="1" fontAlgn="base" hangingPunct="1">
        <a:spcBef>
          <a:spcPct val="20000"/>
        </a:spcBef>
        <a:spcAft>
          <a:spcPct val="0"/>
        </a:spcAft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87363" indent="-96838" algn="l" defTabSz="390525" rtl="0" eaLnBrk="1" fontAlgn="base" hangingPunct="1">
        <a:spcBef>
          <a:spcPct val="20000"/>
        </a:spcBef>
        <a:spcAft>
          <a:spcPct val="0"/>
        </a:spcAft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98425" algn="l" defTabSz="390525" rtl="0" eaLnBrk="1" fontAlgn="base" hangingPunct="1">
        <a:spcBef>
          <a:spcPct val="20000"/>
        </a:spcBef>
        <a:spcAft>
          <a:spcPct val="0"/>
        </a:spcAft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876300" indent="-96838" algn="l" defTabSz="390525" rtl="0" eaLnBrk="1" fontAlgn="base" hangingPunct="1">
        <a:spcBef>
          <a:spcPct val="20000"/>
        </a:spcBef>
        <a:spcAft>
          <a:spcPct val="0"/>
        </a:spcAft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7328" y="44625"/>
            <a:ext cx="1440161" cy="1919177"/>
            <a:chOff x="35495" y="44624"/>
            <a:chExt cx="1080121" cy="191917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64" t="29630" r="58474" b="29074"/>
            <a:stretch/>
          </p:blipFill>
          <p:spPr bwMode="auto">
            <a:xfrm>
              <a:off x="35495" y="44624"/>
              <a:ext cx="1080120" cy="132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19" t="29630" r="17139" b="29074"/>
            <a:stretch/>
          </p:blipFill>
          <p:spPr bwMode="auto">
            <a:xfrm>
              <a:off x="71616" y="1240062"/>
              <a:ext cx="1044000" cy="7237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" name="Picture 2" descr="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07" y="3081715"/>
            <a:ext cx="1152000" cy="86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9" r="10019"/>
          <a:stretch/>
        </p:blipFill>
        <p:spPr>
          <a:xfrm>
            <a:off x="215488" y="2132856"/>
            <a:ext cx="1152000" cy="52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05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3040DA-A03F-457F-929C-5A6B8717E098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1600" y="1747319"/>
            <a:ext cx="10264819" cy="1310308"/>
          </a:xfrm>
        </p:spPr>
        <p:txBody>
          <a:bodyPr>
            <a:normAutofit/>
          </a:bodyPr>
          <a:lstStyle/>
          <a:p>
            <a:r>
              <a:rPr lang="pt-BR" sz="7200" dirty="0"/>
              <a:t>Compiladores – Introdução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79249" y="4752695"/>
            <a:ext cx="7233501" cy="495677"/>
          </a:xfrm>
        </p:spPr>
        <p:txBody>
          <a:bodyPr/>
          <a:lstStyle/>
          <a:p>
            <a:r>
              <a:rPr lang="pt-BR" dirty="0"/>
              <a:t>Professor: Dr. Diego Kasuo Nakata da Silva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D58D-8BC5-4EBB-8139-13EE6EC57E6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230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1.1 – Processadores de Linguagem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13690"/>
            <a:ext cx="4511047" cy="4342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126480" y="4429577"/>
            <a:ext cx="5242258" cy="172677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/>
              <a:t>O editor de ligação </a:t>
            </a:r>
            <a:r>
              <a:rPr lang="pt-BR" dirty="0">
                <a:solidFill>
                  <a:schemeClr val="tx1"/>
                </a:solidFill>
              </a:rPr>
              <a:t>(</a:t>
            </a:r>
            <a:r>
              <a:rPr lang="pt-BR" i="1" dirty="0" err="1">
                <a:solidFill>
                  <a:srgbClr val="FF0000"/>
                </a:solidFill>
              </a:rPr>
              <a:t>linker</a:t>
            </a:r>
            <a:r>
              <a:rPr lang="pt-BR" dirty="0">
                <a:solidFill>
                  <a:schemeClr val="tx1"/>
                </a:solidFill>
              </a:rPr>
              <a:t>) </a:t>
            </a:r>
            <a:r>
              <a:rPr lang="pt-BR" dirty="0"/>
              <a:t>resolve os endereços de memória externos.</a:t>
            </a:r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/>
              <a:t> O carregador (</a:t>
            </a:r>
            <a:r>
              <a:rPr lang="pt-BR" i="1" dirty="0" err="1">
                <a:solidFill>
                  <a:srgbClr val="FF0000"/>
                </a:solidFill>
              </a:rPr>
              <a:t>loader</a:t>
            </a:r>
            <a:r>
              <a:rPr lang="pt-BR" dirty="0"/>
              <a:t>) reúne todos os arquivos objeto executáveis na memória para a execução.</a:t>
            </a:r>
          </a:p>
        </p:txBody>
      </p:sp>
      <p:sp>
        <p:nvSpPr>
          <p:cNvPr id="8" name="Canto dobrado 7"/>
          <p:cNvSpPr/>
          <p:nvPr/>
        </p:nvSpPr>
        <p:spPr>
          <a:xfrm>
            <a:off x="1190624" y="4848225"/>
            <a:ext cx="2219325" cy="466725"/>
          </a:xfrm>
          <a:prstGeom prst="foldedCorner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238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1.2 – A Estrutura de um Compilador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097280" y="1933575"/>
            <a:ext cx="10271458" cy="42227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/>
              <a:t>Existem duas partes: </a:t>
            </a:r>
            <a:r>
              <a:rPr lang="pt-BR" i="1" dirty="0">
                <a:solidFill>
                  <a:srgbClr val="FF0000"/>
                </a:solidFill>
              </a:rPr>
              <a:t>Análise</a:t>
            </a:r>
            <a:r>
              <a:rPr lang="pt-BR" dirty="0"/>
              <a:t> e </a:t>
            </a:r>
            <a:r>
              <a:rPr lang="pt-BR" i="1" dirty="0">
                <a:solidFill>
                  <a:srgbClr val="FF0000"/>
                </a:solidFill>
              </a:rPr>
              <a:t>Síntese</a:t>
            </a:r>
            <a:r>
              <a:rPr lang="pt-BR" dirty="0"/>
              <a:t>.</a:t>
            </a:r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/>
              <a:t>A parte de </a:t>
            </a:r>
            <a:r>
              <a:rPr lang="pt-BR" i="1" dirty="0">
                <a:solidFill>
                  <a:srgbClr val="FF0000"/>
                </a:solidFill>
              </a:rPr>
              <a:t>análise </a:t>
            </a:r>
            <a:r>
              <a:rPr lang="pt-BR" dirty="0"/>
              <a:t>subdivide o programa fonte em partes constituintes e impõe uma estrutura gramatical sobre elas.</a:t>
            </a:r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/>
              <a:t>Usa essa estrutura para criar uma representação intermediária do programa fonte.</a:t>
            </a:r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/>
              <a:t>Se a parte de análise detectar que o programa fonte está sintaticamente mal formado ou semanticamente incorreto, então ele precisa oferecer mensagens esclarecedoras, de modo que o usuário possa tomar a ação corretiva.</a:t>
            </a:r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/>
              <a:t>A parte de análise também coleta informações sobre o programa fonte e as armazena em uma estrutura de dados chamada </a:t>
            </a:r>
            <a:r>
              <a:rPr lang="pt-BR" i="1" dirty="0">
                <a:solidFill>
                  <a:srgbClr val="FF0000"/>
                </a:solidFill>
              </a:rPr>
              <a:t>tabela de símbolos</a:t>
            </a:r>
            <a:r>
              <a:rPr lang="pt-BR" dirty="0">
                <a:solidFill>
                  <a:schemeClr val="tx1"/>
                </a:solidFill>
              </a:rPr>
              <a:t>.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92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1.2 – A Estrutura de um Compilador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097280" y="1933575"/>
            <a:ext cx="10271458" cy="42227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/>
              <a:t>Existem duas partes: </a:t>
            </a:r>
            <a:r>
              <a:rPr lang="pt-BR" i="1" dirty="0">
                <a:solidFill>
                  <a:srgbClr val="FF0000"/>
                </a:solidFill>
              </a:rPr>
              <a:t>Análise</a:t>
            </a:r>
            <a:r>
              <a:rPr lang="pt-BR" dirty="0"/>
              <a:t> e </a:t>
            </a:r>
            <a:r>
              <a:rPr lang="pt-BR" i="1" dirty="0">
                <a:solidFill>
                  <a:srgbClr val="FF0000"/>
                </a:solidFill>
              </a:rPr>
              <a:t>Síntese</a:t>
            </a:r>
            <a:r>
              <a:rPr lang="pt-BR" dirty="0"/>
              <a:t>.</a:t>
            </a:r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/>
              <a:t>A parte de </a:t>
            </a:r>
            <a:r>
              <a:rPr lang="pt-BR" i="1" dirty="0">
                <a:solidFill>
                  <a:srgbClr val="FF0000"/>
                </a:solidFill>
              </a:rPr>
              <a:t>síntese </a:t>
            </a:r>
            <a:r>
              <a:rPr lang="pt-BR" dirty="0">
                <a:solidFill>
                  <a:schemeClr val="tx1"/>
                </a:solidFill>
              </a:rPr>
              <a:t>constrói</a:t>
            </a:r>
            <a:r>
              <a:rPr lang="pt-BR" i="1" dirty="0">
                <a:solidFill>
                  <a:srgbClr val="FF0000"/>
                </a:solidFill>
              </a:rPr>
              <a:t> </a:t>
            </a:r>
            <a:r>
              <a:rPr lang="pt-BR" dirty="0"/>
              <a:t>o programa objeto desejado a partir da representação intermediária e das informações na tabela de símbolos</a:t>
            </a:r>
            <a:r>
              <a:rPr lang="pt-BR" dirty="0">
                <a:solidFill>
                  <a:schemeClr val="tx1"/>
                </a:solidFill>
              </a:rPr>
              <a:t>.</a:t>
            </a:r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A parte de análise normalmente é chamada de </a:t>
            </a:r>
            <a:r>
              <a:rPr lang="pt-BR" i="1" dirty="0">
                <a:solidFill>
                  <a:schemeClr val="tx1"/>
                </a:solidFill>
              </a:rPr>
              <a:t>front-</a:t>
            </a:r>
            <a:r>
              <a:rPr lang="pt-BR" i="1" dirty="0" err="1">
                <a:solidFill>
                  <a:schemeClr val="tx1"/>
                </a:solidFill>
              </a:rPr>
              <a:t>end</a:t>
            </a:r>
            <a:r>
              <a:rPr lang="pt-BR" i="1" dirty="0">
                <a:solidFill>
                  <a:schemeClr val="tx1"/>
                </a:solidFill>
              </a:rPr>
              <a:t> </a:t>
            </a:r>
            <a:r>
              <a:rPr lang="pt-BR" dirty="0">
                <a:solidFill>
                  <a:schemeClr val="tx1"/>
                </a:solidFill>
              </a:rPr>
              <a:t>do compilador; a parte de síntese é o </a:t>
            </a:r>
            <a:r>
              <a:rPr lang="pt-BR" i="1" dirty="0" err="1">
                <a:solidFill>
                  <a:schemeClr val="tx1"/>
                </a:solidFill>
              </a:rPr>
              <a:t>back</a:t>
            </a:r>
            <a:r>
              <a:rPr lang="pt-BR" i="1" dirty="0">
                <a:solidFill>
                  <a:schemeClr val="tx1"/>
                </a:solidFill>
              </a:rPr>
              <a:t>-end.</a:t>
            </a:r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i="1" dirty="0">
              <a:solidFill>
                <a:schemeClr val="tx1"/>
              </a:solidFill>
            </a:endParaRPr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i="1" dirty="0">
              <a:solidFill>
                <a:schemeClr val="tx1"/>
              </a:solidFill>
            </a:endParaRPr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A Figura 1.6, a seguir, exibe a decomposição típica de um compilador em fases. </a:t>
            </a:r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i="1" dirty="0">
              <a:solidFill>
                <a:schemeClr val="tx1"/>
              </a:solidFill>
            </a:endParaRPr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79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097280" y="1933575"/>
            <a:ext cx="10271458" cy="42227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i="1" dirty="0">
              <a:solidFill>
                <a:schemeClr val="tx1"/>
              </a:solidFill>
            </a:endParaRPr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55" y="288045"/>
            <a:ext cx="5113020" cy="58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tângulo 4"/>
          <p:cNvSpPr/>
          <p:nvPr/>
        </p:nvSpPr>
        <p:spPr>
          <a:xfrm>
            <a:off x="6124575" y="1571625"/>
            <a:ext cx="5067300" cy="361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nto dobrado 6"/>
          <p:cNvSpPr/>
          <p:nvPr/>
        </p:nvSpPr>
        <p:spPr>
          <a:xfrm>
            <a:off x="3124199" y="3505200"/>
            <a:ext cx="2667001" cy="504825"/>
          </a:xfrm>
          <a:prstGeom prst="foldedCorner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nto dobrado 7"/>
          <p:cNvSpPr/>
          <p:nvPr/>
        </p:nvSpPr>
        <p:spPr>
          <a:xfrm>
            <a:off x="3124199" y="4878403"/>
            <a:ext cx="2667001" cy="504825"/>
          </a:xfrm>
          <a:prstGeom prst="foldedCorner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6750368" y="4302282"/>
            <a:ext cx="5242258" cy="6697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São opcionais.</a:t>
            </a:r>
          </a:p>
        </p:txBody>
      </p:sp>
      <p:cxnSp>
        <p:nvCxnSpPr>
          <p:cNvPr id="11" name="Conector angulado 10"/>
          <p:cNvCxnSpPr/>
          <p:nvPr/>
        </p:nvCxnSpPr>
        <p:spPr>
          <a:xfrm>
            <a:off x="5791200" y="3757612"/>
            <a:ext cx="828675" cy="700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angulado 12"/>
          <p:cNvCxnSpPr>
            <a:stCxn id="8" idx="3"/>
          </p:cNvCxnSpPr>
          <p:nvPr/>
        </p:nvCxnSpPr>
        <p:spPr>
          <a:xfrm flipV="1">
            <a:off x="5791200" y="4542850"/>
            <a:ext cx="828675" cy="5879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27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1.3 – Análise Léxica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2"/>
              <p:cNvSpPr txBox="1">
                <a:spLocks/>
              </p:cNvSpPr>
              <p:nvPr/>
            </p:nvSpPr>
            <p:spPr>
              <a:xfrm>
                <a:off x="1097280" y="1933575"/>
                <a:ext cx="10271458" cy="4222782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0975" indent="-180975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180975" indent="-180975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pt-BR" dirty="0"/>
                  <a:t>A primeira fase de um compilador é chamada de </a:t>
                </a:r>
                <a:r>
                  <a:rPr lang="pt-BR" i="1" dirty="0">
                    <a:solidFill>
                      <a:srgbClr val="FF0000"/>
                    </a:solidFill>
                  </a:rPr>
                  <a:t>análise léxica </a:t>
                </a:r>
                <a:r>
                  <a:rPr lang="pt-BR" dirty="0">
                    <a:solidFill>
                      <a:schemeClr val="tx1"/>
                    </a:solidFill>
                  </a:rPr>
                  <a:t>ou </a:t>
                </a:r>
                <a:r>
                  <a:rPr lang="pt-BR" i="1" dirty="0">
                    <a:solidFill>
                      <a:srgbClr val="FF0000"/>
                    </a:solidFill>
                  </a:rPr>
                  <a:t>leitura </a:t>
                </a:r>
                <a:r>
                  <a:rPr lang="pt-BR" dirty="0">
                    <a:solidFill>
                      <a:schemeClr val="tx1"/>
                    </a:solidFill>
                  </a:rPr>
                  <a:t>(</a:t>
                </a:r>
                <a:r>
                  <a:rPr lang="pt-BR" i="1" dirty="0" err="1">
                    <a:solidFill>
                      <a:srgbClr val="FF0000"/>
                    </a:solidFill>
                  </a:rPr>
                  <a:t>scanning</a:t>
                </a:r>
                <a:r>
                  <a:rPr lang="pt-BR" dirty="0">
                    <a:solidFill>
                      <a:schemeClr val="tx1"/>
                    </a:solidFill>
                  </a:rPr>
                  <a:t>).</a:t>
                </a:r>
              </a:p>
              <a:p>
                <a:pPr marL="180975" indent="-180975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pt-BR" dirty="0"/>
                  <a:t>O analisador léxico lê o fluxo de caracteres que compõem o programa fonte e os agrupa em sequências significativas, chamadas </a:t>
                </a:r>
                <a:r>
                  <a:rPr lang="pt-BR" i="1" dirty="0">
                    <a:solidFill>
                      <a:srgbClr val="FF0000"/>
                    </a:solidFill>
                  </a:rPr>
                  <a:t>lexemas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180975" indent="-180975" algn="just">
                  <a:lnSpc>
                    <a:spcPct val="10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pt-BR" dirty="0">
                    <a:solidFill>
                      <a:schemeClr val="tx1"/>
                    </a:solidFill>
                  </a:rPr>
                  <a:t>Para cada lexema, o analisador léxico produz como saída um token no formato:</a:t>
                </a:r>
              </a:p>
              <a:p>
                <a:pPr marL="0" indent="0" algn="just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𝑛𝑜𝑚𝑒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𝑡𝑜𝑘𝑒𝑛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𝑣𝑎𝑙𝑜𝑟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𝑎𝑡𝑟𝑖𝑏𝑢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pt-BR" i="1" dirty="0">
                  <a:solidFill>
                    <a:srgbClr val="FF0000"/>
                  </a:solidFill>
                </a:endParaRPr>
              </a:p>
              <a:p>
                <a:pPr marL="180975" indent="-180975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𝑛𝑜𝑚𝑒</m:t>
                    </m:r>
                    <m:r>
                      <a:rPr lang="pt-B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𝑡𝑜𝑘𝑒𝑛</m:t>
                    </m:r>
                  </m:oMath>
                </a14:m>
                <a:r>
                  <a:rPr lang="pt-BR" i="1" dirty="0">
                    <a:solidFill>
                      <a:srgbClr val="FF0000"/>
                    </a:solidFill>
                  </a:rPr>
                  <a:t> </a:t>
                </a:r>
                <a:r>
                  <a:rPr lang="pt-BR" dirty="0">
                    <a:solidFill>
                      <a:schemeClr val="tx1"/>
                    </a:solidFill>
                  </a:rPr>
                  <a:t>é um símbolo abstrato que é usado durante a análise sintática.</a:t>
                </a:r>
              </a:p>
              <a:p>
                <a:pPr marL="180975" indent="-180975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𝑣𝑎𝑙𝑜𝑟</m:t>
                    </m:r>
                    <m:r>
                      <a:rPr lang="pt-B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𝑎𝑡𝑟𝑖𝑏𝑢</m:t>
                    </m:r>
                    <m:r>
                      <a:rPr lang="pt-B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í</m:t>
                    </m:r>
                    <m:r>
                      <a:rPr lang="pt-B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𝑑𝑜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aponta para uma entrada na tabela de símbolos referente a esse token. </a:t>
                </a:r>
              </a:p>
              <a:p>
                <a:pPr marL="180975" indent="-180975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pt-BR" i="1" dirty="0">
                  <a:solidFill>
                    <a:schemeClr val="tx1"/>
                  </a:solidFill>
                </a:endParaRPr>
              </a:p>
              <a:p>
                <a:pPr marL="180975" indent="-180975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pt-BR" dirty="0"/>
              </a:p>
            </p:txBody>
          </p:sp>
        </mc:Choice>
        <mc:Fallback xmlns="">
          <p:sp>
            <p:nvSpPr>
              <p:cNvPr id="6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933575"/>
                <a:ext cx="10271458" cy="4222782"/>
              </a:xfrm>
              <a:prstGeom prst="rect">
                <a:avLst/>
              </a:prstGeom>
              <a:blipFill>
                <a:blip r:embed="rId2"/>
                <a:stretch>
                  <a:fillRect l="-1424" r="-14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11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1.3 – Análise Léxica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2"/>
              <p:cNvSpPr txBox="1">
                <a:spLocks/>
              </p:cNvSpPr>
              <p:nvPr/>
            </p:nvSpPr>
            <p:spPr>
              <a:xfrm>
                <a:off x="1097280" y="1933575"/>
                <a:ext cx="10271458" cy="4222782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250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0975" indent="-180975" algn="just">
                  <a:lnSpc>
                    <a:spcPct val="10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pt-BR" sz="8000" dirty="0"/>
                  <a:t>Por exemplo, suponha que um programa fonte contenha o comando de atribuição</a:t>
                </a:r>
              </a:p>
              <a:p>
                <a:pPr marL="0" indent="0" algn="just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8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pt-BR" sz="8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8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𝑖𝑛𝑖𝑡𝑖𝑎𝑙</m:t>
                      </m:r>
                      <m:r>
                        <a:rPr lang="pt-BR" sz="8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8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pt-BR" sz="8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∗60</m:t>
                      </m:r>
                    </m:oMath>
                  </m:oMathPara>
                </a14:m>
                <a:endParaRPr lang="pt-BR" sz="8000" i="1" dirty="0">
                  <a:solidFill>
                    <a:srgbClr val="FF0000"/>
                  </a:solidFill>
                </a:endParaRPr>
              </a:p>
              <a:p>
                <a:pPr marL="180975" indent="-180975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pt-BR" sz="8000" dirty="0">
                    <a:solidFill>
                      <a:schemeClr val="tx1"/>
                    </a:solidFill>
                  </a:rPr>
                  <a:t>Os caracteres nessa atribuição poderiam ser agrupados nos seguintes lexemas e mapeados para os seguintes tokens passados ao analisador sintático: 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pt-BR" sz="8000" b="1" dirty="0">
                  <a:solidFill>
                    <a:schemeClr val="tx1"/>
                  </a:solidFill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pt-BR" sz="8000" b="1" dirty="0">
                    <a:solidFill>
                      <a:schemeClr val="tx1"/>
                    </a:solidFill>
                  </a:rPr>
                  <a:t>1. </a:t>
                </a:r>
                <a14:m>
                  <m:oMath xmlns:m="http://schemas.openxmlformats.org/officeDocument/2006/math">
                    <m:r>
                      <a:rPr lang="pt-BR" sz="8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𝑝𝑜𝑠𝑖𝑡𝑖𝑜𝑛</m:t>
                    </m:r>
                  </m:oMath>
                </a14:m>
                <a:r>
                  <a:rPr lang="pt-BR" sz="8000" dirty="0">
                    <a:solidFill>
                      <a:srgbClr val="FF0000"/>
                    </a:solidFill>
                  </a:rPr>
                  <a:t> </a:t>
                </a:r>
                <a:r>
                  <a:rPr lang="pt-BR" sz="8000" dirty="0">
                    <a:solidFill>
                      <a:schemeClr val="tx1"/>
                    </a:solidFill>
                  </a:rPr>
                  <a:t>é lexema mapeado em um token </a:t>
                </a:r>
                <a14:m>
                  <m:oMath xmlns:m="http://schemas.openxmlformats.org/officeDocument/2006/math">
                    <m:r>
                      <a:rPr lang="pt-BR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sz="8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𝒊𝒅</m:t>
                    </m:r>
                    <m:r>
                      <a:rPr lang="pt-BR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1&gt;</m:t>
                    </m:r>
                  </m:oMath>
                </a14:m>
                <a:r>
                  <a:rPr lang="pt-BR" sz="8000" dirty="0">
                    <a:solidFill>
                      <a:schemeClr val="tx1"/>
                    </a:solidFill>
                  </a:rPr>
                  <a:t>, onde </a:t>
                </a:r>
                <a14:m>
                  <m:oMath xmlns:m="http://schemas.openxmlformats.org/officeDocument/2006/math">
                    <m:r>
                      <a:rPr lang="pt-BR" sz="8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𝒊𝒅</m:t>
                    </m:r>
                  </m:oMath>
                </a14:m>
                <a:r>
                  <a:rPr lang="pt-BR" sz="8000" dirty="0">
                    <a:solidFill>
                      <a:schemeClr val="tx1"/>
                    </a:solidFill>
                  </a:rPr>
                  <a:t> é um símbolo abstrato que significa </a:t>
                </a:r>
                <a:r>
                  <a:rPr lang="pt-BR" sz="8000" i="1" dirty="0">
                    <a:solidFill>
                      <a:schemeClr val="tx1"/>
                    </a:solidFill>
                  </a:rPr>
                  <a:t>identificador e </a:t>
                </a:r>
                <a14:m>
                  <m:oMath xmlns:m="http://schemas.openxmlformats.org/officeDocument/2006/math">
                    <m:r>
                      <a:rPr lang="pt-BR" sz="8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8000" i="1" dirty="0">
                    <a:solidFill>
                      <a:schemeClr val="tx1"/>
                    </a:solidFill>
                  </a:rPr>
                  <a:t> </a:t>
                </a:r>
                <a:r>
                  <a:rPr lang="pt-BR" sz="8000" dirty="0">
                    <a:solidFill>
                      <a:schemeClr val="tx1"/>
                    </a:solidFill>
                  </a:rPr>
                  <a:t>aponta para a entrada da tabela de símbolos onde se encontra </a:t>
                </a:r>
                <a14:m>
                  <m:oMath xmlns:m="http://schemas.openxmlformats.org/officeDocument/2006/math">
                    <m:r>
                      <a:rPr lang="pt-BR" sz="8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𝑝𝑜𝑠𝑖𝑡𝑖𝑜𝑛</m:t>
                    </m:r>
                  </m:oMath>
                </a14:m>
                <a:r>
                  <a:rPr lang="pt-BR" sz="8000" dirty="0">
                    <a:solidFill>
                      <a:schemeClr val="tx1"/>
                    </a:solidFill>
                  </a:rPr>
                  <a:t>. A entrada da tabela de símbolos para um identificador mantém informações sobre o identificador, como seu nome e tipo.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pt-BR" sz="8000" dirty="0">
                    <a:solidFill>
                      <a:schemeClr val="tx1"/>
                    </a:solidFill>
                  </a:rPr>
                  <a:t>      </a:t>
                </a:r>
              </a:p>
              <a:p>
                <a:pPr marL="180975" indent="-180975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pt-BR" i="1" dirty="0">
                  <a:solidFill>
                    <a:schemeClr val="tx1"/>
                  </a:solidFill>
                </a:endParaRPr>
              </a:p>
              <a:p>
                <a:pPr marL="180975" indent="-180975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pt-BR" dirty="0"/>
              </a:p>
            </p:txBody>
          </p:sp>
        </mc:Choice>
        <mc:Fallback xmlns="">
          <p:sp>
            <p:nvSpPr>
              <p:cNvPr id="6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933575"/>
                <a:ext cx="10271458" cy="4222782"/>
              </a:xfrm>
              <a:prstGeom prst="rect">
                <a:avLst/>
              </a:prstGeom>
              <a:blipFill rotWithShape="0">
                <a:blip r:embed="rId2"/>
                <a:stretch>
                  <a:fillRect l="-1484" t="-2020" r="-14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509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1.3 – Análise Léxica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2"/>
              <p:cNvSpPr txBox="1">
                <a:spLocks/>
              </p:cNvSpPr>
              <p:nvPr/>
            </p:nvSpPr>
            <p:spPr>
              <a:xfrm>
                <a:off x="1097280" y="1933575"/>
                <a:ext cx="10271458" cy="4222782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250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0975" indent="-180975" algn="just">
                  <a:lnSpc>
                    <a:spcPct val="10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pt-BR" sz="8000" dirty="0"/>
                  <a:t>Por exemplo, suponha que um programa fonte contenha o comando de atribuição</a:t>
                </a:r>
              </a:p>
              <a:p>
                <a:pPr marL="0" indent="0" algn="just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8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pt-BR" sz="8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8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𝑖𝑛𝑖𝑡𝑖𝑎𝑙</m:t>
                      </m:r>
                      <m:r>
                        <a:rPr lang="pt-BR" sz="8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8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pt-BR" sz="8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∗60</m:t>
                      </m:r>
                    </m:oMath>
                  </m:oMathPara>
                </a14:m>
                <a:endParaRPr lang="pt-BR" sz="8000" i="1" dirty="0">
                  <a:solidFill>
                    <a:srgbClr val="FF0000"/>
                  </a:solidFill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pt-BR" sz="8000" b="1" dirty="0">
                    <a:solidFill>
                      <a:schemeClr val="tx1"/>
                    </a:solidFill>
                  </a:rPr>
                  <a:t>2. </a:t>
                </a:r>
                <a:r>
                  <a:rPr lang="pt-BR" sz="8000" dirty="0">
                    <a:solidFill>
                      <a:schemeClr val="tx1"/>
                    </a:solidFill>
                  </a:rPr>
                  <a:t>O símbolo de atribuição </a:t>
                </a:r>
                <a14:m>
                  <m:oMath xmlns:m="http://schemas.openxmlformats.org/officeDocument/2006/math">
                    <m:r>
                      <a:rPr lang="pt-BR" sz="8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8000" b="1" dirty="0">
                    <a:solidFill>
                      <a:schemeClr val="tx1"/>
                    </a:solidFill>
                  </a:rPr>
                  <a:t> </a:t>
                </a:r>
                <a:r>
                  <a:rPr lang="pt-BR" sz="8000" dirty="0">
                    <a:solidFill>
                      <a:schemeClr val="tx1"/>
                    </a:solidFill>
                  </a:rPr>
                  <a:t>é um lexema mapeado para o token </a:t>
                </a:r>
                <a14:m>
                  <m:oMath xmlns:m="http://schemas.openxmlformats.org/officeDocument/2006/math">
                    <m:r>
                      <a:rPr lang="pt-BR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 =&gt;</m:t>
                    </m:r>
                    <m:r>
                      <a:rPr lang="pt-BR" sz="8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sz="8000" dirty="0">
                    <a:solidFill>
                      <a:schemeClr val="tx1"/>
                    </a:solidFill>
                  </a:rPr>
                  <a:t> Como esse token não precisa de um valor de atributo, omitimos o segundo. Poderíamos ter usado qualquer símbolo abstrato, como </a:t>
                </a:r>
                <a:r>
                  <a:rPr lang="pt-BR" sz="8000" b="1" dirty="0">
                    <a:solidFill>
                      <a:schemeClr val="tx1"/>
                    </a:solidFill>
                  </a:rPr>
                  <a:t>atribuir </a:t>
                </a:r>
                <a:r>
                  <a:rPr lang="pt-BR" sz="8000" dirty="0">
                    <a:solidFill>
                      <a:schemeClr val="tx1"/>
                    </a:solidFill>
                  </a:rPr>
                  <a:t>para o nome do token.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pt-BR" sz="8000" dirty="0">
                  <a:solidFill>
                    <a:schemeClr val="tx1"/>
                  </a:solidFill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pt-BR" sz="8000" b="1" dirty="0">
                    <a:solidFill>
                      <a:schemeClr val="tx1"/>
                    </a:solidFill>
                  </a:rPr>
                  <a:t>3. </a:t>
                </a:r>
                <a14:m>
                  <m:oMath xmlns:m="http://schemas.openxmlformats.org/officeDocument/2006/math">
                    <m:r>
                      <a:rPr lang="pt-BR" sz="8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𝑖𝑛𝑖𝑡𝑖𝑎𝑙</m:t>
                    </m:r>
                  </m:oMath>
                </a14:m>
                <a:r>
                  <a:rPr lang="pt-BR" sz="8000" dirty="0">
                    <a:solidFill>
                      <a:schemeClr val="tx1"/>
                    </a:solidFill>
                  </a:rPr>
                  <a:t> é um lexema mapeado para o token</a:t>
                </a:r>
                <a14:m>
                  <m:oMath xmlns:m="http://schemas.openxmlformats.org/officeDocument/2006/math">
                    <m:r>
                      <a:rPr lang="pt-BR" sz="8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sz="8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𝒊𝒅</m:t>
                    </m:r>
                    <m:r>
                      <a:rPr lang="pt-BR" sz="8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pt-BR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sz="8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sz="8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sz="8000" dirty="0">
                    <a:solidFill>
                      <a:schemeClr val="tx1"/>
                    </a:solidFill>
                  </a:rPr>
                  <a:t> onde </a:t>
                </a:r>
                <a14:m>
                  <m:oMath xmlns:m="http://schemas.openxmlformats.org/officeDocument/2006/math">
                    <m:r>
                      <a:rPr lang="pt-BR" sz="8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sz="8000" dirty="0">
                    <a:solidFill>
                      <a:schemeClr val="tx1"/>
                    </a:solidFill>
                  </a:rPr>
                  <a:t> aponta para a entrada da tabela de símbolos onde se encontra </a:t>
                </a:r>
                <a14:m>
                  <m:oMath xmlns:m="http://schemas.openxmlformats.org/officeDocument/2006/math">
                    <m:r>
                      <a:rPr lang="pt-BR" sz="8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𝑖𝑛𝑖𝑡𝑖𝑎𝑙</m:t>
                    </m:r>
                  </m:oMath>
                </a14:m>
                <a:r>
                  <a:rPr lang="pt-BR" sz="80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pt-BR" sz="8000" dirty="0">
                  <a:solidFill>
                    <a:schemeClr val="tx1"/>
                  </a:solidFill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pt-BR" sz="8000" dirty="0">
                  <a:solidFill>
                    <a:schemeClr val="tx1"/>
                  </a:solidFill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pt-BR" sz="8000" dirty="0">
                    <a:solidFill>
                      <a:schemeClr val="tx1"/>
                    </a:solidFill>
                  </a:rPr>
                  <a:t>      </a:t>
                </a:r>
              </a:p>
              <a:p>
                <a:pPr marL="180975" indent="-180975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pt-BR" i="1" dirty="0">
                  <a:solidFill>
                    <a:schemeClr val="tx1"/>
                  </a:solidFill>
                </a:endParaRPr>
              </a:p>
              <a:p>
                <a:pPr marL="180975" indent="-180975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pt-BR" dirty="0"/>
              </a:p>
            </p:txBody>
          </p:sp>
        </mc:Choice>
        <mc:Fallback xmlns="">
          <p:sp>
            <p:nvSpPr>
              <p:cNvPr id="6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933575"/>
                <a:ext cx="10271458" cy="4222782"/>
              </a:xfrm>
              <a:prstGeom prst="rect">
                <a:avLst/>
              </a:prstGeom>
              <a:blipFill rotWithShape="0">
                <a:blip r:embed="rId2"/>
                <a:stretch>
                  <a:fillRect l="-1484" t="-2020" r="-14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898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1.3 – Análise Léxica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2"/>
              <p:cNvSpPr txBox="1">
                <a:spLocks/>
              </p:cNvSpPr>
              <p:nvPr/>
            </p:nvSpPr>
            <p:spPr>
              <a:xfrm>
                <a:off x="1097280" y="1933575"/>
                <a:ext cx="10271458" cy="4222782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250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0975" indent="-180975" algn="just">
                  <a:lnSpc>
                    <a:spcPct val="10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pt-BR" sz="8000" dirty="0"/>
                  <a:t>Por exemplo, suponha que um programa fonte contenha o comando de atribuição</a:t>
                </a:r>
              </a:p>
              <a:p>
                <a:pPr marL="0" indent="0" algn="just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8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pt-BR" sz="8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8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𝑖𝑛𝑖𝑡𝑖𝑎𝑙</m:t>
                      </m:r>
                      <m:r>
                        <a:rPr lang="pt-BR" sz="8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8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pt-BR" sz="8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∗60</m:t>
                      </m:r>
                    </m:oMath>
                  </m:oMathPara>
                </a14:m>
                <a:endParaRPr lang="pt-BR" sz="8000" i="1" dirty="0">
                  <a:solidFill>
                    <a:srgbClr val="FF0000"/>
                  </a:solidFill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pt-BR" sz="8000" b="1" dirty="0">
                    <a:solidFill>
                      <a:schemeClr val="tx1"/>
                    </a:solidFill>
                  </a:rPr>
                  <a:t>4. </a:t>
                </a:r>
                <a14:m>
                  <m:oMath xmlns:m="http://schemas.openxmlformats.org/officeDocument/2006/math">
                    <m:r>
                      <a:rPr lang="pt-BR" sz="8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pt-BR" sz="8000" b="1" dirty="0">
                    <a:solidFill>
                      <a:schemeClr val="tx1"/>
                    </a:solidFill>
                  </a:rPr>
                  <a:t> </a:t>
                </a:r>
                <a:r>
                  <a:rPr lang="pt-BR" sz="8000" dirty="0">
                    <a:solidFill>
                      <a:schemeClr val="tx1"/>
                    </a:solidFill>
                  </a:rPr>
                  <a:t>é um lexema mapeado para o token </a:t>
                </a:r>
                <a14:m>
                  <m:oMath xmlns:m="http://schemas.openxmlformats.org/officeDocument/2006/math">
                    <m:r>
                      <a:rPr lang="pt-BR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 +&gt;</m:t>
                    </m:r>
                    <m:r>
                      <a:rPr lang="pt-BR" sz="8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sz="80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pt-BR" sz="8000" b="1" dirty="0">
                    <a:solidFill>
                      <a:schemeClr val="tx1"/>
                    </a:solidFill>
                  </a:rPr>
                  <a:t>5. </a:t>
                </a:r>
                <a14:m>
                  <m:oMath xmlns:m="http://schemas.openxmlformats.org/officeDocument/2006/math">
                    <m:r>
                      <a:rPr lang="pt-BR" sz="8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𝑟𝑎𝑡𝑒</m:t>
                    </m:r>
                  </m:oMath>
                </a14:m>
                <a:r>
                  <a:rPr lang="pt-BR" sz="8000" dirty="0">
                    <a:solidFill>
                      <a:schemeClr val="tx1"/>
                    </a:solidFill>
                  </a:rPr>
                  <a:t> é um lexema mapeado para o token </a:t>
                </a:r>
                <a14:m>
                  <m:oMath xmlns:m="http://schemas.openxmlformats.org/officeDocument/2006/math">
                    <m:r>
                      <a:rPr lang="pt-BR" sz="8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sz="8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𝒊𝒅</m:t>
                    </m:r>
                    <m:r>
                      <a:rPr lang="pt-BR" sz="8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pt-BR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pt-BR" sz="8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sz="8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sz="8000" dirty="0">
                    <a:solidFill>
                      <a:schemeClr val="tx1"/>
                    </a:solidFill>
                  </a:rPr>
                  <a:t> onde </a:t>
                </a:r>
                <a14:m>
                  <m:oMath xmlns:m="http://schemas.openxmlformats.org/officeDocument/2006/math">
                    <m:r>
                      <a:rPr lang="pt-BR" sz="8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pt-BR" sz="8000" dirty="0">
                    <a:solidFill>
                      <a:schemeClr val="tx1"/>
                    </a:solidFill>
                  </a:rPr>
                  <a:t> aponta para a entrada da tabela de símbolos onde se encontra </a:t>
                </a:r>
                <a14:m>
                  <m:oMath xmlns:m="http://schemas.openxmlformats.org/officeDocument/2006/math">
                    <m:r>
                      <a:rPr lang="pt-BR" sz="8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𝑟𝑎𝑡𝑒</m:t>
                    </m:r>
                  </m:oMath>
                </a14:m>
                <a:r>
                  <a:rPr lang="pt-BR" sz="80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pt-BR" sz="8000" b="1" dirty="0">
                    <a:solidFill>
                      <a:schemeClr val="tx1"/>
                    </a:solidFill>
                  </a:rPr>
                  <a:t>6. </a:t>
                </a:r>
                <a14:m>
                  <m:oMath xmlns:m="http://schemas.openxmlformats.org/officeDocument/2006/math">
                    <m:r>
                      <a:rPr lang="pt-BR" sz="8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pt-BR" sz="8000" dirty="0">
                    <a:solidFill>
                      <a:schemeClr val="tx1"/>
                    </a:solidFill>
                  </a:rPr>
                  <a:t> é um lexema mapeado para o token </a:t>
                </a:r>
                <a14:m>
                  <m:oMath xmlns:m="http://schemas.openxmlformats.org/officeDocument/2006/math">
                    <m:r>
                      <a:rPr lang="pt-BR" sz="8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sz="8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pt-BR" sz="8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pt-BR" sz="80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pt-BR" sz="8000" b="1" dirty="0">
                    <a:solidFill>
                      <a:schemeClr val="tx1"/>
                    </a:solidFill>
                  </a:rPr>
                  <a:t>7. </a:t>
                </a:r>
                <a14:m>
                  <m:oMath xmlns:m="http://schemas.openxmlformats.org/officeDocument/2006/math">
                    <m:r>
                      <a:rPr lang="pt-BR" sz="8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60</m:t>
                    </m:r>
                  </m:oMath>
                </a14:m>
                <a:r>
                  <a:rPr lang="pt-BR" sz="8000" dirty="0">
                    <a:solidFill>
                      <a:schemeClr val="tx1"/>
                    </a:solidFill>
                  </a:rPr>
                  <a:t> é um lexema mapeado para o token </a:t>
                </a:r>
                <a14:m>
                  <m:oMath xmlns:m="http://schemas.openxmlformats.org/officeDocument/2006/math">
                    <m:r>
                      <a:rPr lang="pt-BR" sz="8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60</m:t>
                    </m:r>
                    <m:r>
                      <a:rPr lang="pt-BR" sz="8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pt-BR" sz="80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pt-BR" sz="8000" dirty="0">
                  <a:solidFill>
                    <a:schemeClr val="tx1"/>
                  </a:solidFill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pt-BR" sz="8000" dirty="0">
                    <a:solidFill>
                      <a:schemeClr val="tx1"/>
                    </a:solidFill>
                  </a:rPr>
                  <a:t>Os espaços que separam os lexemas são descartados pelo analisador léxico.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pt-BR" sz="8000" dirty="0">
                  <a:solidFill>
                    <a:schemeClr val="tx1"/>
                  </a:solidFill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pt-BR" sz="8000" dirty="0">
                  <a:solidFill>
                    <a:schemeClr val="tx1"/>
                  </a:solidFill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pt-BR" sz="8000" dirty="0">
                  <a:solidFill>
                    <a:schemeClr val="tx1"/>
                  </a:solidFill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pt-BR" sz="8000" dirty="0">
                    <a:solidFill>
                      <a:schemeClr val="tx1"/>
                    </a:solidFill>
                  </a:rPr>
                  <a:t>      </a:t>
                </a:r>
              </a:p>
              <a:p>
                <a:pPr marL="180975" indent="-180975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pt-BR" i="1" dirty="0">
                  <a:solidFill>
                    <a:schemeClr val="tx1"/>
                  </a:solidFill>
                </a:endParaRPr>
              </a:p>
              <a:p>
                <a:pPr marL="180975" indent="-180975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pt-BR" dirty="0"/>
              </a:p>
            </p:txBody>
          </p:sp>
        </mc:Choice>
        <mc:Fallback xmlns="">
          <p:sp>
            <p:nvSpPr>
              <p:cNvPr id="6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933575"/>
                <a:ext cx="10271458" cy="4222782"/>
              </a:xfrm>
              <a:prstGeom prst="rect">
                <a:avLst/>
              </a:prstGeom>
              <a:blipFill rotWithShape="0">
                <a:blip r:embed="rId2"/>
                <a:stretch>
                  <a:fillRect l="-1484" t="-2020" r="-1484" b="-1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27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1.3 – Análise Léxica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2"/>
              <p:cNvSpPr txBox="1">
                <a:spLocks/>
              </p:cNvSpPr>
              <p:nvPr/>
            </p:nvSpPr>
            <p:spPr>
              <a:xfrm>
                <a:off x="1097280" y="1933575"/>
                <a:ext cx="10271458" cy="4222782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250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0975" indent="-180975" algn="just">
                  <a:lnSpc>
                    <a:spcPct val="10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pt-BR" sz="8000" dirty="0"/>
                  <a:t>A Figura a seguir mostra a representação do comando de atribuição após a análise léxica como uma sequência de tokens</a:t>
                </a:r>
              </a:p>
              <a:p>
                <a:pPr marL="0" indent="0" algn="just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sz="8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𝒊𝒅</m:t>
                      </m:r>
                      <m:r>
                        <a:rPr lang="pt-BR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,1&gt; &lt;=&gt; &lt;</m:t>
                      </m:r>
                      <m:r>
                        <a:rPr lang="pt-BR" sz="8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𝒊𝒅</m:t>
                      </m:r>
                      <m:r>
                        <a:rPr lang="pt-BR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,2&gt; &lt;+&gt; &lt;</m:t>
                      </m:r>
                      <m:r>
                        <a:rPr lang="pt-BR" sz="8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𝒊𝒅</m:t>
                      </m:r>
                      <m:r>
                        <a:rPr lang="pt-BR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,3&gt; &lt;</m:t>
                      </m:r>
                      <m:r>
                        <a:rPr lang="pt-BR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pt-BR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 &lt;60&gt;</m:t>
                      </m:r>
                    </m:oMath>
                  </m:oMathPara>
                </a14:m>
                <a:endParaRPr lang="pt-BR" sz="8000" dirty="0"/>
              </a:p>
              <a:p>
                <a:pPr marL="180975" indent="-180975" algn="just">
                  <a:lnSpc>
                    <a:spcPct val="10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pt-BR" sz="8000" dirty="0"/>
                  <a:t>Nessa representação, os nomes de token =, + e </a:t>
                </a:r>
                <a14:m>
                  <m:oMath xmlns:m="http://schemas.openxmlformats.org/officeDocument/2006/math">
                    <m:r>
                      <a:rPr lang="pt-BR" sz="8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pt-BR" sz="8000" dirty="0"/>
                  <a:t> são símbolos abstratos para os operadores de atribuição, adição e multiplicação.</a:t>
                </a:r>
              </a:p>
              <a:p>
                <a:pPr marL="0" indent="0" algn="just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:endParaRPr lang="pt-BR" sz="8000" dirty="0"/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pt-BR" sz="80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pt-BR" sz="8000" dirty="0">
                  <a:solidFill>
                    <a:schemeClr val="tx1"/>
                  </a:solidFill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pt-BR" sz="8000" dirty="0">
                  <a:solidFill>
                    <a:schemeClr val="tx1"/>
                  </a:solidFill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pt-BR" sz="8000" dirty="0">
                  <a:solidFill>
                    <a:schemeClr val="tx1"/>
                  </a:solidFill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pt-BR" sz="8000" dirty="0">
                  <a:solidFill>
                    <a:schemeClr val="tx1"/>
                  </a:solidFill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pt-BR" sz="8000" dirty="0">
                    <a:solidFill>
                      <a:schemeClr val="tx1"/>
                    </a:solidFill>
                  </a:rPr>
                  <a:t>      </a:t>
                </a:r>
              </a:p>
              <a:p>
                <a:pPr marL="180975" indent="-180975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pt-BR" i="1" dirty="0">
                  <a:solidFill>
                    <a:schemeClr val="tx1"/>
                  </a:solidFill>
                </a:endParaRPr>
              </a:p>
              <a:p>
                <a:pPr marL="180975" indent="-180975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pt-BR" dirty="0"/>
              </a:p>
            </p:txBody>
          </p:sp>
        </mc:Choice>
        <mc:Fallback xmlns="">
          <p:sp>
            <p:nvSpPr>
              <p:cNvPr id="6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933575"/>
                <a:ext cx="10271458" cy="4222782"/>
              </a:xfrm>
              <a:prstGeom prst="rect">
                <a:avLst/>
              </a:prstGeom>
              <a:blipFill rotWithShape="0">
                <a:blip r:embed="rId2"/>
                <a:stretch>
                  <a:fillRect l="-1424" t="-2020" r="-14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915" y="3951926"/>
            <a:ext cx="5777129" cy="2204431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915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1.4 – Análise Sintática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097280" y="1933575"/>
            <a:ext cx="10271458" cy="4222782"/>
          </a:xfrm>
          <a:prstGeom prst="rect">
            <a:avLst/>
          </a:prstGeom>
        </p:spPr>
        <p:txBody>
          <a:bodyPr vert="horz" lIns="0" tIns="45720" rIns="0" bIns="45720" rtlCol="0">
            <a:normAutofit fontScale="2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algn="just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8000" dirty="0"/>
              <a:t>A segunda fase do compilador é a </a:t>
            </a:r>
            <a:r>
              <a:rPr lang="pt-BR" sz="8000" i="1" dirty="0">
                <a:solidFill>
                  <a:srgbClr val="FF0000"/>
                </a:solidFill>
              </a:rPr>
              <a:t>análise sintática.</a:t>
            </a:r>
            <a:r>
              <a:rPr lang="pt-BR" sz="8000" i="1" dirty="0"/>
              <a:t> </a:t>
            </a:r>
            <a:r>
              <a:rPr lang="pt-BR" sz="8000" dirty="0"/>
              <a:t>O analisador sintático utiliza os primeiros componentes dos tokens produzidos pelo analisador léxico para criar uma representação intermediária. </a:t>
            </a:r>
          </a:p>
          <a:p>
            <a:pPr marL="180975" indent="-180975" algn="just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8000" dirty="0"/>
              <a:t>A uma representação típica é uma </a:t>
            </a:r>
            <a:r>
              <a:rPr lang="pt-BR" sz="8000" i="1" dirty="0">
                <a:solidFill>
                  <a:srgbClr val="FF0000"/>
                </a:solidFill>
              </a:rPr>
              <a:t>árvore de sintaxe</a:t>
            </a:r>
            <a:r>
              <a:rPr lang="pt-BR" sz="8000" dirty="0"/>
              <a:t> em que cada nó interior representa uma operação, e os filhos do nó representam os argumentos da operação.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t-BR" sz="8000" dirty="0">
                <a:solidFill>
                  <a:schemeClr val="tx1"/>
                </a:solidFill>
              </a:rPr>
              <a:t> 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t-BR" sz="80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pt-BR" sz="80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pt-BR" sz="80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pt-BR" sz="80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pt-BR" sz="8000" dirty="0">
                <a:solidFill>
                  <a:schemeClr val="tx1"/>
                </a:solidFill>
              </a:rPr>
              <a:t>      </a:t>
            </a:r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i="1" dirty="0">
              <a:solidFill>
                <a:schemeClr val="tx1"/>
              </a:solidFill>
            </a:endParaRPr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147" y="3929835"/>
            <a:ext cx="2652665" cy="136521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355" y="4118420"/>
            <a:ext cx="1704475" cy="1281878"/>
          </a:xfrm>
          <a:prstGeom prst="rect">
            <a:avLst/>
          </a:prstGeom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975" indent="-180975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/>
              <a:t>Linguagens de programação são notações para se descrever computações para pessoas e máquinas. </a:t>
            </a:r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/>
              <a:t>Mas, antes que possa rodar, um programa primeiro precisa ser traduzido para um formato que lhe permita ser executado por um computador.</a:t>
            </a:r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/>
              <a:t>Os sistemas de software que fazem essa tradução são denominados </a:t>
            </a:r>
            <a:r>
              <a:rPr lang="pt-BR" b="1" i="1" dirty="0">
                <a:solidFill>
                  <a:srgbClr val="FF0000"/>
                </a:solidFill>
              </a:rPr>
              <a:t>compiladores.</a:t>
            </a:r>
            <a:endParaRPr lang="pt-BR" dirty="0"/>
          </a:p>
          <a:p>
            <a:pPr marL="180975" indent="-180975"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1.4 – Análise Sintática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2"/>
              <p:cNvSpPr txBox="1">
                <a:spLocks/>
              </p:cNvSpPr>
              <p:nvPr/>
            </p:nvSpPr>
            <p:spPr>
              <a:xfrm>
                <a:off x="1097279" y="1737360"/>
                <a:ext cx="10271458" cy="4222782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250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0975" indent="-180975" algn="just">
                  <a:lnSpc>
                    <a:spcPct val="10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pt-BR" sz="8000" dirty="0"/>
              </a:p>
              <a:p>
                <a:pPr marL="180975" indent="-180975" algn="just">
                  <a:lnSpc>
                    <a:spcPct val="10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pt-BR" sz="8000" dirty="0"/>
              </a:p>
              <a:p>
                <a:pPr marL="180975" indent="-180975" algn="just">
                  <a:lnSpc>
                    <a:spcPct val="10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pt-BR" sz="8000" dirty="0"/>
              </a:p>
              <a:p>
                <a:pPr marL="180975" indent="-180975" algn="just">
                  <a:lnSpc>
                    <a:spcPct val="10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t-BR" sz="8000" dirty="0"/>
                  <a:t>A árvore possui um nó interior rotulado com </a:t>
                </a:r>
                <a14:m>
                  <m:oMath xmlns:m="http://schemas.openxmlformats.org/officeDocument/2006/math">
                    <m:r>
                      <a:rPr lang="pt-BR" sz="8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pt-BR" sz="8000" dirty="0"/>
                  <a:t>, com </a:t>
                </a:r>
                <a14:m>
                  <m:oMath xmlns:m="http://schemas.openxmlformats.org/officeDocument/2006/math">
                    <m:r>
                      <a:rPr lang="pt-BR" sz="8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sz="8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𝒊𝒅</m:t>
                    </m:r>
                    <m:r>
                      <a:rPr lang="pt-BR" sz="8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,3&gt;</m:t>
                    </m:r>
                  </m:oMath>
                </a14:m>
                <a:r>
                  <a:rPr lang="pt-BR" sz="8000" dirty="0"/>
                  <a:t> como seu filho da esquerda e o inteiro </a:t>
                </a:r>
                <a:r>
                  <a:rPr lang="pt-BR" sz="8000" dirty="0">
                    <a:solidFill>
                      <a:srgbClr val="FF0000"/>
                    </a:solidFill>
                  </a:rPr>
                  <a:t>60</a:t>
                </a:r>
                <a:r>
                  <a:rPr lang="pt-BR" sz="8000" dirty="0"/>
                  <a:t> como seu filho da direita.</a:t>
                </a:r>
              </a:p>
              <a:p>
                <a:pPr marL="180975" indent="-180975" algn="just">
                  <a:lnSpc>
                    <a:spcPct val="10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t-BR" sz="8000" dirty="0"/>
                  <a:t>O nó </a:t>
                </a:r>
                <a14:m>
                  <m:oMath xmlns:m="http://schemas.openxmlformats.org/officeDocument/2006/math">
                    <m:r>
                      <a:rPr lang="pt-BR" sz="8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sz="8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𝒊𝒅</m:t>
                    </m:r>
                    <m:r>
                      <a:rPr lang="pt-BR" sz="8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,3&gt;</m:t>
                    </m:r>
                  </m:oMath>
                </a14:m>
                <a:r>
                  <a:rPr lang="pt-BR" sz="8000" dirty="0"/>
                  <a:t> representa o identificador </a:t>
                </a:r>
                <a14:m>
                  <m:oMath xmlns:m="http://schemas.openxmlformats.org/officeDocument/2006/math">
                    <m:r>
                      <a:rPr lang="pt-BR" sz="8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𝑟𝑎𝑡𝑒</m:t>
                    </m:r>
                  </m:oMath>
                </a14:m>
                <a:r>
                  <a:rPr lang="pt-BR" sz="8000" dirty="0"/>
                  <a:t>.   </a:t>
                </a:r>
              </a:p>
              <a:p>
                <a:pPr marL="180975" indent="-180975" algn="just">
                  <a:lnSpc>
                    <a:spcPct val="10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t-BR" sz="8000" dirty="0"/>
                  <a:t>O nó rotulado com </a:t>
                </a:r>
                <a14:m>
                  <m:oMath xmlns:m="http://schemas.openxmlformats.org/officeDocument/2006/math">
                    <m:r>
                      <a:rPr lang="pt-BR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pt-BR" sz="8000" dirty="0"/>
                  <a:t> torna explícito que devemos primeiro multiplicar o valor de </a:t>
                </a:r>
                <a14:m>
                  <m:oMath xmlns:m="http://schemas.openxmlformats.org/officeDocument/2006/math">
                    <m:r>
                      <a:rPr lang="pt-BR" sz="8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𝑟𝑎𝑡𝑒</m:t>
                    </m:r>
                  </m:oMath>
                </a14:m>
                <a:r>
                  <a:rPr lang="pt-BR" sz="8000" dirty="0"/>
                  <a:t> por </a:t>
                </a:r>
                <a:r>
                  <a:rPr lang="pt-BR" sz="8000" dirty="0">
                    <a:solidFill>
                      <a:srgbClr val="FF0000"/>
                    </a:solidFill>
                  </a:rPr>
                  <a:t>60</a:t>
                </a:r>
                <a:r>
                  <a:rPr lang="pt-BR" sz="8000" dirty="0"/>
                  <a:t>.</a:t>
                </a:r>
              </a:p>
              <a:p>
                <a:pPr marL="180975" indent="-180975" algn="just">
                  <a:lnSpc>
                    <a:spcPct val="10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t-BR" sz="8000" dirty="0"/>
                  <a:t>O nó rotulado com + indica que devemos somar o resultado dessa multiplicação com o valor de </a:t>
                </a:r>
                <a14:m>
                  <m:oMath xmlns:m="http://schemas.openxmlformats.org/officeDocument/2006/math">
                    <m:r>
                      <a:rPr lang="pt-BR" sz="8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𝑖𝑛𝑖𝑡𝑖𝑎𝑙</m:t>
                    </m:r>
                  </m:oMath>
                </a14:m>
                <a:r>
                  <a:rPr lang="pt-BR" sz="8000" dirty="0"/>
                  <a:t>.</a:t>
                </a:r>
              </a:p>
              <a:p>
                <a:pPr marL="180975" indent="-180975" algn="just">
                  <a:lnSpc>
                    <a:spcPct val="10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t-BR" sz="8000" dirty="0"/>
                  <a:t>A raiz da árvore, rotulada com =, indica que devemos armazenar o resultado dessa adição em uma localização associada ao identificador </a:t>
                </a:r>
                <a14:m>
                  <m:oMath xmlns:m="http://schemas.openxmlformats.org/officeDocument/2006/math">
                    <m:r>
                      <a:rPr lang="pt-BR" sz="8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𝑝𝑜𝑠𝑖𝑡𝑖𝑜𝑛</m:t>
                    </m:r>
                  </m:oMath>
                </a14:m>
                <a:r>
                  <a:rPr lang="pt-BR" sz="8000" dirty="0"/>
                  <a:t>.    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pt-BR" sz="80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pt-BR" sz="8000" dirty="0">
                  <a:solidFill>
                    <a:schemeClr val="tx1"/>
                  </a:solidFill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pt-BR" sz="8000" dirty="0">
                  <a:solidFill>
                    <a:schemeClr val="tx1"/>
                  </a:solidFill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pt-BR" sz="8000" dirty="0">
                  <a:solidFill>
                    <a:schemeClr val="tx1"/>
                  </a:solidFill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pt-BR" sz="8000" dirty="0">
                  <a:solidFill>
                    <a:schemeClr val="tx1"/>
                  </a:solidFill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pt-BR" sz="8000" dirty="0">
                    <a:solidFill>
                      <a:schemeClr val="tx1"/>
                    </a:solidFill>
                  </a:rPr>
                  <a:t>      </a:t>
                </a:r>
              </a:p>
              <a:p>
                <a:pPr marL="180975" indent="-180975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pt-BR" i="1" dirty="0">
                  <a:solidFill>
                    <a:schemeClr val="tx1"/>
                  </a:solidFill>
                </a:endParaRPr>
              </a:p>
              <a:p>
                <a:pPr marL="180975" indent="-180975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pt-BR" dirty="0"/>
              </a:p>
            </p:txBody>
          </p:sp>
        </mc:Choice>
        <mc:Fallback xmlns="">
          <p:sp>
            <p:nvSpPr>
              <p:cNvPr id="6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9" y="1737360"/>
                <a:ext cx="10271458" cy="4222782"/>
              </a:xfrm>
              <a:prstGeom prst="rect">
                <a:avLst/>
              </a:prstGeom>
              <a:blipFill rotWithShape="0">
                <a:blip r:embed="rId2"/>
                <a:stretch>
                  <a:fillRect l="-1424" r="-1484" b="-99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676" y="1850238"/>
            <a:ext cx="2652665" cy="136521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3289" y="1933575"/>
            <a:ext cx="1704475" cy="1281878"/>
          </a:xfrm>
          <a:prstGeom prst="rect">
            <a:avLst/>
          </a:prstGeo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663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1.5 – Análise Semântica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2"/>
              <p:cNvSpPr txBox="1">
                <a:spLocks/>
              </p:cNvSpPr>
              <p:nvPr/>
            </p:nvSpPr>
            <p:spPr>
              <a:xfrm>
                <a:off x="1097280" y="1933575"/>
                <a:ext cx="10271458" cy="4222782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250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0975" indent="-180975" algn="just">
                  <a:lnSpc>
                    <a:spcPct val="10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pt-BR" sz="8000" dirty="0"/>
              </a:p>
              <a:p>
                <a:pPr marL="180975" indent="-180975" algn="just">
                  <a:lnSpc>
                    <a:spcPct val="10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pt-BR" sz="8000" dirty="0"/>
                  <a:t>O </a:t>
                </a:r>
                <a:r>
                  <a:rPr lang="pt-BR" sz="8000" i="1" dirty="0">
                    <a:solidFill>
                      <a:srgbClr val="FF0000"/>
                    </a:solidFill>
                  </a:rPr>
                  <a:t>analisador semântico </a:t>
                </a:r>
                <a:r>
                  <a:rPr lang="pt-BR" sz="8000" dirty="0"/>
                  <a:t>utiliza a árvore de sintaxe e as informações na tabela de símbolos para verificar a consistência semântica do programa fonte com a definição da linguagem. </a:t>
                </a:r>
              </a:p>
              <a:p>
                <a:pPr marL="180975" indent="-180975" algn="just">
                  <a:lnSpc>
                    <a:spcPct val="10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pt-BR" sz="8000" dirty="0"/>
                  <a:t>Uma parte importante da análise semântica é a </a:t>
                </a:r>
                <a:r>
                  <a:rPr lang="pt-BR" sz="8000" i="1" dirty="0">
                    <a:solidFill>
                      <a:srgbClr val="FF0000"/>
                    </a:solidFill>
                  </a:rPr>
                  <a:t>verificação de tipo</a:t>
                </a:r>
                <a:r>
                  <a:rPr lang="pt-BR" sz="8000" dirty="0"/>
                  <a:t>, em que o compilador verifica se cada operador possui operandos compatíveis. </a:t>
                </a:r>
              </a:p>
              <a:p>
                <a:pPr marL="180975" indent="-180975" algn="just">
                  <a:lnSpc>
                    <a:spcPct val="10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pt-BR" sz="8000" dirty="0"/>
                  <a:t>Suponha que </a:t>
                </a:r>
                <a14:m>
                  <m:oMath xmlns:m="http://schemas.openxmlformats.org/officeDocument/2006/math">
                    <m:r>
                      <a:rPr lang="pt-BR" sz="8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𝑝𝑜𝑠𝑖𝑡𝑖𝑜𝑛</m:t>
                    </m:r>
                  </m:oMath>
                </a14:m>
                <a:r>
                  <a:rPr lang="pt-BR" sz="8000" dirty="0"/>
                  <a:t>, </a:t>
                </a:r>
                <a14:m>
                  <m:oMath xmlns:m="http://schemas.openxmlformats.org/officeDocument/2006/math">
                    <m:r>
                      <a:rPr lang="pt-BR" sz="8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𝑖𝑛𝑖𝑡𝑖𝑎𝑙</m:t>
                    </m:r>
                  </m:oMath>
                </a14:m>
                <a:r>
                  <a:rPr lang="pt-BR" sz="8000" dirty="0"/>
                  <a:t> e </a:t>
                </a:r>
                <a14:m>
                  <m:oMath xmlns:m="http://schemas.openxmlformats.org/officeDocument/2006/math">
                    <m:r>
                      <a:rPr lang="pt-BR" sz="8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𝑟𝑎𝑡𝑒</m:t>
                    </m:r>
                  </m:oMath>
                </a14:m>
                <a:r>
                  <a:rPr lang="pt-BR" sz="8000" dirty="0"/>
                  <a:t> tenham sido declarados como números de ponto flutuante, e que o lexema </a:t>
                </a:r>
                <a:r>
                  <a:rPr lang="pt-BR" sz="8000" dirty="0">
                    <a:solidFill>
                      <a:srgbClr val="FF0000"/>
                    </a:solidFill>
                  </a:rPr>
                  <a:t>60</a:t>
                </a:r>
                <a:r>
                  <a:rPr lang="pt-BR" sz="8000" dirty="0"/>
                  <a:t> tenha a forma de um inteiro. O verificador de tipos no analisador semântico descobre que o operador </a:t>
                </a:r>
                <a14:m>
                  <m:oMath xmlns:m="http://schemas.openxmlformats.org/officeDocument/2006/math">
                    <m:r>
                      <a:rPr lang="pt-BR" sz="8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pt-BR" sz="8000" dirty="0">
                    <a:solidFill>
                      <a:schemeClr val="tx1"/>
                    </a:solidFill>
                  </a:rPr>
                  <a:t> </a:t>
                </a:r>
                <a:r>
                  <a:rPr lang="pt-BR" sz="8000" dirty="0"/>
                  <a:t>é aplicado a um número de ponto flutuante </a:t>
                </a:r>
                <a14:m>
                  <m:oMath xmlns:m="http://schemas.openxmlformats.org/officeDocument/2006/math">
                    <m:r>
                      <a:rPr lang="pt-BR" sz="8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𝑟𝑎𝑡𝑒</m:t>
                    </m:r>
                  </m:oMath>
                </a14:m>
                <a:r>
                  <a:rPr lang="pt-BR" sz="8000" dirty="0"/>
                  <a:t> e a um inteiro </a:t>
                </a:r>
                <a:r>
                  <a:rPr lang="pt-BR" sz="8000" dirty="0">
                    <a:solidFill>
                      <a:srgbClr val="FF0000"/>
                    </a:solidFill>
                  </a:rPr>
                  <a:t>60</a:t>
                </a:r>
                <a:r>
                  <a:rPr lang="pt-BR" sz="8000" dirty="0"/>
                  <a:t>. Nesse caso, o inteiro pode ser convertido em um numero de ponto flutuante.  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pt-BR" sz="8000" dirty="0">
                  <a:solidFill>
                    <a:schemeClr val="tx1"/>
                  </a:solidFill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pt-BR" sz="8000" dirty="0">
                  <a:solidFill>
                    <a:schemeClr val="tx1"/>
                  </a:solidFill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pt-BR" sz="8000" dirty="0">
                  <a:solidFill>
                    <a:schemeClr val="tx1"/>
                  </a:solidFill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pt-BR" sz="8000" dirty="0">
                    <a:solidFill>
                      <a:schemeClr val="tx1"/>
                    </a:solidFill>
                  </a:rPr>
                  <a:t>      </a:t>
                </a:r>
              </a:p>
              <a:p>
                <a:pPr marL="180975" indent="-180975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pt-BR" i="1" dirty="0">
                  <a:solidFill>
                    <a:schemeClr val="tx1"/>
                  </a:solidFill>
                </a:endParaRPr>
              </a:p>
              <a:p>
                <a:pPr marL="180975" indent="-180975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pt-BR" dirty="0"/>
              </a:p>
            </p:txBody>
          </p:sp>
        </mc:Choice>
        <mc:Fallback xmlns="">
          <p:sp>
            <p:nvSpPr>
              <p:cNvPr id="6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933575"/>
                <a:ext cx="10271458" cy="4222782"/>
              </a:xfrm>
              <a:prstGeom prst="rect">
                <a:avLst/>
              </a:prstGeom>
              <a:blipFill rotWithShape="0">
                <a:blip r:embed="rId2"/>
                <a:stretch>
                  <a:fillRect l="-1424" r="-14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54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1.5 – Análise Semântica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180" y="2711418"/>
            <a:ext cx="3276600" cy="18288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196" y="3867341"/>
            <a:ext cx="1964649" cy="1508718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88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1.6 – Geração de Código Intermediário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097280" y="1933575"/>
            <a:ext cx="10271458" cy="4222782"/>
          </a:xfrm>
          <a:prstGeom prst="rect">
            <a:avLst/>
          </a:prstGeom>
        </p:spPr>
        <p:txBody>
          <a:bodyPr vert="horz" lIns="0" tIns="45720" rIns="0" bIns="45720" rtlCol="0">
            <a:normAutofit fontScale="2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algn="just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8000" dirty="0"/>
          </a:p>
          <a:p>
            <a:pPr marL="180975" indent="-180975" algn="just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8000" dirty="0"/>
              <a:t>As árvores de sintaxe denotam uma forma de representação intermediária; elas normalmente são usadas durante as análises sintática e semântica. </a:t>
            </a:r>
          </a:p>
          <a:p>
            <a:pPr marL="180975" indent="-180975" algn="just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8000" dirty="0"/>
              <a:t>Depois das análises sintáticas e semântica do programa fonte, muitos compiladores geram uma representação intermediária explícita de baixo nível ou do tipo linguagem de máquina.</a:t>
            </a:r>
          </a:p>
          <a:p>
            <a:pPr marL="180975" indent="-180975" algn="just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8000" dirty="0"/>
              <a:t>Essa representação intermediária deve ter duas propriedades importantes: </a:t>
            </a:r>
            <a:r>
              <a:rPr lang="pt-BR" sz="8000" i="1" dirty="0"/>
              <a:t>ser facilmente produzida </a:t>
            </a:r>
            <a:r>
              <a:rPr lang="pt-BR" sz="8000" dirty="0"/>
              <a:t>e </a:t>
            </a:r>
            <a:r>
              <a:rPr lang="pt-BR" sz="8000" i="1" dirty="0"/>
              <a:t>ser facilmente traduzida para a máquina alvo.</a:t>
            </a:r>
            <a:r>
              <a:rPr lang="pt-BR" sz="8000" dirty="0"/>
              <a:t> </a:t>
            </a:r>
          </a:p>
          <a:p>
            <a:pPr marL="180975" indent="-180975" algn="just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8000" dirty="0"/>
              <a:t>Vamos considerar uma forma intermediária, chamada </a:t>
            </a:r>
            <a:r>
              <a:rPr lang="pt-BR" sz="8000" i="1" dirty="0">
                <a:solidFill>
                  <a:srgbClr val="FF0000"/>
                </a:solidFill>
              </a:rPr>
              <a:t>código de três </a:t>
            </a:r>
            <a:r>
              <a:rPr lang="pt-BR" sz="8000" dirty="0">
                <a:solidFill>
                  <a:srgbClr val="FF0000"/>
                </a:solidFill>
              </a:rPr>
              <a:t>endereços</a:t>
            </a:r>
            <a:r>
              <a:rPr lang="pt-BR" sz="8000" dirty="0"/>
              <a:t>, que consiste em uma sequência de instruções do tipo </a:t>
            </a:r>
            <a:r>
              <a:rPr lang="pt-BR" sz="8000" dirty="0" err="1"/>
              <a:t>assembler</a:t>
            </a:r>
            <a:r>
              <a:rPr lang="pt-BR" sz="8000" dirty="0"/>
              <a:t> com três operandos por instrução. Cada operando pode atuar como um registrador.  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t-BR" sz="80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pt-BR" sz="80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pt-BR" sz="80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pt-BR" sz="8000" dirty="0">
                <a:solidFill>
                  <a:schemeClr val="tx1"/>
                </a:solidFill>
              </a:rPr>
              <a:t>      </a:t>
            </a:r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i="1" dirty="0">
              <a:solidFill>
                <a:schemeClr val="tx1"/>
              </a:solidFill>
            </a:endParaRPr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551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1.6 – Geração de Código Intermediário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097280" y="1933575"/>
            <a:ext cx="10271458" cy="4222782"/>
          </a:xfrm>
          <a:prstGeom prst="rect">
            <a:avLst/>
          </a:prstGeom>
        </p:spPr>
        <p:txBody>
          <a:bodyPr vert="horz" lIns="0" tIns="45720" rIns="0" bIns="45720" rtlCol="0">
            <a:normAutofit fontScale="2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algn="just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8000" dirty="0"/>
          </a:p>
          <a:p>
            <a:pPr marL="180975" indent="-180975" algn="just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8000" i="1" dirty="0"/>
          </a:p>
          <a:p>
            <a:pPr marL="180975" indent="-180975" algn="just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8000" i="1" dirty="0"/>
          </a:p>
          <a:p>
            <a:pPr marL="180975" indent="-180975" algn="just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8000" dirty="0"/>
              <a:t>Primeiro, cada instrução de atribuição de três endereços possui no máximo um operador do lado direito. Essas instruções determinam a ordem em que as operações devem ser realizadas.</a:t>
            </a:r>
          </a:p>
          <a:p>
            <a:pPr marL="180975" indent="-180975" algn="just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8000" dirty="0"/>
              <a:t>Segundo, o compilador precisa gerar um nome temporário para guardar o valor computado por uma instrução de três endereços.</a:t>
            </a:r>
          </a:p>
          <a:p>
            <a:pPr marL="180975" indent="-180975" algn="just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8000" dirty="0"/>
              <a:t>Terceiro, algumas “instruções de três endereços”, como a primeira e última na sequência da figura, possuem menos de três operandos.   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t-BR" sz="80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pt-BR" sz="80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pt-BR" sz="80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pt-BR" sz="8000" dirty="0">
                <a:solidFill>
                  <a:schemeClr val="tx1"/>
                </a:solidFill>
              </a:rPr>
              <a:t>      </a:t>
            </a:r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i="1" dirty="0">
              <a:solidFill>
                <a:schemeClr val="tx1"/>
              </a:solidFill>
            </a:endParaRPr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580" y="1859779"/>
            <a:ext cx="2971800" cy="14001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671" y="1859779"/>
            <a:ext cx="1964649" cy="1508718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64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1.7 – Otimização de Código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097280" y="1933575"/>
            <a:ext cx="10271458" cy="4222782"/>
          </a:xfrm>
          <a:prstGeom prst="rect">
            <a:avLst/>
          </a:prstGeom>
        </p:spPr>
        <p:txBody>
          <a:bodyPr vert="horz" lIns="0" tIns="45720" rIns="0" bIns="45720" rtlCol="0">
            <a:normAutofit fontScale="3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algn="just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8000" dirty="0"/>
              <a:t>A fase de otimização de código faz algumas transformações no código intermediário com o objetivo de produzir um código objeto melhor.</a:t>
            </a:r>
          </a:p>
          <a:p>
            <a:pPr marL="180975" indent="-180975" algn="just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8000" dirty="0"/>
              <a:t>Melhor significa mais rápido , um código menor ou um código objeto que consuma menos energia.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t-BR" sz="80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pt-BR" sz="80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pt-BR" sz="80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pt-BR" sz="8000" dirty="0">
                <a:solidFill>
                  <a:schemeClr val="tx1"/>
                </a:solidFill>
              </a:rPr>
              <a:t>      </a:t>
            </a:r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i="1" dirty="0">
              <a:solidFill>
                <a:schemeClr val="tx1"/>
              </a:solidFill>
            </a:endParaRPr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944" y="4412856"/>
            <a:ext cx="1964649" cy="150871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867" y="3622707"/>
            <a:ext cx="2943225" cy="2533650"/>
          </a:xfrm>
          <a:prstGeom prst="rect">
            <a:avLst/>
          </a:prstGeom>
        </p:spPr>
      </p:pic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869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1.7 – Otimização de Código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2"/>
              <p:cNvSpPr txBox="1">
                <a:spLocks/>
              </p:cNvSpPr>
              <p:nvPr/>
            </p:nvSpPr>
            <p:spPr>
              <a:xfrm>
                <a:off x="1097280" y="1933575"/>
                <a:ext cx="10271458" cy="4222782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250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0975" indent="-180975" algn="just">
                  <a:lnSpc>
                    <a:spcPct val="10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pt-BR" sz="8000" dirty="0"/>
              </a:p>
              <a:p>
                <a:pPr marL="180975" indent="-180975" algn="just">
                  <a:lnSpc>
                    <a:spcPct val="10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pt-BR" sz="8000" dirty="0"/>
              </a:p>
              <a:p>
                <a:pPr marL="180975" indent="-180975" algn="just">
                  <a:lnSpc>
                    <a:spcPct val="10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pt-BR" sz="8000" dirty="0"/>
              </a:p>
              <a:p>
                <a:pPr marL="180975" indent="-180975" algn="just">
                  <a:lnSpc>
                    <a:spcPct val="10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pt-BR" sz="8000" dirty="0"/>
              </a:p>
              <a:p>
                <a:pPr marL="180975" indent="-180975" algn="just">
                  <a:lnSpc>
                    <a:spcPct val="10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pt-BR" sz="8000" dirty="0"/>
                  <a:t>O otimizador pode deduzir que a conversão do valor inteiro 60 para ponto flutuante pode ser feita de uma vez por todas durante a compilação, de modo que a operação </a:t>
                </a:r>
                <a:r>
                  <a:rPr lang="pt-BR" sz="8000" b="1" dirty="0" err="1"/>
                  <a:t>inttofloat</a:t>
                </a:r>
                <a:r>
                  <a:rPr lang="pt-BR" sz="8000" b="1" dirty="0"/>
                  <a:t> </a:t>
                </a:r>
                <a:r>
                  <a:rPr lang="pt-BR" sz="8000" dirty="0"/>
                  <a:t>pode ser eliminada do código substituindo-se o inteiro 60 pelo número de ponto flutuante 60.</a:t>
                </a:r>
              </a:p>
              <a:p>
                <a:pPr marL="180975" indent="-180975" algn="just">
                  <a:lnSpc>
                    <a:spcPct val="10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pt-BR" sz="8000" dirty="0"/>
                  <a:t>Além do mais, </a:t>
                </a:r>
                <a14:m>
                  <m:oMath xmlns:m="http://schemas.openxmlformats.org/officeDocument/2006/math">
                    <m:r>
                      <a:rPr lang="pt-BR" sz="8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80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pt-BR" sz="8000" dirty="0"/>
                  <a:t> é usado apenas uma vez na atribuição de seu valor para </a:t>
                </a:r>
                <a14:m>
                  <m:oMath xmlns:m="http://schemas.openxmlformats.org/officeDocument/2006/math">
                    <m:r>
                      <a:rPr lang="pt-BR" sz="8000" b="0" i="1" smtClean="0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pt-BR" sz="8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8000" dirty="0"/>
                  <a:t>, portanto o otimizador pode eliminá-lo também.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pt-BR" sz="8000" dirty="0">
                  <a:solidFill>
                    <a:schemeClr val="tx1"/>
                  </a:solidFill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pt-BR" sz="8000" dirty="0">
                  <a:solidFill>
                    <a:schemeClr val="tx1"/>
                  </a:solidFill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pt-BR" sz="8000" dirty="0">
                  <a:solidFill>
                    <a:schemeClr val="tx1"/>
                  </a:solidFill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pt-BR" sz="8000" dirty="0">
                    <a:solidFill>
                      <a:schemeClr val="tx1"/>
                    </a:solidFill>
                  </a:rPr>
                  <a:t>      </a:t>
                </a:r>
              </a:p>
              <a:p>
                <a:pPr marL="180975" indent="-180975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pt-BR" i="1" dirty="0">
                  <a:solidFill>
                    <a:schemeClr val="tx1"/>
                  </a:solidFill>
                </a:endParaRPr>
              </a:p>
              <a:p>
                <a:pPr marL="180975" indent="-180975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pt-BR" dirty="0"/>
              </a:p>
            </p:txBody>
          </p:sp>
        </mc:Choice>
        <mc:Fallback xmlns="">
          <p:sp>
            <p:nvSpPr>
              <p:cNvPr id="6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933575"/>
                <a:ext cx="10271458" cy="4222782"/>
              </a:xfrm>
              <a:prstGeom prst="rect">
                <a:avLst/>
              </a:prstGeom>
              <a:blipFill rotWithShape="0">
                <a:blip r:embed="rId2"/>
                <a:stretch>
                  <a:fillRect l="-1424" r="-14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746" y="2276899"/>
            <a:ext cx="1964649" cy="150871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861" y="1806675"/>
            <a:ext cx="2600120" cy="2238291"/>
          </a:xfrm>
          <a:prstGeom prst="rect">
            <a:avLst/>
          </a:prstGeo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11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1.8 – Geração de Código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097280" y="1933575"/>
            <a:ext cx="10271458" cy="4222782"/>
          </a:xfrm>
          <a:prstGeom prst="rect">
            <a:avLst/>
          </a:prstGeom>
        </p:spPr>
        <p:txBody>
          <a:bodyPr vert="horz" lIns="0" tIns="45720" rIns="0" bIns="45720" rtlCol="0">
            <a:normAutofit fontScale="2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algn="just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8000" dirty="0"/>
              <a:t>O gerador de código recebe como entrada uma representação intermediária do programa fonte e o mapeia em uma linguagem objeto.</a:t>
            </a:r>
          </a:p>
          <a:p>
            <a:pPr marL="180975" indent="-180975" algn="just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8000" dirty="0"/>
              <a:t>Se a linguagem objeto for código de máquina de alguma arquitetura, devem-se selecionar os registradores ou localizações de memória para cada uma das variáveis usadas pelo programa. 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t-BR" sz="80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pt-BR" sz="80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pt-BR" sz="80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pt-BR" sz="8000" dirty="0">
                <a:solidFill>
                  <a:schemeClr val="tx1"/>
                </a:solidFill>
              </a:rPr>
              <a:t>      </a:t>
            </a:r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i="1" dirty="0">
              <a:solidFill>
                <a:schemeClr val="tx1"/>
              </a:solidFill>
            </a:endParaRPr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086" y="3670519"/>
            <a:ext cx="3045846" cy="162575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136" y="3978290"/>
            <a:ext cx="1964649" cy="1508718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851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1.8 – Geração de Código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2"/>
              <p:cNvSpPr txBox="1">
                <a:spLocks/>
              </p:cNvSpPr>
              <p:nvPr/>
            </p:nvSpPr>
            <p:spPr>
              <a:xfrm>
                <a:off x="1097280" y="1933575"/>
                <a:ext cx="10271458" cy="4222782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250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0975" indent="-180975" algn="just">
                  <a:lnSpc>
                    <a:spcPct val="10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pt-BR" sz="8000" dirty="0"/>
              </a:p>
              <a:p>
                <a:pPr marL="180975" indent="-180975" algn="just">
                  <a:lnSpc>
                    <a:spcPct val="10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pt-BR" sz="8000" dirty="0"/>
              </a:p>
              <a:p>
                <a:pPr marL="180975" indent="-180975" algn="just">
                  <a:lnSpc>
                    <a:spcPct val="10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pt-BR" sz="8000" dirty="0"/>
              </a:p>
              <a:p>
                <a:pPr marL="180975" indent="-180975" algn="just">
                  <a:lnSpc>
                    <a:spcPct val="100000"/>
                  </a:lnSpc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pt-BR" sz="8000" dirty="0"/>
                  <a:t>O primeiro operando de cada umas das instruções especifica um destino. O </a:t>
                </a:r>
                <a14:m>
                  <m:oMath xmlns:m="http://schemas.openxmlformats.org/officeDocument/2006/math">
                    <m:r>
                      <a:rPr lang="pt-BR" sz="8000" b="1" i="0" smtClean="0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pt-BR" sz="8000" dirty="0"/>
                  <a:t> em cada uma das instruções nos diz que ela manipula números de ponto flutuante.</a:t>
                </a:r>
              </a:p>
              <a:p>
                <a:pPr marL="180975" indent="-180975" algn="just">
                  <a:lnSpc>
                    <a:spcPct val="100000"/>
                  </a:lnSpc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pt-BR" sz="8000" dirty="0"/>
                  <a:t>O código acima carrega o conteúdo do endereço </a:t>
                </a:r>
                <a14:m>
                  <m:oMath xmlns:m="http://schemas.openxmlformats.org/officeDocument/2006/math">
                    <m:r>
                      <a:rPr lang="pt-BR" sz="8000" b="1" i="0" smtClean="0">
                        <a:latin typeface="Cambria Math" panose="02040503050406030204" pitchFamily="18" charset="0"/>
                      </a:rPr>
                      <m:t>𝐢𝐝𝟑</m:t>
                    </m:r>
                  </m:oMath>
                </a14:m>
                <a:r>
                  <a:rPr lang="pt-BR" sz="8000" dirty="0"/>
                  <a:t> no registrador </a:t>
                </a:r>
                <a14:m>
                  <m:oMath xmlns:m="http://schemas.openxmlformats.org/officeDocument/2006/math">
                    <m:r>
                      <a:rPr lang="pt-BR" sz="8000" b="1" i="0" smtClean="0">
                        <a:latin typeface="Cambria Math" panose="02040503050406030204" pitchFamily="18" charset="0"/>
                      </a:rPr>
                      <m:t>𝐑𝟐</m:t>
                    </m:r>
                  </m:oMath>
                </a14:m>
                <a:r>
                  <a:rPr lang="pt-BR" sz="8000" dirty="0"/>
                  <a:t>, depois o multiplica pela constante de ponto flutuante </a:t>
                </a:r>
                <a:r>
                  <a:rPr lang="pt-BR" sz="8000" b="1" dirty="0"/>
                  <a:t>60.0</a:t>
                </a:r>
                <a:r>
                  <a:rPr lang="pt-BR" sz="8000" dirty="0"/>
                  <a:t>. O </a:t>
                </a:r>
                <a:r>
                  <a:rPr lang="pt-BR" sz="8000" b="1" dirty="0"/>
                  <a:t>#</a:t>
                </a:r>
                <a:r>
                  <a:rPr lang="pt-BR" sz="8000" dirty="0"/>
                  <a:t> significa que o valor de </a:t>
                </a:r>
                <a:r>
                  <a:rPr lang="pt-BR" sz="8000" b="1" dirty="0"/>
                  <a:t>60.0 </a:t>
                </a:r>
                <a:r>
                  <a:rPr lang="pt-BR" sz="8000" dirty="0"/>
                  <a:t>deve ser tratado como uma constante imediata.</a:t>
                </a:r>
              </a:p>
              <a:p>
                <a:pPr marL="180975" indent="-180975" algn="just">
                  <a:lnSpc>
                    <a:spcPct val="100000"/>
                  </a:lnSpc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pt-BR" sz="8000" dirty="0"/>
                  <a:t>A terceira instrução move </a:t>
                </a:r>
                <a14:m>
                  <m:oMath xmlns:m="http://schemas.openxmlformats.org/officeDocument/2006/math">
                    <m:r>
                      <a:rPr lang="pt-BR" sz="8000" b="1">
                        <a:latin typeface="Cambria Math" panose="02040503050406030204" pitchFamily="18" charset="0"/>
                      </a:rPr>
                      <m:t>𝐢𝐝</m:t>
                    </m:r>
                    <m:r>
                      <a:rPr lang="pt-BR" sz="8000" b="1" i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pt-BR" sz="8000" dirty="0"/>
                  <a:t> para o registrador </a:t>
                </a:r>
                <a14:m>
                  <m:oMath xmlns:m="http://schemas.openxmlformats.org/officeDocument/2006/math">
                    <m:r>
                      <a:rPr lang="pt-BR" sz="8000" b="1">
                        <a:latin typeface="Cambria Math" panose="02040503050406030204" pitchFamily="18" charset="0"/>
                      </a:rPr>
                      <m:t>𝐑</m:t>
                    </m:r>
                    <m:r>
                      <a:rPr lang="pt-BR" sz="8000" b="1" i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pt-BR" sz="8000" dirty="0"/>
                  <a:t>, e a quarta o soma com o valor previamente calculado no registrador </a:t>
                </a:r>
                <a14:m>
                  <m:oMath xmlns:m="http://schemas.openxmlformats.org/officeDocument/2006/math">
                    <m:r>
                      <a:rPr lang="pt-BR" sz="8000" b="1">
                        <a:latin typeface="Cambria Math" panose="02040503050406030204" pitchFamily="18" charset="0"/>
                      </a:rPr>
                      <m:t>𝐑𝟐</m:t>
                    </m:r>
                  </m:oMath>
                </a14:m>
                <a:r>
                  <a:rPr lang="pt-BR" sz="8000" dirty="0"/>
                  <a:t>.</a:t>
                </a:r>
              </a:p>
              <a:p>
                <a:pPr marL="180975" indent="-180975" algn="just">
                  <a:lnSpc>
                    <a:spcPct val="100000"/>
                  </a:lnSpc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pt-BR" sz="8000" dirty="0"/>
                  <a:t>Finalmente, o valor no registrador </a:t>
                </a:r>
                <a14:m>
                  <m:oMath xmlns:m="http://schemas.openxmlformats.org/officeDocument/2006/math">
                    <m:r>
                      <a:rPr lang="pt-BR" sz="8000" b="1">
                        <a:latin typeface="Cambria Math" panose="02040503050406030204" pitchFamily="18" charset="0"/>
                      </a:rPr>
                      <m:t>𝐑𝟏</m:t>
                    </m:r>
                  </m:oMath>
                </a14:m>
                <a:r>
                  <a:rPr lang="pt-BR" sz="8000" dirty="0"/>
                  <a:t> é armazenado no endereço de </a:t>
                </a:r>
                <a14:m>
                  <m:oMath xmlns:m="http://schemas.openxmlformats.org/officeDocument/2006/math">
                    <m:r>
                      <a:rPr lang="pt-BR" sz="8000" b="1">
                        <a:latin typeface="Cambria Math" panose="02040503050406030204" pitchFamily="18" charset="0"/>
                      </a:rPr>
                      <m:t>𝐢𝐝</m:t>
                    </m:r>
                    <m:r>
                      <a:rPr lang="pt-BR" sz="8000" b="1" i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pt-BR" sz="8000" dirty="0"/>
                  <a:t> .     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pt-BR" sz="8000" dirty="0">
                  <a:solidFill>
                    <a:schemeClr val="tx1"/>
                  </a:solidFill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pt-BR" sz="8000" dirty="0">
                  <a:solidFill>
                    <a:schemeClr val="tx1"/>
                  </a:solidFill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pt-BR" sz="8000" dirty="0">
                  <a:solidFill>
                    <a:schemeClr val="tx1"/>
                  </a:solidFill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pt-BR" sz="8000" dirty="0">
                    <a:solidFill>
                      <a:schemeClr val="tx1"/>
                    </a:solidFill>
                  </a:rPr>
                  <a:t>      </a:t>
                </a:r>
              </a:p>
              <a:p>
                <a:pPr marL="180975" indent="-180975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pt-BR" i="1" dirty="0">
                  <a:solidFill>
                    <a:schemeClr val="tx1"/>
                  </a:solidFill>
                </a:endParaRPr>
              </a:p>
              <a:p>
                <a:pPr marL="180975" indent="-180975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pt-BR" dirty="0"/>
              </a:p>
            </p:txBody>
          </p:sp>
        </mc:Choice>
        <mc:Fallback xmlns="">
          <p:sp>
            <p:nvSpPr>
              <p:cNvPr id="6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933575"/>
                <a:ext cx="10271458" cy="4222782"/>
              </a:xfrm>
              <a:prstGeom prst="rect">
                <a:avLst/>
              </a:prstGeom>
              <a:blipFill rotWithShape="0">
                <a:blip r:embed="rId2"/>
                <a:stretch>
                  <a:fillRect l="-1424" r="-1484" b="-36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017" y="1814559"/>
            <a:ext cx="3045846" cy="162575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6495" y="1931598"/>
            <a:ext cx="1964649" cy="1508718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673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500" dirty="0"/>
              <a:t>1.9 – Gerenciamento da Tabela de Símbolos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097280" y="1933575"/>
            <a:ext cx="10271458" cy="4222782"/>
          </a:xfrm>
          <a:prstGeom prst="rect">
            <a:avLst/>
          </a:prstGeom>
        </p:spPr>
        <p:txBody>
          <a:bodyPr vert="horz" lIns="0" tIns="45720" rIns="0" bIns="45720" rtlCol="0">
            <a:normAutofit fontScale="3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algn="just">
              <a:lnSpc>
                <a:spcPct val="10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8000" dirty="0"/>
              <a:t>A tabela de símbolos é uma estrutura de dados contendo um registro para cada nome de variável, com campos para os atributos do nome.</a:t>
            </a:r>
          </a:p>
          <a:p>
            <a:pPr marL="180975" indent="-180975" algn="just">
              <a:lnSpc>
                <a:spcPct val="10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8000" dirty="0"/>
              <a:t>A estrutura de dados deve ser projetada para permitir que o compilador encontre rapidamente o registro para cada nome e armazene ou recupere dados desse registro também rapidamente.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t-BR" sz="80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pt-BR" sz="80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pt-BR" sz="80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pt-BR" sz="8000" dirty="0">
                <a:solidFill>
                  <a:schemeClr val="tx1"/>
                </a:solidFill>
              </a:rPr>
              <a:t>      </a:t>
            </a:r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i="1" dirty="0">
              <a:solidFill>
                <a:schemeClr val="tx1"/>
              </a:solidFill>
            </a:endParaRPr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530" y="4044966"/>
            <a:ext cx="2247900" cy="1790700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488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1.1 – Processadores de Linguagem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83462"/>
          </a:xfrm>
        </p:spPr>
        <p:txBody>
          <a:bodyPr>
            <a:normAutofit fontScale="92500" lnSpcReduction="10000"/>
          </a:bodyPr>
          <a:lstStyle/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/>
              <a:t>Um compilador é um programa que recebe como entrada um programa em uma linguagem de programação – a linguagem </a:t>
            </a:r>
            <a:r>
              <a:rPr lang="pt-BR" i="1" dirty="0"/>
              <a:t>fonte </a:t>
            </a:r>
            <a:r>
              <a:rPr lang="pt-BR" dirty="0"/>
              <a:t>– e o traduz para um programa equivalente em outra linguagem – a linguagem </a:t>
            </a:r>
            <a:r>
              <a:rPr lang="pt-BR" i="1" dirty="0"/>
              <a:t>objeto; </a:t>
            </a:r>
            <a:r>
              <a:rPr lang="pt-BR" dirty="0"/>
              <a:t>Figura 1.1</a:t>
            </a:r>
            <a:r>
              <a:rPr lang="pt-BR" i="1" dirty="0"/>
              <a:t>.</a:t>
            </a:r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i="1" dirty="0"/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i="1" dirty="0"/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i="1" dirty="0"/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i="1" dirty="0"/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i="1" dirty="0"/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i="1" dirty="0"/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/>
              <a:t>Um papel importante do compilador é relatar quaisquer erros no programa fonte detectados durante esse processo de tradução.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674" y="2551400"/>
            <a:ext cx="3105612" cy="287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8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758" y="0"/>
            <a:ext cx="4903269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tângulo 7"/>
          <p:cNvSpPr/>
          <p:nvPr/>
        </p:nvSpPr>
        <p:spPr>
          <a:xfrm>
            <a:off x="7781359" y="1616893"/>
            <a:ext cx="4323124" cy="361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375625" y="1616893"/>
            <a:ext cx="3259247" cy="361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8302028" y="6259810"/>
            <a:ext cx="3889972" cy="598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0" y="6259810"/>
            <a:ext cx="3837160" cy="5981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9868279" y="6492874"/>
            <a:ext cx="1312025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30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72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1.1 – Processadores de Linguagem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83462"/>
          </a:xfrm>
        </p:spPr>
        <p:txBody>
          <a:bodyPr>
            <a:normAutofit/>
          </a:bodyPr>
          <a:lstStyle/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/>
              <a:t>Se o programa objeto for um programa em uma linguagem de máquina executável, poderá ser chamado pelo usuário para processar entradas e produzir saída, Figura 1.2</a:t>
            </a:r>
            <a:r>
              <a:rPr lang="pt-BR" i="1" dirty="0"/>
              <a:t>.</a:t>
            </a:r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i="1" dirty="0"/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i="1" dirty="0"/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i="1" dirty="0"/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i="1" dirty="0"/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i="1" dirty="0"/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i="1" dirty="0"/>
          </a:p>
          <a:p>
            <a:pPr marL="180975" indent="-180975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280" y="3604788"/>
            <a:ext cx="4724400" cy="157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88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1.1 – Processadores de Linguagem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83462"/>
          </a:xfrm>
        </p:spPr>
        <p:txBody>
          <a:bodyPr>
            <a:normAutofit/>
          </a:bodyPr>
          <a:lstStyle/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/>
              <a:t>Um </a:t>
            </a:r>
            <a:r>
              <a:rPr lang="pt-BR" i="1" dirty="0"/>
              <a:t>interpretador</a:t>
            </a:r>
            <a:r>
              <a:rPr lang="pt-BR" dirty="0"/>
              <a:t> é outro tipo comum de processador de linguagem. Em vez de </a:t>
            </a:r>
            <a:r>
              <a:rPr lang="pt-BR" u="sng" dirty="0"/>
              <a:t>produzir um programa objeto</a:t>
            </a:r>
            <a:r>
              <a:rPr lang="pt-BR" dirty="0"/>
              <a:t> como resultado da tradução, um interpretador </a:t>
            </a:r>
            <a:r>
              <a:rPr lang="pt-BR" u="sng" dirty="0"/>
              <a:t>executa diretamente as operações especificadas no programa fonte</a:t>
            </a:r>
            <a:r>
              <a:rPr lang="pt-BR" dirty="0"/>
              <a:t> sobre as entradas fornecidas pelo usuário, Figura 1.3</a:t>
            </a:r>
            <a:r>
              <a:rPr lang="pt-BR" i="1" dirty="0"/>
              <a:t>.</a:t>
            </a:r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i="1" dirty="0"/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i="1" dirty="0"/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i="1" dirty="0"/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i="1" dirty="0"/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i="1" dirty="0"/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i="1" dirty="0"/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i="1" dirty="0"/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i="1" dirty="0"/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i="1" dirty="0"/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i="1" dirty="0"/>
          </a:p>
          <a:p>
            <a:pPr marL="180975" indent="-180975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424" y="3777341"/>
            <a:ext cx="5370112" cy="1597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66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1.1 – Processadores de Linguagem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83462"/>
          </a:xfrm>
        </p:spPr>
        <p:txBody>
          <a:bodyPr>
            <a:normAutofit/>
          </a:bodyPr>
          <a:lstStyle/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i="1" dirty="0"/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i="1" dirty="0"/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i="1" dirty="0"/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i="1" dirty="0"/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i="1" dirty="0"/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/>
              <a:t>O programa objeto em linguagem de máquina produzido por um compilador normalmente é muito mais rápido no mapeamento de entradas para saídas do que um interpretador. Porém, um interpretador frequentemente oferece um melhor diagnóstico de erro do que um compilador, pois executa o programa fonte instrução por instrução.</a:t>
            </a:r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i="1" dirty="0"/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i="1" dirty="0"/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i="1" dirty="0"/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i="1" dirty="0"/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i="1" dirty="0"/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i="1" dirty="0"/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i="1" dirty="0"/>
          </a:p>
          <a:p>
            <a:pPr marL="180975" indent="-180975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424" y="2247306"/>
            <a:ext cx="5370112" cy="1597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1.1 – Processadores de Linguagem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283462"/>
          </a:xfrm>
        </p:spPr>
        <p:txBody>
          <a:bodyPr>
            <a:normAutofit/>
          </a:bodyPr>
          <a:lstStyle/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/>
              <a:t>Além de um compilador, vários outros programas podem ser necessários para a criação de um programa objeto executável, Figura 1.5.</a:t>
            </a:r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i="1" dirty="0"/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i="1" dirty="0"/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i="1" dirty="0"/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i="1" dirty="0"/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i="1" dirty="0"/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i="1" dirty="0"/>
          </a:p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i="1" dirty="0"/>
          </a:p>
          <a:p>
            <a:pPr marL="180975" indent="-180975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604" y="2388286"/>
            <a:ext cx="4093751" cy="3940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83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1.1 – Processadores de Linguagem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13690"/>
            <a:ext cx="4511047" cy="4342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065822" y="1889760"/>
            <a:ext cx="5242258" cy="10073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/>
              <a:t>A tarefa de coletar o programa fonte às vezes é confiada a um programa separado, chamado </a:t>
            </a:r>
            <a:r>
              <a:rPr lang="pt-BR" i="1" dirty="0" err="1">
                <a:solidFill>
                  <a:srgbClr val="FF0000"/>
                </a:solidFill>
              </a:rPr>
              <a:t>pré</a:t>
            </a:r>
            <a:r>
              <a:rPr lang="pt-BR" i="1" dirty="0">
                <a:solidFill>
                  <a:srgbClr val="FF0000"/>
                </a:solidFill>
              </a:rPr>
              <a:t>-processador</a:t>
            </a:r>
            <a:r>
              <a:rPr lang="pt-BR" dirty="0"/>
              <a:t>.</a:t>
            </a:r>
          </a:p>
        </p:txBody>
      </p:sp>
      <p:sp>
        <p:nvSpPr>
          <p:cNvPr id="7" name="Seta para a esquerda 6"/>
          <p:cNvSpPr/>
          <p:nvPr/>
        </p:nvSpPr>
        <p:spPr>
          <a:xfrm>
            <a:off x="3032911" y="2311348"/>
            <a:ext cx="3032911" cy="1641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nto dobrado 7"/>
          <p:cNvSpPr/>
          <p:nvPr/>
        </p:nvSpPr>
        <p:spPr>
          <a:xfrm>
            <a:off x="1552575" y="2209800"/>
            <a:ext cx="1444122" cy="466725"/>
          </a:xfrm>
          <a:prstGeom prst="foldedCorner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46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1.1 – Processadores de Linguagem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13690"/>
            <a:ext cx="4511047" cy="4342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065822" y="3673896"/>
            <a:ext cx="5242258" cy="1007349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/>
              <a:t>A linguagem simbólica produzida pelo compilador é processada pelo </a:t>
            </a:r>
            <a:r>
              <a:rPr lang="pt-BR" i="1" dirty="0">
                <a:solidFill>
                  <a:srgbClr val="FF0000"/>
                </a:solidFill>
              </a:rPr>
              <a:t>Montador</a:t>
            </a:r>
            <a:r>
              <a:rPr lang="pt-BR" dirty="0">
                <a:solidFill>
                  <a:schemeClr val="tx1"/>
                </a:solidFill>
              </a:rPr>
              <a:t>, que </a:t>
            </a:r>
            <a:r>
              <a:rPr lang="pt-BR" dirty="0"/>
              <a:t>produz código de máquina realocável como sua saída. </a:t>
            </a:r>
          </a:p>
        </p:txBody>
      </p:sp>
      <p:sp>
        <p:nvSpPr>
          <p:cNvPr id="7" name="Seta para a esquerda 6"/>
          <p:cNvSpPr/>
          <p:nvPr/>
        </p:nvSpPr>
        <p:spPr>
          <a:xfrm>
            <a:off x="3006222" y="4086432"/>
            <a:ext cx="3059600" cy="1712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nto dobrado 7"/>
          <p:cNvSpPr/>
          <p:nvPr/>
        </p:nvSpPr>
        <p:spPr>
          <a:xfrm>
            <a:off x="1562100" y="3985023"/>
            <a:ext cx="1444122" cy="466725"/>
          </a:xfrm>
          <a:prstGeom prst="foldedCorner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5887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2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400" b="0" i="0" u="none" strike="noStrike" cap="none" normalizeH="0" baseline="-25000" smtClean="0">
            <a:ln>
              <a:noFill/>
            </a:ln>
            <a:solidFill>
              <a:srgbClr val="000099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400" b="0" i="0" u="none" strike="noStrike" cap="none" normalizeH="0" baseline="-25000" smtClean="0">
            <a:ln>
              <a:noFill/>
            </a:ln>
            <a:solidFill>
              <a:srgbClr val="000099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a2" id="{959B3552-8DE6-46F7-B65F-D2D9F03E7C0A}" vid="{2262D529-D93E-4A7A-A189-4DA9ECEAF168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406</TotalTime>
  <Words>1941</Words>
  <Application>Microsoft Office PowerPoint</Application>
  <PresentationFormat>Widescreen</PresentationFormat>
  <Paragraphs>260</Paragraphs>
  <Slides>30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Times New Roman</vt:lpstr>
      <vt:lpstr>Tema2</vt:lpstr>
      <vt:lpstr>Custom Design</vt:lpstr>
      <vt:lpstr>Retrospectiva</vt:lpstr>
      <vt:lpstr>Compiladores – Introdução</vt:lpstr>
      <vt:lpstr>Introdução</vt:lpstr>
      <vt:lpstr>1.1 – Processadores de Linguagem</vt:lpstr>
      <vt:lpstr>1.1 – Processadores de Linguagem</vt:lpstr>
      <vt:lpstr>1.1 – Processadores de Linguagem</vt:lpstr>
      <vt:lpstr>1.1 – Processadores de Linguagem</vt:lpstr>
      <vt:lpstr>1.1 – Processadores de Linguagem</vt:lpstr>
      <vt:lpstr>1.1 – Processadores de Linguagem</vt:lpstr>
      <vt:lpstr>1.1 – Processadores de Linguagem</vt:lpstr>
      <vt:lpstr>1.1 – Processadores de Linguagem</vt:lpstr>
      <vt:lpstr>1.2 – A Estrutura de um Compilador</vt:lpstr>
      <vt:lpstr>1.2 – A Estrutura de um Compilador</vt:lpstr>
      <vt:lpstr>Apresentação do PowerPoint</vt:lpstr>
      <vt:lpstr>1.3 – Análise Léxica</vt:lpstr>
      <vt:lpstr>1.3 – Análise Léxica</vt:lpstr>
      <vt:lpstr>1.3 – Análise Léxica</vt:lpstr>
      <vt:lpstr>1.3 – Análise Léxica</vt:lpstr>
      <vt:lpstr>1.3 – Análise Léxica</vt:lpstr>
      <vt:lpstr>1.4 – Análise Sintática</vt:lpstr>
      <vt:lpstr>1.4 – Análise Sintática</vt:lpstr>
      <vt:lpstr>1.5 – Análise Semântica</vt:lpstr>
      <vt:lpstr>1.5 – Análise Semântica</vt:lpstr>
      <vt:lpstr>1.6 – Geração de Código Intermediário</vt:lpstr>
      <vt:lpstr>1.6 – Geração de Código Intermediário</vt:lpstr>
      <vt:lpstr>1.7 – Otimização de Código</vt:lpstr>
      <vt:lpstr>1.7 – Otimização de Código</vt:lpstr>
      <vt:lpstr>1.8 – Geração de Código</vt:lpstr>
      <vt:lpstr>1.8 – Geração de Código</vt:lpstr>
      <vt:lpstr>1.9 – Gerenciamento da Tabela de Símbolos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Compiladores – Introdução</dc:title>
  <dc:creator>Diego_Kasuo</dc:creator>
  <cp:lastModifiedBy>Diego Kasuo</cp:lastModifiedBy>
  <cp:revision>46</cp:revision>
  <dcterms:created xsi:type="dcterms:W3CDTF">2020-03-10T15:48:50Z</dcterms:created>
  <dcterms:modified xsi:type="dcterms:W3CDTF">2021-09-30T12:27:11Z</dcterms:modified>
</cp:coreProperties>
</file>