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9"/>
  </p:notesMasterIdLst>
  <p:sldIdLst>
    <p:sldId id="257" r:id="rId2"/>
    <p:sldId id="405" r:id="rId3"/>
    <p:sldId id="406" r:id="rId4"/>
    <p:sldId id="407" r:id="rId5"/>
    <p:sldId id="408" r:id="rId6"/>
    <p:sldId id="409" r:id="rId7"/>
    <p:sldId id="356" r:id="rId8"/>
    <p:sldId id="361" r:id="rId9"/>
    <p:sldId id="363" r:id="rId10"/>
    <p:sldId id="364" r:id="rId11"/>
    <p:sldId id="365" r:id="rId12"/>
    <p:sldId id="367" r:id="rId13"/>
    <p:sldId id="383" r:id="rId14"/>
    <p:sldId id="381" r:id="rId15"/>
    <p:sldId id="382" r:id="rId16"/>
    <p:sldId id="371" r:id="rId17"/>
    <p:sldId id="370" r:id="rId18"/>
    <p:sldId id="372" r:id="rId19"/>
    <p:sldId id="373" r:id="rId20"/>
    <p:sldId id="374" r:id="rId21"/>
    <p:sldId id="375" r:id="rId22"/>
    <p:sldId id="380" r:id="rId23"/>
    <p:sldId id="376" r:id="rId24"/>
    <p:sldId id="377" r:id="rId25"/>
    <p:sldId id="378" r:id="rId26"/>
    <p:sldId id="379" r:id="rId27"/>
    <p:sldId id="362" r:id="rId28"/>
    <p:sldId id="384" r:id="rId29"/>
    <p:sldId id="385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31911-FE82-412C-8C01-B8548D618A7F}" v="62" dt="2021-11-11T13:44:11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YE ESTEFANIA CASTRO ERAS" userId="7e3e7b01-b50c-49cf-a17b-02be54cdd912" providerId="ADAL" clId="{86331911-FE82-412C-8C01-B8548D618A7F}"/>
    <pc:docChg chg="undo custSel addSld modSld">
      <pc:chgData name="LESLYE ESTEFANIA CASTRO ERAS" userId="7e3e7b01-b50c-49cf-a17b-02be54cdd912" providerId="ADAL" clId="{86331911-FE82-412C-8C01-B8548D618A7F}" dt="2021-11-11T14:00:31.460" v="2276" actId="20577"/>
      <pc:docMkLst>
        <pc:docMk/>
      </pc:docMkLst>
      <pc:sldChg chg="addSp delSp modSp mod">
        <pc:chgData name="LESLYE ESTEFANIA CASTRO ERAS" userId="7e3e7b01-b50c-49cf-a17b-02be54cdd912" providerId="ADAL" clId="{86331911-FE82-412C-8C01-B8548D618A7F}" dt="2021-10-29T12:15:34.197" v="2" actId="478"/>
        <pc:sldMkLst>
          <pc:docMk/>
          <pc:sldMk cId="2743205379" sldId="404"/>
        </pc:sldMkLst>
        <pc:picChg chg="add del mod">
          <ac:chgData name="LESLYE ESTEFANIA CASTRO ERAS" userId="7e3e7b01-b50c-49cf-a17b-02be54cdd912" providerId="ADAL" clId="{86331911-FE82-412C-8C01-B8548D618A7F}" dt="2021-10-29T12:15:34.197" v="2" actId="478"/>
          <ac:picMkLst>
            <pc:docMk/>
            <pc:sldMk cId="2743205379" sldId="404"/>
            <ac:picMk id="7" creationId="{C49CD362-0613-4C28-AFFB-3FB1FFC5A662}"/>
          </ac:picMkLst>
        </pc:picChg>
      </pc:sldChg>
      <pc:sldChg chg="modSp new mod">
        <pc:chgData name="LESLYE ESTEFANIA CASTRO ERAS" userId="7e3e7b01-b50c-49cf-a17b-02be54cdd912" providerId="ADAL" clId="{86331911-FE82-412C-8C01-B8548D618A7F}" dt="2021-11-11T13:39:51.861" v="728" actId="313"/>
        <pc:sldMkLst>
          <pc:docMk/>
          <pc:sldMk cId="2889902458" sldId="405"/>
        </pc:sldMkLst>
        <pc:spChg chg="mod">
          <ac:chgData name="LESLYE ESTEFANIA CASTRO ERAS" userId="7e3e7b01-b50c-49cf-a17b-02be54cdd912" providerId="ADAL" clId="{86331911-FE82-412C-8C01-B8548D618A7F}" dt="2021-11-11T13:39:37.734" v="724" actId="20577"/>
          <ac:spMkLst>
            <pc:docMk/>
            <pc:sldMk cId="2889902458" sldId="405"/>
            <ac:spMk id="2" creationId="{CF958A94-6EC9-4D76-BE5C-07C019BF8131}"/>
          </ac:spMkLst>
        </pc:spChg>
        <pc:spChg chg="mod">
          <ac:chgData name="LESLYE ESTEFANIA CASTRO ERAS" userId="7e3e7b01-b50c-49cf-a17b-02be54cdd912" providerId="ADAL" clId="{86331911-FE82-412C-8C01-B8548D618A7F}" dt="2021-11-11T13:39:51.861" v="728" actId="313"/>
          <ac:spMkLst>
            <pc:docMk/>
            <pc:sldMk cId="2889902458" sldId="405"/>
            <ac:spMk id="4" creationId="{08E643DD-A80A-46C9-A856-18A819355D65}"/>
          </ac:spMkLst>
        </pc:spChg>
      </pc:sldChg>
      <pc:sldChg chg="addSp modSp new mod">
        <pc:chgData name="LESLYE ESTEFANIA CASTRO ERAS" userId="7e3e7b01-b50c-49cf-a17b-02be54cdd912" providerId="ADAL" clId="{86331911-FE82-412C-8C01-B8548D618A7F}" dt="2021-11-11T13:44:11.091" v="1054" actId="20577"/>
        <pc:sldMkLst>
          <pc:docMk/>
          <pc:sldMk cId="200033281" sldId="406"/>
        </pc:sldMkLst>
        <pc:spChg chg="mod">
          <ac:chgData name="LESLYE ESTEFANIA CASTRO ERAS" userId="7e3e7b01-b50c-49cf-a17b-02be54cdd912" providerId="ADAL" clId="{86331911-FE82-412C-8C01-B8548D618A7F}" dt="2021-11-11T13:41:37.715" v="984" actId="20577"/>
          <ac:spMkLst>
            <pc:docMk/>
            <pc:sldMk cId="200033281" sldId="406"/>
            <ac:spMk id="2" creationId="{6B945140-748C-4D7B-81E8-C536CF98A983}"/>
          </ac:spMkLst>
        </pc:spChg>
        <pc:spChg chg="mod">
          <ac:chgData name="LESLYE ESTEFANIA CASTRO ERAS" userId="7e3e7b01-b50c-49cf-a17b-02be54cdd912" providerId="ADAL" clId="{86331911-FE82-412C-8C01-B8548D618A7F}" dt="2021-11-11T13:39:56.209" v="729" actId="313"/>
          <ac:spMkLst>
            <pc:docMk/>
            <pc:sldMk cId="200033281" sldId="406"/>
            <ac:spMk id="4" creationId="{5D719AE8-8CA2-4318-A1A8-4AAEDE75998E}"/>
          </ac:spMkLst>
        </pc:spChg>
        <pc:spChg chg="add mod">
          <ac:chgData name="LESLYE ESTEFANIA CASTRO ERAS" userId="7e3e7b01-b50c-49cf-a17b-02be54cdd912" providerId="ADAL" clId="{86331911-FE82-412C-8C01-B8548D618A7F}" dt="2021-11-11T13:43:45.521" v="1036" actId="20577"/>
          <ac:spMkLst>
            <pc:docMk/>
            <pc:sldMk cId="200033281" sldId="406"/>
            <ac:spMk id="7" creationId="{1A6356A2-7F28-4D79-91ED-8F49F2DEB88A}"/>
          </ac:spMkLst>
        </pc:spChg>
        <pc:spChg chg="add mod">
          <ac:chgData name="LESLYE ESTEFANIA CASTRO ERAS" userId="7e3e7b01-b50c-49cf-a17b-02be54cdd912" providerId="ADAL" clId="{86331911-FE82-412C-8C01-B8548D618A7F}" dt="2021-11-11T13:44:11.091" v="1054" actId="20577"/>
          <ac:spMkLst>
            <pc:docMk/>
            <pc:sldMk cId="200033281" sldId="406"/>
            <ac:spMk id="8" creationId="{60F6194D-9E3F-46C9-943C-8D0A0233482F}"/>
          </ac:spMkLst>
        </pc:spChg>
        <pc:picChg chg="add mod modCrop">
          <ac:chgData name="LESLYE ESTEFANIA CASTRO ERAS" userId="7e3e7b01-b50c-49cf-a17b-02be54cdd912" providerId="ADAL" clId="{86331911-FE82-412C-8C01-B8548D618A7F}" dt="2021-11-11T13:42:59.151" v="990" actId="14100"/>
          <ac:picMkLst>
            <pc:docMk/>
            <pc:sldMk cId="200033281" sldId="406"/>
            <ac:picMk id="6" creationId="{4ACA6AD9-7625-4261-9916-2A441CE11721}"/>
          </ac:picMkLst>
        </pc:picChg>
      </pc:sldChg>
      <pc:sldChg chg="modSp new mod">
        <pc:chgData name="LESLYE ESTEFANIA CASTRO ERAS" userId="7e3e7b01-b50c-49cf-a17b-02be54cdd912" providerId="ADAL" clId="{86331911-FE82-412C-8C01-B8548D618A7F}" dt="2021-11-11T13:52:48.026" v="1587" actId="20577"/>
        <pc:sldMkLst>
          <pc:docMk/>
          <pc:sldMk cId="855968251" sldId="407"/>
        </pc:sldMkLst>
        <pc:spChg chg="mod">
          <ac:chgData name="LESLYE ESTEFANIA CASTRO ERAS" userId="7e3e7b01-b50c-49cf-a17b-02be54cdd912" providerId="ADAL" clId="{86331911-FE82-412C-8C01-B8548D618A7F}" dt="2021-11-11T13:52:48.026" v="1587" actId="20577"/>
          <ac:spMkLst>
            <pc:docMk/>
            <pc:sldMk cId="855968251" sldId="407"/>
            <ac:spMk id="2" creationId="{29E3B549-0234-4616-A807-B4E188355E69}"/>
          </ac:spMkLst>
        </pc:spChg>
        <pc:spChg chg="mod">
          <ac:chgData name="LESLYE ESTEFANIA CASTRO ERAS" userId="7e3e7b01-b50c-49cf-a17b-02be54cdd912" providerId="ADAL" clId="{86331911-FE82-412C-8C01-B8548D618A7F}" dt="2021-11-11T13:44:30.736" v="1057" actId="27636"/>
          <ac:spMkLst>
            <pc:docMk/>
            <pc:sldMk cId="855968251" sldId="407"/>
            <ac:spMk id="4" creationId="{63522558-0903-4EE8-A9DD-8D24988F21EA}"/>
          </ac:spMkLst>
        </pc:spChg>
      </pc:sldChg>
      <pc:sldChg chg="modSp add mod">
        <pc:chgData name="LESLYE ESTEFANIA CASTRO ERAS" userId="7e3e7b01-b50c-49cf-a17b-02be54cdd912" providerId="ADAL" clId="{86331911-FE82-412C-8C01-B8548D618A7F}" dt="2021-11-11T13:56:47.303" v="2004" actId="20577"/>
        <pc:sldMkLst>
          <pc:docMk/>
          <pc:sldMk cId="4222952764" sldId="408"/>
        </pc:sldMkLst>
        <pc:spChg chg="mod">
          <ac:chgData name="LESLYE ESTEFANIA CASTRO ERAS" userId="7e3e7b01-b50c-49cf-a17b-02be54cdd912" providerId="ADAL" clId="{86331911-FE82-412C-8C01-B8548D618A7F}" dt="2021-11-11T13:56:47.303" v="2004" actId="20577"/>
          <ac:spMkLst>
            <pc:docMk/>
            <pc:sldMk cId="4222952764" sldId="408"/>
            <ac:spMk id="2" creationId="{29E3B549-0234-4616-A807-B4E188355E69}"/>
          </ac:spMkLst>
        </pc:spChg>
      </pc:sldChg>
      <pc:sldChg chg="modSp new mod">
        <pc:chgData name="LESLYE ESTEFANIA CASTRO ERAS" userId="7e3e7b01-b50c-49cf-a17b-02be54cdd912" providerId="ADAL" clId="{86331911-FE82-412C-8C01-B8548D618A7F}" dt="2021-11-11T14:00:31.460" v="2276" actId="20577"/>
        <pc:sldMkLst>
          <pc:docMk/>
          <pc:sldMk cId="4003051865" sldId="409"/>
        </pc:sldMkLst>
        <pc:spChg chg="mod">
          <ac:chgData name="LESLYE ESTEFANIA CASTRO ERAS" userId="7e3e7b01-b50c-49cf-a17b-02be54cdd912" providerId="ADAL" clId="{86331911-FE82-412C-8C01-B8548D618A7F}" dt="2021-11-11T14:00:31.460" v="2276" actId="20577"/>
          <ac:spMkLst>
            <pc:docMk/>
            <pc:sldMk cId="4003051865" sldId="409"/>
            <ac:spMk id="2" creationId="{C40AB4D9-3DA5-43D8-83CD-08AAAC490270}"/>
          </ac:spMkLst>
        </pc:spChg>
        <pc:spChg chg="mod">
          <ac:chgData name="LESLYE ESTEFANIA CASTRO ERAS" userId="7e3e7b01-b50c-49cf-a17b-02be54cdd912" providerId="ADAL" clId="{86331911-FE82-412C-8C01-B8548D618A7F}" dt="2021-11-11T13:57:41.676" v="2007" actId="27636"/>
          <ac:spMkLst>
            <pc:docMk/>
            <pc:sldMk cId="4003051865" sldId="409"/>
            <ac:spMk id="4" creationId="{868037F5-770A-4344-95E0-9A9689136A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33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E91F4E-9D59-4789-B13D-53DBCC160B73}" type="datetime1">
              <a:rPr lang="pt-BR" smtClean="0"/>
              <a:t>11/11/2021</a:t>
            </a:fld>
            <a:endParaRPr lang="pt-B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72B-820C-406E-BDE1-764A64E58B7C}" type="datetime1">
              <a:rPr lang="pt-BR" smtClean="0"/>
              <a:t>11/11/2021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53F-F9D0-489E-8E16-B9A78A4DCC63}" type="datetime1">
              <a:rPr lang="pt-BR" smtClean="0"/>
              <a:t>11/11/2021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98-7DFF-46F8-A77B-F9AF7ADB2CCC}" type="datetime1">
              <a:rPr lang="pt-BR" smtClean="0"/>
              <a:t>11/11/2021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665F-505B-453B-BB66-335744DC0DC4}" type="datetime1">
              <a:rPr lang="pt-BR" smtClean="0"/>
              <a:t>11/11/2021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80CD-D28B-4F05-AAFA-659EA17A6A80}" type="datetime1">
              <a:rPr lang="pt-BR" smtClean="0"/>
              <a:t>11/11/2021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645-D29B-405B-A53C-1FC3F7208956}" type="datetime1">
              <a:rPr lang="pt-BR" smtClean="0"/>
              <a:t>11/11/2021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4F69-51C6-416F-B706-CBA4B420426F}" type="datetime1">
              <a:rPr lang="pt-BR" smtClean="0"/>
              <a:t>11/11/2021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5F7-E3C6-44C7-A846-6375C2004CE4}" type="datetime1">
              <a:rPr lang="pt-BR" smtClean="0"/>
              <a:t>11/11/2021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C7530E5-26A2-4342-A0DD-E0CF6EC94FBA}" type="datetime1">
              <a:rPr lang="pt-BR" smtClean="0"/>
              <a:t>11/11/2021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816C1-72D7-4CD8-9BAE-7A9A8825E773}" type="datetime1">
              <a:rPr lang="pt-BR" smtClean="0"/>
              <a:t>11/11/2021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E2A5B6-6134-47CB-9619-059448083B67}" type="datetime1">
              <a:rPr lang="pt-BR" smtClean="0"/>
              <a:t>11/11/2021</a:t>
            </a:fld>
            <a:endParaRPr lang="pt-B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Analise de Resposta transitória e de Regime </a:t>
            </a:r>
            <a:r>
              <a:rPr lang="pt-BR" dirty="0" err="1"/>
              <a:t>estacionario</a:t>
            </a:r>
            <a:endParaRPr lang="pt-BR" dirty="0"/>
          </a:p>
          <a:p>
            <a:r>
              <a:rPr lang="pt-BR" dirty="0"/>
              <a:t>Sistemas de primeira ordem</a:t>
            </a:r>
          </a:p>
          <a:p>
            <a:r>
              <a:rPr lang="pt-BR" dirty="0"/>
              <a:t>Sistemas de segunda ordem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88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primeira ordem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2548" y="1484784"/>
            <a:ext cx="8229600" cy="316835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Resposta a rampa unitária</a:t>
            </a:r>
          </a:p>
          <a:p>
            <a:endParaRPr lang="pt-BR" dirty="0"/>
          </a:p>
          <a:p>
            <a:r>
              <a:rPr lang="pt-BR" dirty="0"/>
              <a:t>A transformada de Laplace da rampa unitária é: </a:t>
            </a:r>
          </a:p>
          <a:p>
            <a:endParaRPr lang="es-CO" dirty="0"/>
          </a:p>
          <a:p>
            <a:endParaRPr lang="pt-BR" dirty="0"/>
          </a:p>
          <a:p>
            <a:r>
              <a:rPr lang="pt-BR" dirty="0"/>
              <a:t>Expandindo em frações parciais: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504056" cy="29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3193917"/>
            <a:ext cx="2131371" cy="59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81128"/>
            <a:ext cx="299921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2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22548" y="1484784"/>
                <a:ext cx="8229600" cy="453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Aplicando a inversa da Transformada de Laplace:</a:t>
                </a:r>
              </a:p>
              <a:p>
                <a:endParaRPr lang="pt-BR" dirty="0"/>
              </a:p>
              <a:p>
                <a:endParaRPr lang="es-CO" dirty="0"/>
              </a:p>
              <a:p>
                <a:r>
                  <a:rPr lang="es-CO" dirty="0" err="1"/>
                  <a:t>Ent</a:t>
                </a:r>
                <a:r>
                  <a:rPr lang="pt-BR" dirty="0" err="1"/>
                  <a:t>ão</a:t>
                </a:r>
                <a:r>
                  <a:rPr lang="pt-BR" dirty="0"/>
                  <a:t> o sinal erro e(t) é: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Conforme t tende ao infinito,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i="1">
                            <a:latin typeface="Cambria Math"/>
                          </a:rPr>
                          <m:t>𝑡</m:t>
                        </m:r>
                        <m:r>
                          <a:rPr lang="es-CO" i="1">
                            <a:latin typeface="Cambria Math"/>
                          </a:rPr>
                          <m:t>/</m:t>
                        </m:r>
                        <m:r>
                          <a:rPr lang="es-CO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tende a 0, por tanto  o sinal de erro e(t) se aproxima de T.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548" y="1484784"/>
                <a:ext cx="8229600" cy="4536504"/>
              </a:xfrm>
              <a:blipFill rotWithShape="1">
                <a:blip r:embed="rId2"/>
                <a:stretch>
                  <a:fillRect t="-941" r="-1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05740"/>
            <a:ext cx="473812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429000"/>
            <a:ext cx="2376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28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primeira ordem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2548" y="1484784"/>
            <a:ext cx="8229600" cy="4536504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60464"/>
            <a:ext cx="4486213" cy="357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55575" y="1410200"/>
            <a:ext cx="7459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Quando menor o espaço de tempo menor o erro estacionário ao </a:t>
            </a:r>
          </a:p>
          <a:p>
            <a:r>
              <a:rPr lang="pt-BR" dirty="0"/>
              <a:t>seguir a entrada em rampa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25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t-BR" dirty="0"/>
              <a:t>Resposta ao impulso unitário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/>
              <a:t>Aplicando a Transformada Inversa de Laplace: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primeira ordem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2132856"/>
            <a:ext cx="240026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3919333" cy="88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1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primeira ordem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2548" y="1484784"/>
            <a:ext cx="8229600" cy="3168352"/>
          </a:xfrm>
        </p:spPr>
        <p:txBody>
          <a:bodyPr>
            <a:normAutofit/>
          </a:bodyPr>
          <a:lstStyle/>
          <a:p>
            <a:r>
              <a:rPr lang="es-CO" dirty="0"/>
              <a:t>A curva de </a:t>
            </a:r>
            <a:r>
              <a:rPr lang="es-CO" dirty="0" err="1"/>
              <a:t>resposta</a:t>
            </a:r>
            <a:r>
              <a:rPr lang="es-CO" dirty="0"/>
              <a:t> da </a:t>
            </a:r>
            <a:r>
              <a:rPr lang="es-CO" dirty="0" err="1"/>
              <a:t>fun</a:t>
            </a:r>
            <a:r>
              <a:rPr lang="pt-BR" dirty="0" err="1"/>
              <a:t>ção</a:t>
            </a:r>
            <a:r>
              <a:rPr lang="pt-BR" dirty="0"/>
              <a:t> impulso é a seguinte: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2856"/>
            <a:ext cx="182420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3960440" cy="319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89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primeira ordem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2548" y="1484784"/>
            <a:ext cx="8229600" cy="3168352"/>
          </a:xfrm>
        </p:spPr>
        <p:txBody>
          <a:bodyPr>
            <a:normAutofit/>
          </a:bodyPr>
          <a:lstStyle/>
          <a:p>
            <a:r>
              <a:rPr lang="pt-BR" dirty="0"/>
              <a:t>A resposta para a entrada em rampa unitária é:</a:t>
            </a:r>
          </a:p>
          <a:p>
            <a:endParaRPr lang="pt-BR" dirty="0"/>
          </a:p>
          <a:p>
            <a:r>
              <a:rPr lang="pt-BR" dirty="0"/>
              <a:t>A resposta para a entrada em degrau unitário é:</a:t>
            </a:r>
          </a:p>
          <a:p>
            <a:r>
              <a:rPr lang="pt-BR" dirty="0"/>
              <a:t>A resposta para a entrada em impulso unitário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72" y="4509120"/>
            <a:ext cx="182420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405231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4" y="3281363"/>
            <a:ext cx="2063477" cy="43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89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segunda ordem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83567" y="1513550"/>
            <a:ext cx="805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Será considerado um servossistema como sistema de segunda ordem. 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597715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2856"/>
            <a:ext cx="168190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07504" y="5044534"/>
            <a:ext cx="87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T: torque proporcional produzido pelo controlador proporcional de ganho K</a:t>
            </a:r>
          </a:p>
        </p:txBody>
      </p:sp>
    </p:spTree>
    <p:extLst>
      <p:ext uri="{BB962C8B-B14F-4D97-AF65-F5344CB8AC3E}">
        <p14:creationId xmlns:p14="http://schemas.microsoft.com/office/powerpoint/2010/main" val="368332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segunda ordem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2856"/>
            <a:ext cx="168190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Aplicando a transformada de Laplace temos: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de transferência é:</a:t>
            </a:r>
          </a:p>
          <a:p>
            <a:endParaRPr lang="pt-BR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08487"/>
            <a:ext cx="32557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99" y="4005064"/>
            <a:ext cx="241946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35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segunda ordem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78491"/>
          </a:xfrm>
        </p:spPr>
        <p:txBody>
          <a:bodyPr/>
          <a:lstStyle/>
          <a:p>
            <a:r>
              <a:rPr lang="pt-BR" dirty="0"/>
              <a:t>O diagrama de blocos para a função de transferência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03152"/>
            <a:ext cx="43243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8" y="2996951"/>
            <a:ext cx="241946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69225"/>
            <a:ext cx="34575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45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segunda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2344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Resposta de degrau: 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109728" indent="0">
                  <a:buNone/>
                </a:pPr>
                <a:endParaRPr lang="pt-BR" dirty="0"/>
              </a:p>
              <a:p>
                <a:r>
                  <a:rPr lang="pt-BR" dirty="0"/>
                  <a:t>É conveniente escrever que: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 algn="just"/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pt-BR" dirty="0"/>
                  <a:t> é atenuação,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frequência natural ou amortecida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𝜁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dirty="0"/>
                  <a:t>é o coeficiente de amortecimento do sistema. Este último coeficiente é a relação entre o amortecimento real e amortecimento crítico.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4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234475"/>
              </a:xfrm>
              <a:blipFill rotWithShape="1">
                <a:blip r:embed="rId2"/>
                <a:stretch>
                  <a:fillRect t="-2450" r="-1037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99321"/>
            <a:ext cx="22184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780928"/>
            <a:ext cx="4476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47" y="4157014"/>
            <a:ext cx="2295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49280"/>
            <a:ext cx="21602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88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F958A94-6EC9-4D76-BE5C-07C019BF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Uma vez obtido o modelo matemático  é possível analisar o desempenho do sistema a partir dos vários métodos disponíveis.</a:t>
            </a:r>
          </a:p>
          <a:p>
            <a:r>
              <a:rPr lang="pt-BR" dirty="0"/>
              <a:t>Sinais típicos de teste: degrau, rampa, parábola de aceleração, impulso, senoides e ruído branco.</a:t>
            </a:r>
          </a:p>
          <a:p>
            <a:r>
              <a:rPr lang="pt-BR" dirty="0"/>
              <a:t>Se as entradas de um sistema de controle são funções de tempo que variam gradualmente, então a rampa em função do tempo pode ser um bom sinal de teste.</a:t>
            </a:r>
          </a:p>
          <a:p>
            <a:r>
              <a:rPr lang="pt-BR" dirty="0"/>
              <a:t>Se um sistema estiver sujeito a variações bruscas na entrada, a função degrau poderá ser um bom sinal de teste.</a:t>
            </a:r>
          </a:p>
          <a:p>
            <a:r>
              <a:rPr lang="pt-BR" dirty="0"/>
              <a:t>Se o sistema estiver sujeito a entradas de impacto, uma função impulso poderá ser a melhor opção.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9C51BC5-3E2F-4C0A-AAF8-2A2EE4E5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8E643DD-A80A-46C9-A856-18A81935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Analise de Resposta transitória e de Regime estacionário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902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segunda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2344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termos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𝜁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última equação e chamada de equação padrão do sistema. É representado pelo seguinte diagrama.</a:t>
                </a:r>
              </a:p>
              <a:p>
                <a:pPr marL="109728" indent="0">
                  <a:buNone/>
                </a:pPr>
                <a:r>
                  <a:rPr lang="pt-BR" dirty="0"/>
                  <a:t> 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109728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4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234475"/>
              </a:xfrm>
              <a:blipFill rotWithShape="1">
                <a:blip r:embed="rId2"/>
                <a:stretch>
                  <a:fillRect t="-10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450" y="2996952"/>
            <a:ext cx="2295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88" y="3583020"/>
            <a:ext cx="2000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52931"/>
            <a:ext cx="34575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426" y="5325113"/>
            <a:ext cx="3864421" cy="153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27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segunda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2344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  <a:ea typeface="Cambria Math"/>
                      </a:rPr>
                      <m:t>uando</m:t>
                    </m:r>
                    <m:r>
                      <a:rPr lang="pt-BR" b="0" i="0" smtClean="0">
                        <a:latin typeface="Cambria Math"/>
                        <a:ea typeface="Cambria Math"/>
                      </a:rPr>
                      <m:t> 0</m:t>
                    </m:r>
                    <m:r>
                      <a:rPr lang="es-CO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𝜁</m:t>
                    </m:r>
                  </m:oMath>
                </a14:m>
                <a:r>
                  <a:rPr lang="pt-BR" dirty="0"/>
                  <a:t> &lt;1 sistema </a:t>
                </a:r>
                <a:r>
                  <a:rPr lang="pt-BR" dirty="0" err="1"/>
                  <a:t>subamortecido</a:t>
                </a:r>
                <a:r>
                  <a:rPr lang="pt-BR" dirty="0"/>
                  <a:t>. Os polos são complexos conjugados e se situam no </a:t>
                </a:r>
                <a:r>
                  <a:rPr lang="pt-BR" dirty="0" err="1"/>
                  <a:t>semiplano</a:t>
                </a:r>
                <a:r>
                  <a:rPr lang="pt-BR" dirty="0"/>
                  <a:t> esquerdo do plano s. A resposta transitória é oscilatória.</a:t>
                </a:r>
              </a:p>
              <a:p>
                <a:r>
                  <a:rPr lang="pt-BR" dirty="0"/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uando</m:t>
                    </m:r>
                    <m:r>
                      <a:rPr lang="pt-BR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𝜁</m:t>
                    </m:r>
                    <m:r>
                      <a:rPr lang="pt-BR" b="0" i="0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pt-BR" dirty="0"/>
                  <a:t> a resposta transitória no decai.</a:t>
                </a:r>
              </a:p>
              <a:p>
                <a:r>
                  <a:rPr lang="pt-BR" dirty="0"/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uando</m:t>
                    </m:r>
                    <m:r>
                      <a:rPr lang="pt-BR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𝜁</m:t>
                    </m:r>
                    <m:r>
                      <a:rPr lang="pt-BR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  <a:ea typeface="Cambria Math"/>
                      </a:rPr>
                      <m:t>1 </m:t>
                    </m:r>
                  </m:oMath>
                </a14:m>
                <a:r>
                  <a:rPr lang="pt-BR" dirty="0"/>
                  <a:t>o sistema é chamado </a:t>
                </a:r>
                <a:r>
                  <a:rPr lang="pt-BR" dirty="0" err="1"/>
                  <a:t>críticamente</a:t>
                </a:r>
                <a:r>
                  <a:rPr lang="pt-BR" dirty="0"/>
                  <a:t> amortecido.</a:t>
                </a:r>
              </a:p>
              <a:p>
                <a:r>
                  <a:rPr lang="pt-BR" dirty="0"/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uando</m:t>
                    </m:r>
                    <m:r>
                      <a:rPr lang="pt-BR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𝜁</m:t>
                    </m:r>
                    <m:r>
                      <a:rPr lang="es-CO" b="0" i="0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pt-BR" dirty="0"/>
                  <a:t>1 sistemas  superamortecidos.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109728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4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234475"/>
              </a:xfrm>
              <a:blipFill rotWithShape="1">
                <a:blip r:embed="rId2"/>
                <a:stretch>
                  <a:fillRect t="-1009" r="-10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418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t-BR" dirty="0"/>
              <a:t>Sistema </a:t>
            </a:r>
            <a:r>
              <a:rPr lang="pt-BR" dirty="0" err="1"/>
              <a:t>subamortecido</a:t>
            </a:r>
            <a:r>
              <a:rPr lang="pt-BR" dirty="0"/>
              <a:t>: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/>
              <a:t>Onde: 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/>
              <a:t>Resposta a degrau </a:t>
            </a:r>
            <a:r>
              <a:rPr lang="pt-BR" dirty="0" err="1"/>
              <a:t>unitario</a:t>
            </a:r>
            <a:r>
              <a:rPr lang="pt-BR" dirty="0"/>
              <a:t>: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segunda ordem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76872"/>
            <a:ext cx="3384376" cy="64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4"/>
          <a:stretch/>
        </p:blipFill>
        <p:spPr bwMode="auto">
          <a:xfrm>
            <a:off x="4065224" y="3295650"/>
            <a:ext cx="2242684" cy="49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4437112"/>
            <a:ext cx="2856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557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segunda ordem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234475"/>
          </a:xfrm>
        </p:spPr>
        <p:txBody>
          <a:bodyPr>
            <a:normAutofit/>
          </a:bodyPr>
          <a:lstStyle/>
          <a:p>
            <a:r>
              <a:rPr lang="pt-BR" dirty="0"/>
              <a:t>Reescrevendo a resposta do degrau unitário: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transformada inversa de Laplace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21" y="2419350"/>
            <a:ext cx="4517402" cy="12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21" y="4437112"/>
            <a:ext cx="4185200" cy="15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30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segunda ordem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234475"/>
          </a:xfrm>
        </p:spPr>
        <p:txBody>
          <a:bodyPr>
            <a:normAutofit/>
          </a:bodyPr>
          <a:lstStyle/>
          <a:p>
            <a:r>
              <a:rPr lang="pt-BR" dirty="0"/>
              <a:t>Por tanto a transformada de Laplace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sinal erro: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0887"/>
            <a:ext cx="4032448" cy="138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78" y="4725144"/>
            <a:ext cx="510129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971600" y="5805264"/>
            <a:ext cx="57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Quanto t=∞ no existe erro entre entrada e saída.</a:t>
            </a:r>
          </a:p>
        </p:txBody>
      </p:sp>
    </p:spTree>
    <p:extLst>
      <p:ext uri="{BB962C8B-B14F-4D97-AF65-F5344CB8AC3E}">
        <p14:creationId xmlns:p14="http://schemas.microsoft.com/office/powerpoint/2010/main" val="309634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segunda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2344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o coeficiente de amortecimento é zero: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Um aumento em </a:t>
                </a:r>
                <a:r>
                  <a:rPr lang="pt-BR" dirty="0" err="1"/>
                  <a:t>em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𝜁</m:t>
                    </m:r>
                  </m:oMath>
                </a14:m>
                <a:r>
                  <a:rPr lang="pt-BR" dirty="0"/>
                  <a:t> poderia reduzir a frequência natural de amortecimento.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109728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4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234475"/>
              </a:xfrm>
              <a:blipFill rotWithShape="1">
                <a:blip r:embed="rId2"/>
                <a:stretch>
                  <a:fillRect t="-12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927" y="2720047"/>
            <a:ext cx="2736304" cy="42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75" y="2265612"/>
            <a:ext cx="4032448" cy="138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034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segunda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234475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pt-BR" dirty="0"/>
                  <a:t>Sistema superamortecido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𝜁</m:t>
                    </m:r>
                    <m:r>
                      <a:rPr lang="es-CO" b="0" i="0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pt-BR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pt-BR" dirty="0"/>
                  <a:t>:</a:t>
                </a:r>
              </a:p>
              <a:p>
                <a:r>
                  <a:rPr lang="pt-BR" dirty="0"/>
                  <a:t>Se os polos de C(s) e R(s) são reais, negativos e desiguais.</a:t>
                </a:r>
              </a:p>
              <a:p>
                <a:r>
                  <a:rPr lang="pt-BR" dirty="0"/>
                  <a:t>Para uma entrada de degrau unitário: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transformada inversa de Laplace: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109728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109728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4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234475"/>
              </a:xfrm>
              <a:blipFill rotWithShape="1">
                <a:blip r:embed="rId2"/>
                <a:stretch>
                  <a:fillRect t="-1009" r="-1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34081"/>
            <a:ext cx="4759866" cy="70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97" y="5047992"/>
            <a:ext cx="34480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520394"/>
            <a:ext cx="3371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733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Para uma solução aproximada podemos  desprezar –s1, 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&lt;&lt;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, considerando que s1 decai mais rápido.</a:t>
                </a:r>
              </a:p>
              <a:p>
                <a:r>
                  <a:rPr lang="es-CO" dirty="0"/>
                  <a:t>Por tanto </a:t>
                </a:r>
                <a:r>
                  <a:rPr lang="es-CO" dirty="0" err="1"/>
                  <a:t>quando</a:t>
                </a:r>
                <a:r>
                  <a:rPr lang="es-CO" dirty="0"/>
                  <a:t> decae </a:t>
                </a:r>
                <a:r>
                  <a:rPr lang="es-CO" dirty="0" err="1"/>
                  <a:t>uma</a:t>
                </a:r>
                <a:r>
                  <a:rPr lang="es-CO" dirty="0"/>
                  <a:t> exponencial, a </a:t>
                </a:r>
                <a:r>
                  <a:rPr lang="es-CO" dirty="0" err="1"/>
                  <a:t>resposta</a:t>
                </a:r>
                <a:r>
                  <a:rPr lang="es-CO" dirty="0"/>
                  <a:t> será análoga a de un sistema de </a:t>
                </a:r>
                <a:r>
                  <a:rPr lang="es-CO" dirty="0" err="1"/>
                  <a:t>primeira</a:t>
                </a:r>
                <a:r>
                  <a:rPr lang="es-CO" dirty="0"/>
                  <a:t> </a:t>
                </a:r>
                <a:r>
                  <a:rPr lang="es-CO" dirty="0" err="1"/>
                  <a:t>ordem</a:t>
                </a:r>
                <a:r>
                  <a:rPr lang="es-CO" dirty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segundo grau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93096"/>
            <a:ext cx="545239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408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 </a:t>
            </a:r>
            <a:r>
              <a:rPr lang="es-CO" dirty="0" err="1"/>
              <a:t>resposta</a:t>
            </a:r>
            <a:r>
              <a:rPr lang="es-CO" dirty="0"/>
              <a:t> de </a:t>
            </a:r>
            <a:r>
              <a:rPr lang="es-CO" dirty="0" err="1"/>
              <a:t>de</a:t>
            </a:r>
            <a:r>
              <a:rPr lang="es-CO" dirty="0"/>
              <a:t> </a:t>
            </a:r>
            <a:r>
              <a:rPr lang="es-CO" dirty="0" err="1"/>
              <a:t>degrau</a:t>
            </a:r>
            <a:r>
              <a:rPr lang="es-CO" dirty="0"/>
              <a:t> unitaria aproximada é: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A </a:t>
            </a:r>
            <a:r>
              <a:rPr lang="es-CO" dirty="0" err="1"/>
              <a:t>resposta</a:t>
            </a:r>
            <a:r>
              <a:rPr lang="es-CO" dirty="0"/>
              <a:t> no tempo c(t) é </a:t>
            </a:r>
            <a:r>
              <a:rPr lang="es-CO" dirty="0" err="1"/>
              <a:t>ent</a:t>
            </a:r>
            <a:r>
              <a:rPr lang="pt-BR" dirty="0" err="1"/>
              <a:t>ão</a:t>
            </a:r>
            <a:r>
              <a:rPr lang="pt-BR" dirty="0"/>
              <a:t>, igual a: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segundo grau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500313"/>
            <a:ext cx="3138684" cy="78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21088"/>
            <a:ext cx="40324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375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Resposta de degrau unitário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segundo grau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4752528" cy="371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05" y="4005064"/>
            <a:ext cx="4111005" cy="130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60" y="3457459"/>
            <a:ext cx="424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80424"/>
            <a:ext cx="4205114" cy="96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971600" y="5776862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Sistemas com a mesma estabilidade relativa</a:t>
            </a:r>
          </a:p>
        </p:txBody>
      </p:sp>
    </p:spTree>
    <p:extLst>
      <p:ext uri="{BB962C8B-B14F-4D97-AF65-F5344CB8AC3E}">
        <p14:creationId xmlns:p14="http://schemas.microsoft.com/office/powerpoint/2010/main" val="363149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B945140-748C-4D7B-81E8-C536CF98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Resposta transitória: aquela que vai do estado inicial a o estado final.</a:t>
            </a:r>
          </a:p>
          <a:p>
            <a:r>
              <a:rPr lang="pt-BR" dirty="0"/>
              <a:t>Resposta Estacionária: o comportamento do sinal de saída do sistema na medida em que t tende ao infinito.</a:t>
            </a:r>
          </a:p>
          <a:p>
            <a:endParaRPr lang="pt-BR" dirty="0"/>
          </a:p>
          <a:p>
            <a:r>
              <a:rPr lang="pt-BR" dirty="0"/>
              <a:t>A resposta de um sistema pode ser descrita por: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3BE8595-3016-4430-B6DB-E2B99A01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D719AE8-8CA2-4318-A1A8-4AAEDE75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Analise de Resposta transitória e de Regime estacionário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CA6AD9-7625-4261-9916-2A441CE11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88" t="68208" r="37400" b="24789"/>
          <a:stretch/>
        </p:blipFill>
        <p:spPr>
          <a:xfrm>
            <a:off x="457200" y="5111008"/>
            <a:ext cx="4762872" cy="14401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A6356A2-7F28-4D79-91ED-8F49F2DEB88A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2917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𝑅𝑒𝑠𝑝𝑜𝑠𝑡𝑎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𝑡𝑟𝑎𝑛𝑠𝑖𝑡𝑜𝑟𝑖𝑎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A6356A2-7F28-4D79-91ED-8F49F2DE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2917978" cy="276999"/>
              </a:xfrm>
              <a:prstGeom prst="rect">
                <a:avLst/>
              </a:prstGeom>
              <a:blipFill>
                <a:blip r:embed="rId3"/>
                <a:stretch>
                  <a:fillRect l="-418" t="-4348" r="-1255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0F6194D-9E3F-46C9-943C-8D0A0233482F}"/>
                  </a:ext>
                </a:extLst>
              </p:cNvPr>
              <p:cNvSpPr txBox="1"/>
              <p:nvPr/>
            </p:nvSpPr>
            <p:spPr>
              <a:xfrm>
                <a:off x="5360325" y="5191713"/>
                <a:ext cx="3064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𝑅𝑒𝑠𝑝𝑜𝑠𝑡𝑎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𝑒𝑠𝑡𝑎𝑐𝑖𝑜𝑛𝑎𝑟𝑖𝑎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0F6194D-9E3F-46C9-943C-8D0A0233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325" y="5191713"/>
                <a:ext cx="3064429" cy="276999"/>
              </a:xfrm>
              <a:prstGeom prst="rect">
                <a:avLst/>
              </a:prstGeom>
              <a:blipFill>
                <a:blip r:embed="rId4"/>
                <a:stretch>
                  <a:fillRect l="-398" t="-4444" r="-994" b="-2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33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segunda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2344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  <a:ea typeface="Cambria Math"/>
                      </a:rPr>
                      <m:t>uando</m:t>
                    </m:r>
                    <m:r>
                      <a:rPr lang="pt-BR" b="0" i="0" smtClean="0">
                        <a:latin typeface="Cambria Math"/>
                        <a:ea typeface="Cambria Math"/>
                      </a:rPr>
                      <m:t> 0</m:t>
                    </m:r>
                    <m:r>
                      <a:rPr lang="es-CO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𝜁</m:t>
                    </m:r>
                  </m:oMath>
                </a14:m>
                <a:r>
                  <a:rPr lang="pt-BR" dirty="0"/>
                  <a:t> &lt;1 sistema </a:t>
                </a:r>
                <a:r>
                  <a:rPr lang="pt-BR" dirty="0" err="1"/>
                  <a:t>subamortecido</a:t>
                </a:r>
                <a:r>
                  <a:rPr lang="pt-BR" dirty="0"/>
                  <a:t>. Os polos são complexos conjugados e se situam no </a:t>
                </a:r>
                <a:r>
                  <a:rPr lang="pt-BR" dirty="0" err="1"/>
                  <a:t>semiplano</a:t>
                </a:r>
                <a:r>
                  <a:rPr lang="pt-BR" dirty="0"/>
                  <a:t> esquerdo do plano s. A resposta transitória é oscilatória.</a:t>
                </a:r>
              </a:p>
              <a:p>
                <a:r>
                  <a:rPr lang="pt-BR" dirty="0"/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uando</m:t>
                    </m:r>
                    <m:r>
                      <a:rPr lang="pt-BR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𝜁</m:t>
                    </m:r>
                    <m:r>
                      <a:rPr lang="pt-BR" b="0" i="0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pt-BR" dirty="0"/>
                  <a:t> a resposta transitória no decai.</a:t>
                </a:r>
              </a:p>
              <a:p>
                <a:r>
                  <a:rPr lang="pt-BR" dirty="0"/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uando</m:t>
                    </m:r>
                    <m:r>
                      <a:rPr lang="pt-BR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𝜁</m:t>
                    </m:r>
                    <m:r>
                      <a:rPr lang="pt-BR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  <a:ea typeface="Cambria Math"/>
                      </a:rPr>
                      <m:t>1 </m:t>
                    </m:r>
                  </m:oMath>
                </a14:m>
                <a:r>
                  <a:rPr lang="pt-BR" dirty="0"/>
                  <a:t>o sistema é chamado </a:t>
                </a:r>
                <a:r>
                  <a:rPr lang="pt-BR" dirty="0" err="1"/>
                  <a:t>críticamente</a:t>
                </a:r>
                <a:r>
                  <a:rPr lang="pt-BR" dirty="0"/>
                  <a:t> amortecido.</a:t>
                </a:r>
              </a:p>
              <a:p>
                <a:r>
                  <a:rPr lang="pt-BR" dirty="0"/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uando</m:t>
                    </m:r>
                    <m:r>
                      <a:rPr lang="pt-BR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𝜁</m:t>
                    </m:r>
                    <m:r>
                      <a:rPr lang="es-CO" b="0" i="0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pt-BR" dirty="0"/>
                  <a:t>1 sistemas  superamortecidos.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109728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4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234475"/>
              </a:xfrm>
              <a:blipFill rotWithShape="1">
                <a:blip r:embed="rId2"/>
                <a:stretch>
                  <a:fillRect t="-1009" r="-10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152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Resposta transitória é aquela que vai do estado inicial ao estado final.</a:t>
            </a:r>
          </a:p>
          <a:p>
            <a:r>
              <a:rPr lang="pt-BR" dirty="0"/>
              <a:t>Resposta a degrau unitário porque é um sinal de entrada o suficientemente brusco e fácil de gerar.</a:t>
            </a:r>
          </a:p>
          <a:p>
            <a:r>
              <a:rPr lang="pt-BR" dirty="0"/>
              <a:t>Antes de atingir o </a:t>
            </a:r>
            <a:r>
              <a:rPr lang="pt-BR" dirty="0" err="1"/>
              <a:t>regimen</a:t>
            </a:r>
            <a:r>
              <a:rPr lang="pt-BR" dirty="0"/>
              <a:t> </a:t>
            </a:r>
            <a:r>
              <a:rPr lang="pt-BR" dirty="0" err="1"/>
              <a:t>permantente</a:t>
            </a:r>
            <a:r>
              <a:rPr lang="pt-BR" dirty="0"/>
              <a:t>, a resposta transitória de um sistema apresenta frequentemente oscilações amortecidas.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transitória</a:t>
            </a:r>
          </a:p>
        </p:txBody>
      </p:sp>
    </p:spTree>
    <p:extLst>
      <p:ext uri="{BB962C8B-B14F-4D97-AF65-F5344CB8AC3E}">
        <p14:creationId xmlns:p14="http://schemas.microsoft.com/office/powerpoint/2010/main" val="616650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especificação das características das respostas </a:t>
            </a:r>
            <a:r>
              <a:rPr lang="pt-BR" dirty="0" err="1"/>
              <a:t>transitorias</a:t>
            </a:r>
            <a:r>
              <a:rPr lang="pt-BR" dirty="0"/>
              <a:t> de um sistema de controle a uma </a:t>
            </a:r>
            <a:r>
              <a:rPr lang="pt-BR" dirty="0" err="1"/>
              <a:t>entradaa</a:t>
            </a:r>
            <a:r>
              <a:rPr lang="pt-BR" dirty="0"/>
              <a:t> em degrau unitário é comum especificar o seguinte:</a:t>
            </a:r>
          </a:p>
          <a:p>
            <a:r>
              <a:rPr lang="pt-BR" dirty="0"/>
              <a:t>Tempo de atraso, </a:t>
            </a:r>
            <a:r>
              <a:rPr lang="pt-BR" dirty="0" err="1"/>
              <a:t>t</a:t>
            </a:r>
            <a:r>
              <a:rPr lang="pt-BR" sz="1800" dirty="0" err="1"/>
              <a:t>d</a:t>
            </a:r>
            <a:r>
              <a:rPr lang="pt-BR" sz="1800" dirty="0"/>
              <a:t>: alcançar a metade de seu valor final pela primeira vez.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transitória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56820"/>
            <a:ext cx="48958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950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Tempo de subida, tr. Tempo para alcançar  o valor final (10 a 90%(superamortecidos), 5 a 95%, 0 a 100%)</a:t>
            </a:r>
          </a:p>
          <a:p>
            <a:r>
              <a:rPr lang="pt-BR" dirty="0"/>
              <a:t>Tempo de pico, </a:t>
            </a:r>
            <a:r>
              <a:rPr lang="pt-BR" dirty="0" err="1"/>
              <a:t>tp</a:t>
            </a:r>
            <a:r>
              <a:rPr lang="pt-BR" dirty="0"/>
              <a:t>. O tempo para o primeiro pico de sobressinal.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transitória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5544616" cy="311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541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Maximo</a:t>
            </a:r>
            <a:r>
              <a:rPr lang="pt-BR" dirty="0"/>
              <a:t> sobressinal, </a:t>
            </a:r>
            <a:r>
              <a:rPr lang="pt-BR" dirty="0" err="1"/>
              <a:t>Mp</a:t>
            </a:r>
            <a:r>
              <a:rPr lang="pt-BR" dirty="0"/>
              <a:t>. Valor máximo do pico de curva de resposta medido a partir da unidade.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Tempo de acomodação, </a:t>
            </a:r>
            <a:r>
              <a:rPr lang="pt-BR" dirty="0" err="1"/>
              <a:t>ts</a:t>
            </a:r>
            <a:r>
              <a:rPr lang="pt-BR" dirty="0"/>
              <a:t>. Alcançar valores de 2 % a 5% do valor final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transitória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45372"/>
            <a:ext cx="4824536" cy="271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56" y="2420888"/>
            <a:ext cx="456242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53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t-BR" dirty="0"/>
              <a:t>Sistemas de segunda ordem e especificações de resposta transitória.</a:t>
            </a:r>
          </a:p>
          <a:p>
            <a:pPr marL="109728" indent="0">
              <a:buNone/>
            </a:pPr>
            <a:r>
              <a:rPr lang="pt-BR" dirty="0"/>
              <a:t>Dada a equação: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/>
              <a:t>Onde </a:t>
            </a:r>
            <a:r>
              <a:rPr lang="pt-BR" dirty="0" err="1"/>
              <a:t>t</a:t>
            </a:r>
            <a:r>
              <a:rPr lang="pt-BR" sz="2000" dirty="0" err="1"/>
              <a:t>r</a:t>
            </a:r>
            <a:r>
              <a:rPr lang="pt-BR" dirty="0"/>
              <a:t>=1</a:t>
            </a:r>
          </a:p>
          <a:p>
            <a:pPr marL="109728" indent="0">
              <a:buNone/>
            </a:pPr>
            <a:r>
              <a:rPr lang="pt-BR" dirty="0"/>
              <a:t>Portanto: 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transitória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t="15738" r="-12"/>
          <a:stretch/>
        </p:blipFill>
        <p:spPr bwMode="auto">
          <a:xfrm>
            <a:off x="1475656" y="2939143"/>
            <a:ext cx="5642680" cy="80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66848"/>
            <a:ext cx="311074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170734"/>
            <a:ext cx="1296144" cy="66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622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Continuando o calculo de tr.  Baseado na Figura: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transitória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6435103" cy="119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13733"/>
            <a:ext cx="4492667" cy="11519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365104"/>
            <a:ext cx="3060471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045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Tempo de pico</a:t>
            </a:r>
          </a:p>
          <a:p>
            <a:r>
              <a:rPr lang="pt-BR" dirty="0"/>
              <a:t>Diferenciar c(t) em relação ao tempo e igualar a cero.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transitória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0928"/>
            <a:ext cx="4939431" cy="132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09120"/>
            <a:ext cx="4968552" cy="86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505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 última equação obtemos:</a:t>
            </a:r>
          </a:p>
          <a:p>
            <a:endParaRPr lang="pt-BR" dirty="0"/>
          </a:p>
          <a:p>
            <a:r>
              <a:rPr lang="pt-BR" dirty="0"/>
              <a:t>Ou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o tempo de sobressinal é do primeiro pico.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transitória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060847"/>
            <a:ext cx="2257028" cy="73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99245"/>
            <a:ext cx="3088928" cy="41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941168"/>
            <a:ext cx="1656184" cy="10295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66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Máximo sobressinal: ocorre no tempo de pico ou </a:t>
            </a:r>
          </a:p>
          <a:p>
            <a:endParaRPr lang="pt-BR" dirty="0"/>
          </a:p>
          <a:p>
            <a:r>
              <a:rPr lang="pt-BR" dirty="0"/>
              <a:t>Supondo que o valor final é 1, usando a equação 5.12 temos: 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transitória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0847"/>
            <a:ext cx="1296144" cy="80571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91" y="4628309"/>
            <a:ext cx="5367953" cy="201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30"/>
          <a:stretch/>
        </p:blipFill>
        <p:spPr bwMode="auto">
          <a:xfrm>
            <a:off x="2483768" y="3794284"/>
            <a:ext cx="5616896" cy="80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5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9E3B549-0234-4616-A807-B4E18835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característica mais importante do comportamento dinâmico do sistema de controle é a estabilidade absoluta, isto é, se o sistema é estável ou instável.</a:t>
            </a:r>
          </a:p>
          <a:p>
            <a:r>
              <a:rPr lang="pt-BR" dirty="0"/>
              <a:t>Estado de equilíbrio quando o sistema em ausência de qualquer distúrbio ou sinal de entrada, a saída permanece no mesmo estado.</a:t>
            </a:r>
          </a:p>
          <a:p>
            <a:r>
              <a:rPr lang="pt-BR" dirty="0"/>
              <a:t>Um sistema de controle linear e invariante no tempo é estável se a saída sempre retorna ao estado de equilíbrio quando o sistema é submetido a uma condição inicial.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8253927-DFD7-4730-A1CA-A6DFBB01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3522558-0903-4EE8-A9DD-8D24988F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Analise de Resposta transitória e de Regime estacionário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968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porcentagem máxima de sobressinal é: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Se o valor final no for unitário então: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transitória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60848"/>
            <a:ext cx="2394530" cy="55587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148" y="3429000"/>
            <a:ext cx="276510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405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Tempo de acomodação:</a:t>
            </a:r>
          </a:p>
          <a:p>
            <a:r>
              <a:rPr lang="pt-BR" dirty="0"/>
              <a:t>Partindo da equação 5.12: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Curvas envoltórias: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transitória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615033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12" y="3757015"/>
            <a:ext cx="4058419" cy="295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38" y="3284984"/>
            <a:ext cx="2197894" cy="47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831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Curvas de acomodação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</a:t>
            </a:r>
            <a:r>
              <a:rPr lang="pt-BR" dirty="0" err="1"/>
              <a:t>transitoria</a:t>
            </a:r>
            <a:endParaRPr lang="pt-B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34480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882946" cy="13681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187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Relação entre a margem de sobressinal e o coeficiente de amortecimento.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</a:t>
            </a:r>
            <a:r>
              <a:rPr lang="pt-BR" dirty="0" err="1"/>
              <a:t>transitoria</a:t>
            </a:r>
            <a:endParaRPr lang="pt-B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3" y="2420888"/>
            <a:ext cx="5546551" cy="360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668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EXEMPLO</a:t>
                </a:r>
              </a:p>
              <a:p>
                <a:r>
                  <a:rPr lang="pt-BR" dirty="0"/>
                  <a:t>Considere o sistema mostrado na seguinte Figura, 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𝜁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=0,6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=5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𝑟𝑎𝑑</m:t>
                        </m:r>
                      </m:num>
                      <m:den>
                        <m:r>
                          <a:rPr lang="es-CO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  <m:r>
                      <a:rPr lang="es-CO" b="0" i="1" smtClean="0">
                        <a:latin typeface="Cambria Math"/>
                        <a:ea typeface="Cambria Math"/>
                      </a:rPr>
                      <m:t>. </m:t>
                    </m:r>
                  </m:oMath>
                </a14:m>
                <a:r>
                  <a:rPr lang="pt-BR" dirty="0"/>
                  <a:t>Obteremos o tempo de subida, </a:t>
                </a:r>
                <a:r>
                  <a:rPr lang="pt-BR" dirty="0" err="1"/>
                  <a:t>tr</a:t>
                </a:r>
                <a:r>
                  <a:rPr lang="pt-BR" dirty="0"/>
                  <a:t>, o tempo de pico, </a:t>
                </a:r>
                <a:r>
                  <a:rPr lang="pt-BR" dirty="0" err="1"/>
                  <a:t>tp</a:t>
                </a:r>
                <a:r>
                  <a:rPr lang="pt-BR" dirty="0"/>
                  <a:t>, o máximo sobressinal </a:t>
                </a:r>
                <a:r>
                  <a:rPr lang="pt-BR" dirty="0" err="1"/>
                  <a:t>Mp</a:t>
                </a:r>
                <a:r>
                  <a:rPr lang="pt-BR" dirty="0"/>
                  <a:t>, e o tempo de acomodação </a:t>
                </a:r>
                <a:r>
                  <a:rPr lang="pt-BR" dirty="0" err="1"/>
                  <a:t>ts</a:t>
                </a:r>
                <a:r>
                  <a:rPr lang="pt-BR" dirty="0"/>
                  <a:t> quando o sistema for submetido a uma entrada de degrau unitário.</a:t>
                </a:r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</a:t>
            </a:r>
            <a:r>
              <a:rPr lang="pt-BR" dirty="0" err="1"/>
              <a:t>transitoria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157192"/>
            <a:ext cx="3864421" cy="153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135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</a:t>
            </a:r>
            <a:r>
              <a:rPr lang="pt-BR" dirty="0" err="1"/>
              <a:t>transitoria</a:t>
            </a:r>
            <a:endParaRPr lang="pt-BR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48" y="3573016"/>
            <a:ext cx="41338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99316"/>
            <a:ext cx="7920880" cy="110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63688" y="573110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5.13 (a)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41" y="3588513"/>
            <a:ext cx="2295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908" y="4510069"/>
            <a:ext cx="2079358" cy="61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458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Resposta ao impulso: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Maximo</a:t>
            </a:r>
            <a:r>
              <a:rPr lang="pt-BR" dirty="0"/>
              <a:t> sobressinal ocorre em: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segunda ordem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04864"/>
            <a:ext cx="2736304" cy="6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42291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149" y="3429000"/>
            <a:ext cx="3846681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364088" y="4702299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</a:t>
            </a:r>
            <a:r>
              <a:rPr lang="pt-BR"/>
              <a:t>máximo sobressinal </a:t>
            </a:r>
            <a:r>
              <a:rPr lang="pt-BR" dirty="0"/>
              <a:t>é:</a:t>
            </a:r>
          </a:p>
          <a:p>
            <a:endParaRPr lang="pt-BR" dirty="0"/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348630"/>
            <a:ext cx="32004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550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segunda ordem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7" y="2636912"/>
            <a:ext cx="41148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043608" y="177281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Resposta ao impulso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7"/>
          <a:stretch/>
        </p:blipFill>
        <p:spPr bwMode="auto">
          <a:xfrm>
            <a:off x="4211960" y="2782388"/>
            <a:ext cx="4536504" cy="24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0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9E3B549-0234-4616-A807-B4E18835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Um sistema de controle linear e invariante no tempo é criticamente estável se as oscilações do sinal de saída se repetirem de forma continua.</a:t>
            </a:r>
          </a:p>
          <a:p>
            <a:r>
              <a:rPr lang="pt-BR" dirty="0"/>
              <a:t>Um sistema de controle linear e invariante no tempo é instável se a saída divergir sem limites a partir do estado de equilíbrio quando o sistema for sujeito a uma condição inicial.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8253927-DFD7-4730-A1CA-A6DFBB01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3522558-0903-4EE8-A9DD-8D24988F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Analise de Resposta transitória e de Regime estacionário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29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40AB4D9-3DA5-43D8-83CD-08AAAC49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sinal de saída de um sistema em regime permanente não coincidir exatamente com a entrada, diz-se que o sistema apresenta um erro estacionário. </a:t>
            </a:r>
          </a:p>
          <a:p>
            <a:r>
              <a:rPr lang="pt-BR" dirty="0"/>
              <a:t>Erro estacionário é o indicativo da precisão do sistema.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577B923-0B28-4C08-A0AC-EE22C9AA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68037F5-770A-4344-95E0-9A968913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Analise de Resposta transitória e de Regime estacionário</a:t>
            </a:r>
          </a:p>
        </p:txBody>
      </p:sp>
    </p:spTree>
    <p:extLst>
      <p:ext uri="{BB962C8B-B14F-4D97-AF65-F5344CB8AC3E}">
        <p14:creationId xmlns:p14="http://schemas.microsoft.com/office/powerpoint/2010/main" val="400305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primeira ordem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95" y="2459120"/>
            <a:ext cx="6378195" cy="190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83568" y="1844824"/>
            <a:ext cx="547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Relação entre a saída e a entrada e dada por: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8"/>
          <a:stretch/>
        </p:blipFill>
        <p:spPr bwMode="auto">
          <a:xfrm>
            <a:off x="3169204" y="4869454"/>
            <a:ext cx="2194884" cy="80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99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primeira ordem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678" y="3789040"/>
            <a:ext cx="17381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2548" y="1484784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Resposta ao degrau unitário: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transformada de Laplace do degrau unitário é: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Expandindo em frações parciais: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678" y="2060848"/>
            <a:ext cx="1726352" cy="74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3429000"/>
            <a:ext cx="124377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362671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35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primeira ordem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2548" y="1484784"/>
            <a:ext cx="8229600" cy="4536504"/>
          </a:xfrm>
        </p:spPr>
        <p:txBody>
          <a:bodyPr>
            <a:normAutofit/>
          </a:bodyPr>
          <a:lstStyle/>
          <a:p>
            <a:r>
              <a:rPr lang="pt-BR" dirty="0"/>
              <a:t>Aplicando a inversa da Transformada de Laplace:</a:t>
            </a:r>
          </a:p>
          <a:p>
            <a:endParaRPr lang="pt-BR" dirty="0"/>
          </a:p>
          <a:p>
            <a:r>
              <a:rPr lang="pt-BR" dirty="0"/>
              <a:t>Para t </a:t>
            </a:r>
            <a:r>
              <a:rPr lang="es-CO" dirty="0"/>
              <a:t>&gt;= 4t, a </a:t>
            </a:r>
            <a:r>
              <a:rPr lang="es-CO" dirty="0" err="1"/>
              <a:t>resposta</a:t>
            </a:r>
            <a:r>
              <a:rPr lang="es-CO" dirty="0"/>
              <a:t> se </a:t>
            </a:r>
            <a:r>
              <a:rPr lang="es-CO" dirty="0" err="1"/>
              <a:t>mantém</a:t>
            </a:r>
            <a:r>
              <a:rPr lang="es-CO" dirty="0"/>
              <a:t> a 2% do valor final.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60" y="2420888"/>
            <a:ext cx="322035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45024"/>
            <a:ext cx="4557362" cy="314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572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5717</TotalTime>
  <Words>1560</Words>
  <Application>Microsoft Office PowerPoint</Application>
  <PresentationFormat>Apresentação na tela (4:3)</PresentationFormat>
  <Paragraphs>412</Paragraphs>
  <Slides>47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4" baseType="lpstr">
      <vt:lpstr>Calibri</vt:lpstr>
      <vt:lpstr>Cambria Math</vt:lpstr>
      <vt:lpstr>Lucida Sans Unicode</vt:lpstr>
      <vt:lpstr>Verdana</vt:lpstr>
      <vt:lpstr>Wingdings 2</vt:lpstr>
      <vt:lpstr>Wingdings 3</vt:lpstr>
      <vt:lpstr>Concurrencia</vt:lpstr>
      <vt:lpstr>Agenda</vt:lpstr>
      <vt:lpstr>Analise de Resposta transitória e de Regime estacionário </vt:lpstr>
      <vt:lpstr>Analise de Resposta transitória e de Regime estacionário </vt:lpstr>
      <vt:lpstr>Analise de Resposta transitória e de Regime estacionário </vt:lpstr>
      <vt:lpstr>Analise de Resposta transitória e de Regime estacionário </vt:lpstr>
      <vt:lpstr>Analise de Resposta transitória e de Regime estacionário</vt:lpstr>
      <vt:lpstr>Sistemas de primeira ordem</vt:lpstr>
      <vt:lpstr>Sistemas de primeira ordem</vt:lpstr>
      <vt:lpstr>Sistemas de primeira ordem</vt:lpstr>
      <vt:lpstr>Sistemas de primeira ordem</vt:lpstr>
      <vt:lpstr>Sistemas de primeira ordem</vt:lpstr>
      <vt:lpstr>Sistemas de primeira ordem</vt:lpstr>
      <vt:lpstr>Sistema de primeira ordem</vt:lpstr>
      <vt:lpstr>Sistemas de primeira ordem</vt:lpstr>
      <vt:lpstr>Sistemas de primeira ordem</vt:lpstr>
      <vt:lpstr>Sistemas de segunda ordem</vt:lpstr>
      <vt:lpstr>Sistemas de segunda ordem</vt:lpstr>
      <vt:lpstr>Sistemas de segunda ordem</vt:lpstr>
      <vt:lpstr>Sistemas de segunda ordem</vt:lpstr>
      <vt:lpstr>Sistemas de segunda ordem</vt:lpstr>
      <vt:lpstr>Sistemas de segunda ordem</vt:lpstr>
      <vt:lpstr>Sistema de segunda ordem</vt:lpstr>
      <vt:lpstr>Sistemas de segunda ordem</vt:lpstr>
      <vt:lpstr>Sistemas de segunda ordem</vt:lpstr>
      <vt:lpstr>Sistemas de segunda ordem</vt:lpstr>
      <vt:lpstr>Sistemas de segunda ordem</vt:lpstr>
      <vt:lpstr>Sistemas de segundo grau</vt:lpstr>
      <vt:lpstr>Sistemas de segundo grau</vt:lpstr>
      <vt:lpstr>Sistemas de segundo grau</vt:lpstr>
      <vt:lpstr>Sistemas de segunda ordem</vt:lpstr>
      <vt:lpstr>Resposta transitória</vt:lpstr>
      <vt:lpstr>Resposta transitória</vt:lpstr>
      <vt:lpstr>Resposta transitória</vt:lpstr>
      <vt:lpstr>Resposta transitória</vt:lpstr>
      <vt:lpstr>Resposta transitória</vt:lpstr>
      <vt:lpstr>Resposta transitória</vt:lpstr>
      <vt:lpstr>Resposta transitória</vt:lpstr>
      <vt:lpstr>Resposta transitória</vt:lpstr>
      <vt:lpstr>Resposta transitória</vt:lpstr>
      <vt:lpstr>Resposta transitória</vt:lpstr>
      <vt:lpstr>Resposta transitória</vt:lpstr>
      <vt:lpstr>Resposta transitoria</vt:lpstr>
      <vt:lpstr>Resposta transitoria</vt:lpstr>
      <vt:lpstr>Resposta transitoria</vt:lpstr>
      <vt:lpstr>Resposta transitoria</vt:lpstr>
      <vt:lpstr>Sistema de segunda ordem</vt:lpstr>
      <vt:lpstr>Sistema de segunda ordem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 Estefania Castro Eras</cp:lastModifiedBy>
  <cp:revision>145</cp:revision>
  <dcterms:created xsi:type="dcterms:W3CDTF">2019-08-19T11:50:05Z</dcterms:created>
  <dcterms:modified xsi:type="dcterms:W3CDTF">2021-11-11T14:40:10Z</dcterms:modified>
</cp:coreProperties>
</file>