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16" r:id="rId5"/>
    <p:sldId id="259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90" r:id="rId15"/>
    <p:sldId id="273" r:id="rId16"/>
    <p:sldId id="282" r:id="rId17"/>
    <p:sldId id="274" r:id="rId18"/>
    <p:sldId id="275" r:id="rId19"/>
    <p:sldId id="276" r:id="rId20"/>
    <p:sldId id="283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930D-81E4-4274-91ED-1456C6ABB311}" type="datetimeFigureOut">
              <a:rPr lang="pt-BR" smtClean="0"/>
              <a:pPr/>
              <a:t>09/09/2021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2E5D-BAEB-4DC2-B134-1DF616965AC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930D-81E4-4274-91ED-1456C6ABB311}" type="datetimeFigureOut">
              <a:rPr lang="pt-BR" smtClean="0"/>
              <a:pPr/>
              <a:t>09/09/2021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2E5D-BAEB-4DC2-B134-1DF616965AC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930D-81E4-4274-91ED-1456C6ABB311}" type="datetimeFigureOut">
              <a:rPr lang="pt-BR" smtClean="0"/>
              <a:pPr/>
              <a:t>09/09/2021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2E5D-BAEB-4DC2-B134-1DF616965AC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930D-81E4-4274-91ED-1456C6ABB311}" type="datetimeFigureOut">
              <a:rPr lang="pt-BR" smtClean="0"/>
              <a:pPr/>
              <a:t>09/09/2021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2E5D-BAEB-4DC2-B134-1DF616965AC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930D-81E4-4274-91ED-1456C6ABB311}" type="datetimeFigureOut">
              <a:rPr lang="pt-BR" smtClean="0"/>
              <a:pPr/>
              <a:t>09/09/2021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2E5D-BAEB-4DC2-B134-1DF616965AC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930D-81E4-4274-91ED-1456C6ABB311}" type="datetimeFigureOut">
              <a:rPr lang="pt-BR" smtClean="0"/>
              <a:pPr/>
              <a:t>09/09/2021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2E5D-BAEB-4DC2-B134-1DF616965AC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930D-81E4-4274-91ED-1456C6ABB311}" type="datetimeFigureOut">
              <a:rPr lang="pt-BR" smtClean="0"/>
              <a:pPr/>
              <a:t>09/09/2021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2E5D-BAEB-4DC2-B134-1DF616965AC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930D-81E4-4274-91ED-1456C6ABB311}" type="datetimeFigureOut">
              <a:rPr lang="pt-BR" smtClean="0"/>
              <a:pPr/>
              <a:t>09/09/2021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2E5D-BAEB-4DC2-B134-1DF616965AC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930D-81E4-4274-91ED-1456C6ABB311}" type="datetimeFigureOut">
              <a:rPr lang="pt-BR" smtClean="0"/>
              <a:pPr/>
              <a:t>09/09/2021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2E5D-BAEB-4DC2-B134-1DF616965AC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930D-81E4-4274-91ED-1456C6ABB311}" type="datetimeFigureOut">
              <a:rPr lang="pt-BR" smtClean="0"/>
              <a:pPr/>
              <a:t>09/09/2021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2E5D-BAEB-4DC2-B134-1DF616965AC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930D-81E4-4274-91ED-1456C6ABB311}" type="datetimeFigureOut">
              <a:rPr lang="pt-BR" smtClean="0"/>
              <a:pPr/>
              <a:t>09/09/2021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02E5D-BAEB-4DC2-B134-1DF616965AC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2930D-81E4-4274-91ED-1456C6ABB311}" type="datetimeFigureOut">
              <a:rPr lang="pt-BR" smtClean="0"/>
              <a:pPr/>
              <a:t>09/09/2021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02E5D-BAEB-4DC2-B134-1DF616965AC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CAPÍTULO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Visão </a:t>
            </a:r>
            <a:r>
              <a:rPr lang="pt-BR" b="1" dirty="0" smtClean="0"/>
              <a:t>Geral da Computação Gráfica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9512" y="332656"/>
            <a:ext cx="871296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Os dispositivos gráficos podem ser classificados quanto à finalidade em </a:t>
            </a:r>
            <a:r>
              <a:rPr lang="pt-BR" sz="2800" b="1" dirty="0" smtClean="0"/>
              <a:t>dispositivos de </a:t>
            </a:r>
            <a:r>
              <a:rPr lang="pt-BR" sz="2800" b="1" dirty="0"/>
              <a:t>entrada, de saída ou de entrada e saída,</a:t>
            </a:r>
            <a:r>
              <a:rPr lang="pt-BR" sz="2800" dirty="0"/>
              <a:t> e quanto ao formato dos dados em </a:t>
            </a:r>
            <a:r>
              <a:rPr lang="pt-BR" sz="2800" dirty="0" smtClean="0"/>
              <a:t>dispositivos </a:t>
            </a:r>
            <a:r>
              <a:rPr lang="pt-BR" sz="2800" b="1" dirty="0" smtClean="0"/>
              <a:t>matriciais </a:t>
            </a:r>
            <a:r>
              <a:rPr lang="pt-BR" sz="2800" b="1" dirty="0"/>
              <a:t>ou </a:t>
            </a:r>
            <a:r>
              <a:rPr lang="pt-BR" sz="2800" b="1" dirty="0" smtClean="0"/>
              <a:t>vetoriais.</a:t>
            </a:r>
          </a:p>
          <a:p>
            <a:pPr algn="just"/>
            <a:endParaRPr lang="pt-BR" sz="2800" dirty="0" smtClean="0"/>
          </a:p>
          <a:p>
            <a:pPr algn="just"/>
            <a:r>
              <a:rPr lang="pt-BR" sz="2800" b="1" dirty="0" smtClean="0"/>
              <a:t>Dispositivos </a:t>
            </a:r>
            <a:r>
              <a:rPr lang="pt-BR" sz="2800" b="1" dirty="0"/>
              <a:t>matriciais </a:t>
            </a:r>
            <a:r>
              <a:rPr lang="pt-BR" sz="2800" dirty="0"/>
              <a:t>são aqueles cujos dados são </a:t>
            </a:r>
            <a:r>
              <a:rPr lang="pt-BR" sz="2800" dirty="0" smtClean="0"/>
              <a:t>capturados e/ou </a:t>
            </a:r>
            <a:r>
              <a:rPr lang="pt-BR" sz="2800" dirty="0"/>
              <a:t>exibidos na forma de matrizes, ou seja, um conjunto de </a:t>
            </a:r>
            <a:r>
              <a:rPr lang="pt-BR" sz="2800" i="1" dirty="0"/>
              <a:t>pixels. O digitalizador de </a:t>
            </a:r>
            <a:r>
              <a:rPr lang="pt-BR" sz="2800" i="1" dirty="0" smtClean="0"/>
              <a:t>vídeo </a:t>
            </a:r>
            <a:r>
              <a:rPr lang="pt-BR" sz="2800" dirty="0"/>
              <a:t>e o </a:t>
            </a:r>
            <a:r>
              <a:rPr lang="pt-BR" sz="2800" i="1" dirty="0"/>
              <a:t>scanner são exemplos de dispositivos matriciais de entrada</a:t>
            </a:r>
            <a:r>
              <a:rPr lang="pt-BR" sz="2800" i="1" dirty="0" smtClean="0"/>
              <a:t>.</a:t>
            </a:r>
          </a:p>
          <a:p>
            <a:pPr algn="just"/>
            <a:endParaRPr lang="pt-BR" sz="2800" i="1" dirty="0" smtClean="0"/>
          </a:p>
          <a:p>
            <a:pPr algn="just"/>
            <a:r>
              <a:rPr lang="pt-BR" sz="2800" i="1" dirty="0" smtClean="0"/>
              <a:t>Pode-se </a:t>
            </a:r>
            <a:r>
              <a:rPr lang="pt-BR" sz="2800" i="1" dirty="0"/>
              <a:t>dizer que a </a:t>
            </a:r>
            <a:r>
              <a:rPr lang="pt-BR" sz="2800" i="1" dirty="0" smtClean="0"/>
              <a:t>grande </a:t>
            </a:r>
            <a:r>
              <a:rPr lang="pt-BR" sz="2800" dirty="0" smtClean="0"/>
              <a:t>maioria </a:t>
            </a:r>
            <a:r>
              <a:rPr lang="pt-BR" sz="2800" dirty="0"/>
              <a:t>dos dispositivos de saída são matriciais, tais como impressoras, </a:t>
            </a:r>
            <a:r>
              <a:rPr lang="pt-BR" sz="2800" i="1" dirty="0" err="1"/>
              <a:t>stereo</a:t>
            </a:r>
            <a:r>
              <a:rPr lang="pt-BR" sz="2800" i="1" dirty="0"/>
              <a:t> </a:t>
            </a:r>
            <a:r>
              <a:rPr lang="pt-BR" sz="2800" i="1" dirty="0" err="1"/>
              <a:t>glasses</a:t>
            </a:r>
            <a:r>
              <a:rPr lang="pt-BR" sz="2800" i="1" dirty="0"/>
              <a:t>, </a:t>
            </a:r>
            <a:r>
              <a:rPr lang="pt-BR" sz="2800" i="1" dirty="0" smtClean="0"/>
              <a:t>caves </a:t>
            </a:r>
            <a:r>
              <a:rPr lang="pt-BR" sz="2800" dirty="0" smtClean="0"/>
              <a:t>e </a:t>
            </a:r>
            <a:r>
              <a:rPr lang="pt-BR" sz="2800" dirty="0"/>
              <a:t>monitores de vídeo.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404664"/>
            <a:ext cx="87129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Já </a:t>
            </a:r>
            <a:r>
              <a:rPr lang="pt-BR" sz="2800" b="1" dirty="0"/>
              <a:t>dispositivos vetoriais </a:t>
            </a:r>
            <a:r>
              <a:rPr lang="pt-BR" sz="2800" dirty="0"/>
              <a:t>incluem os equipamentos através dos quais se pode </a:t>
            </a:r>
            <a:r>
              <a:rPr lang="pt-BR" sz="2800" dirty="0" smtClean="0"/>
              <a:t>coletar </a:t>
            </a:r>
            <a:r>
              <a:rPr lang="pt-BR" sz="2800" dirty="0"/>
              <a:t> </a:t>
            </a:r>
            <a:r>
              <a:rPr lang="pt-BR" sz="2800" dirty="0" smtClean="0"/>
              <a:t>e/ou </a:t>
            </a:r>
            <a:r>
              <a:rPr lang="pt-BR" sz="2800" dirty="0"/>
              <a:t>exibir dados de forma isolada, associados a uma posição do plano/espaço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 smtClean="0"/>
              <a:t>Entre os dispositivos </a:t>
            </a:r>
            <a:r>
              <a:rPr lang="pt-BR" sz="2800" dirty="0"/>
              <a:t>vetoriais de entrada destacam-se o </a:t>
            </a:r>
            <a:r>
              <a:rPr lang="pt-BR" sz="2800" i="1" dirty="0"/>
              <a:t>mouse (2D ou 3D), o digitalizador </a:t>
            </a:r>
            <a:r>
              <a:rPr lang="pt-BR" sz="2800" i="1" dirty="0" smtClean="0"/>
              <a:t>espacial, </a:t>
            </a:r>
            <a:r>
              <a:rPr lang="pt-BR" sz="2800" dirty="0" smtClean="0"/>
              <a:t>a </a:t>
            </a:r>
            <a:r>
              <a:rPr lang="pt-BR" sz="2800" dirty="0"/>
              <a:t>luva eletrônica e os dispositivos para rastreamento. </a:t>
            </a:r>
            <a:endParaRPr lang="pt-BR" sz="2800" dirty="0" smtClean="0"/>
          </a:p>
          <a:p>
            <a:pPr algn="just"/>
            <a:endParaRPr lang="pt-BR" sz="2800" dirty="0" smtClean="0"/>
          </a:p>
          <a:p>
            <a:pPr algn="just"/>
            <a:r>
              <a:rPr lang="pt-BR" sz="2800" dirty="0" smtClean="0"/>
              <a:t>O </a:t>
            </a:r>
            <a:r>
              <a:rPr lang="pt-BR" sz="2800" b="1" dirty="0"/>
              <a:t>exemplo mais comum </a:t>
            </a:r>
            <a:r>
              <a:rPr lang="pt-BR" sz="2800" dirty="0"/>
              <a:t>de </a:t>
            </a:r>
            <a:r>
              <a:rPr lang="pt-BR" sz="2800" dirty="0" smtClean="0"/>
              <a:t>dispositivo vetorial </a:t>
            </a:r>
            <a:r>
              <a:rPr lang="pt-BR" sz="2800" dirty="0"/>
              <a:t>de saída é o plotador gráfico (</a:t>
            </a:r>
            <a:r>
              <a:rPr lang="pt-BR" sz="2800" b="1" i="1" dirty="0"/>
              <a:t>plotter)</a:t>
            </a:r>
            <a:r>
              <a:rPr lang="pt-BR" sz="2800" i="1" dirty="0"/>
              <a:t>, mas os </a:t>
            </a:r>
            <a:r>
              <a:rPr lang="pt-BR" sz="2800" b="1" i="1" dirty="0"/>
              <a:t>primeiros monitores de vídeos </a:t>
            </a:r>
            <a:r>
              <a:rPr lang="pt-BR" sz="2800" i="1" dirty="0" smtClean="0"/>
              <a:t>também </a:t>
            </a:r>
            <a:r>
              <a:rPr lang="pt-BR" sz="2800" dirty="0" smtClean="0"/>
              <a:t>eram </a:t>
            </a:r>
            <a:r>
              <a:rPr lang="pt-BR" sz="2800" dirty="0"/>
              <a:t>vetoriais, pois eram capazes apenas de exibir </a:t>
            </a:r>
            <a:r>
              <a:rPr lang="pt-BR" sz="2800" dirty="0" smtClean="0"/>
              <a:t>sequências </a:t>
            </a:r>
            <a:r>
              <a:rPr lang="pt-BR" sz="2800" dirty="0"/>
              <a:t>de linhas </a:t>
            </a:r>
            <a:r>
              <a:rPr lang="pt-BR" sz="2800" dirty="0" smtClean="0"/>
              <a:t>programadas.</a:t>
            </a:r>
          </a:p>
          <a:p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9552" y="404664"/>
            <a:ext cx="8136904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/>
              <a:t>Finalmente, dispositivos de </a:t>
            </a:r>
            <a:r>
              <a:rPr lang="pt-BR" sz="2800" b="1" dirty="0" smtClean="0"/>
              <a:t>entrada e saída </a:t>
            </a:r>
            <a:r>
              <a:rPr lang="pt-BR" sz="2800" dirty="0" smtClean="0"/>
              <a:t>são aqueles onde há captura de informações e exibição/resposta ao usuário. </a:t>
            </a:r>
          </a:p>
          <a:p>
            <a:pPr algn="just"/>
            <a:endParaRPr lang="pt-BR" sz="2800" dirty="0" smtClean="0"/>
          </a:p>
          <a:p>
            <a:pPr algn="just"/>
            <a:r>
              <a:rPr lang="pt-BR" sz="2800" dirty="0" smtClean="0"/>
              <a:t>Por exemplo, dispositivos de resposta tátil (</a:t>
            </a:r>
            <a:r>
              <a:rPr lang="pt-BR" sz="2800" i="1" dirty="0" smtClean="0"/>
              <a:t>force feedback), ou seja, que permitem a captura de movimentos e geram sensações de tato e força, </a:t>
            </a:r>
            <a:r>
              <a:rPr lang="pt-BR" sz="2800" dirty="0" smtClean="0"/>
              <a:t>são considerados de entrada e saída. </a:t>
            </a:r>
          </a:p>
          <a:p>
            <a:pPr algn="just"/>
            <a:endParaRPr lang="pt-BR" sz="2800" dirty="0" smtClean="0"/>
          </a:p>
          <a:p>
            <a:pPr algn="just"/>
            <a:r>
              <a:rPr lang="pt-BR" sz="2800" dirty="0" smtClean="0"/>
              <a:t>Outro exemplo é o monitor com tela sensível ao toque, e os </a:t>
            </a:r>
            <a:r>
              <a:rPr lang="pt-BR" sz="2800" dirty="0" err="1" smtClean="0"/>
              <a:t>tablets</a:t>
            </a:r>
            <a:r>
              <a:rPr lang="pt-BR" sz="2800" dirty="0" smtClean="0"/>
              <a:t>. </a:t>
            </a:r>
          </a:p>
          <a:p>
            <a:pPr algn="just"/>
            <a:endParaRPr lang="pt-BR" sz="2800" dirty="0" smtClean="0"/>
          </a:p>
          <a:p>
            <a:pPr algn="just"/>
            <a:endParaRPr lang="pt-BR" sz="2800" dirty="0" smtClean="0"/>
          </a:p>
          <a:p>
            <a:pPr algn="just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7544" y="404664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1.4.1 Dispositivos </a:t>
            </a:r>
            <a:r>
              <a:rPr lang="pt-BR" sz="3200" b="1" dirty="0"/>
              <a:t>Gráficos de Entrada</a:t>
            </a:r>
            <a:endParaRPr lang="pt-BR" sz="32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51520" y="1556792"/>
            <a:ext cx="8280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Teclado, Mouse,</a:t>
            </a:r>
            <a:r>
              <a:rPr lang="pt-BR" sz="2800" b="1" dirty="0"/>
              <a:t> </a:t>
            </a:r>
            <a:r>
              <a:rPr lang="pt-BR" sz="2800" b="1" dirty="0" smtClean="0"/>
              <a:t>Joysticks, </a:t>
            </a:r>
            <a:r>
              <a:rPr lang="pt-BR" sz="2800" b="1" dirty="0"/>
              <a:t>Mesa </a:t>
            </a:r>
            <a:r>
              <a:rPr lang="pt-BR" sz="2800" b="1" dirty="0" smtClean="0"/>
              <a:t>Digitalizadora,</a:t>
            </a:r>
          </a:p>
          <a:p>
            <a:endParaRPr lang="pt-BR" sz="2800" b="1" dirty="0"/>
          </a:p>
          <a:p>
            <a:r>
              <a:rPr lang="pt-BR" sz="2800" b="1" dirty="0"/>
              <a:t>Dispositivos de Entrada </a:t>
            </a:r>
            <a:r>
              <a:rPr lang="pt-BR" sz="2800" b="1" dirty="0" smtClean="0"/>
              <a:t>3D : </a:t>
            </a:r>
          </a:p>
          <a:p>
            <a:pPr algn="just"/>
            <a:r>
              <a:rPr lang="pt-BR" sz="2800" b="1" dirty="0"/>
              <a:t>Digitalizador Tridimensional: </a:t>
            </a:r>
            <a:r>
              <a:rPr lang="pt-BR" sz="2800" dirty="0"/>
              <a:t>Trata-se de um dispositivo vetorial e consiste em </a:t>
            </a:r>
            <a:r>
              <a:rPr lang="pt-BR" sz="2800" dirty="0" smtClean="0"/>
              <a:t>uma espécie </a:t>
            </a:r>
            <a:r>
              <a:rPr lang="pt-BR" sz="2800" dirty="0"/>
              <a:t>de braço mecânico com um sensor de toque na ponta. A cada vez que o </a:t>
            </a:r>
            <a:r>
              <a:rPr lang="pt-BR" sz="2800" dirty="0" smtClean="0"/>
              <a:t>sensor atinge </a:t>
            </a:r>
            <a:r>
              <a:rPr lang="pt-BR" sz="2800" dirty="0"/>
              <a:t>um ponto na superfície de um objeto, a coordenada deste ponto em </a:t>
            </a:r>
            <a:r>
              <a:rPr lang="pt-BR" sz="2800" dirty="0" smtClean="0"/>
              <a:t>relação a </a:t>
            </a:r>
            <a:r>
              <a:rPr lang="pt-BR" sz="2800" dirty="0"/>
              <a:t>um ponto referencial (origem) é transmitida ao </a:t>
            </a:r>
            <a:r>
              <a:rPr lang="pt-BR" sz="2800" dirty="0" smtClean="0"/>
              <a:t>computador.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11560" y="476672"/>
            <a:ext cx="813690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Scanners Tridimensionais: </a:t>
            </a:r>
          </a:p>
          <a:p>
            <a:endParaRPr lang="pt-BR" sz="2400" b="1" dirty="0" smtClean="0"/>
          </a:p>
          <a:p>
            <a:pPr algn="just"/>
            <a:r>
              <a:rPr lang="pt-BR" sz="2400" dirty="0" smtClean="0"/>
              <a:t>Existem diversas tecnologias de scanners disponíveis no</a:t>
            </a:r>
          </a:p>
          <a:p>
            <a:pPr algn="just"/>
            <a:r>
              <a:rPr lang="pt-BR" sz="2400" dirty="0" smtClean="0"/>
              <a:t>mercado. As mais baratas utilizam câmeras digitais acopladas a uma mesa especial que fornece as coordenadas para os sistemas. Esta tecnologia quase sempre requer a</a:t>
            </a:r>
          </a:p>
          <a:p>
            <a:pPr algn="just"/>
            <a:r>
              <a:rPr lang="pt-BR" sz="2400" dirty="0" smtClean="0"/>
              <a:t>intervenção de modeladores para o acabamento das peças.A tecnologia de scanners a laser, de alto custo, é sem dúvida a tecnologia de dispositivos de entrada que vem atraindo mais atenção no mundo. Suas aplicações são grandes e muitas delas ainda estão por se descobrir.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404664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1.4.2 Dispositivos </a:t>
            </a:r>
            <a:r>
              <a:rPr lang="pt-BR" sz="3200" b="1" dirty="0"/>
              <a:t>Gráficos de Saída</a:t>
            </a:r>
            <a:endParaRPr lang="pt-BR" sz="32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23528" y="1628800"/>
            <a:ext cx="83529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Impressoras de Jato de </a:t>
            </a:r>
            <a:r>
              <a:rPr lang="pt-BR" sz="2800" dirty="0" smtClean="0"/>
              <a:t>Tinta, </a:t>
            </a:r>
            <a:r>
              <a:rPr lang="pt-BR" sz="2800" dirty="0"/>
              <a:t>Impressoras </a:t>
            </a:r>
            <a:r>
              <a:rPr lang="pt-BR" sz="2800" dirty="0" smtClean="0"/>
              <a:t>Laser, </a:t>
            </a:r>
            <a:r>
              <a:rPr lang="pt-BR" sz="2800" dirty="0"/>
              <a:t>Impressoras </a:t>
            </a:r>
            <a:r>
              <a:rPr lang="pt-BR" sz="2800" dirty="0" smtClean="0"/>
              <a:t>Térmicas, Plotters,  Impressoras  3D  </a:t>
            </a:r>
          </a:p>
          <a:p>
            <a:r>
              <a:rPr lang="pt-BR" sz="2800" dirty="0" smtClean="0"/>
              <a:t>Monitores:</a:t>
            </a:r>
          </a:p>
          <a:p>
            <a:r>
              <a:rPr lang="pt-BR" sz="2800" dirty="0"/>
              <a:t>Monitores </a:t>
            </a:r>
            <a:r>
              <a:rPr lang="pt-BR" sz="2800" dirty="0" smtClean="0"/>
              <a:t>CRT,</a:t>
            </a:r>
            <a:r>
              <a:rPr lang="pt-BR" sz="2800" dirty="0"/>
              <a:t> Monitores CRT </a:t>
            </a:r>
            <a:r>
              <a:rPr lang="pt-BR" sz="2800" dirty="0" smtClean="0"/>
              <a:t>Coloridos, </a:t>
            </a:r>
            <a:r>
              <a:rPr lang="pt-BR" sz="2800" dirty="0"/>
              <a:t>Monitores </a:t>
            </a:r>
            <a:r>
              <a:rPr lang="pt-BR" sz="2800" dirty="0" smtClean="0"/>
              <a:t>LCD, </a:t>
            </a:r>
            <a:r>
              <a:rPr lang="pt-BR" sz="2800" dirty="0"/>
              <a:t>Monitores LCD de Matriz </a:t>
            </a:r>
            <a:r>
              <a:rPr lang="pt-BR" sz="2800" dirty="0" smtClean="0"/>
              <a:t>Passiva, </a:t>
            </a:r>
            <a:r>
              <a:rPr lang="pt-BR" sz="2800" dirty="0"/>
              <a:t>Monitores LCD de Matriz </a:t>
            </a:r>
            <a:r>
              <a:rPr lang="pt-BR" sz="2800" dirty="0" smtClean="0"/>
              <a:t>Ativa, </a:t>
            </a:r>
            <a:r>
              <a:rPr lang="pt-BR" sz="2800" dirty="0"/>
              <a:t>Monitores </a:t>
            </a:r>
            <a:r>
              <a:rPr lang="pt-BR" sz="2800" i="1" dirty="0" err="1" smtClean="0"/>
              <a:t>See-through</a:t>
            </a:r>
            <a:r>
              <a:rPr lang="pt-BR" sz="2800" i="1" dirty="0" smtClean="0"/>
              <a:t>, </a:t>
            </a:r>
            <a:r>
              <a:rPr lang="pt-BR" sz="2800" i="1" dirty="0"/>
              <a:t>Displays de </a:t>
            </a:r>
            <a:r>
              <a:rPr lang="pt-BR" sz="2800" i="1" dirty="0" smtClean="0"/>
              <a:t>Retina, </a:t>
            </a:r>
          </a:p>
          <a:p>
            <a:r>
              <a:rPr lang="pt-BR" sz="2800" dirty="0" err="1"/>
              <a:t>Head</a:t>
            </a:r>
            <a:r>
              <a:rPr lang="pt-BR" sz="2800" dirty="0"/>
              <a:t> </a:t>
            </a:r>
            <a:r>
              <a:rPr lang="pt-BR" sz="2800" dirty="0" err="1"/>
              <a:t>Mouted</a:t>
            </a:r>
            <a:r>
              <a:rPr lang="pt-BR" sz="2800" dirty="0"/>
              <a:t> </a:t>
            </a:r>
            <a:r>
              <a:rPr lang="pt-BR" sz="2800" dirty="0" smtClean="0"/>
              <a:t>Displays, </a:t>
            </a:r>
            <a:r>
              <a:rPr lang="pt-BR" sz="2800" i="1" dirty="0" err="1"/>
              <a:t>Stereo</a:t>
            </a:r>
            <a:r>
              <a:rPr lang="pt-BR" sz="2800" i="1" dirty="0"/>
              <a:t> </a:t>
            </a:r>
            <a:r>
              <a:rPr lang="pt-BR" sz="2800" i="1" dirty="0" err="1"/>
              <a:t>Glasses</a:t>
            </a:r>
            <a:r>
              <a:rPr lang="pt-BR" sz="2800" i="1" dirty="0"/>
              <a:t> ou </a:t>
            </a:r>
            <a:r>
              <a:rPr lang="pt-BR" sz="2800" i="1" dirty="0" err="1"/>
              <a:t>Shutter</a:t>
            </a:r>
            <a:r>
              <a:rPr lang="pt-BR" sz="2800" i="1" dirty="0"/>
              <a:t> </a:t>
            </a:r>
            <a:r>
              <a:rPr lang="pt-BR" sz="2800" i="1" dirty="0" err="1" smtClean="0"/>
              <a:t>Glasses</a:t>
            </a:r>
            <a:r>
              <a:rPr lang="pt-BR" sz="2800" i="1" dirty="0" smtClean="0"/>
              <a:t>, </a:t>
            </a:r>
            <a:r>
              <a:rPr lang="pt-BR" sz="2800" dirty="0"/>
              <a:t>Cave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9512" y="260648"/>
            <a:ext cx="842493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1.5 Resolução e  Placas Aceleradoras Gráficas</a:t>
            </a:r>
          </a:p>
          <a:p>
            <a:endParaRPr lang="pt-BR" sz="3200" dirty="0" smtClean="0"/>
          </a:p>
          <a:p>
            <a:r>
              <a:rPr lang="pt-BR" sz="2400" dirty="0" smtClean="0"/>
              <a:t>A resolução pode ser descrita pelo número de pixels (pontos individuais de uma imagem) apresentados na tela de um monitor, expressos nos eixos horizontal e vertical.</a:t>
            </a:r>
          </a:p>
          <a:p>
            <a:endParaRPr lang="pt-BR" sz="2400" dirty="0" smtClean="0"/>
          </a:p>
          <a:p>
            <a:r>
              <a:rPr lang="pt-BR" sz="2400" dirty="0" smtClean="0"/>
              <a:t>A forma de uma imagem na tela depende da resolução e do tamanho do monitor.</a:t>
            </a:r>
          </a:p>
          <a:p>
            <a:endParaRPr lang="pt-BR" sz="2400" dirty="0" smtClean="0"/>
          </a:p>
          <a:p>
            <a:r>
              <a:rPr lang="pt-BR" sz="2400" b="1" dirty="0" smtClean="0"/>
              <a:t>A mesma resolução produzirá uma imagem de melhor qualidade, menos reticulada, em um monitor menor, e perderá gradualmente a forma, à medida que forem usados modelos maiores. </a:t>
            </a:r>
          </a:p>
          <a:p>
            <a:endParaRPr lang="pt-BR" sz="2400" b="1" dirty="0" smtClean="0"/>
          </a:p>
          <a:p>
            <a:r>
              <a:rPr lang="pt-BR" sz="2400" dirty="0" smtClean="0"/>
              <a:t>Isso acontece porque o mesmo número de pixels terá de ser espalhado por uma área maior da tela.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332656"/>
            <a:ext cx="792088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/>
              <a:t>Placas Aceleradoras de </a:t>
            </a:r>
            <a:r>
              <a:rPr lang="pt-BR" sz="2400" b="1" dirty="0" smtClean="0"/>
              <a:t>Vídeo:</a:t>
            </a:r>
            <a:r>
              <a:rPr lang="pt-BR" sz="2400" dirty="0" smtClean="0"/>
              <a:t>Os monitores interpretam sinais analógicos para apresentar </a:t>
            </a:r>
            <a:r>
              <a:rPr lang="pt-BR" sz="2400" dirty="0"/>
              <a:t>imagens na tela. Para isso, o processador existente na placa de </a:t>
            </a:r>
            <a:r>
              <a:rPr lang="pt-BR" sz="2400" dirty="0" smtClean="0"/>
              <a:t>vídeo precisa </a:t>
            </a:r>
            <a:r>
              <a:rPr lang="pt-BR" sz="2400" dirty="0"/>
              <a:t>transformar os sinais digitais em analógicos antes de enviá-los ao monitor.</a:t>
            </a:r>
          </a:p>
          <a:p>
            <a:pPr algn="just"/>
            <a:r>
              <a:rPr lang="pt-BR" sz="2400" dirty="0"/>
              <a:t>Nem todo o processamento de imagens é realizado pelo processador de vídeo</a:t>
            </a:r>
            <a:r>
              <a:rPr lang="pt-BR" sz="2400" dirty="0" smtClean="0"/>
              <a:t>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Parte desse trabalho é realizada pelo processador principal, mas quanto mais </a:t>
            </a:r>
            <a:r>
              <a:rPr lang="pt-BR" sz="2400" dirty="0" smtClean="0"/>
              <a:t>poderoso o </a:t>
            </a:r>
            <a:r>
              <a:rPr lang="pt-BR" sz="2400" dirty="0"/>
              <a:t>processador de vídeo, menos sobrecarregado fica o processador </a:t>
            </a:r>
            <a:r>
              <a:rPr lang="pt-BR" sz="2400" dirty="0" smtClean="0"/>
              <a:t>principal, ficando </a:t>
            </a:r>
            <a:r>
              <a:rPr lang="pt-BR" sz="2400" dirty="0"/>
              <a:t>disponível para efetuar outras tarefas. Processar imagens é, </a:t>
            </a:r>
            <a:r>
              <a:rPr lang="pt-BR" sz="2400" dirty="0" smtClean="0"/>
              <a:t>basicamente, fazer </a:t>
            </a:r>
            <a:r>
              <a:rPr lang="pt-BR" sz="2400" dirty="0"/>
              <a:t>cálculos. </a:t>
            </a:r>
            <a:endParaRPr lang="pt-BR" sz="2400" dirty="0" smtClean="0"/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Quanto </a:t>
            </a:r>
            <a:r>
              <a:rPr lang="pt-BR" sz="2400" dirty="0"/>
              <a:t>mais complexa uma imagem, maior o número </a:t>
            </a:r>
            <a:r>
              <a:rPr lang="pt-BR" sz="2400" dirty="0" smtClean="0"/>
              <a:t>de pontos </a:t>
            </a:r>
            <a:r>
              <a:rPr lang="pt-BR" sz="2400" dirty="0"/>
              <a:t>que devem ser criados, ocorrendo o mesmo se desejarmos melhores </a:t>
            </a:r>
            <a:r>
              <a:rPr lang="pt-BR" sz="2400" dirty="0" smtClean="0"/>
              <a:t>resoluções de </a:t>
            </a:r>
            <a:r>
              <a:rPr lang="pt-BR" sz="2400" dirty="0"/>
              <a:t>imagem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7544" y="404664"/>
            <a:ext cx="792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As placas aceleradoras 3D de uso profissional são normalmente otimizadas para trabalhar com </a:t>
            </a:r>
            <a:r>
              <a:rPr lang="pt-BR" sz="2400" dirty="0" err="1" smtClean="0"/>
              <a:t>OpenGL</a:t>
            </a:r>
            <a:r>
              <a:rPr lang="pt-BR" sz="2400" dirty="0" smtClean="0"/>
              <a:t>, </a:t>
            </a:r>
            <a:r>
              <a:rPr lang="pt-BR" sz="2400" dirty="0" err="1" smtClean="0"/>
              <a:t>DirectX</a:t>
            </a:r>
            <a:r>
              <a:rPr lang="pt-BR" sz="2400" dirty="0" smtClean="0"/>
              <a:t> e alguns softwares de modelagem.</a:t>
            </a:r>
            <a:endParaRPr lang="pt-BR" sz="2400" b="1" dirty="0" smtClean="0"/>
          </a:p>
          <a:p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55576" y="0"/>
            <a:ext cx="73448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smtClean="0"/>
              <a:t>1.6 </a:t>
            </a:r>
            <a:r>
              <a:rPr lang="pt-BR" sz="3200" b="1" dirty="0" smtClean="0"/>
              <a:t>Apresentação do BLENDER</a:t>
            </a:r>
            <a:endParaRPr lang="pt-BR" sz="3200" dirty="0" smtClean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1520" y="1268760"/>
            <a:ext cx="842493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/>
              <a:t>O </a:t>
            </a:r>
            <a:r>
              <a:rPr lang="pt-BR" sz="2400" b="1" dirty="0" err="1"/>
              <a:t>Blender</a:t>
            </a:r>
            <a:r>
              <a:rPr lang="pt-BR" sz="2400" b="1" dirty="0"/>
              <a:t> </a:t>
            </a:r>
            <a:r>
              <a:rPr lang="pt-BR" sz="2400" dirty="0"/>
              <a:t>é uma ferramenta que permite a criação de vastos </a:t>
            </a:r>
            <a:r>
              <a:rPr lang="pt-BR" sz="2400" b="1" dirty="0"/>
              <a:t>conteúdos  3D</a:t>
            </a:r>
            <a:r>
              <a:rPr lang="pt-BR" sz="2400" dirty="0"/>
              <a:t>. Oferece funcionalidades completas para modelagem, </a:t>
            </a:r>
            <a:r>
              <a:rPr lang="pt-BR" sz="2400" dirty="0" err="1"/>
              <a:t>renderização</a:t>
            </a:r>
            <a:r>
              <a:rPr lang="pt-BR" sz="2400" dirty="0"/>
              <a:t>, </a:t>
            </a:r>
            <a:r>
              <a:rPr lang="pt-BR" sz="2400" dirty="0" smtClean="0"/>
              <a:t>animação e pós-produção.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Dirigido a profissionais e artistas desta área, o </a:t>
            </a:r>
            <a:r>
              <a:rPr lang="pt-BR" sz="2400" dirty="0" err="1"/>
              <a:t>Blender</a:t>
            </a:r>
            <a:r>
              <a:rPr lang="pt-BR" sz="2400" dirty="0"/>
              <a:t> pode ser utilizado para criar visualizações de espaços tridimensionais, imagens estáticas, bem como vídeos de alta </a:t>
            </a:r>
            <a:r>
              <a:rPr lang="pt-BR" sz="2400" dirty="0" smtClean="0"/>
              <a:t>qualidade.</a:t>
            </a:r>
          </a:p>
          <a:p>
            <a:pPr algn="just"/>
            <a:endParaRPr lang="pt-BR" sz="2400" dirty="0"/>
          </a:p>
          <a:p>
            <a:r>
              <a:rPr lang="pt-BR" sz="2400" dirty="0"/>
              <a:t>O </a:t>
            </a:r>
            <a:r>
              <a:rPr lang="pt-BR" sz="2400" dirty="0" err="1"/>
              <a:t>Blender</a:t>
            </a:r>
            <a:r>
              <a:rPr lang="pt-BR" sz="2400" dirty="0"/>
              <a:t> pode ser utilizado em qualquer área que seja necessária a geração de modelos tridimensionais , geração de imagens </a:t>
            </a:r>
            <a:r>
              <a:rPr lang="pt-BR" sz="2400" dirty="0" err="1"/>
              <a:t>renderizadas</a:t>
            </a:r>
            <a:r>
              <a:rPr lang="pt-BR" sz="2400" dirty="0"/>
              <a:t>, e animação , como </a:t>
            </a:r>
            <a:r>
              <a:rPr lang="pt-BR" sz="2400" dirty="0" smtClean="0"/>
              <a:t>aplicações em</a:t>
            </a:r>
            <a:r>
              <a:rPr lang="pt-BR" sz="2400" dirty="0"/>
              <a:t> arquitetura</a:t>
            </a:r>
            <a:r>
              <a:rPr lang="pt-BR" sz="2400" dirty="0" smtClean="0"/>
              <a:t>, design</a:t>
            </a:r>
            <a:r>
              <a:rPr lang="pt-BR" sz="2400" dirty="0"/>
              <a:t> industrial, engenharia, modelos para jogos e Realidade Virtual, animação e  produção de vídeo. </a:t>
            </a:r>
          </a:p>
          <a:p>
            <a:pPr algn="just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83568" y="548680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1.1 Introdução</a:t>
            </a:r>
            <a:endParaRPr lang="pt-BR" sz="32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51520" y="1340768"/>
            <a:ext cx="86409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Computação Gráfica é a área da Ciência da </a:t>
            </a:r>
            <a:r>
              <a:rPr lang="pt-BR" sz="2800" dirty="0" smtClean="0"/>
              <a:t>Computação </a:t>
            </a:r>
            <a:r>
              <a:rPr lang="pt-BR" sz="2800" dirty="0" smtClean="0">
                <a:solidFill>
                  <a:srgbClr val="333333"/>
                </a:solidFill>
              </a:rPr>
              <a:t>que </a:t>
            </a:r>
            <a:r>
              <a:rPr lang="pt-BR" sz="2800" dirty="0">
                <a:solidFill>
                  <a:srgbClr val="333333"/>
                </a:solidFill>
              </a:rPr>
              <a:t>trata de todas as teorias, métodos e técnicas de representação, cálculos e visualização de gráficos através do </a:t>
            </a:r>
            <a:r>
              <a:rPr lang="pt-BR" sz="2800" dirty="0" smtClean="0">
                <a:solidFill>
                  <a:srgbClr val="333333"/>
                </a:solidFill>
              </a:rPr>
              <a:t>computador.</a:t>
            </a:r>
            <a:endParaRPr lang="pt-BR" sz="2800" dirty="0" smtClean="0"/>
          </a:p>
          <a:p>
            <a:endParaRPr lang="pt-BR" sz="2800" dirty="0" smtClean="0"/>
          </a:p>
          <a:p>
            <a:r>
              <a:rPr lang="pt-BR" sz="2800" dirty="0" smtClean="0"/>
              <a:t>A </a:t>
            </a:r>
            <a:r>
              <a:rPr lang="pt-BR" sz="2800" dirty="0"/>
              <a:t>computação gráfica é matemática e </a:t>
            </a:r>
            <a:r>
              <a:rPr lang="pt-BR" sz="2800" dirty="0" smtClean="0"/>
              <a:t>arte.</a:t>
            </a:r>
          </a:p>
          <a:p>
            <a:endParaRPr lang="pt-B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404664"/>
            <a:ext cx="856895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 smtClean="0"/>
              <a:t>Blender</a:t>
            </a:r>
            <a:r>
              <a:rPr lang="pt-BR" sz="2400" dirty="0" smtClean="0"/>
              <a:t>, </a:t>
            </a:r>
            <a:r>
              <a:rPr lang="pt-BR" sz="2400" dirty="0"/>
              <a:t>é um software totalmente grátis. Além disso, ele é </a:t>
            </a:r>
            <a:r>
              <a:rPr lang="pt-BR" sz="2400" dirty="0" err="1"/>
              <a:t>multi-plataforma</a:t>
            </a:r>
            <a:r>
              <a:rPr lang="pt-BR" sz="2400" dirty="0"/>
              <a:t>, ou seja, compatível com diversos sistemas operacionais.</a:t>
            </a:r>
          </a:p>
          <a:p>
            <a:r>
              <a:rPr lang="pt-BR" sz="2400" dirty="0"/>
              <a:t>Você encontra a ultima versão estável do </a:t>
            </a:r>
            <a:r>
              <a:rPr lang="pt-BR" sz="2400" dirty="0" err="1"/>
              <a:t>Blender</a:t>
            </a:r>
            <a:r>
              <a:rPr lang="pt-BR" sz="2400" dirty="0"/>
              <a:t> disponível para download na página </a:t>
            </a:r>
            <a:r>
              <a:rPr lang="pt-BR" sz="2400" dirty="0" err="1"/>
              <a:t>Get</a:t>
            </a:r>
            <a:r>
              <a:rPr lang="pt-BR" sz="2400" dirty="0"/>
              <a:t> </a:t>
            </a:r>
            <a:r>
              <a:rPr lang="pt-BR" sz="2400" dirty="0" err="1"/>
              <a:t>Blender</a:t>
            </a:r>
            <a:r>
              <a:rPr lang="pt-BR" sz="2400" dirty="0"/>
              <a:t> no site oficial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/>
              <a:t>O </a:t>
            </a:r>
            <a:r>
              <a:rPr lang="pt-BR" sz="2400" dirty="0" err="1"/>
              <a:t>Blender</a:t>
            </a:r>
            <a:r>
              <a:rPr lang="pt-BR" sz="2400" dirty="0"/>
              <a:t> implementa ferramentas similares às de outros programas proprietários, que incluem avançadas ferramentas de simulação, tais como: dinâmica de corpo rígido, dinâmica de corpo macio e dinâmica de fluidos.</a:t>
            </a:r>
          </a:p>
          <a:p>
            <a:endParaRPr lang="pt-BR" sz="2400" dirty="0"/>
          </a:p>
          <a:p>
            <a:r>
              <a:rPr lang="pt-BR" sz="2400" dirty="0"/>
              <a:t>Ferramentas de modelagem baseadas em modificadores, ferramentas de animação de personagens, um sistema de composição baseado em “nós” de texturas, cenas e imagens, e um editor de imagem e vídeo, com suporte a pós-produção. </a:t>
            </a:r>
          </a:p>
          <a:p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9512" y="476672"/>
            <a:ext cx="896448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 Computação Gráfica (CG) é uma área da Ciência da Computação que se </a:t>
            </a:r>
            <a:r>
              <a:rPr lang="pt-BR" sz="2800" dirty="0" smtClean="0"/>
              <a:t>dedica ao </a:t>
            </a:r>
            <a:r>
              <a:rPr lang="pt-BR" sz="2800" dirty="0"/>
              <a:t>estudo </a:t>
            </a:r>
            <a:r>
              <a:rPr lang="pt-BR" sz="2800" dirty="0" smtClean="0"/>
              <a:t>e desenvolvimento </a:t>
            </a:r>
            <a:r>
              <a:rPr lang="pt-BR" sz="2800" dirty="0"/>
              <a:t>de técnicas e algoritmos para a geração (síntese) </a:t>
            </a:r>
            <a:r>
              <a:rPr lang="pt-BR" sz="2800" dirty="0" smtClean="0"/>
              <a:t>de imagens</a:t>
            </a:r>
            <a:endParaRPr lang="pt-BR" sz="2800" dirty="0"/>
          </a:p>
          <a:p>
            <a:r>
              <a:rPr lang="pt-BR" sz="2800" dirty="0"/>
              <a:t>através do computador. </a:t>
            </a:r>
            <a:endParaRPr lang="pt-BR" sz="2800" dirty="0" smtClean="0"/>
          </a:p>
          <a:p>
            <a:endParaRPr lang="pt-BR" sz="2800" dirty="0"/>
          </a:p>
          <a:p>
            <a:r>
              <a:rPr lang="pt-BR" sz="2800" dirty="0" smtClean="0"/>
              <a:t>Síntese </a:t>
            </a:r>
            <a:r>
              <a:rPr lang="pt-BR" sz="2800" dirty="0"/>
              <a:t>de Imagens: á</a:t>
            </a:r>
            <a:r>
              <a:rPr lang="pt-BR" sz="2800" dirty="0" smtClean="0"/>
              <a:t>rea </a:t>
            </a:r>
            <a:r>
              <a:rPr lang="pt-BR" sz="2800" dirty="0"/>
              <a:t>que se preocupa com a </a:t>
            </a:r>
            <a:r>
              <a:rPr lang="pt-BR" sz="2800" dirty="0" smtClean="0"/>
              <a:t>produção </a:t>
            </a:r>
            <a:r>
              <a:rPr lang="pt-BR" sz="2800" dirty="0"/>
              <a:t>de </a:t>
            </a:r>
            <a:r>
              <a:rPr lang="pt-BR" sz="2800" dirty="0" smtClean="0"/>
              <a:t>representações  </a:t>
            </a:r>
            <a:r>
              <a:rPr lang="pt-BR" sz="2800" dirty="0"/>
              <a:t>visuais a </a:t>
            </a:r>
            <a:r>
              <a:rPr lang="pt-BR" sz="2800" dirty="0" smtClean="0"/>
              <a:t>partir das especificações geométrica </a:t>
            </a:r>
            <a:r>
              <a:rPr lang="pt-BR" sz="2800" dirty="0"/>
              <a:t>e visual de seus componentes</a:t>
            </a:r>
            <a:r>
              <a:rPr lang="pt-BR" sz="2800" dirty="0" smtClean="0"/>
              <a:t>.</a:t>
            </a:r>
          </a:p>
          <a:p>
            <a:endParaRPr lang="pt-BR" sz="2800" dirty="0" smtClean="0"/>
          </a:p>
          <a:p>
            <a:r>
              <a:rPr lang="pt-BR" sz="2800" dirty="0" smtClean="0"/>
              <a:t>Atualmente</a:t>
            </a:r>
            <a:r>
              <a:rPr lang="pt-BR" sz="2800" dirty="0"/>
              <a:t>, a CG está presente em quase todas as áreas do </a:t>
            </a:r>
            <a:r>
              <a:rPr lang="pt-BR" sz="2800" dirty="0" smtClean="0"/>
              <a:t>conhecimento humano</a:t>
            </a:r>
            <a:r>
              <a:rPr lang="pt-BR" sz="2800" dirty="0"/>
              <a:t>, desde o projeto de um novo modelo de automóvel até o desenvolvimento </a:t>
            </a:r>
            <a:r>
              <a:rPr lang="pt-BR" sz="2800" dirty="0" smtClean="0"/>
              <a:t>de ferramentas </a:t>
            </a:r>
            <a:r>
              <a:rPr lang="pt-BR" sz="2800" dirty="0"/>
              <a:t>de entretenimento, entre as quais os jogos eletrônicos.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7504" y="260648"/>
            <a:ext cx="828092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Atualmente, com as facilidades disponíveis nas bibliotecas gráficas existentes, a programação das aplicações está mais simples. Por exemplo, </a:t>
            </a:r>
            <a:r>
              <a:rPr lang="pt-BR" sz="2800" b="1" dirty="0" err="1"/>
              <a:t>OpenGL</a:t>
            </a:r>
            <a:r>
              <a:rPr lang="pt-BR" sz="2800" dirty="0"/>
              <a:t> (</a:t>
            </a:r>
            <a:r>
              <a:rPr lang="pt-BR" sz="2800" i="1" dirty="0"/>
              <a:t>Open </a:t>
            </a:r>
            <a:r>
              <a:rPr lang="pt-BR" sz="2800" i="1" dirty="0" err="1"/>
              <a:t>Graphics</a:t>
            </a:r>
            <a:r>
              <a:rPr lang="pt-BR" sz="2800" i="1" dirty="0"/>
              <a:t> Library</a:t>
            </a:r>
            <a:r>
              <a:rPr lang="pt-BR" sz="2800" dirty="0"/>
              <a:t>),</a:t>
            </a:r>
          </a:p>
          <a:p>
            <a:pPr algn="just"/>
            <a:r>
              <a:rPr lang="pt-BR" sz="2800" dirty="0"/>
              <a:t>também definida como uma “interface para hardware gráfico”, é uma biblioteca de rotinas gráficas e de modelagem, bidimensional (2D) e tridimensional (3D), portável e rápida.</a:t>
            </a:r>
          </a:p>
          <a:p>
            <a:pPr algn="just"/>
            <a:r>
              <a:rPr lang="pt-BR" sz="2800" dirty="0"/>
              <a:t>Ela permite desenvolver aplicações interativas e gerar imagens de cenas 3D (ou conjunto de objetos), com um alto grau de realismo. Entretanto, a sua maior vantagem</a:t>
            </a:r>
          </a:p>
          <a:p>
            <a:pPr algn="just"/>
            <a:r>
              <a:rPr lang="pt-BR" sz="2800" dirty="0"/>
              <a:t>é a velocidade, uma vez que incorpora vários algoritmos otimizados, incluindo o desenho de primitivas gráficas, o mapeamento de textura e outros efeitos especiais</a:t>
            </a:r>
            <a:r>
              <a:rPr lang="pt-BR" sz="2800" dirty="0" smtClean="0"/>
              <a:t>.</a:t>
            </a:r>
            <a:endParaRPr lang="pt-BR" sz="2800" dirty="0"/>
          </a:p>
          <a:p>
            <a:pPr algn="just"/>
            <a:r>
              <a:rPr lang="pt-BR" sz="2800" dirty="0"/>
              <a:t>O </a:t>
            </a:r>
            <a:r>
              <a:rPr lang="pt-BR" sz="2800" dirty="0" err="1"/>
              <a:t>Blender</a:t>
            </a:r>
            <a:r>
              <a:rPr lang="pt-BR" sz="2800" dirty="0"/>
              <a:t> e o </a:t>
            </a:r>
            <a:r>
              <a:rPr lang="pt-BR" sz="2800" dirty="0" err="1"/>
              <a:t>Godot</a:t>
            </a:r>
            <a:r>
              <a:rPr lang="pt-BR" sz="2800" dirty="0"/>
              <a:t> rodam em cima da </a:t>
            </a:r>
            <a:r>
              <a:rPr lang="pt-BR" sz="2800" dirty="0" err="1"/>
              <a:t>OpenGL</a:t>
            </a:r>
            <a:endParaRPr lang="pt-BR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57405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11560" y="332656"/>
            <a:ext cx="78488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1.2  </a:t>
            </a:r>
            <a:r>
              <a:rPr lang="pt-BR" sz="3200" b="1" dirty="0"/>
              <a:t>Áreas Relacionadas</a:t>
            </a:r>
            <a:endParaRPr lang="pt-BR" sz="3200" dirty="0" smtClean="0"/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23528" y="1124744"/>
            <a:ext cx="85689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Existem quatro  </a:t>
            </a:r>
            <a:r>
              <a:rPr lang="pt-BR" sz="3200" dirty="0"/>
              <a:t>áreas que têm uma relação bastante próxima com a CG: </a:t>
            </a:r>
            <a:endParaRPr lang="pt-BR" sz="3200" dirty="0" smtClean="0"/>
          </a:p>
          <a:p>
            <a:endParaRPr lang="pt-BR" sz="3200" dirty="0" smtClean="0"/>
          </a:p>
          <a:p>
            <a:r>
              <a:rPr lang="pt-BR" sz="3200" b="1" dirty="0" smtClean="0"/>
              <a:t>Processamento de Imagens </a:t>
            </a:r>
            <a:r>
              <a:rPr lang="pt-BR" sz="3200" b="1" dirty="0"/>
              <a:t>(PI) </a:t>
            </a:r>
            <a:endParaRPr lang="pt-BR" sz="3200" b="1" dirty="0" smtClean="0"/>
          </a:p>
          <a:p>
            <a:endParaRPr lang="pt-BR" sz="3200" b="1" dirty="0" smtClean="0"/>
          </a:p>
          <a:p>
            <a:r>
              <a:rPr lang="pt-BR" sz="3200" b="1" dirty="0" smtClean="0"/>
              <a:t>Visão </a:t>
            </a:r>
            <a:r>
              <a:rPr lang="pt-BR" sz="3200" b="1" dirty="0"/>
              <a:t>Computacional. </a:t>
            </a:r>
            <a:endParaRPr lang="pt-BR" sz="3200" b="1" dirty="0" smtClean="0"/>
          </a:p>
          <a:p>
            <a:endParaRPr lang="pt-BR" sz="3200" b="1" dirty="0" smtClean="0"/>
          </a:p>
          <a:p>
            <a:r>
              <a:rPr lang="pt-BR" sz="3200" b="1" dirty="0" smtClean="0"/>
              <a:t>Realidade Virtual </a:t>
            </a:r>
          </a:p>
          <a:p>
            <a:r>
              <a:rPr lang="pt-BR" sz="3200" b="1" dirty="0" smtClean="0"/>
              <a:t>Jogos Eletrônicos</a:t>
            </a:r>
          </a:p>
          <a:p>
            <a:endParaRPr lang="pt-BR" sz="2400" dirty="0" smtClean="0"/>
          </a:p>
          <a:p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619672" y="332656"/>
            <a:ext cx="6768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1.3 Breve Histórico</a:t>
            </a:r>
            <a:endParaRPr lang="pt-BR" sz="3200" dirty="0" smtClean="0"/>
          </a:p>
          <a:p>
            <a:endParaRPr lang="pt-BR" sz="32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95536" y="980728"/>
            <a:ext cx="85689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/>
              <a:t>O conceito de </a:t>
            </a:r>
            <a:r>
              <a:rPr lang="pt-BR" sz="2800" dirty="0"/>
              <a:t>CG interativa da forma que conhecemos atualmente, foi desenvolvido pelo Dr. </a:t>
            </a:r>
            <a:r>
              <a:rPr lang="pt-BR" sz="2800" dirty="0" smtClean="0"/>
              <a:t>Ivan Sutherland </a:t>
            </a:r>
            <a:r>
              <a:rPr lang="pt-BR" sz="2800" dirty="0"/>
              <a:t>na sua tese de doutorado no início da década de 60. Ele introduziu conceitos </a:t>
            </a:r>
            <a:r>
              <a:rPr lang="pt-BR" sz="2800" dirty="0" smtClean="0"/>
              <a:t>de estruturação </a:t>
            </a:r>
            <a:r>
              <a:rPr lang="pt-BR" sz="2800" dirty="0"/>
              <a:t>de dados e CG interativa, despertando o interesse das indústrias </a:t>
            </a:r>
            <a:r>
              <a:rPr lang="pt-BR" sz="2800" dirty="0" smtClean="0"/>
              <a:t>automobilísticas e </a:t>
            </a:r>
            <a:r>
              <a:rPr lang="pt-BR" sz="2800" dirty="0"/>
              <a:t>aeroespaciais, levando a GM a desenvolver o precursor dos sistemas CAD em 1965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404665"/>
            <a:ext cx="5760640" cy="4360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aixaDeTexto 2"/>
          <p:cNvSpPr txBox="1"/>
          <p:nvPr/>
        </p:nvSpPr>
        <p:spPr>
          <a:xfrm>
            <a:off x="251520" y="5013176"/>
            <a:ext cx="8568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grande marco em </a:t>
            </a:r>
            <a:r>
              <a:rPr lang="pt-BR" dirty="0" smtClean="0"/>
              <a:t>CG interativa  </a:t>
            </a:r>
            <a:r>
              <a:rPr lang="pt-BR" dirty="0"/>
              <a:t>foi o trabalho de doutorado de Ivan Sutherland, apresentado </a:t>
            </a:r>
            <a:r>
              <a:rPr lang="pt-BR" dirty="0" smtClean="0"/>
              <a:t>em 1963</a:t>
            </a:r>
            <a:r>
              <a:rPr lang="pt-BR" dirty="0"/>
              <a:t>, quando ele implementou o sistema </a:t>
            </a:r>
            <a:r>
              <a:rPr lang="pt-BR" dirty="0" err="1"/>
              <a:t>Sketchpad</a:t>
            </a:r>
            <a:r>
              <a:rPr lang="pt-BR" dirty="0"/>
              <a:t> com o qual ele </a:t>
            </a:r>
            <a:r>
              <a:rPr lang="pt-BR" dirty="0" smtClean="0"/>
              <a:t>conseguiu criar</a:t>
            </a:r>
            <a:r>
              <a:rPr lang="pt-BR" dirty="0"/>
              <a:t>, manipular, copiar e armazenar desenhos </a:t>
            </a:r>
            <a:r>
              <a:rPr lang="pt-BR" dirty="0" smtClean="0"/>
              <a:t>técnicos </a:t>
            </a:r>
            <a:r>
              <a:rPr lang="pt-BR" dirty="0"/>
              <a:t>via uma </a:t>
            </a:r>
            <a:r>
              <a:rPr lang="pt-BR" dirty="0" smtClean="0"/>
              <a:t>caneta óptica. </a:t>
            </a:r>
            <a:r>
              <a:rPr lang="pt-BR" dirty="0"/>
              <a:t>Para isso ele desenvolveu as primeiras </a:t>
            </a:r>
            <a:r>
              <a:rPr lang="pt-BR" dirty="0" smtClean="0"/>
              <a:t>representações  geométricas </a:t>
            </a:r>
            <a:r>
              <a:rPr lang="pt-BR" dirty="0"/>
              <a:t>e os primeiros algoritmos de </a:t>
            </a:r>
            <a:r>
              <a:rPr lang="pt-BR" dirty="0" smtClean="0"/>
              <a:t>transformação  e </a:t>
            </a:r>
            <a:r>
              <a:rPr lang="pt-BR" dirty="0"/>
              <a:t>recorte</a:t>
            </a:r>
            <a:r>
              <a:rPr lang="pt-BR" b="1" dirty="0" smtClean="0"/>
              <a:t>. Nascimento da Computação Gráfica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1520" y="404664"/>
            <a:ext cx="849694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Na década de 70 foram desenvolvidas novas técnicas e algoritmos que são </a:t>
            </a:r>
            <a:r>
              <a:rPr lang="pt-BR" sz="2400" dirty="0" smtClean="0"/>
              <a:t>utilizados até </a:t>
            </a:r>
            <a:r>
              <a:rPr lang="pt-BR" sz="2400" dirty="0"/>
              <a:t>hoje, tal como o algoritmo de </a:t>
            </a:r>
            <a:r>
              <a:rPr lang="pt-BR" sz="2400" i="1" dirty="0"/>
              <a:t>z-buffer. </a:t>
            </a:r>
            <a:endParaRPr lang="pt-BR" sz="2400" i="1" dirty="0" smtClean="0"/>
          </a:p>
          <a:p>
            <a:pPr algn="just"/>
            <a:endParaRPr lang="pt-BR" sz="2400" i="1" dirty="0" smtClean="0"/>
          </a:p>
          <a:p>
            <a:pPr algn="just"/>
            <a:r>
              <a:rPr lang="pt-BR" sz="2400" i="1" dirty="0" smtClean="0"/>
              <a:t>Além </a:t>
            </a:r>
            <a:r>
              <a:rPr lang="pt-BR" sz="2400" i="1" dirty="0"/>
              <a:t>disso, o surgimento da </a:t>
            </a:r>
            <a:r>
              <a:rPr lang="pt-BR" sz="2400" i="1" dirty="0" smtClean="0"/>
              <a:t>tecnologia </a:t>
            </a:r>
            <a:r>
              <a:rPr lang="pt-BR" sz="2400" dirty="0" smtClean="0"/>
              <a:t>de </a:t>
            </a:r>
            <a:r>
              <a:rPr lang="pt-BR" sz="2400" dirty="0"/>
              <a:t>circuitos integrados permitiu a popularização dos computadores pessoais, </a:t>
            </a:r>
            <a:r>
              <a:rPr lang="pt-BR" sz="2400" dirty="0" smtClean="0"/>
              <a:t>disseminando os </a:t>
            </a:r>
            <a:r>
              <a:rPr lang="pt-BR" sz="2400" dirty="0"/>
              <a:t>aplicativos prontos e integrados, como os editores gráficos. 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Também </a:t>
            </a:r>
            <a:r>
              <a:rPr lang="pt-BR" sz="2400" dirty="0"/>
              <a:t>foi nesta década </a:t>
            </a:r>
            <a:r>
              <a:rPr lang="pt-BR" sz="2400" dirty="0" smtClean="0"/>
              <a:t>o lançamento </a:t>
            </a:r>
            <a:r>
              <a:rPr lang="pt-BR" sz="2400" dirty="0"/>
              <a:t>do primeiro computador com interface visual, predecessor do Macintosh. </a:t>
            </a:r>
            <a:endParaRPr lang="pt-BR" sz="2400" dirty="0" smtClean="0"/>
          </a:p>
          <a:p>
            <a:r>
              <a:rPr lang="pt-BR" sz="2400" dirty="0" smtClean="0"/>
              <a:t>Posteriormente, houve </a:t>
            </a:r>
            <a:r>
              <a:rPr lang="pt-BR" sz="2400" dirty="0"/>
              <a:t>o surgimento e a popularização dos dispositivos para interação 3D </a:t>
            </a:r>
            <a:r>
              <a:rPr lang="pt-BR" sz="2400" dirty="0" smtClean="0"/>
              <a:t>usados em </a:t>
            </a:r>
            <a:r>
              <a:rPr lang="pt-BR" sz="2400" dirty="0"/>
              <a:t>RV. 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A </a:t>
            </a:r>
            <a:r>
              <a:rPr lang="pt-BR" sz="2400" dirty="0"/>
              <a:t>popularização das placas aceleradoras gráficas contribuiu para o crescimento </a:t>
            </a:r>
            <a:r>
              <a:rPr lang="pt-BR" sz="2400" dirty="0" smtClean="0"/>
              <a:t>da capacidade </a:t>
            </a:r>
            <a:r>
              <a:rPr lang="pt-BR" sz="2400" dirty="0"/>
              <a:t>dos </a:t>
            </a:r>
            <a:r>
              <a:rPr lang="pt-BR" sz="2400" dirty="0" err="1"/>
              <a:t>PCs</a:t>
            </a:r>
            <a:r>
              <a:rPr lang="pt-BR" sz="2400" dirty="0"/>
              <a:t>, permitindo a geração de imagens com grande realismo em tempo real.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15616" y="332656"/>
            <a:ext cx="7200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1.4  </a:t>
            </a:r>
            <a:r>
              <a:rPr lang="pt-BR" sz="3200" b="1" dirty="0"/>
              <a:t>Hardware Gráfico</a:t>
            </a:r>
            <a:endParaRPr lang="pt-BR" sz="3200" dirty="0" smtClean="0"/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1196752"/>
            <a:ext cx="88924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Antigamente os computadores e impressoras só eram </a:t>
            </a:r>
            <a:r>
              <a:rPr lang="pt-BR" sz="2800" dirty="0" smtClean="0"/>
              <a:t>capazes </a:t>
            </a:r>
            <a:r>
              <a:rPr lang="pt-BR" sz="2800" dirty="0"/>
              <a:t>de emitir resultados </a:t>
            </a:r>
            <a:r>
              <a:rPr lang="pt-BR" sz="2800" dirty="0" smtClean="0"/>
              <a:t>sob a </a:t>
            </a:r>
            <a:r>
              <a:rPr lang="pt-BR" sz="2800" dirty="0"/>
              <a:t>forma de listagens alfanuméricas, de maneira que as imagens eram obtidas pela </a:t>
            </a:r>
            <a:r>
              <a:rPr lang="pt-BR" sz="2800" dirty="0" smtClean="0"/>
              <a:t>composição de </a:t>
            </a:r>
            <a:r>
              <a:rPr lang="pt-BR" sz="2800" dirty="0"/>
              <a:t>símbolos. </a:t>
            </a:r>
            <a:endParaRPr lang="pt-BR" sz="2800" dirty="0" smtClean="0"/>
          </a:p>
          <a:p>
            <a:pPr algn="just"/>
            <a:r>
              <a:rPr lang="pt-BR" sz="2800" dirty="0" smtClean="0"/>
              <a:t>Durante </a:t>
            </a:r>
            <a:r>
              <a:rPr lang="pt-BR" sz="2800" dirty="0"/>
              <a:t>os anos 50 e 60 </a:t>
            </a:r>
            <a:r>
              <a:rPr lang="pt-BR" sz="2800" dirty="0" smtClean="0"/>
              <a:t>foram projetadas </a:t>
            </a:r>
            <a:r>
              <a:rPr lang="pt-BR" sz="2800" dirty="0"/>
              <a:t>as primeiras configurações de </a:t>
            </a:r>
            <a:r>
              <a:rPr lang="pt-BR" sz="2800" dirty="0" smtClean="0"/>
              <a:t>sistemas gráficos </a:t>
            </a:r>
            <a:r>
              <a:rPr lang="pt-BR" sz="2800" dirty="0"/>
              <a:t>que possuíam um novo conceito em visualização: em vez de caracteres, passou a </a:t>
            </a:r>
            <a:r>
              <a:rPr lang="pt-BR" sz="2800" dirty="0" smtClean="0"/>
              <a:t>ser necessário </a:t>
            </a:r>
            <a:r>
              <a:rPr lang="pt-BR" sz="2800" dirty="0"/>
              <a:t>administrar os pontos individuais da tela ou </a:t>
            </a:r>
            <a:r>
              <a:rPr lang="pt-BR" sz="2800" i="1" dirty="0"/>
              <a:t>pixels (</a:t>
            </a:r>
            <a:r>
              <a:rPr lang="pt-BR" sz="2800" i="1" dirty="0" err="1"/>
              <a:t>picture</a:t>
            </a:r>
            <a:r>
              <a:rPr lang="pt-BR" sz="2800" i="1" dirty="0"/>
              <a:t> </a:t>
            </a:r>
            <a:r>
              <a:rPr lang="pt-BR" sz="2800" i="1" dirty="0" err="1"/>
              <a:t>elements</a:t>
            </a:r>
            <a:r>
              <a:rPr lang="pt-BR" sz="2800" i="1" dirty="0"/>
              <a:t>). Assim, </a:t>
            </a:r>
            <a:r>
              <a:rPr lang="pt-BR" sz="2800" i="1" dirty="0" smtClean="0"/>
              <a:t>os </a:t>
            </a:r>
            <a:r>
              <a:rPr lang="pt-BR" sz="2800" dirty="0" smtClean="0"/>
              <a:t>programas </a:t>
            </a:r>
            <a:r>
              <a:rPr lang="pt-BR" sz="2800" dirty="0"/>
              <a:t>passaram a contar com a possibilidade de apresentar saídas na forma gráfica</a:t>
            </a:r>
            <a:r>
              <a:rPr lang="pt-BR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1606</Words>
  <Application>Microsoft Office PowerPoint</Application>
  <PresentationFormat>Apresentação na tela (4:3)</PresentationFormat>
  <Paragraphs>100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3" baseType="lpstr">
      <vt:lpstr>Arial</vt:lpstr>
      <vt:lpstr>Calibri</vt:lpstr>
      <vt:lpstr>Tema do Office</vt:lpstr>
      <vt:lpstr>CAPÍTULO 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1</dc:title>
  <dc:creator>Manoel</dc:creator>
  <cp:lastModifiedBy>manoelrib</cp:lastModifiedBy>
  <cp:revision>157</cp:revision>
  <dcterms:created xsi:type="dcterms:W3CDTF">2013-07-25T19:18:12Z</dcterms:created>
  <dcterms:modified xsi:type="dcterms:W3CDTF">2021-09-09T13:49:47Z</dcterms:modified>
</cp:coreProperties>
</file>