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258" r:id="rId3"/>
    <p:sldId id="264" r:id="rId4"/>
    <p:sldId id="265" r:id="rId5"/>
    <p:sldId id="266" r:id="rId6"/>
    <p:sldId id="344" r:id="rId7"/>
    <p:sldId id="295" r:id="rId8"/>
    <p:sldId id="296" r:id="rId9"/>
    <p:sldId id="297" r:id="rId10"/>
    <p:sldId id="298" r:id="rId11"/>
    <p:sldId id="342" r:id="rId12"/>
    <p:sldId id="345" r:id="rId13"/>
    <p:sldId id="299" r:id="rId14"/>
    <p:sldId id="304" r:id="rId15"/>
    <p:sldId id="305" r:id="rId16"/>
    <p:sldId id="346" r:id="rId17"/>
    <p:sldId id="347" r:id="rId18"/>
    <p:sldId id="308" r:id="rId19"/>
    <p:sldId id="309" r:id="rId20"/>
    <p:sldId id="310" r:id="rId21"/>
    <p:sldId id="343" r:id="rId22"/>
    <p:sldId id="311" r:id="rId23"/>
    <p:sldId id="348" r:id="rId24"/>
    <p:sldId id="349" r:id="rId25"/>
    <p:sldId id="350" r:id="rId26"/>
    <p:sldId id="315" r:id="rId27"/>
    <p:sldId id="316" r:id="rId28"/>
    <p:sldId id="317" r:id="rId29"/>
    <p:sldId id="319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A57F-A2AD-48F1-8F1B-DE873A0CAB6C}" type="datetimeFigureOut">
              <a:rPr lang="pt-BR" smtClean="0"/>
              <a:pPr/>
              <a:t>27/09/2021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E8749-004B-4CA5-91E3-E22BCFCB29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556792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É importante separar Modelagem de Sólidos em dois tópicos distintos</a:t>
            </a:r>
            <a:r>
              <a:rPr lang="pt-BR" sz="2400" dirty="0" smtClean="0"/>
              <a:t>:</a:t>
            </a:r>
          </a:p>
          <a:p>
            <a:r>
              <a:rPr lang="pt-BR" sz="2400" dirty="0"/>
              <a:t/>
            </a:r>
            <a:br>
              <a:rPr lang="pt-BR" sz="2400" dirty="0"/>
            </a:br>
            <a:r>
              <a:rPr lang="pt-BR" sz="2400" b="1" dirty="0"/>
              <a:t>Formas de armazenamento de sólidos</a:t>
            </a:r>
            <a:r>
              <a:rPr lang="pt-BR" sz="2400" dirty="0"/>
              <a:t>: neste </a:t>
            </a:r>
            <a:r>
              <a:rPr lang="pt-BR" sz="2400" dirty="0" smtClean="0"/>
              <a:t>tópico são </a:t>
            </a:r>
            <a:r>
              <a:rPr lang="pt-BR" sz="2400" dirty="0"/>
              <a:t>tratadas as estruturas de dados usadas para armazenar </a:t>
            </a:r>
            <a:r>
              <a:rPr lang="pt-BR" sz="2400" dirty="0" smtClean="0"/>
              <a:t>os objetos;</a:t>
            </a:r>
          </a:p>
          <a:p>
            <a:r>
              <a:rPr lang="pt-BR" sz="2400" dirty="0"/>
              <a:t/>
            </a:r>
            <a:br>
              <a:rPr lang="pt-BR" sz="2400" dirty="0"/>
            </a:br>
            <a:r>
              <a:rPr lang="pt-BR" sz="2400" b="1" dirty="0"/>
              <a:t>Técnicas de modelagem de sólidos</a:t>
            </a:r>
            <a:r>
              <a:rPr lang="pt-BR" sz="2400" dirty="0"/>
              <a:t>: neste tópico são tratadas as técnicas interativas que podem ser usadas para cria </a:t>
            </a:r>
            <a:r>
              <a:rPr lang="pt-BR" sz="2400" dirty="0" smtClean="0"/>
              <a:t>um sólido</a:t>
            </a:r>
            <a:r>
              <a:rPr lang="pt-BR" sz="2400" dirty="0"/>
              <a:t>.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5536" y="260648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smtClean="0"/>
              <a:t>Capítulo 3</a:t>
            </a:r>
          </a:p>
          <a:p>
            <a:pPr algn="ctr"/>
            <a:r>
              <a:rPr lang="pt-BR" sz="3200" b="1" smtClean="0"/>
              <a:t>Modelagem </a:t>
            </a:r>
            <a:r>
              <a:rPr lang="pt-BR" sz="3200" b="1" dirty="0" smtClean="0"/>
              <a:t>de Sólidos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6414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0466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No primeiro caso, uma cadeira pode ser modelada pela justaposição de paralelepípedos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48880"/>
            <a:ext cx="5472608" cy="3955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332656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Na figura a seguir pode-se observar uma cadeira que foi modelada pela justaposição de paralelepípedos e uma sala modelada</a:t>
            </a:r>
            <a:br>
              <a:rPr lang="pt-BR" sz="2400" dirty="0"/>
            </a:br>
            <a:r>
              <a:rPr lang="pt-BR" sz="2400" dirty="0"/>
              <a:t>pela justaposição de cadeiras e de uma mesa.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06246"/>
            <a:ext cx="6619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3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33265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figura a seguir apresenta uma mesa formada por  três cilindros co</a:t>
            </a:r>
            <a:r>
              <a:rPr lang="pt-BR" dirty="0"/>
              <a:t>m</a:t>
            </a:r>
            <a:r>
              <a:rPr lang="pt-BR" dirty="0" smtClean="0"/>
              <a:t> diferentes alturas e raios.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13" y="1628800"/>
            <a:ext cx="433803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332656"/>
            <a:ext cx="8568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No segundo caso, cria-se um conjunto de peças geralmente complexas e de uso comum para um determinado fim, por exemplo, engrenagens ou parafusos, e, a partir dessas primitivas, podemos criar uma infinidade de variações desses objetos com apenas alguns comandos para alteração de seus parâmetros , como mudança de alturas e diâmetros.</a:t>
            </a:r>
            <a:endParaRPr lang="pt-BR" sz="2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29" y="2348880"/>
            <a:ext cx="5325379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332656"/>
            <a:ext cx="8424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3.3.2 Geometria Sólida Construtiva</a:t>
            </a:r>
          </a:p>
          <a:p>
            <a:pPr algn="ctr"/>
            <a:r>
              <a:rPr lang="pt-BR" sz="2800" b="1" dirty="0" smtClean="0"/>
              <a:t>(</a:t>
            </a:r>
            <a:r>
              <a:rPr lang="pt-BR" sz="2800" b="1" i="1" dirty="0" smtClean="0"/>
              <a:t>CSG-</a:t>
            </a:r>
            <a:r>
              <a:rPr lang="pt-BR" sz="2800" b="1" i="1" dirty="0" err="1" smtClean="0"/>
              <a:t>Constructive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Solid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Geometry</a:t>
            </a:r>
            <a:r>
              <a:rPr lang="pt-BR" sz="2800" b="1" i="1" dirty="0" smtClean="0"/>
              <a:t>)</a:t>
            </a:r>
          </a:p>
          <a:p>
            <a:r>
              <a:rPr lang="pt-BR" sz="2000" dirty="0" smtClean="0"/>
              <a:t>O método de modelagem por CSG usa um esquema de representação de sólidos através de operações booleanas ou combinações de objetos sólidos a partir de operações de conjuntos (união, interseção e diferença).</a:t>
            </a:r>
          </a:p>
          <a:p>
            <a:r>
              <a:rPr lang="pt-BR" sz="2000" dirty="0" smtClean="0"/>
              <a:t>Nesse caso, o objeto é armazenado como uma árvore de operadores (nós) e primitivas simples. Alguns nós representam operadores booleanos, e outros representam translação, rotação, escala etc.</a:t>
            </a:r>
          </a:p>
          <a:p>
            <a:r>
              <a:rPr lang="pt-BR" sz="2000" dirty="0" smtClean="0"/>
              <a:t>Operação de diferença entre um retângulo e um elipse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87086"/>
            <a:ext cx="6419850" cy="3152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3326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União Cubo mais cilindro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628800"/>
            <a:ext cx="2664296" cy="3406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332656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Interseção entre duas esferas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43794"/>
            <a:ext cx="2174506" cy="188910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2" y="2143793"/>
            <a:ext cx="1456358" cy="17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188640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Diferença Cubo e Cone</a:t>
            </a:r>
            <a:endParaRPr lang="pt-BR" sz="3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27698"/>
            <a:ext cx="1944216" cy="170286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3" y="1927698"/>
            <a:ext cx="2269263" cy="18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548680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3.3.3 Modelagem por Varredura </a:t>
            </a:r>
            <a:r>
              <a:rPr lang="pt-BR" sz="2800" b="1" i="1" dirty="0" smtClean="0"/>
              <a:t>(</a:t>
            </a:r>
            <a:r>
              <a:rPr lang="pt-BR" sz="2800" b="1" i="1" dirty="0" err="1" smtClean="0"/>
              <a:t>Sweep</a:t>
            </a:r>
            <a:r>
              <a:rPr lang="pt-BR" sz="2800" b="1" i="1" dirty="0" smtClean="0"/>
              <a:t>) ou Deslizamento</a:t>
            </a:r>
          </a:p>
          <a:p>
            <a:pPr algn="ctr"/>
            <a:endParaRPr lang="pt-BR" sz="2800" b="1" i="1" dirty="0" smtClean="0"/>
          </a:p>
          <a:p>
            <a:r>
              <a:rPr lang="pt-BR" sz="2000" dirty="0" smtClean="0"/>
              <a:t>A representação por varredura cria objetos baseados na noção de que uma curva</a:t>
            </a:r>
          </a:p>
          <a:p>
            <a:r>
              <a:rPr lang="pt-BR" sz="2000" dirty="0" smtClean="0"/>
              <a:t>C1, quando deslocada no espaço, ao longo de uma trajetória dada por uma outra</a:t>
            </a:r>
          </a:p>
          <a:p>
            <a:r>
              <a:rPr lang="pt-BR" sz="2000" dirty="0" smtClean="0"/>
              <a:t>curva C2, descreve uma superfície que pode ser usada para definir um sólido.</a:t>
            </a:r>
          </a:p>
          <a:p>
            <a:r>
              <a:rPr lang="pt-BR" sz="2000" dirty="0" smtClean="0"/>
              <a:t> A curva C1 recebe o nome de Contorno ou </a:t>
            </a:r>
            <a:r>
              <a:rPr lang="pt-BR" sz="2000" dirty="0" err="1" smtClean="0"/>
              <a:t>Geratrizea</a:t>
            </a:r>
            <a:r>
              <a:rPr lang="pt-BR" sz="2000" dirty="0" smtClean="0"/>
              <a:t> C2 tem o nome de Caminho ou Diretriz.</a:t>
            </a:r>
          </a:p>
          <a:p>
            <a:r>
              <a:rPr lang="pt-BR" sz="2000" dirty="0" smtClean="0"/>
              <a:t>Na forma mais geral é possível ainda variar a orientação relativa entre as curvas</a:t>
            </a:r>
          </a:p>
          <a:p>
            <a:r>
              <a:rPr lang="pt-BR" sz="2000" dirty="0" smtClean="0"/>
              <a:t>durante o processo.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404664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Varredura Translacional (Extrusão)</a:t>
            </a:r>
          </a:p>
          <a:p>
            <a:pPr algn="ctr"/>
            <a:endParaRPr lang="pt-BR" sz="2800" b="1" dirty="0" smtClean="0"/>
          </a:p>
          <a:p>
            <a:r>
              <a:rPr lang="pt-BR" sz="2000" dirty="0" smtClean="0"/>
              <a:t>Um objeto “O” definido por varredura translacional é obtido pela translação por uma distância D, de uma superfície C, ao longo de um vetor .</a:t>
            </a:r>
          </a:p>
          <a:p>
            <a:endParaRPr lang="pt-BR" sz="2000" dirty="0" smtClean="0"/>
          </a:p>
          <a:p>
            <a:r>
              <a:rPr lang="pt-BR" sz="2000" dirty="0" smtClean="0"/>
              <a:t>A varredura translacional de um retângulo gera um paralelepípedo, de uma circunferência gera um cilindro. Podemos ainda aplicar a varredura translacional em faces de um objeto 3D. </a:t>
            </a:r>
          </a:p>
          <a:p>
            <a:r>
              <a:rPr lang="pt-BR" sz="2000" dirty="0" smtClean="0"/>
              <a:t>Apesar de ser considerada uma técnica de modelagem, a varredura translacional é considerada por diversos autores e sistemas como um modificador 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04664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3.1 PIVÔ</a:t>
            </a:r>
            <a:endParaRPr lang="pt-BR" sz="2800" b="1" dirty="0"/>
          </a:p>
          <a:p>
            <a:pPr algn="just"/>
            <a:r>
              <a:rPr lang="pt-BR" sz="2400" dirty="0"/>
              <a:t>Antes de iniciarmos os estudos sobre modelagem, precisamos conhecer uma </a:t>
            </a:r>
            <a:r>
              <a:rPr lang="pt-BR" sz="2400" dirty="0" smtClean="0"/>
              <a:t>peça importante </a:t>
            </a:r>
            <a:r>
              <a:rPr lang="pt-BR" sz="2400" dirty="0"/>
              <a:t>do assunto: o Pivô, </a:t>
            </a:r>
            <a:r>
              <a:rPr lang="pt-BR" sz="2400" dirty="0" smtClean="0"/>
              <a:t>ou o </a:t>
            </a:r>
            <a:r>
              <a:rPr lang="pt-BR" sz="2400" dirty="0"/>
              <a:t>sistema de</a:t>
            </a:r>
          </a:p>
          <a:p>
            <a:pPr algn="just"/>
            <a:r>
              <a:rPr lang="pt-BR" sz="2400" dirty="0"/>
              <a:t>referência do objeto</a:t>
            </a:r>
            <a:r>
              <a:rPr lang="pt-BR" sz="2400" dirty="0" smtClean="0"/>
              <a:t>. Todos os objetos têm um pivô 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60848"/>
            <a:ext cx="75608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51520" y="4293096"/>
            <a:ext cx="8640960" cy="274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</a:t>
            </a:r>
            <a:r>
              <a:rPr lang="pt-BR" sz="2400" dirty="0"/>
              <a:t>centro do objeto ou o centro de </a:t>
            </a:r>
            <a:r>
              <a:rPr lang="pt-BR" sz="2400" dirty="0" smtClean="0"/>
              <a:t>coordenada </a:t>
            </a:r>
            <a:r>
              <a:rPr lang="pt-BR" sz="2400" dirty="0"/>
              <a:t>locais.</a:t>
            </a:r>
          </a:p>
          <a:p>
            <a:pPr algn="just"/>
            <a:r>
              <a:rPr lang="pt-BR" sz="2400" dirty="0"/>
              <a:t>Quando </a:t>
            </a:r>
            <a:r>
              <a:rPr lang="pt-BR" sz="2400" dirty="0" smtClean="0"/>
              <a:t>modelamos um objeto</a:t>
            </a:r>
            <a:r>
              <a:rPr lang="pt-BR" sz="2400" dirty="0"/>
              <a:t>, </a:t>
            </a:r>
            <a:r>
              <a:rPr lang="pt-BR" sz="2400" dirty="0" smtClean="0"/>
              <a:t>usando um software</a:t>
            </a:r>
            <a:r>
              <a:rPr lang="pt-BR" sz="2400" dirty="0"/>
              <a:t>, </a:t>
            </a:r>
            <a:r>
              <a:rPr lang="pt-BR" sz="2400" dirty="0" smtClean="0"/>
              <a:t> o pivô </a:t>
            </a:r>
            <a:r>
              <a:rPr lang="pt-BR" sz="2400" dirty="0"/>
              <a:t>é criado automaticamente pelo </a:t>
            </a:r>
            <a:r>
              <a:rPr lang="pt-BR" sz="2400" dirty="0" smtClean="0"/>
              <a:t>sistema.O </a:t>
            </a:r>
            <a:r>
              <a:rPr lang="pt-BR" sz="2400" dirty="0"/>
              <a:t>pivô de um objeto é usado em funções </a:t>
            </a:r>
            <a:r>
              <a:rPr lang="pt-BR" sz="2400" dirty="0" smtClean="0"/>
              <a:t>de transformação como </a:t>
            </a:r>
            <a:r>
              <a:rPr lang="pt-BR" sz="2400" dirty="0"/>
              <a:t>centralizar, </a:t>
            </a:r>
            <a:r>
              <a:rPr lang="pt-BR" sz="2400" dirty="0" err="1"/>
              <a:t>rotacionar</a:t>
            </a:r>
            <a:r>
              <a:rPr lang="pt-BR" sz="2400" dirty="0"/>
              <a:t> e dimensionar; para </a:t>
            </a:r>
            <a:r>
              <a:rPr lang="pt-BR" sz="2400" dirty="0" smtClean="0"/>
              <a:t>determinar a </a:t>
            </a:r>
            <a:r>
              <a:rPr lang="pt-BR" sz="2400" dirty="0"/>
              <a:t>posição de atuação </a:t>
            </a:r>
            <a:r>
              <a:rPr lang="pt-BR" sz="2400" dirty="0" smtClean="0"/>
              <a:t>de um modificador e para definir </a:t>
            </a:r>
            <a:r>
              <a:rPr lang="pt-BR" sz="2400" dirty="0"/>
              <a:t>a relação de transformação para os elementos conectados</a:t>
            </a:r>
            <a:r>
              <a:rPr lang="pt-BR" sz="2400" dirty="0" smtClean="0"/>
              <a:t>. (mostrar ex.  </a:t>
            </a:r>
            <a:r>
              <a:rPr lang="pt-BR" sz="2400" dirty="0" err="1" smtClean="0"/>
              <a:t>Blender</a:t>
            </a:r>
            <a:r>
              <a:rPr lang="pt-BR" sz="2400" dirty="0" smtClean="0"/>
              <a:t>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423863"/>
            <a:ext cx="8496944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5" y="1262786"/>
            <a:ext cx="6445029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8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12" y="293733"/>
            <a:ext cx="6831030" cy="5727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5536" y="18864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3.3.4 Superfícies Paramétricas</a:t>
            </a:r>
            <a:endParaRPr lang="pt-BR" sz="36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79512" y="98072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Superfícies paramétricas são usadas quando se necessita trabalhar com </a:t>
            </a:r>
            <a:r>
              <a:rPr lang="pt-BR" sz="2400" dirty="0" smtClean="0"/>
              <a:t>superfícies suaves </a:t>
            </a:r>
            <a:r>
              <a:rPr lang="pt-BR" sz="2400" dirty="0"/>
              <a:t>na modelagem de objetos de forma livre (</a:t>
            </a:r>
            <a:r>
              <a:rPr lang="pt-BR" sz="2400" i="1" dirty="0" err="1"/>
              <a:t>Free</a:t>
            </a:r>
            <a:r>
              <a:rPr lang="pt-BR" sz="2400" i="1" dirty="0"/>
              <a:t> </a:t>
            </a:r>
            <a:r>
              <a:rPr lang="pt-BR" sz="2400" i="1" dirty="0" err="1"/>
              <a:t>Form</a:t>
            </a:r>
            <a:r>
              <a:rPr lang="pt-BR" sz="2400" i="1" dirty="0"/>
              <a:t> </a:t>
            </a:r>
            <a:r>
              <a:rPr lang="pt-BR" sz="2400" i="1" dirty="0" err="1"/>
              <a:t>Objects</a:t>
            </a:r>
            <a:r>
              <a:rPr lang="pt-BR" sz="2400" dirty="0"/>
              <a:t>). Neste caso, uma representação</a:t>
            </a:r>
          </a:p>
          <a:p>
            <a:pPr algn="just"/>
            <a:r>
              <a:rPr lang="pt-BR" sz="2400" dirty="0"/>
              <a:t>muito utilizada são os </a:t>
            </a:r>
            <a:r>
              <a:rPr lang="pt-BR" sz="2400" i="1" dirty="0"/>
              <a:t>patches </a:t>
            </a:r>
            <a:r>
              <a:rPr lang="pt-BR" sz="2400" dirty="0"/>
              <a:t>paramétricos </a:t>
            </a:r>
            <a:r>
              <a:rPr lang="pt-BR" sz="2400" dirty="0" err="1"/>
              <a:t>bicúbicos</a:t>
            </a:r>
            <a:r>
              <a:rPr lang="pt-BR" sz="2400" dirty="0"/>
              <a:t>, que permitem calcular </a:t>
            </a:r>
            <a:r>
              <a:rPr lang="pt-BR" sz="2400" dirty="0" smtClean="0"/>
              <a:t>as coordenadas </a:t>
            </a:r>
            <a:r>
              <a:rPr lang="pt-BR" sz="2400" dirty="0"/>
              <a:t>de todos os pontos que formam uma superfície curva através da definição de</a:t>
            </a:r>
          </a:p>
          <a:p>
            <a:pPr algn="just"/>
            <a:r>
              <a:rPr lang="pt-BR" sz="2400" dirty="0"/>
              <a:t>16 pontos de controle e da utilização de três equações, uma para x, uma para y e uma </a:t>
            </a:r>
            <a:r>
              <a:rPr lang="pt-BR" sz="2400" dirty="0" smtClean="0"/>
              <a:t>para z</a:t>
            </a:r>
            <a:r>
              <a:rPr lang="pt-BR" sz="2400" dirty="0"/>
              <a:t>. Cada equação possui duas variáveis (ou parâmetros) e termos para todo domínio dos</a:t>
            </a:r>
          </a:p>
          <a:p>
            <a:pPr algn="just"/>
            <a:r>
              <a:rPr lang="pt-BR" sz="2400" dirty="0"/>
              <a:t>parâmetros até o seu cubo (daí as expressões bi e cúbico).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413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332656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Em outras palavras, o </a:t>
            </a:r>
            <a:r>
              <a:rPr lang="pt-BR" sz="2000" i="1" dirty="0"/>
              <a:t>patch </a:t>
            </a:r>
            <a:r>
              <a:rPr lang="pt-BR" sz="2000" dirty="0"/>
              <a:t>é uma superfície curva na qual cada um dos pontos que</a:t>
            </a:r>
          </a:p>
          <a:p>
            <a:pPr algn="just"/>
            <a:r>
              <a:rPr lang="pt-BR" sz="2000" dirty="0"/>
              <a:t>a formam deve ser processado. Para isto, inicialmente devem ser definidos 16 pontos </a:t>
            </a:r>
            <a:r>
              <a:rPr lang="pt-BR" sz="2000" dirty="0" smtClean="0"/>
              <a:t>3D, chamados </a:t>
            </a:r>
            <a:r>
              <a:rPr lang="pt-BR" sz="2000" dirty="0"/>
              <a:t>pontos de controle. Quatro destes pontos que determinam a forma do </a:t>
            </a:r>
            <a:r>
              <a:rPr lang="pt-BR" sz="2000" i="1" dirty="0"/>
              <a:t>patch </a:t>
            </a:r>
            <a:r>
              <a:rPr lang="pt-BR" sz="2000" dirty="0" smtClean="0"/>
              <a:t>pertencem aos </a:t>
            </a:r>
            <a:r>
              <a:rPr lang="pt-BR" sz="2000" dirty="0"/>
              <a:t>seus cantos. A partir da especificação dos pontos de controle, são usadas </a:t>
            </a:r>
            <a:r>
              <a:rPr lang="pt-BR" sz="2000" dirty="0" smtClean="0"/>
              <a:t>três funções </a:t>
            </a:r>
            <a:r>
              <a:rPr lang="pt-BR" sz="2000" dirty="0"/>
              <a:t>para calcular os valores intermediários que, simplificadamente, são resultantes de</a:t>
            </a:r>
          </a:p>
          <a:p>
            <a:pPr algn="just"/>
            <a:r>
              <a:rPr lang="pt-BR" sz="2000" dirty="0"/>
              <a:t>uma interpolação. Através de parâmetros passados para as funções, é possível </a:t>
            </a:r>
            <a:r>
              <a:rPr lang="pt-BR" sz="2000" dirty="0" smtClean="0"/>
              <a:t>determinar a </a:t>
            </a:r>
            <a:r>
              <a:rPr lang="pt-BR" sz="2000" dirty="0"/>
              <a:t>quantidade de valores intermediários calculados. Além disso, sempre que um ponto </a:t>
            </a:r>
            <a:r>
              <a:rPr lang="pt-BR" sz="2000" dirty="0" smtClean="0"/>
              <a:t>de controle </a:t>
            </a:r>
            <a:r>
              <a:rPr lang="pt-BR" sz="2000" dirty="0"/>
              <a:t>é alterado, os pontos que formam a superfície devem ser gerados novamente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828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260648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Diferentes superfícies podem ser geradas alterando as funções utilizadas, tais </a:t>
            </a:r>
            <a:r>
              <a:rPr lang="pt-BR" sz="2400" dirty="0" smtClean="0"/>
              <a:t>como </a:t>
            </a:r>
            <a:r>
              <a:rPr lang="pt-BR" sz="2400" dirty="0" err="1" smtClean="0"/>
              <a:t>Bezier</a:t>
            </a:r>
            <a:r>
              <a:rPr lang="pt-BR" sz="2400" dirty="0"/>
              <a:t>, B-</a:t>
            </a:r>
            <a:r>
              <a:rPr lang="pt-BR" sz="2400" dirty="0" err="1"/>
              <a:t>Spline</a:t>
            </a:r>
            <a:r>
              <a:rPr lang="pt-BR" sz="2400" dirty="0"/>
              <a:t> e NURBS. A Figura </a:t>
            </a:r>
            <a:r>
              <a:rPr lang="pt-BR" sz="2400" dirty="0" smtClean="0"/>
              <a:t>seguinte </a:t>
            </a:r>
            <a:r>
              <a:rPr lang="pt-BR" sz="2400" dirty="0"/>
              <a:t>apresenta dois exemplos de superfícies </a:t>
            </a:r>
            <a:r>
              <a:rPr lang="pt-BR" sz="2400" dirty="0" err="1"/>
              <a:t>Bezier</a:t>
            </a:r>
            <a:r>
              <a:rPr lang="pt-BR" sz="2400" dirty="0"/>
              <a:t>, </a:t>
            </a:r>
            <a:r>
              <a:rPr lang="pt-BR" sz="2400" dirty="0" smtClean="0"/>
              <a:t>cujos pontos </a:t>
            </a:r>
            <a:r>
              <a:rPr lang="pt-BR" sz="2400" dirty="0"/>
              <a:t>de controle são representados através de pequenos cubos. É possível observar </a:t>
            </a:r>
            <a:r>
              <a:rPr lang="pt-BR" sz="2400" dirty="0" smtClean="0"/>
              <a:t>como a </a:t>
            </a:r>
            <a:r>
              <a:rPr lang="pt-BR" sz="2400" dirty="0"/>
              <a:t>quantidade de pontos intermediários influencia na qualidade da superfície. As </a:t>
            </a:r>
            <a:r>
              <a:rPr lang="pt-BR" sz="2400" dirty="0" smtClean="0"/>
              <a:t>superfícies </a:t>
            </a:r>
            <a:r>
              <a:rPr lang="pt-BR" sz="2400" dirty="0" err="1" smtClean="0"/>
              <a:t>Bézier</a:t>
            </a:r>
            <a:r>
              <a:rPr lang="pt-BR" sz="2400" dirty="0" smtClean="0"/>
              <a:t> </a:t>
            </a:r>
            <a:r>
              <a:rPr lang="pt-BR" sz="2400" dirty="0"/>
              <a:t>são interessantes nos projetos interativos, pois os pontos de controle podem ser </a:t>
            </a:r>
            <a:r>
              <a:rPr lang="pt-BR" sz="2400" dirty="0" smtClean="0"/>
              <a:t>facilmente manipulados </a:t>
            </a:r>
            <a:r>
              <a:rPr lang="pt-BR" sz="2400" dirty="0"/>
              <a:t>para alterar a forma do </a:t>
            </a:r>
            <a:r>
              <a:rPr lang="pt-BR" sz="2400" i="1" dirty="0"/>
              <a:t>patch </a:t>
            </a:r>
            <a:r>
              <a:rPr lang="pt-BR" sz="2400" dirty="0"/>
              <a:t>da superfície.</a:t>
            </a:r>
            <a:endParaRPr lang="pt-BR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573016"/>
            <a:ext cx="536612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76672"/>
            <a:ext cx="835292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3.4  MODIFICADORES</a:t>
            </a:r>
          </a:p>
          <a:p>
            <a:r>
              <a:rPr lang="pt-BR" sz="2200" dirty="0" smtClean="0"/>
              <a:t>Modificadores, como o próprio nome diz, modificam a estrutura geométrica do objeto.</a:t>
            </a:r>
          </a:p>
          <a:p>
            <a:r>
              <a:rPr lang="pt-BR" sz="2200" dirty="0" smtClean="0"/>
              <a:t>Todos os sistemas de modelagem utilizam esses recursos para facilitar e agilizar a modelagem (e a animação). Sobre eles, é importante saber que:</a:t>
            </a:r>
          </a:p>
          <a:p>
            <a:r>
              <a:rPr lang="pt-BR" sz="2200" dirty="0" smtClean="0"/>
              <a:t>— É possível aplicar um número ilimitado de modificadores para um objeto ou parte de um objeto;</a:t>
            </a:r>
          </a:p>
          <a:p>
            <a:r>
              <a:rPr lang="pt-BR" sz="2200" dirty="0" smtClean="0"/>
              <a:t>— É possível alterar os parâmetros de modificação para realizar uma animação;</a:t>
            </a:r>
          </a:p>
          <a:p>
            <a:r>
              <a:rPr lang="pt-BR" sz="2200" dirty="0" smtClean="0"/>
              <a:t>— Os modificadores podem ser retirados e todas as suas mudanças para o objeto desaparecem;</a:t>
            </a:r>
          </a:p>
          <a:p>
            <a:r>
              <a:rPr lang="pt-BR" sz="2200" dirty="0" smtClean="0"/>
              <a:t>— É possível reposicionar e copiar modificadores para outros objetos usando controles específicos;</a:t>
            </a:r>
          </a:p>
          <a:p>
            <a:r>
              <a:rPr lang="pt-BR" sz="2200" dirty="0" smtClean="0"/>
              <a:t>— A sequencia em que você faz modificações é importante. Cada modificação afeta aquela que vem depois. Duas modificações em um mesmo objeto aplicadas em ordem inversa geram resultados diferentes.</a:t>
            </a:r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0466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Todos os sistemas de modelagem possuem modificadores para auxiliar na tarefa de modelagem e animação. Seria quase impossível ou muito custoso (tempo é dinheiro) realizar determinadas alterações na geometria do objeto sem o uso deles.</a:t>
            </a:r>
          </a:p>
          <a:p>
            <a:r>
              <a:rPr lang="pt-BR" sz="2400" dirty="0" smtClean="0"/>
              <a:t>Os modificadores que iremos mencionar podem ser considerados como genéricos para todos os sistemas 3D.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47141"/>
            <a:ext cx="6178286" cy="527414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5536" y="3326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3.4.1  Modificador Bend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260648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3.4.2 Modificador </a:t>
            </a:r>
            <a:r>
              <a:rPr lang="pt-BR" sz="2800" dirty="0" err="1" smtClean="0"/>
              <a:t>meshsmmoth</a:t>
            </a:r>
            <a:r>
              <a:rPr lang="pt-BR" sz="2800" dirty="0" smtClean="0"/>
              <a:t> ( Suavização)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0728"/>
            <a:ext cx="5976664" cy="5455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32656"/>
            <a:ext cx="87129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3.2  </a:t>
            </a:r>
            <a:r>
              <a:rPr lang="pt-BR" sz="2800" b="1" dirty="0"/>
              <a:t>FORMAS DE </a:t>
            </a:r>
            <a:r>
              <a:rPr lang="pt-BR" sz="2800" b="1" dirty="0" smtClean="0"/>
              <a:t>ARMAZENAMENO DE SÓLIDOS</a:t>
            </a:r>
            <a:endParaRPr lang="pt-BR" sz="2800" b="1" dirty="0"/>
          </a:p>
          <a:p>
            <a:endParaRPr lang="pt-BR" sz="2800" b="1" dirty="0"/>
          </a:p>
          <a:p>
            <a:r>
              <a:rPr lang="pt-BR" sz="2400" dirty="0"/>
              <a:t>Cada método de representação tem suas vantagens e desvantagens. Uma solução ideal poderá ser uma </a:t>
            </a:r>
            <a:r>
              <a:rPr lang="pt-BR" sz="2400" b="1" dirty="0"/>
              <a:t>forma híbrida, </a:t>
            </a:r>
            <a:r>
              <a:rPr lang="pt-BR" sz="2400" dirty="0"/>
              <a:t>isto é, uma mistura de alguns desses métodos.</a:t>
            </a:r>
          </a:p>
          <a:p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9512" y="2764091"/>
            <a:ext cx="86409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3.2.1 </a:t>
            </a:r>
            <a:r>
              <a:rPr lang="pt-BR" sz="2800" b="1" dirty="0"/>
              <a:t>Representação Aramada (</a:t>
            </a:r>
            <a:r>
              <a:rPr lang="pt-BR" sz="2800" b="1" dirty="0" err="1"/>
              <a:t>Wire</a:t>
            </a:r>
            <a:r>
              <a:rPr lang="pt-BR" sz="2800" b="1" dirty="0"/>
              <a:t> Frame)</a:t>
            </a:r>
            <a:endParaRPr lang="pt-BR" sz="2800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9512" y="3564310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Nesta representação, os objetos são descritos por um conjunto de arestas que define as bordas do objeto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O método </a:t>
            </a:r>
            <a:r>
              <a:rPr lang="pt-BR" sz="2400" dirty="0" smtClean="0"/>
              <a:t>nada mais </a:t>
            </a:r>
            <a:r>
              <a:rPr lang="pt-BR" sz="2400" dirty="0"/>
              <a:t>é do que uma extensão 3D do método de representação de objetos 2D por arestas</a:t>
            </a:r>
            <a:r>
              <a:rPr lang="pt-BR" sz="2400" dirty="0" smtClean="0"/>
              <a:t>.</a:t>
            </a:r>
            <a:endParaRPr lang="pt-BR" sz="2400" dirty="0"/>
          </a:p>
          <a:p>
            <a:r>
              <a:rPr lang="pt-BR" sz="2400" dirty="0"/>
              <a:t>A principal vantagem dessa técnica é a sua velocidade na exibição dos modelos, sendo necessário apenas exibir um conjunto de linhas.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07504" y="188640"/>
            <a:ext cx="89289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Porém, há sérios inconvenientes no uso da representação aramada:</a:t>
            </a:r>
            <a:br>
              <a:rPr lang="pt-BR" dirty="0"/>
            </a:br>
            <a:r>
              <a:rPr lang="pt-BR" dirty="0"/>
              <a:t>ela gera um representação "ambígua". Ou seja, quando o modelo é exibido pode dar margem a mais de uma interpretação.</a:t>
            </a:r>
            <a:br>
              <a:rPr lang="pt-BR" dirty="0"/>
            </a:br>
            <a:r>
              <a:rPr lang="pt-BR" dirty="0" smtClean="0"/>
              <a:t>1. A </a:t>
            </a:r>
            <a:r>
              <a:rPr lang="pt-BR" dirty="0"/>
              <a:t>figura 1 exemplifica o problema. Em "a" tem-se a representação aramada e em "b" e "c", duas possíveis </a:t>
            </a:r>
            <a:r>
              <a:rPr lang="pt-BR" dirty="0" smtClean="0"/>
              <a:t>interpretações. O </a:t>
            </a:r>
            <a:r>
              <a:rPr lang="pt-BR" dirty="0"/>
              <a:t>problema não reside propriamente no fato de que a simples exibição das linhas gera </a:t>
            </a:r>
            <a:r>
              <a:rPr lang="pt-BR" dirty="0" smtClean="0"/>
              <a:t>ambiguidades, </a:t>
            </a:r>
            <a:r>
              <a:rPr lang="pt-BR" dirty="0"/>
              <a:t>mas sim, </a:t>
            </a:r>
            <a:r>
              <a:rPr lang="pt-BR" dirty="0" smtClean="0"/>
              <a:t>na constatação </a:t>
            </a:r>
            <a:r>
              <a:rPr lang="pt-BR" dirty="0"/>
              <a:t>de que o modelo não fornece informações suficientes para que estas sejam eliminadas(no exemplo </a:t>
            </a:r>
            <a:r>
              <a:rPr lang="pt-BR" dirty="0" smtClean="0"/>
              <a:t>seria necessário </a:t>
            </a:r>
            <a:r>
              <a:rPr lang="pt-BR" dirty="0"/>
              <a:t>remover as arestas da parte traseira do objeto);</a:t>
            </a:r>
            <a:br>
              <a:rPr lang="pt-BR" dirty="0"/>
            </a:br>
            <a:r>
              <a:rPr lang="pt-BR" dirty="0" smtClean="0"/>
              <a:t>2. é </a:t>
            </a:r>
            <a:r>
              <a:rPr lang="pt-BR" dirty="0"/>
              <a:t>bastante difícil, e em alguns casos impossível, realizar certas operações como a determinação de massa, volume,</a:t>
            </a:r>
            <a:br>
              <a:rPr lang="pt-BR" dirty="0"/>
            </a:br>
            <a:r>
              <a:rPr lang="pt-BR" dirty="0"/>
              <a:t>inclusão ou não de pontos, etc.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84984"/>
            <a:ext cx="859155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04664"/>
            <a:ext cx="8820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3.2.2 </a:t>
            </a:r>
            <a:r>
              <a:rPr lang="pt-BR" sz="2800" b="1" dirty="0"/>
              <a:t>Representação por Faces (ou Superfícies Limitantes</a:t>
            </a:r>
            <a:r>
              <a:rPr lang="pt-BR" sz="2800" b="1" dirty="0" smtClean="0"/>
              <a:t>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196752"/>
            <a:ext cx="8568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Esta técnica consiste em definir um modelo através de um conjunto de polígonos que delimitam uma região fechada do </a:t>
            </a:r>
            <a:r>
              <a:rPr lang="pt-BR" sz="2400" dirty="0" smtClean="0"/>
              <a:t>espaço, ou seja através de uma </a:t>
            </a:r>
            <a:r>
              <a:rPr lang="pt-BR" sz="2400" b="1" dirty="0" smtClean="0"/>
              <a:t>malha de polígonos.</a:t>
            </a: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/>
              <a:t>Esta região define o interior do modelo. </a:t>
            </a:r>
            <a:endParaRPr lang="pt-BR" sz="2400" dirty="0" smtClean="0"/>
          </a:p>
          <a:p>
            <a:r>
              <a:rPr lang="pt-BR" sz="2400" dirty="0" smtClean="0"/>
              <a:t>Aos </a:t>
            </a:r>
            <a:r>
              <a:rPr lang="pt-BR" sz="2400" dirty="0"/>
              <a:t>polígonos que limitam a região dá-se o nome de FACES.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objeto formado por </a:t>
            </a:r>
            <a:r>
              <a:rPr lang="pt-BR" sz="2400" dirty="0" smtClean="0"/>
              <a:t>esta técnica </a:t>
            </a:r>
            <a:r>
              <a:rPr lang="pt-BR" sz="2400" dirty="0"/>
              <a:t>é normalmente chamado de </a:t>
            </a:r>
            <a:r>
              <a:rPr lang="pt-BR" sz="2400" dirty="0" smtClean="0"/>
              <a:t>POLIEDRO.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4" y="1052736"/>
            <a:ext cx="8127653" cy="43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404664"/>
            <a:ext cx="82089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3.3  TÉCNICAS DE MODELAGEM DE SÓLIDOS</a:t>
            </a:r>
          </a:p>
          <a:p>
            <a:endParaRPr lang="pt-BR" sz="2800" b="1" dirty="0" smtClean="0"/>
          </a:p>
          <a:p>
            <a:r>
              <a:rPr lang="pt-BR" sz="2000" dirty="0" smtClean="0"/>
              <a:t>Basicamente, podemos dividir as técnicas de modelagem em três formas: </a:t>
            </a:r>
          </a:p>
          <a:p>
            <a:endParaRPr lang="pt-BR" sz="2000" dirty="0" smtClean="0"/>
          </a:p>
          <a:p>
            <a:r>
              <a:rPr lang="pt-BR" sz="2000" dirty="0" smtClean="0"/>
              <a:t>Manual</a:t>
            </a:r>
          </a:p>
          <a:p>
            <a:endParaRPr lang="pt-BR" sz="2000" dirty="0" smtClean="0"/>
          </a:p>
          <a:p>
            <a:r>
              <a:rPr lang="pt-BR" sz="2000" dirty="0" smtClean="0"/>
              <a:t>Automática </a:t>
            </a:r>
          </a:p>
          <a:p>
            <a:endParaRPr lang="pt-BR" sz="2000" dirty="0" smtClean="0"/>
          </a:p>
          <a:p>
            <a:r>
              <a:rPr lang="pt-BR" sz="2000" dirty="0" smtClean="0"/>
              <a:t>Matemática.</a:t>
            </a:r>
          </a:p>
          <a:p>
            <a:endParaRPr lang="pt-BR" sz="2000" dirty="0" smtClean="0"/>
          </a:p>
          <a:p>
            <a:r>
              <a:rPr lang="pt-BR" sz="2000" dirty="0" smtClean="0"/>
              <a:t>O método matemático de modelagem usa uma descrição matemática e algoritmos para gerar um objeto. Exemplos desse método são a modelagem por varredura e a modelagem fractal.</a:t>
            </a:r>
          </a:p>
          <a:p>
            <a:r>
              <a:rPr lang="pt-BR" sz="2000" dirty="0" smtClean="0"/>
              <a:t> O método matemático vem sendo usado para modelar efeitos naturais como turbulência ou proliferação de organismos microscópicos.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332656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 modelagem automática é sem dúvida a mais sofisticada, porém, a mais rápida e poderosa. </a:t>
            </a:r>
          </a:p>
          <a:p>
            <a:r>
              <a:rPr lang="pt-BR" sz="2000" dirty="0" smtClean="0"/>
              <a:t>Através de equipamentos especiais como scanners 3D, podemos obter o</a:t>
            </a:r>
          </a:p>
          <a:p>
            <a:r>
              <a:rPr lang="pt-BR" sz="2000" dirty="0" smtClean="0"/>
              <a:t>modelo tridimensional de quase tudo. </a:t>
            </a:r>
          </a:p>
          <a:p>
            <a:r>
              <a:rPr lang="pt-BR" sz="2000" dirty="0" smtClean="0"/>
              <a:t>Esse método tem encontrado diversas novas aplicações para a computação gráfica, como o projeto </a:t>
            </a:r>
            <a:r>
              <a:rPr lang="pt-BR" sz="2000" dirty="0" err="1" smtClean="0"/>
              <a:t>T-Rex</a:t>
            </a:r>
            <a:r>
              <a:rPr lang="pt-BR" sz="2000" dirty="0" smtClean="0"/>
              <a:t>, onde o modelo tridimensional</a:t>
            </a:r>
          </a:p>
          <a:p>
            <a:r>
              <a:rPr lang="pt-BR" sz="2000" dirty="0" smtClean="0"/>
              <a:t>de uma </a:t>
            </a:r>
            <a:r>
              <a:rPr lang="pt-BR" sz="2000" dirty="0" err="1" smtClean="0"/>
              <a:t>auto-estrada</a:t>
            </a:r>
            <a:r>
              <a:rPr lang="pt-BR" sz="2000" dirty="0" smtClean="0"/>
              <a:t> é usado para inspeções. </a:t>
            </a:r>
          </a:p>
          <a:p>
            <a:r>
              <a:rPr lang="pt-BR" sz="2000" dirty="0" smtClean="0"/>
              <a:t>Outro exemplo do uso desse método é o projeto Michelangelo </a:t>
            </a:r>
            <a:r>
              <a:rPr lang="pt-BR" sz="2000" i="1" dirty="0" smtClean="0"/>
              <a:t>(</a:t>
            </a:r>
            <a:r>
              <a:rPr lang="pt-BR" sz="2000" i="1" dirty="0" err="1" smtClean="0"/>
              <a:t>The</a:t>
            </a:r>
            <a:r>
              <a:rPr lang="pt-BR" sz="2000" i="1" dirty="0" smtClean="0"/>
              <a:t> Digital Michelangelo Project: 3DScanning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Large</a:t>
            </a:r>
            <a:r>
              <a:rPr lang="pt-BR" sz="2000" dirty="0" smtClean="0"/>
              <a:t> Status – http://graphics. stanford.edu/</a:t>
            </a:r>
            <a:r>
              <a:rPr lang="pt-BR" sz="2000" dirty="0" err="1" smtClean="0"/>
              <a:t>papers</a:t>
            </a:r>
            <a:r>
              <a:rPr lang="pt-BR" sz="2000" dirty="0" smtClean="0"/>
              <a:t>/</a:t>
            </a:r>
            <a:r>
              <a:rPr lang="pt-BR" sz="2000" dirty="0" err="1" smtClean="0"/>
              <a:t>dmich-sigoo</a:t>
            </a:r>
            <a:r>
              <a:rPr lang="pt-BR" sz="2000" i="1" dirty="0" smtClean="0"/>
              <a:t>), onde busca-se </a:t>
            </a:r>
            <a:r>
              <a:rPr lang="pt-BR" sz="2000" dirty="0" smtClean="0"/>
              <a:t>fazer um arquivo tridimensional das obras desse gênio da renascença.</a:t>
            </a:r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404664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A modelagem manual é sem dúvida o método mais fácil, barato e antigo que utiliza basicamente as medidas de um modelo real e a intuição do modelador. </a:t>
            </a:r>
          </a:p>
          <a:p>
            <a:r>
              <a:rPr lang="pt-BR" sz="2000" dirty="0" smtClean="0"/>
              <a:t>A forma manual foi inicialmente usada pela indústria automobilística e aeronáutica para a concepção e teste de novos modelos. A seguir descrevemos uma série de técnicas de modelagem manual.</a:t>
            </a: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528" y="2996952"/>
            <a:ext cx="85689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3.3.1 </a:t>
            </a:r>
            <a:r>
              <a:rPr lang="pt-BR" sz="2800" b="1" dirty="0" err="1" smtClean="0"/>
              <a:t>Instanciamento</a:t>
            </a:r>
            <a:r>
              <a:rPr lang="pt-BR" sz="2800" b="1" dirty="0" smtClean="0"/>
              <a:t> de Primitivas </a:t>
            </a:r>
            <a:r>
              <a:rPr lang="pt-BR" sz="2800" i="1" dirty="0">
                <a:solidFill>
                  <a:srgbClr val="000000"/>
                </a:solidFill>
                <a:latin typeface="Arial-BoldItalicMT"/>
              </a:rPr>
              <a:t>(justaposição de sólidos primitivos)</a:t>
            </a:r>
            <a:r>
              <a:rPr lang="pt-BR" sz="2800" dirty="0">
                <a:solidFill>
                  <a:srgbClr val="000000"/>
                </a:solidFill>
                <a:latin typeface="Arial-BoldItalicMT"/>
              </a:rPr>
              <a:t/>
            </a:r>
            <a:br>
              <a:rPr lang="pt-BR" sz="2800" dirty="0">
                <a:solidFill>
                  <a:srgbClr val="000000"/>
                </a:solidFill>
                <a:latin typeface="Arial-BoldItalicMT"/>
              </a:rPr>
            </a:br>
            <a:endParaRPr lang="pt-BR" sz="2800" b="1" dirty="0" smtClean="0"/>
          </a:p>
          <a:p>
            <a:r>
              <a:rPr lang="pt-BR" sz="2000" dirty="0" smtClean="0"/>
              <a:t>Em </a:t>
            </a:r>
            <a:r>
              <a:rPr lang="pt-BR" sz="2000" dirty="0" err="1" smtClean="0"/>
              <a:t>instanciamento</a:t>
            </a:r>
            <a:r>
              <a:rPr lang="pt-BR" sz="2000" dirty="0" smtClean="0"/>
              <a:t> de primitivas, o sistema de modelagem define um conjunto de formas sólidas primitivas que são relevantes à área de aplicação. </a:t>
            </a:r>
          </a:p>
          <a:p>
            <a:r>
              <a:rPr lang="pt-BR" sz="2000" dirty="0" smtClean="0"/>
              <a:t>Esta técnica de modelagem cria novos objetos através do posicionamento de objetos por transformações geométricas (mudanças de escala, rotação, translação etc.) ou pelo uso de primitivas parametrizáveis.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1700</Words>
  <Application>Microsoft Office PowerPoint</Application>
  <PresentationFormat>Apresentação na tela (4:3)</PresentationFormat>
  <Paragraphs>92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Arial-BoldItalicMT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4</dc:title>
  <dc:creator>Manoel</dc:creator>
  <cp:lastModifiedBy>manoelrib</cp:lastModifiedBy>
  <cp:revision>184</cp:revision>
  <dcterms:created xsi:type="dcterms:W3CDTF">2013-08-19T19:20:47Z</dcterms:created>
  <dcterms:modified xsi:type="dcterms:W3CDTF">2021-09-27T14:05:42Z</dcterms:modified>
</cp:coreProperties>
</file>