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8" r:id="rId15"/>
    <p:sldId id="279" r:id="rId16"/>
    <p:sldId id="280" r:id="rId17"/>
    <p:sldId id="281" r:id="rId18"/>
    <p:sldId id="282" r:id="rId19"/>
    <p:sldId id="275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636" y="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1F48-C695-4574-ABAB-A6E74BF08A18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A42-66CE-4264-9AF5-8F6019F1D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DA42-66CE-4264-9AF5-8F6019F1D8A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5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E91F4E-9D59-4789-B13D-53DBCC160B73}" type="datetime1">
              <a:rPr lang="pt-BR" smtClean="0"/>
              <a:t>21/08/2019</a:t>
            </a:fld>
            <a:endParaRPr lang="pt-B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FA72B-820C-406E-BDE1-764A64E58B7C}" type="datetime1">
              <a:rPr lang="pt-BR" smtClean="0"/>
              <a:t>21/08/2019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57853F-F9D0-489E-8E16-B9A78A4DCC63}" type="datetime1">
              <a:rPr lang="pt-BR" smtClean="0"/>
              <a:t>21/08/2019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036298-7DFF-46F8-A77B-F9AF7ADB2CCC}" type="datetime1">
              <a:rPr lang="pt-BR" smtClean="0"/>
              <a:t>21/08/2019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C665F-505B-453B-BB66-335744DC0DC4}" type="datetime1">
              <a:rPr lang="pt-BR" smtClean="0"/>
              <a:t>21/08/2019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480CD-D28B-4F05-AAFA-659EA17A6A80}" type="datetime1">
              <a:rPr lang="pt-BR" smtClean="0"/>
              <a:t>21/08/2019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0A9645-D29B-405B-A53C-1FC3F7208956}" type="datetime1">
              <a:rPr lang="pt-BR" smtClean="0"/>
              <a:t>21/08/2019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4F69-51C6-416F-B706-CBA4B420426F}" type="datetime1">
              <a:rPr lang="pt-BR" smtClean="0"/>
              <a:t>21/08/2019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DE5F7-E3C6-44C7-A846-6375C2004CE4}" type="datetime1">
              <a:rPr lang="pt-BR" smtClean="0"/>
              <a:t>21/08/2019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7530E5-26A2-4342-A0DD-E0CF6EC94FBA}" type="datetime1">
              <a:rPr lang="pt-BR" smtClean="0"/>
              <a:t>21/08/2019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6816C1-72D7-4CD8-9BAE-7A9A8825E773}" type="datetime1">
              <a:rPr lang="pt-BR" smtClean="0"/>
              <a:t>21/08/2019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E2A5B6-6134-47CB-9619-059448083B67}" type="datetime1">
              <a:rPr lang="pt-BR" smtClean="0"/>
              <a:t>21/08/2019</a:t>
            </a:fld>
            <a:endParaRPr lang="pt-B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Tarefa%20N&#250;mero%201.doc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de Controle I</a:t>
            </a:r>
            <a:endParaRPr lang="pt-B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Professora: </a:t>
            </a:r>
            <a:r>
              <a:rPr lang="pt-BR" dirty="0" err="1" smtClean="0"/>
              <a:t>Leslye</a:t>
            </a:r>
            <a:r>
              <a:rPr lang="pt-BR" dirty="0" smtClean="0"/>
              <a:t> </a:t>
            </a:r>
            <a:r>
              <a:rPr lang="pt-BR" dirty="0" err="1" smtClean="0"/>
              <a:t>Estefania</a:t>
            </a:r>
            <a:r>
              <a:rPr lang="pt-BR" dirty="0" smtClean="0"/>
              <a:t> Castro Eras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7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Sistemas estáticos são sistemas que respondem instantaneamente à excitação aplicada, sendo que a resposta não depende das condições anteriores à aplicação da excitação (</a:t>
            </a:r>
            <a:r>
              <a:rPr lang="pt-BR" dirty="0" smtClean="0"/>
              <a:t>condições iniciais).</a:t>
            </a:r>
          </a:p>
          <a:p>
            <a:pPr lvl="1"/>
            <a:r>
              <a:rPr lang="pt-BR" dirty="0" smtClean="0"/>
              <a:t>Por </a:t>
            </a:r>
            <a:r>
              <a:rPr lang="pt-BR" dirty="0"/>
              <a:t>exemplo, um circuito formado por </a:t>
            </a:r>
            <a:r>
              <a:rPr lang="pt-BR" dirty="0" smtClean="0"/>
              <a:t>um resistor </a:t>
            </a:r>
            <a:r>
              <a:rPr lang="pt-BR" dirty="0"/>
              <a:t>de </a:t>
            </a:r>
            <a:r>
              <a:rPr lang="pt-BR" dirty="0" smtClean="0"/>
              <a:t>1</a:t>
            </a:r>
            <a:r>
              <a:rPr lang="el-GR" dirty="0" smtClean="0"/>
              <a:t>Ω</a:t>
            </a:r>
            <a:r>
              <a:rPr lang="pt-BR" dirty="0" smtClean="0"/>
              <a:t>  </a:t>
            </a:r>
            <a:r>
              <a:rPr lang="pt-BR" dirty="0"/>
              <a:t>que pode ser ligado a uma bateria </a:t>
            </a:r>
            <a:r>
              <a:rPr lang="pt-BR" dirty="0" smtClean="0"/>
              <a:t>de 1 </a:t>
            </a:r>
            <a:r>
              <a:rPr lang="pt-BR" dirty="0"/>
              <a:t>V por meio de uma </a:t>
            </a:r>
            <a:r>
              <a:rPr lang="pt-BR" dirty="0" smtClean="0"/>
              <a:t>chave</a:t>
            </a:r>
          </a:p>
          <a:p>
            <a:r>
              <a:rPr lang="pt-BR" sz="2800" i="1" dirty="0"/>
              <a:t>Sistemas dinâmicos </a:t>
            </a:r>
            <a:r>
              <a:rPr lang="pt-BR" sz="2800" dirty="0"/>
              <a:t>são sistemas que </a:t>
            </a:r>
            <a:r>
              <a:rPr lang="pt-BR" sz="2800" dirty="0" smtClean="0"/>
              <a:t>possuem memória</a:t>
            </a:r>
            <a:r>
              <a:rPr lang="pt-BR" sz="2800" dirty="0"/>
              <a:t>, isto é, seu comportamento depende </a:t>
            </a:r>
            <a:r>
              <a:rPr lang="pt-BR" sz="2800" dirty="0" smtClean="0"/>
              <a:t>das condições </a:t>
            </a:r>
            <a:r>
              <a:rPr lang="pt-BR" sz="2800" dirty="0"/>
              <a:t>iniciais. Nesse caso, o modelo </a:t>
            </a:r>
            <a:r>
              <a:rPr lang="pt-BR" sz="2800" dirty="0" smtClean="0"/>
              <a:t>matemático sempre </a:t>
            </a:r>
            <a:r>
              <a:rPr lang="pt-BR" sz="2800" dirty="0"/>
              <a:t>inclui equações d</a:t>
            </a:r>
            <a:r>
              <a:rPr lang="pt-BR" sz="2800" dirty="0" smtClean="0"/>
              <a:t>iferenciais</a:t>
            </a:r>
            <a:r>
              <a:rPr lang="pt-BR" sz="2800" dirty="0"/>
              <a:t>.</a:t>
            </a:r>
            <a:endParaRPr lang="pt-BR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10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Generalidades</a:t>
            </a:r>
          </a:p>
        </p:txBody>
      </p:sp>
    </p:spTree>
    <p:extLst>
      <p:ext uri="{BB962C8B-B14F-4D97-AF65-F5344CB8AC3E}">
        <p14:creationId xmlns:p14="http://schemas.microsoft.com/office/powerpoint/2010/main" val="8270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componentes de um sistema de controle são principalmente:</a:t>
            </a:r>
          </a:p>
          <a:p>
            <a:pPr marL="1401318" lvl="3" indent="-514350">
              <a:buFont typeface="+mj-lt"/>
              <a:buAutoNum type="arabicPeriod"/>
            </a:pPr>
            <a:r>
              <a:rPr lang="pt-BR" dirty="0" smtClean="0"/>
              <a:t>Objetivos do controle (entradas )</a:t>
            </a:r>
          </a:p>
          <a:p>
            <a:pPr marL="1401318" lvl="3" indent="-514350">
              <a:buFont typeface="+mj-lt"/>
              <a:buAutoNum type="arabicPeriod"/>
            </a:pPr>
            <a:r>
              <a:rPr lang="pt-BR" dirty="0" smtClean="0"/>
              <a:t>Componentes do sistema de controle</a:t>
            </a:r>
          </a:p>
          <a:p>
            <a:pPr marL="1401318" lvl="3" indent="-514350">
              <a:buFont typeface="+mj-lt"/>
              <a:buAutoNum type="arabicPeriod"/>
            </a:pPr>
            <a:r>
              <a:rPr lang="pt-BR" dirty="0" smtClean="0"/>
              <a:t>Resultados (saídas ou variáveis controláveis)</a:t>
            </a:r>
          </a:p>
          <a:p>
            <a:pPr marL="886968" lvl="3" indent="0">
              <a:buNone/>
            </a:pPr>
            <a:endParaRPr lang="pt-BR" dirty="0"/>
          </a:p>
          <a:p>
            <a:pPr marL="1401318" lvl="3" indent="-514350">
              <a:buFont typeface="+mj-lt"/>
              <a:buAutoNum type="arabicPeriod"/>
            </a:pPr>
            <a:endParaRPr lang="pt-BR" dirty="0" smtClean="0"/>
          </a:p>
          <a:p>
            <a:endParaRPr lang="pt-BR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11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Componentes básicos de um sistema de controle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8" y="4149078"/>
            <a:ext cx="3997296" cy="100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01855"/>
            <a:ext cx="4275672" cy="210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Representação </a:t>
            </a:r>
            <a:r>
              <a:rPr lang="pt-BR" dirty="0"/>
              <a:t>gráfica de um sistema </a:t>
            </a:r>
            <a:r>
              <a:rPr lang="pt-BR" dirty="0" smtClean="0"/>
              <a:t>por um </a:t>
            </a:r>
            <a:r>
              <a:rPr lang="pt-BR" dirty="0"/>
              <a:t>retângulo com as variáveis de entrada e de </a:t>
            </a:r>
            <a:r>
              <a:rPr lang="pt-BR" dirty="0" smtClean="0"/>
              <a:t>saídas indicadas </a:t>
            </a:r>
            <a:r>
              <a:rPr lang="pt-BR" dirty="0"/>
              <a:t>por meio de </a:t>
            </a:r>
            <a:r>
              <a:rPr lang="pt-BR" dirty="0" smtClean="0"/>
              <a:t>setas.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blocos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24944"/>
            <a:ext cx="3859535" cy="303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5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Elementos dos diagramas de blocos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13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70087"/>
            <a:ext cx="7677151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blocos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9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diagrama de blocos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blocos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16" y="1844824"/>
            <a:ext cx="7436792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7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15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33"/>
          <a:stretch/>
        </p:blipFill>
        <p:spPr bwMode="auto">
          <a:xfrm>
            <a:off x="611560" y="1700808"/>
            <a:ext cx="7436792" cy="221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blocos</a:t>
            </a:r>
            <a:endParaRPr lang="pt-BR" dirty="0"/>
          </a:p>
        </p:txBody>
      </p:sp>
      <p:sp>
        <p:nvSpPr>
          <p:cNvPr id="7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pt-BR" dirty="0" smtClean="0"/>
              <a:t>Refazer o exemplo: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Revisão dos diagramas de blocos dos alunos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12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de suas utilidades é facilitar </a:t>
            </a:r>
            <a:r>
              <a:rPr lang="pt-BR" dirty="0" smtClean="0"/>
              <a:t>a solução </a:t>
            </a:r>
            <a:r>
              <a:rPr lang="pt-BR" dirty="0"/>
              <a:t>de equações diferenciais, transformando-as </a:t>
            </a:r>
            <a:r>
              <a:rPr lang="pt-BR" dirty="0" smtClean="0"/>
              <a:t>em equações algébricas.</a:t>
            </a:r>
          </a:p>
          <a:p>
            <a:pPr algn="just"/>
            <a:r>
              <a:rPr lang="pt-BR" dirty="0"/>
              <a:t>Usando a transformada de Laplace é possível converter muitas das funções comuns, </a:t>
            </a:r>
            <a:r>
              <a:rPr lang="pt-BR" dirty="0" err="1"/>
              <a:t>tas</a:t>
            </a:r>
            <a:r>
              <a:rPr lang="pt-BR" dirty="0"/>
              <a:t> como </a:t>
            </a:r>
            <a:r>
              <a:rPr lang="pt-BR" dirty="0" err="1"/>
              <a:t>senóides</a:t>
            </a:r>
            <a:r>
              <a:rPr lang="pt-BR" dirty="0"/>
              <a:t>, funções senoidais amortecidas e </a:t>
            </a:r>
            <a:r>
              <a:rPr lang="pt-BR" dirty="0" err="1"/>
              <a:t>exponencias</a:t>
            </a:r>
            <a:r>
              <a:rPr lang="pt-BR" dirty="0"/>
              <a:t>, em funções algébricas no plano complexo.</a:t>
            </a:r>
            <a:endParaRPr lang="pt-BR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Transformada de Laplace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8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Definição</a:t>
            </a:r>
          </a:p>
          <a:p>
            <a:pPr algn="just"/>
            <a:endParaRPr lang="pt-BR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Transformada de Laplace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723972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" y="4135423"/>
            <a:ext cx="936104" cy="54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83567" y="349171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Onde:</a:t>
            </a:r>
            <a:endParaRPr lang="pt-BR" dirty="0"/>
          </a:p>
        </p:txBody>
      </p:sp>
      <p:sp>
        <p:nvSpPr>
          <p:cNvPr id="8" name="7 CuadroTexto"/>
          <p:cNvSpPr txBox="1"/>
          <p:nvPr/>
        </p:nvSpPr>
        <p:spPr>
          <a:xfrm>
            <a:off x="1897831" y="4167962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Transformada de Laplace  da função f(t)</a:t>
            </a: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" y="4696090"/>
            <a:ext cx="749738" cy="82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992262" y="4868386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Função de Laplace obtida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6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Transformada de Laplace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272809" cy="107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9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 action="ppaction://hlinkfile"/>
              </a:rPr>
              <a:t>Tarefa 1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0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Apresentação do Plano de  ensino da disciplina: Sistemas de Controle I.</a:t>
            </a:r>
          </a:p>
          <a:p>
            <a:r>
              <a:rPr lang="pt-BR" dirty="0" smtClean="0"/>
              <a:t>Datas importantes e avaliação da disciplina.</a:t>
            </a:r>
          </a:p>
          <a:p>
            <a:r>
              <a:rPr lang="pt-BR" dirty="0" smtClean="0"/>
              <a:t>Vídeo sobre Industria 4.0.</a:t>
            </a:r>
          </a:p>
          <a:p>
            <a:r>
              <a:rPr lang="pt-BR" dirty="0" smtClean="0"/>
              <a:t>Definição e generalidades.</a:t>
            </a:r>
          </a:p>
          <a:p>
            <a:r>
              <a:rPr lang="pt-BR" dirty="0" smtClean="0"/>
              <a:t>Componentes básicos de um sistema de controle.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Processo: uma operação a ser controlada que evolui e progressiva e continuamente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Sistemas: é a combinação de componentes que atuam em conjunto e realizam um certo objetivo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Generalidades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73016"/>
            <a:ext cx="54483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3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pPr algn="just"/>
            <a:r>
              <a:rPr lang="pt-BR" dirty="0"/>
              <a:t>Distúrbios. Sinal que tende a afetar de modo adverso o valor da variável de saída de um sistema.</a:t>
            </a:r>
          </a:p>
          <a:p>
            <a:pPr algn="just"/>
            <a:r>
              <a:rPr lang="pt-BR" dirty="0"/>
              <a:t>Controle com Retroação ou a malha fechada, em presença de distúrbios tende a reduzir a diferença entre o sinal de saída e o sinal de referência.</a:t>
            </a:r>
          </a:p>
          <a:p>
            <a:r>
              <a:rPr lang="pt-BR" dirty="0" smtClean="0"/>
              <a:t>Controle sem retroação  ou de malha aberta tem um processo previamente programado, assim por exemplo uma lavadora de roupa.</a:t>
            </a: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Generalidades</a:t>
            </a:r>
          </a:p>
        </p:txBody>
      </p:sp>
    </p:spTree>
    <p:extLst>
      <p:ext uri="{BB962C8B-B14F-4D97-AF65-F5344CB8AC3E}">
        <p14:creationId xmlns:p14="http://schemas.microsoft.com/office/powerpoint/2010/main" val="29400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em laço aberto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5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Generalidades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1008"/>
            <a:ext cx="6759065" cy="111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784496"/>
            <a:ext cx="1453542" cy="33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6</a:t>
            </a:fld>
            <a:endParaRPr lang="pt-BR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2113"/>
            <a:ext cx="8229600" cy="362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Generalidades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39552" y="1484784"/>
            <a:ext cx="307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Sistemas em laço fechado</a:t>
            </a:r>
          </a:p>
        </p:txBody>
      </p:sp>
    </p:spTree>
    <p:extLst>
      <p:ext uri="{BB962C8B-B14F-4D97-AF65-F5344CB8AC3E}">
        <p14:creationId xmlns:p14="http://schemas.microsoft.com/office/powerpoint/2010/main" val="29761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estabilidade em sistemas de malha fechada é mais complexa que em sistemas de malha aberta.</a:t>
            </a:r>
            <a:endParaRPr lang="pt-BR" dirty="0"/>
          </a:p>
          <a:p>
            <a:r>
              <a:rPr lang="pt-BR" dirty="0" smtClean="0"/>
              <a:t>Os sistemas de malha fechada são vantajosos quanto se tem perturbações ou alterações imprevisíveis nos componentes do sistema.</a:t>
            </a: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7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Generalidades</a:t>
            </a:r>
          </a:p>
        </p:txBody>
      </p:sp>
    </p:spTree>
    <p:extLst>
      <p:ext uri="{BB962C8B-B14F-4D97-AF65-F5344CB8AC3E}">
        <p14:creationId xmlns:p14="http://schemas.microsoft.com/office/powerpoint/2010/main" val="17754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sistemas lineares são constituídos por equações diferenciais e algébricas lineares.</a:t>
            </a:r>
          </a:p>
          <a:p>
            <a:r>
              <a:rPr lang="pt-BR" dirty="0"/>
              <a:t>Os sistemas lineares obedecem os </a:t>
            </a:r>
            <a:r>
              <a:rPr lang="pt-BR" dirty="0" smtClean="0"/>
              <a:t>princípios </a:t>
            </a:r>
            <a:r>
              <a:rPr lang="pt-BR" dirty="0"/>
              <a:t>da homogeneidade e da superposição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8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Generalidades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51720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1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9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Generalidades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5086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043608" y="3645024"/>
            <a:ext cx="6552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Todos os sistemas são não lineares, mas eles podem se comportar como lineares dentro de certos limites.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84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337</TotalTime>
  <Words>525</Words>
  <Application>Microsoft Office PowerPoint</Application>
  <PresentationFormat>Presentación en pantalla (4:3)</PresentationFormat>
  <Paragraphs>82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Concurrencia</vt:lpstr>
      <vt:lpstr>Sistemas de Controle I</vt:lpstr>
      <vt:lpstr>Agenda</vt:lpstr>
      <vt:lpstr>Definição e Generalidades</vt:lpstr>
      <vt:lpstr>Definição e Generalidades</vt:lpstr>
      <vt:lpstr>Definição e Generalidades</vt:lpstr>
      <vt:lpstr>Definição e Generalidades</vt:lpstr>
      <vt:lpstr>Definição e Generalidades</vt:lpstr>
      <vt:lpstr>Definição e Generalidades</vt:lpstr>
      <vt:lpstr>Definição e Generalidades</vt:lpstr>
      <vt:lpstr>Definição e Generalidades</vt:lpstr>
      <vt:lpstr>Componentes básicos de um sistema de controle</vt:lpstr>
      <vt:lpstr>Diagramas de blocos</vt:lpstr>
      <vt:lpstr>Diagramas de blocos</vt:lpstr>
      <vt:lpstr>Diagramas de blocos</vt:lpstr>
      <vt:lpstr>Diagramas de blocos</vt:lpstr>
      <vt:lpstr>Transformada de Laplace</vt:lpstr>
      <vt:lpstr>Transformada de Laplace</vt:lpstr>
      <vt:lpstr>Transformada de Laplace</vt:lpstr>
      <vt:lpstr>Tarefa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Controle I</dc:title>
  <dc:creator>LESLYE</dc:creator>
  <cp:lastModifiedBy>LESLYE</cp:lastModifiedBy>
  <cp:revision>25</cp:revision>
  <dcterms:created xsi:type="dcterms:W3CDTF">2019-08-19T11:50:05Z</dcterms:created>
  <dcterms:modified xsi:type="dcterms:W3CDTF">2019-08-21T22:13:59Z</dcterms:modified>
</cp:coreProperties>
</file>