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57" r:id="rId2"/>
    <p:sldId id="310" r:id="rId3"/>
    <p:sldId id="322" r:id="rId4"/>
    <p:sldId id="311" r:id="rId5"/>
    <p:sldId id="312" r:id="rId6"/>
    <p:sldId id="313" r:id="rId7"/>
    <p:sldId id="314" r:id="rId8"/>
    <p:sldId id="323" r:id="rId9"/>
    <p:sldId id="325" r:id="rId10"/>
    <p:sldId id="326" r:id="rId11"/>
    <p:sldId id="327" r:id="rId12"/>
    <p:sldId id="328" r:id="rId13"/>
    <p:sldId id="315" r:id="rId14"/>
    <p:sldId id="324" r:id="rId15"/>
    <p:sldId id="317" r:id="rId16"/>
    <p:sldId id="318" r:id="rId17"/>
    <p:sldId id="319" r:id="rId18"/>
    <p:sldId id="329" r:id="rId19"/>
    <p:sldId id="320" r:id="rId20"/>
    <p:sldId id="330" r:id="rId21"/>
    <p:sldId id="321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150" y="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17/09/2019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17/09/2019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FA72B-820C-406E-BDE1-764A64E58B7C}" type="datetime1">
              <a:rPr lang="pt-BR" smtClean="0"/>
              <a:t>17/09/2019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57853F-F9D0-489E-8E16-B9A78A4DCC63}" type="datetime1">
              <a:rPr lang="pt-BR" smtClean="0"/>
              <a:t>17/09/2019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036298-7DFF-46F8-A77B-F9AF7ADB2CCC}" type="datetime1">
              <a:rPr lang="pt-BR" smtClean="0"/>
              <a:t>17/09/2019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C665F-505B-453B-BB66-335744DC0DC4}" type="datetime1">
              <a:rPr lang="pt-BR" smtClean="0"/>
              <a:t>17/09/2019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480CD-D28B-4F05-AAFA-659EA17A6A80}" type="datetime1">
              <a:rPr lang="pt-BR" smtClean="0"/>
              <a:t>17/09/2019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0A9645-D29B-405B-A53C-1FC3F7208956}" type="datetime1">
              <a:rPr lang="pt-BR" smtClean="0"/>
              <a:t>17/09/2019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4F69-51C6-416F-B706-CBA4B420426F}" type="datetime1">
              <a:rPr lang="pt-BR" smtClean="0"/>
              <a:t>17/09/2019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DE5F7-E3C6-44C7-A846-6375C2004CE4}" type="datetime1">
              <a:rPr lang="pt-BR" smtClean="0"/>
              <a:t>17/09/2019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7530E5-26A2-4342-A0DD-E0CF6EC94FBA}" type="datetime1">
              <a:rPr lang="pt-BR" smtClean="0"/>
              <a:t>17/09/2019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17/09/2019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17/09/2019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Modelagem no espaço de estados</a:t>
            </a:r>
          </a:p>
          <a:p>
            <a:r>
              <a:rPr lang="pt-BR" dirty="0" smtClean="0"/>
              <a:t>Revisão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131840" y="1481328"/>
            <a:ext cx="5554960" cy="4525963"/>
          </a:xfrm>
        </p:spPr>
        <p:txBody>
          <a:bodyPr/>
          <a:lstStyle/>
          <a:p>
            <a:r>
              <a:rPr lang="pt-BR" dirty="0" smtClean="0"/>
              <a:t> As variáveis para descrever o movimento de translação são: aceleração, velocidade e deslocamento.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equação que descreve a fig. 2.15 é: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45671"/>
            <a:ext cx="5231160" cy="11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45224"/>
            <a:ext cx="380932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131840" y="1481328"/>
            <a:ext cx="5554960" cy="4525963"/>
          </a:xfrm>
        </p:spPr>
        <p:txBody>
          <a:bodyPr/>
          <a:lstStyle/>
          <a:p>
            <a:r>
              <a:rPr lang="pt-BR" dirty="0" smtClean="0"/>
              <a:t> Força na mola para uma deformação pequena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Fricção viscosa: Força de fricção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2592288" cy="99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66" y="4725144"/>
            <a:ext cx="2952328" cy="15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2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131840" y="1481328"/>
                <a:ext cx="5554960" cy="4525963"/>
              </a:xfrm>
            </p:spPr>
            <p:txBody>
              <a:bodyPr/>
              <a:lstStyle/>
              <a:p>
                <a:r>
                  <a:rPr lang="pt-BR" dirty="0" smtClean="0"/>
                  <a:t> Equação geral:</a:t>
                </a: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pt-B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b="0" i="0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b</m:t>
                    </m:r>
                    <m:acc>
                      <m:accPr>
                        <m:chr m:val="̇"/>
                        <m:ctrlPr>
                          <a:rPr lang="pt-B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𝑘𝑦</m:t>
                        </m:r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endParaRPr lang="pt-BR" dirty="0" smtClean="0"/>
              </a:p>
              <a:p>
                <a:r>
                  <a:rPr lang="pt-BR" dirty="0" smtClean="0"/>
                  <a:t>Reorganizando: 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40" y="1481328"/>
                <a:ext cx="5554960" cy="4525963"/>
              </a:xfrm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66" y="1988840"/>
            <a:ext cx="2304256" cy="112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60" y="4260286"/>
            <a:ext cx="4453766" cy="101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560840" cy="588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379792"/>
            <a:ext cx="1475656" cy="72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3"/>
          <a:stretch/>
        </p:blipFill>
        <p:spPr bwMode="auto">
          <a:xfrm>
            <a:off x="1087378" y="3552368"/>
            <a:ext cx="7704857" cy="230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99591" y="692696"/>
            <a:ext cx="7272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Duas variáveis de estado (Sistema de segunda ordem): deslocamento e velocidade:</a:t>
            </a:r>
          </a:p>
          <a:p>
            <a:endParaRPr lang="pt-BR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325" y="1412776"/>
            <a:ext cx="1714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15616" y="220918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Obtemos que: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3912695" y="2617948"/>
                <a:ext cx="1551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 (</m:t>
                      </m:r>
                      <m:r>
                        <a:rPr lang="pt-BR" b="0" i="1" smtClean="0">
                          <a:latin typeface="Cambria Math"/>
                        </a:rPr>
                        <m:t>𝑡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95" y="2617948"/>
                <a:ext cx="155138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1115615" y="3153656"/>
                <a:ext cx="3572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Colocando em evidência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:</a:t>
                </a:r>
                <a:endParaRPr lang="pt-BR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3153656"/>
                <a:ext cx="357277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65" t="-6557" r="-512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3124"/>
            <a:ext cx="807929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0" b="9072"/>
          <a:stretch/>
        </p:blipFill>
        <p:spPr bwMode="auto">
          <a:xfrm>
            <a:off x="827584" y="4005064"/>
            <a:ext cx="8079298" cy="195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3" y="836712"/>
            <a:ext cx="80602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0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diagrama de blocos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de Redução de blocos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00" y="2276872"/>
            <a:ext cx="40195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60" y="2531713"/>
            <a:ext cx="4019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9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diagrama de blocos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Exemplos de Redução de blocos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31713"/>
            <a:ext cx="4019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5" y="2852936"/>
            <a:ext cx="4162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8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49530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237928" y="1555321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Obter a função de transferência</a:t>
            </a:r>
          </a:p>
          <a:p>
            <a:r>
              <a:rPr lang="pt-BR" dirty="0" smtClean="0"/>
              <a:t>Simplificar o diagrama de blocos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3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no espaço de estados</a:t>
            </a:r>
            <a:endParaRPr lang="pt-BR" dirty="0"/>
          </a:p>
        </p:txBody>
      </p:sp>
      <p:sp>
        <p:nvSpPr>
          <p:cNvPr id="2" name="1 CuadroTexto"/>
          <p:cNvSpPr txBox="1"/>
          <p:nvPr/>
        </p:nvSpPr>
        <p:spPr>
          <a:xfrm rot="10800000" flipV="1">
            <a:off x="701787" y="1268760"/>
            <a:ext cx="77579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Estado</a:t>
            </a:r>
            <a:r>
              <a:rPr lang="pt-BR" sz="2000" dirty="0" smtClean="0"/>
              <a:t>: De um sistema dinâmico é o menor conjunto de variáveis, tais que o conhecimento dessas varáveis em t=t0 junto ao conhecimento de entrada t</a:t>
            </a:r>
            <a:r>
              <a:rPr lang="es-CO" sz="2000" dirty="0" smtClean="0"/>
              <a:t>&gt;=t0, determina completamente o </a:t>
            </a:r>
            <a:r>
              <a:rPr lang="pt-BR" sz="2000" dirty="0" smtClean="0"/>
              <a:t>comportamento</a:t>
            </a:r>
            <a:r>
              <a:rPr lang="es-CO" sz="2000" dirty="0" smtClean="0"/>
              <a:t> do sistema para </a:t>
            </a:r>
            <a:r>
              <a:rPr lang="pt-BR" sz="2000" dirty="0" smtClean="0"/>
              <a:t>qualquer</a:t>
            </a:r>
            <a:r>
              <a:rPr lang="es-CO" sz="2000" dirty="0" smtClean="0"/>
              <a:t> </a:t>
            </a:r>
            <a:r>
              <a:rPr lang="pt-BR" sz="2000" dirty="0"/>
              <a:t>t </a:t>
            </a:r>
            <a:r>
              <a:rPr lang="es-CO" sz="2000" dirty="0"/>
              <a:t>&gt;=</a:t>
            </a:r>
            <a:r>
              <a:rPr lang="es-CO" sz="2000" dirty="0" smtClean="0"/>
              <a:t>t0</a:t>
            </a:r>
          </a:p>
          <a:p>
            <a:pPr algn="just"/>
            <a:endParaRPr lang="es-CO" sz="2000" dirty="0" smtClean="0"/>
          </a:p>
          <a:p>
            <a:pPr algn="just"/>
            <a:r>
              <a:rPr lang="es-CO" sz="2000" b="1" dirty="0" err="1" smtClean="0"/>
              <a:t>Variáveis</a:t>
            </a:r>
            <a:r>
              <a:rPr lang="es-CO" sz="2000" b="1" dirty="0" smtClean="0"/>
              <a:t> de estado</a:t>
            </a:r>
            <a:r>
              <a:rPr lang="es-CO" sz="2000" dirty="0" smtClean="0"/>
              <a:t>: x1,x2,x3,…</a:t>
            </a:r>
            <a:r>
              <a:rPr lang="es-CO" sz="2000" dirty="0" err="1" smtClean="0"/>
              <a:t>xn</a:t>
            </a:r>
            <a:endParaRPr lang="es-CO" sz="2000" dirty="0" smtClean="0"/>
          </a:p>
          <a:p>
            <a:pPr algn="just"/>
            <a:endParaRPr lang="es-CO" sz="2000" dirty="0" smtClean="0"/>
          </a:p>
          <a:p>
            <a:pPr algn="just"/>
            <a:r>
              <a:rPr lang="es-CO" sz="2000" b="1" dirty="0" err="1" smtClean="0"/>
              <a:t>Vetor</a:t>
            </a:r>
            <a:r>
              <a:rPr lang="es-CO" sz="2000" b="1" dirty="0" smtClean="0"/>
              <a:t> de estado:</a:t>
            </a:r>
            <a:r>
              <a:rPr lang="es-CO" sz="2000" dirty="0" smtClean="0"/>
              <a:t> n </a:t>
            </a:r>
            <a:r>
              <a:rPr lang="es-CO" sz="2000" dirty="0" err="1" smtClean="0"/>
              <a:t>variáveis</a:t>
            </a:r>
            <a:r>
              <a:rPr lang="es-CO" sz="2000" dirty="0" smtClean="0"/>
              <a:t> de estado forman </a:t>
            </a:r>
            <a:r>
              <a:rPr lang="es-CO" sz="2000" dirty="0" err="1" smtClean="0"/>
              <a:t>um</a:t>
            </a:r>
            <a:r>
              <a:rPr lang="es-CO" sz="2000" dirty="0" smtClean="0"/>
              <a:t> </a:t>
            </a:r>
            <a:r>
              <a:rPr lang="es-CO" sz="2000" dirty="0" err="1" smtClean="0"/>
              <a:t>vetor</a:t>
            </a:r>
            <a:r>
              <a:rPr lang="es-CO" sz="2000" dirty="0" smtClean="0"/>
              <a:t> </a:t>
            </a:r>
            <a:r>
              <a:rPr lang="es-CO" sz="2000" b="1" dirty="0" smtClean="0"/>
              <a:t>x </a:t>
            </a:r>
            <a:r>
              <a:rPr lang="es-CO" sz="2000" b="1" dirty="0" err="1" smtClean="0"/>
              <a:t>com</a:t>
            </a:r>
            <a:r>
              <a:rPr lang="es-CO" sz="2000" b="1" dirty="0" smtClean="0"/>
              <a:t> n componentes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 err="1" smtClean="0"/>
              <a:t>Equa</a:t>
            </a:r>
            <a:r>
              <a:rPr lang="pt-BR" sz="2000" b="1" dirty="0" err="1" smtClean="0"/>
              <a:t>ções</a:t>
            </a:r>
            <a:r>
              <a:rPr lang="pt-BR" sz="2000" b="1" dirty="0" smtClean="0"/>
              <a:t> no espaço de estados: </a:t>
            </a:r>
            <a:r>
              <a:rPr lang="pt-BR" sz="2000" dirty="0" smtClean="0"/>
              <a:t>variáveis de entrada, variáveis de saída e variáveis de estado. Um sistema dinâmico deve ter elementos que memorizem (integradores) os valores de entrada para t</a:t>
            </a:r>
            <a:r>
              <a:rPr lang="es-CO" sz="2000" dirty="0" smtClean="0"/>
              <a:t>&gt;=t1.</a:t>
            </a:r>
            <a:endParaRPr lang="es-CO" sz="2000" b="1" dirty="0" smtClean="0"/>
          </a:p>
          <a:p>
            <a:pPr algn="just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46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801144"/>
            <a:ext cx="64579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237927" y="1878486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Obter a função de transferência</a:t>
            </a:r>
          </a:p>
          <a:p>
            <a:r>
              <a:rPr lang="pt-BR" dirty="0" smtClean="0"/>
              <a:t>Simplificar o diagrama de blocos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72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85" y="3174504"/>
            <a:ext cx="60102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1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no espaço de estados</a:t>
            </a:r>
            <a:endParaRPr lang="pt-BR" dirty="0"/>
          </a:p>
        </p:txBody>
      </p:sp>
      <p:sp>
        <p:nvSpPr>
          <p:cNvPr id="2" name="1 CuadroTexto"/>
          <p:cNvSpPr txBox="1"/>
          <p:nvPr/>
        </p:nvSpPr>
        <p:spPr>
          <a:xfrm rot="10800000" flipV="1">
            <a:off x="667162" y="1330315"/>
            <a:ext cx="77579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O  número de integradores existentes no sistemas determina o número de variáveis que definem completamente a dinâmica do sistema.</a:t>
            </a:r>
          </a:p>
          <a:p>
            <a:pPr algn="just"/>
            <a:endParaRPr lang="es-CO" sz="2000" dirty="0" smtClean="0"/>
          </a:p>
          <a:p>
            <a:pPr algn="just"/>
            <a:endParaRPr lang="pt-BR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73" y="2534033"/>
            <a:ext cx="70961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7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5597" y="1196752"/>
            <a:ext cx="8229600" cy="4525963"/>
          </a:xfrm>
        </p:spPr>
        <p:txBody>
          <a:bodyPr/>
          <a:lstStyle/>
          <a:p>
            <a:r>
              <a:rPr lang="pt-BR" dirty="0" smtClean="0"/>
              <a:t>Equações de estado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1"/>
          <a:stretch/>
        </p:blipFill>
        <p:spPr bwMode="auto">
          <a:xfrm>
            <a:off x="912513" y="1628800"/>
            <a:ext cx="7475769" cy="218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2" y="3954314"/>
            <a:ext cx="7763943" cy="287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20422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535597" y="1196752"/>
            <a:ext cx="8229600" cy="4525963"/>
          </a:xfrm>
        </p:spPr>
        <p:txBody>
          <a:bodyPr/>
          <a:lstStyle/>
          <a:p>
            <a:r>
              <a:rPr lang="pt-BR" dirty="0" smtClean="0"/>
              <a:t>Forma matricial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10" y="4869160"/>
            <a:ext cx="3240360" cy="16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2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Sistema linear variante no tempo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(t) matriz de estado</a:t>
            </a:r>
          </a:p>
          <a:p>
            <a:r>
              <a:rPr lang="pt-BR" dirty="0" smtClean="0"/>
              <a:t>B (t)  matriz de entrada</a:t>
            </a:r>
          </a:p>
          <a:p>
            <a:r>
              <a:rPr lang="pt-BR" dirty="0" smtClean="0"/>
              <a:t>C (t) matriz de saída</a:t>
            </a:r>
          </a:p>
          <a:p>
            <a:r>
              <a:rPr lang="pt-BR" dirty="0" smtClean="0"/>
              <a:t>D (t) matriz de transmissão direta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358545" cy="159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Modelagem no espaço de estados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80928"/>
            <a:ext cx="775212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516837" y="1556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Representação do diagrama de blocos das equações de estado para um sistema linear variante no tempo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5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Sistema linear invariante no tempo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(t) matriz de estado</a:t>
            </a:r>
          </a:p>
          <a:p>
            <a:r>
              <a:rPr lang="pt-BR" dirty="0" smtClean="0"/>
              <a:t>B (t)  matriz de entrada</a:t>
            </a:r>
          </a:p>
          <a:p>
            <a:r>
              <a:rPr lang="pt-BR" dirty="0" smtClean="0"/>
              <a:t>C (t) matriz de saída</a:t>
            </a:r>
          </a:p>
          <a:p>
            <a:r>
              <a:rPr lang="pt-BR" dirty="0" smtClean="0"/>
              <a:t>D (t) matriz de transmissão direta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4444000" cy="147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3059832" y="1412776"/>
            <a:ext cx="5781328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Exemplo: Considere um sistema mecânico indicado na Fig.2.15. Admitimos que o sistema seja linear. A força externa u(t) é a entrada do sistema, e o deslocamento y(t) da massa é a saída. O deslocamento y(t) é medido a partir da posição de equilíbrio, na ausência da força externa. Este é um sistema de entrada e saída únicas.</a:t>
            </a:r>
          </a:p>
          <a:p>
            <a:pPr marL="109728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17232"/>
            <a:ext cx="1475656" cy="72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4529</TotalTime>
  <Words>505</Words>
  <Application>Microsoft Office PowerPoint</Application>
  <PresentationFormat>Presentación en pantalla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Concurrencia</vt:lpstr>
      <vt:lpstr>Agenda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Presentación de PowerPoint</vt:lpstr>
      <vt:lpstr>Presentación de PowerPoint</vt:lpstr>
      <vt:lpstr>Presentación de PowerPoint</vt:lpstr>
      <vt:lpstr>Presentación de PowerPoint</vt:lpstr>
      <vt:lpstr>Exemplos de Redução de blocos</vt:lpstr>
      <vt:lpstr>Exemplos de Redução de blocos</vt:lpstr>
      <vt:lpstr>Exemplos</vt:lpstr>
      <vt:lpstr>Exemplos</vt:lpstr>
      <vt:lpstr>Exemplos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</cp:lastModifiedBy>
  <cp:revision>73</cp:revision>
  <dcterms:created xsi:type="dcterms:W3CDTF">2019-08-19T11:50:05Z</dcterms:created>
  <dcterms:modified xsi:type="dcterms:W3CDTF">2019-09-17T13:59:34Z</dcterms:modified>
</cp:coreProperties>
</file>