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257" r:id="rId2"/>
    <p:sldId id="332" r:id="rId3"/>
    <p:sldId id="358" r:id="rId4"/>
    <p:sldId id="360" r:id="rId5"/>
    <p:sldId id="359" r:id="rId6"/>
    <p:sldId id="361" r:id="rId7"/>
    <p:sldId id="362" r:id="rId8"/>
    <p:sldId id="363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D06C79-2125-414C-946E-8CCC79E080BE}" v="106" dt="2021-10-21T13:57:37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LYE ESTEFANIA CASTRO ERAS" userId="7e3e7b01-b50c-49cf-a17b-02be54cdd912" providerId="ADAL" clId="{C1D06C79-2125-414C-946E-8CCC79E080BE}"/>
    <pc:docChg chg="custSel delSld modSld">
      <pc:chgData name="LESLYE ESTEFANIA CASTRO ERAS" userId="7e3e7b01-b50c-49cf-a17b-02be54cdd912" providerId="ADAL" clId="{C1D06C79-2125-414C-946E-8CCC79E080BE}" dt="2021-10-21T13:57:37.883" v="125" actId="1038"/>
      <pc:docMkLst>
        <pc:docMk/>
      </pc:docMkLst>
      <pc:sldChg chg="del">
        <pc:chgData name="LESLYE ESTEFANIA CASTRO ERAS" userId="7e3e7b01-b50c-49cf-a17b-02be54cdd912" providerId="ADAL" clId="{C1D06C79-2125-414C-946E-8CCC79E080BE}" dt="2021-10-21T13:43:26.891" v="1" actId="47"/>
        <pc:sldMkLst>
          <pc:docMk/>
          <pc:sldMk cId="2917996809" sldId="356"/>
        </pc:sldMkLst>
      </pc:sldChg>
      <pc:sldChg chg="del">
        <pc:chgData name="LESLYE ESTEFANIA CASTRO ERAS" userId="7e3e7b01-b50c-49cf-a17b-02be54cdd912" providerId="ADAL" clId="{C1D06C79-2125-414C-946E-8CCC79E080BE}" dt="2021-10-21T13:43:28.771" v="2" actId="47"/>
        <pc:sldMkLst>
          <pc:docMk/>
          <pc:sldMk cId="1995728261" sldId="357"/>
        </pc:sldMkLst>
      </pc:sldChg>
      <pc:sldChg chg="delSp modSp mod">
        <pc:chgData name="LESLYE ESTEFANIA CASTRO ERAS" userId="7e3e7b01-b50c-49cf-a17b-02be54cdd912" providerId="ADAL" clId="{C1D06C79-2125-414C-946E-8CCC79E080BE}" dt="2021-10-21T13:52:16.115" v="108" actId="20577"/>
        <pc:sldMkLst>
          <pc:docMk/>
          <pc:sldMk cId="1504282722" sldId="358"/>
        </pc:sldMkLst>
        <pc:spChg chg="mod">
          <ac:chgData name="LESLYE ESTEFANIA CASTRO ERAS" userId="7e3e7b01-b50c-49cf-a17b-02be54cdd912" providerId="ADAL" clId="{C1D06C79-2125-414C-946E-8CCC79E080BE}" dt="2021-10-21T13:52:16.115" v="108" actId="20577"/>
          <ac:spMkLst>
            <pc:docMk/>
            <pc:sldMk cId="1504282722" sldId="358"/>
            <ac:spMk id="2" creationId="{00000000-0000-0000-0000-000000000000}"/>
          </ac:spMkLst>
        </pc:spChg>
        <pc:picChg chg="del">
          <ac:chgData name="LESLYE ESTEFANIA CASTRO ERAS" userId="7e3e7b01-b50c-49cf-a17b-02be54cdd912" providerId="ADAL" clId="{C1D06C79-2125-414C-946E-8CCC79E080BE}" dt="2021-10-21T13:52:12.252" v="107" actId="478"/>
          <ac:picMkLst>
            <pc:docMk/>
            <pc:sldMk cId="1504282722" sldId="358"/>
            <ac:picMk id="1026" creationId="{00000000-0000-0000-0000-000000000000}"/>
          </ac:picMkLst>
        </pc:picChg>
      </pc:sldChg>
      <pc:sldChg chg="addSp delSp modSp mod">
        <pc:chgData name="LESLYE ESTEFANIA CASTRO ERAS" userId="7e3e7b01-b50c-49cf-a17b-02be54cdd912" providerId="ADAL" clId="{C1D06C79-2125-414C-946E-8CCC79E080BE}" dt="2021-10-21T13:57:37.883" v="125" actId="1038"/>
        <pc:sldMkLst>
          <pc:docMk/>
          <pc:sldMk cId="1144386043" sldId="360"/>
        </pc:sldMkLst>
        <pc:spChg chg="add del mod">
          <ac:chgData name="LESLYE ESTEFANIA CASTRO ERAS" userId="7e3e7b01-b50c-49cf-a17b-02be54cdd912" providerId="ADAL" clId="{C1D06C79-2125-414C-946E-8CCC79E080BE}" dt="2021-10-21T13:53:25.837" v="124" actId="478"/>
          <ac:spMkLst>
            <pc:docMk/>
            <pc:sldMk cId="1144386043" sldId="360"/>
            <ac:spMk id="5" creationId="{420D58DF-11DB-456A-8526-F13112113776}"/>
          </ac:spMkLst>
        </pc:spChg>
        <pc:picChg chg="mod">
          <ac:chgData name="LESLYE ESTEFANIA CASTRO ERAS" userId="7e3e7b01-b50c-49cf-a17b-02be54cdd912" providerId="ADAL" clId="{C1D06C79-2125-414C-946E-8CCC79E080BE}" dt="2021-10-21T13:57:37.883" v="125" actId="1038"/>
          <ac:picMkLst>
            <pc:docMk/>
            <pc:sldMk cId="1144386043" sldId="360"/>
            <ac:picMk id="2051" creationId="{00000000-0000-0000-0000-000000000000}"/>
          </ac:picMkLst>
        </pc:picChg>
      </pc:sldChg>
      <pc:sldChg chg="del">
        <pc:chgData name="LESLYE ESTEFANIA CASTRO ERAS" userId="7e3e7b01-b50c-49cf-a17b-02be54cdd912" providerId="ADAL" clId="{C1D06C79-2125-414C-946E-8CCC79E080BE}" dt="2021-10-21T13:43:25.026" v="0" actId="47"/>
        <pc:sldMkLst>
          <pc:docMk/>
          <pc:sldMk cId="1059379488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1F48-C695-4574-ABAB-A6E74BF08A18}" type="datetimeFigureOut">
              <a:rPr lang="pt-BR" smtClean="0"/>
              <a:t>21/10/2021</a:t>
            </a:fld>
            <a:endParaRPr lang="pt-B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DA42-66CE-4264-9AF5-8F6019F1D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8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DA42-66CE-4264-9AF5-8F6019F1D8A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64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DA42-66CE-4264-9AF5-8F6019F1D8A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64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DA42-66CE-4264-9AF5-8F6019F1D8A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35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DA42-66CE-4264-9AF5-8F6019F1D8A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356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DA42-66CE-4264-9AF5-8F6019F1D8A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35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E91F4E-9D59-4789-B13D-53DBCC160B73}" type="datetime1">
              <a:rPr lang="pt-BR" smtClean="0"/>
              <a:t>21/10/2021</a:t>
            </a:fld>
            <a:endParaRPr lang="pt-B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A72B-820C-406E-BDE1-764A64E58B7C}" type="datetime1">
              <a:rPr lang="pt-BR" smtClean="0"/>
              <a:t>21/10/2021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53F-F9D0-489E-8E16-B9A78A4DCC63}" type="datetime1">
              <a:rPr lang="pt-BR" smtClean="0"/>
              <a:t>21/10/2021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6298-7DFF-46F8-A77B-F9AF7ADB2CCC}" type="datetime1">
              <a:rPr lang="pt-BR" smtClean="0"/>
              <a:t>21/10/2021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665F-505B-453B-BB66-335744DC0DC4}" type="datetime1">
              <a:rPr lang="pt-BR" smtClean="0"/>
              <a:t>21/10/2021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80CD-D28B-4F05-AAFA-659EA17A6A80}" type="datetime1">
              <a:rPr lang="pt-BR" smtClean="0"/>
              <a:t>21/10/2021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645-D29B-405B-A53C-1FC3F7208956}" type="datetime1">
              <a:rPr lang="pt-BR" smtClean="0"/>
              <a:t>21/10/2021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4F69-51C6-416F-B706-CBA4B420426F}" type="datetime1">
              <a:rPr lang="pt-BR" smtClean="0"/>
              <a:t>21/10/2021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E5F7-E3C6-44C7-A846-6375C2004CE4}" type="datetime1">
              <a:rPr lang="pt-BR" smtClean="0"/>
              <a:t>21/10/2021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C7530E5-26A2-4342-A0DD-E0CF6EC94FBA}" type="datetime1">
              <a:rPr lang="pt-BR" smtClean="0"/>
              <a:t>21/10/2021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6816C1-72D7-4CD8-9BAE-7A9A8825E773}" type="datetime1">
              <a:rPr lang="pt-BR" smtClean="0"/>
              <a:t>21/10/2021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E2A5B6-6134-47CB-9619-059448083B67}" type="datetime1">
              <a:rPr lang="pt-BR" smtClean="0"/>
              <a:t>21/10/2021</a:t>
            </a:fld>
            <a:endParaRPr lang="pt-B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Modelagem de sistemas de fluidos </a:t>
            </a:r>
          </a:p>
          <a:p>
            <a:r>
              <a:rPr lang="pt-BR" dirty="0"/>
              <a:t>Modelagem de sistemas térmicos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886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10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pneumático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381275"/>
            <a:ext cx="32480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8800"/>
            <a:ext cx="17811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5"/>
          <a:stretch/>
        </p:blipFill>
        <p:spPr bwMode="auto">
          <a:xfrm>
            <a:off x="467544" y="1580713"/>
            <a:ext cx="3096344" cy="24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76"/>
          <a:stretch/>
        </p:blipFill>
        <p:spPr bwMode="auto">
          <a:xfrm>
            <a:off x="611560" y="3945470"/>
            <a:ext cx="2952328" cy="263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858733" y="415886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 capacitância pode ser calculada pela lei de uso de gás ideal. Se o processo de expansão do gás es </a:t>
            </a:r>
            <a:r>
              <a:rPr lang="pt-BR" dirty="0" err="1"/>
              <a:t>politrópico</a:t>
            </a:r>
            <a:r>
              <a:rPr lang="pt-BR" dirty="0"/>
              <a:t> e a mudança de estado de gás é entre isotérmico e adiabática, então: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769864"/>
            <a:ext cx="2857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15" y="6041326"/>
            <a:ext cx="22288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09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pneumático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5"/>
          <a:stretch/>
        </p:blipFill>
        <p:spPr bwMode="auto">
          <a:xfrm>
            <a:off x="467544" y="1580713"/>
            <a:ext cx="3096344" cy="24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76"/>
          <a:stretch/>
        </p:blipFill>
        <p:spPr bwMode="auto">
          <a:xfrm>
            <a:off x="611560" y="3945470"/>
            <a:ext cx="2952328" cy="263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858733" y="14847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Para gases  ideais: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83217"/>
            <a:ext cx="29908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545" y="2780928"/>
            <a:ext cx="45243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75453"/>
            <a:ext cx="25527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183" y="5445224"/>
            <a:ext cx="1870365" cy="76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657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pressão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12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pneumático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038928"/>
            <a:ext cx="5146661" cy="165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5"/>
          <a:stretch/>
        </p:blipFill>
        <p:spPr bwMode="auto">
          <a:xfrm>
            <a:off x="251520" y="1916832"/>
            <a:ext cx="3096344" cy="24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76"/>
          <a:stretch/>
        </p:blipFill>
        <p:spPr bwMode="auto">
          <a:xfrm>
            <a:off x="395536" y="4269728"/>
            <a:ext cx="2736304" cy="244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563888" y="385517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valores pequenos de </a:t>
            </a:r>
            <a:r>
              <a:rPr lang="pt-BR" dirty="0" err="1"/>
              <a:t>pi</a:t>
            </a:r>
            <a:r>
              <a:rPr lang="pt-BR" dirty="0"/>
              <a:t> e </a:t>
            </a:r>
            <a:r>
              <a:rPr lang="pt-BR" dirty="0" err="1"/>
              <a:t>po</a:t>
            </a:r>
            <a:r>
              <a:rPr lang="pt-BR" dirty="0"/>
              <a:t> a resistência é uma constante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70204"/>
            <a:ext cx="175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01506"/>
            <a:ext cx="13430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3633740" y="50798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capacitância: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01"/>
          <a:stretch/>
        </p:blipFill>
        <p:spPr bwMode="auto">
          <a:xfrm>
            <a:off x="4644009" y="5589240"/>
            <a:ext cx="104196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22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pressão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pneumático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5"/>
          <a:stretch/>
        </p:blipFill>
        <p:spPr bwMode="auto">
          <a:xfrm>
            <a:off x="251520" y="1916832"/>
            <a:ext cx="3096344" cy="24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76"/>
          <a:stretch/>
        </p:blipFill>
        <p:spPr bwMode="auto">
          <a:xfrm>
            <a:off x="395536" y="4269728"/>
            <a:ext cx="2736304" cy="244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3882380" y="204780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 pressão muda </a:t>
            </a:r>
            <a:r>
              <a:rPr lang="pt-BR" dirty="0" err="1"/>
              <a:t>dpo</a:t>
            </a:r>
            <a:r>
              <a:rPr lang="pt-BR" dirty="0"/>
              <a:t> vezes a capacitância é igual ao gás adicionado ao tanque durante </a:t>
            </a:r>
            <a:r>
              <a:rPr lang="pt-BR" dirty="0" err="1"/>
              <a:t>dt</a:t>
            </a:r>
            <a:r>
              <a:rPr lang="pt-BR" dirty="0"/>
              <a:t> segundos então.: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30" y="3212976"/>
            <a:ext cx="20955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30" y="5877272"/>
            <a:ext cx="18573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4519891" y="5236405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função de transferência</a:t>
            </a:r>
          </a:p>
        </p:txBody>
      </p:sp>
    </p:spTree>
    <p:extLst>
      <p:ext uri="{BB962C8B-B14F-4D97-AF65-F5344CB8AC3E}">
        <p14:creationId xmlns:p14="http://schemas.microsoft.com/office/powerpoint/2010/main" val="216598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Envolve transferência de calor: por indução, condução, convecção.</a:t>
            </a:r>
          </a:p>
          <a:p>
            <a:r>
              <a:rPr lang="pt-BR" dirty="0"/>
              <a:t>Por condução o convecção a transferência é: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térmico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2" y="3068960"/>
            <a:ext cx="4310435" cy="324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42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resistência térmica para a transferência de calor entre duas sustâncias é: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capacitância termal é: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15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térmico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30575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11888"/>
            <a:ext cx="14382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257" y="4060338"/>
            <a:ext cx="2562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27"/>
          <a:stretch/>
        </p:blipFill>
        <p:spPr bwMode="auto">
          <a:xfrm>
            <a:off x="4660931" y="3998663"/>
            <a:ext cx="1493359" cy="43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49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térmico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88840"/>
            <a:ext cx="40671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7"/>
          <a:stretch/>
        </p:blipFill>
        <p:spPr bwMode="auto">
          <a:xfrm>
            <a:off x="938412" y="1916832"/>
            <a:ext cx="2797762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67809" y="4007089"/>
            <a:ext cx="2909888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530" y="4797152"/>
            <a:ext cx="1719734" cy="14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644008" y="4437112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equações são as seguintes:</a:t>
            </a:r>
          </a:p>
        </p:txBody>
      </p:sp>
    </p:spTree>
    <p:extLst>
      <p:ext uri="{BB962C8B-B14F-4D97-AF65-F5344CB8AC3E}">
        <p14:creationId xmlns:p14="http://schemas.microsoft.com/office/powerpoint/2010/main" val="222145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térmico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7"/>
          <a:stretch/>
        </p:blipFill>
        <p:spPr bwMode="auto">
          <a:xfrm>
            <a:off x="938412" y="1916832"/>
            <a:ext cx="2797762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67809" y="4007089"/>
            <a:ext cx="2909888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296079" y="1547500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equação de balanço de calor é: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32855"/>
            <a:ext cx="2304256" cy="50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00" y="2728913"/>
            <a:ext cx="2125596" cy="73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40" y="3509215"/>
            <a:ext cx="1765556" cy="64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692646" y="4166732"/>
            <a:ext cx="332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Aplicando Laplace a função </a:t>
            </a:r>
          </a:p>
          <a:p>
            <a:r>
              <a:rPr lang="pt-BR" dirty="0"/>
              <a:t>de transferência é: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972" y="5157192"/>
            <a:ext cx="2122355" cy="6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45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processos presentes em indústrias químicas, petroquímicas, farmacêuticas e de papel e celulose, entre outras, geralmente envolvem fluxos e acúmulos de líquidos.</a:t>
            </a:r>
          </a:p>
          <a:p>
            <a:pPr algn="just"/>
            <a:r>
              <a:rPr lang="pt-BR" dirty="0"/>
              <a:t>Estão divididos em regímenes de fluxo laminar e fluxo turbulento, dados pela Magnitude de Reynolds. Quando a magnitude de Reynolds é maior que 3000-4000 é um fluxo turbulento. Quando é menor que 200 é um fluxo laminar. </a:t>
            </a:r>
          </a:p>
          <a:p>
            <a:pPr algn="just"/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de fluidos: Líquidos</a:t>
            </a:r>
          </a:p>
        </p:txBody>
      </p:sp>
    </p:spTree>
    <p:extLst>
      <p:ext uri="{BB962C8B-B14F-4D97-AF65-F5344CB8AC3E}">
        <p14:creationId xmlns:p14="http://schemas.microsoft.com/office/powerpoint/2010/main" val="387758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Resistência e Capacitância de um Sistema de Líquidos</a:t>
                </a:r>
              </a:p>
              <a:p>
                <a:pPr lvl="1" algn="just"/>
                <a:r>
                  <a:rPr lang="pt-BR" dirty="0"/>
                  <a:t>Considerando o fluxo através de um conector entre dois tanques.</a:t>
                </a:r>
              </a:p>
              <a:p>
                <a:pPr lvl="1" algn="just"/>
                <a:endParaRPr lang="pt-BR" dirty="0"/>
              </a:p>
              <a:p>
                <a:pPr lvl="1" algn="just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𝑣𝑎𝑟𝑖𝑎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çã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𝑑𝑖𝑓𝑒𝑟𝑒𝑛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𝑣𝑒𝑙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𝑣𝑎𝑟𝑖𝑎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çã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çã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𝑣𝑜𝑙𝑢𝑚𝑒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48" r="-1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de fluidos: Líquidos</a:t>
            </a:r>
          </a:p>
        </p:txBody>
      </p:sp>
    </p:spTree>
    <p:extLst>
      <p:ext uri="{BB962C8B-B14F-4D97-AF65-F5344CB8AC3E}">
        <p14:creationId xmlns:p14="http://schemas.microsoft.com/office/powerpoint/2010/main" val="150428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Fluxo Laminar: A relação entre 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de fluidos: Líquidos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060848"/>
            <a:ext cx="1533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31" y="2451373"/>
            <a:ext cx="42005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04" y="3284984"/>
            <a:ext cx="73056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04864"/>
            <a:ext cx="2070257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38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Para um fluxo turbulento: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Resistência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Rt</a:t>
            </a:r>
            <a:r>
              <a:rPr lang="pt-BR" dirty="0"/>
              <a:t> é a inclinação da curva no ponto de operação.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5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de fluidos: Líquidos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44862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79" y="4005064"/>
            <a:ext cx="1133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129" y="4869160"/>
            <a:ext cx="10953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97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Capacitância: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de fluidos: Líquidos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0888"/>
            <a:ext cx="5104567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04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nível de Liquido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82"/>
          <a:stretch/>
        </p:blipFill>
        <p:spPr bwMode="auto">
          <a:xfrm>
            <a:off x="427324" y="1465974"/>
            <a:ext cx="3306130" cy="258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6"/>
          <a:stretch/>
        </p:blipFill>
        <p:spPr bwMode="auto">
          <a:xfrm>
            <a:off x="427324" y="4035600"/>
            <a:ext cx="2303547" cy="258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0768"/>
            <a:ext cx="4752528" cy="178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067944" y="3429000"/>
            <a:ext cx="4810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sistema pode ser considerado linear se</a:t>
            </a:r>
          </a:p>
          <a:p>
            <a:r>
              <a:rPr lang="pt-BR" dirty="0"/>
              <a:t> é de fluxo laminar. Quando de fluxo</a:t>
            </a:r>
          </a:p>
          <a:p>
            <a:r>
              <a:rPr lang="pt-BR" dirty="0"/>
              <a:t>Turbulento pode ser linearizado.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933812"/>
            <a:ext cx="2424348" cy="49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785" y="4352330"/>
            <a:ext cx="2944327" cy="58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4220344" y="5330737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 definição de resistência: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212" y="5877272"/>
            <a:ext cx="11049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691" y="5793928"/>
            <a:ext cx="2070257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78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nível de Liquido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82"/>
          <a:stretch/>
        </p:blipFill>
        <p:spPr bwMode="auto">
          <a:xfrm>
            <a:off x="427324" y="1465974"/>
            <a:ext cx="3306130" cy="258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6"/>
          <a:stretch/>
        </p:blipFill>
        <p:spPr bwMode="auto">
          <a:xfrm>
            <a:off x="427324" y="4035600"/>
            <a:ext cx="2303547" cy="2588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0768"/>
            <a:ext cx="4752528" cy="178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4157443" y="3356992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equação diferencial do sistema é: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662" y="3796270"/>
            <a:ext cx="2078650" cy="74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4257724" y="4538645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Aplicando a transformada de Laplace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662" y="5025019"/>
            <a:ext cx="2366682" cy="31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31" y="5589240"/>
            <a:ext cx="3495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443" y="6151838"/>
            <a:ext cx="17240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24" y="6108771"/>
            <a:ext cx="16287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86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pneumático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Resistência de fluxo de gás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capacitância: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2856"/>
            <a:ext cx="3981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344" y="2924944"/>
            <a:ext cx="13430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34" y="4004062"/>
            <a:ext cx="3228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366" y="4586089"/>
            <a:ext cx="5513729" cy="226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3918336"/>
            <a:ext cx="17811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631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5537</TotalTime>
  <Words>408</Words>
  <Application>Microsoft Office PowerPoint</Application>
  <PresentationFormat>Apresentação na tela (4:3)</PresentationFormat>
  <Paragraphs>110</Paragraphs>
  <Slides>17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Calibri</vt:lpstr>
      <vt:lpstr>Cambria Math</vt:lpstr>
      <vt:lpstr>Lucida Sans Unicode</vt:lpstr>
      <vt:lpstr>Verdana</vt:lpstr>
      <vt:lpstr>Wingdings 2</vt:lpstr>
      <vt:lpstr>Wingdings 3</vt:lpstr>
      <vt:lpstr>Concurrencia</vt:lpstr>
      <vt:lpstr>Agenda</vt:lpstr>
      <vt:lpstr>Modelagem matemática de sistemas de fluidos: Líquidos</vt:lpstr>
      <vt:lpstr>Modelagem matemática de sistemas de fluidos: Líquidos</vt:lpstr>
      <vt:lpstr>Modelagem matemática de sistemas de fluidos: Líquidos</vt:lpstr>
      <vt:lpstr>Modelagem matemática de sistemas de fluidos: Líquidos</vt:lpstr>
      <vt:lpstr>Modelagem matemática de sistemas de fluidos: Líquidos</vt:lpstr>
      <vt:lpstr>Sistema de nível de Liquido</vt:lpstr>
      <vt:lpstr>Sistema de nível de Liquido</vt:lpstr>
      <vt:lpstr>Sistema pneumático</vt:lpstr>
      <vt:lpstr>Sistema pneumático</vt:lpstr>
      <vt:lpstr>Sistema pneumático</vt:lpstr>
      <vt:lpstr>Sistema pneumático</vt:lpstr>
      <vt:lpstr>Sistema pneumático</vt:lpstr>
      <vt:lpstr>Sistema térmico</vt:lpstr>
      <vt:lpstr>Sistema térmico</vt:lpstr>
      <vt:lpstr>Sistema térmico</vt:lpstr>
      <vt:lpstr>Sistema térmico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Controle I</dc:title>
  <dc:creator>LESLYE</dc:creator>
  <cp:lastModifiedBy>Leslye Estefania Castro Eras</cp:lastModifiedBy>
  <cp:revision>125</cp:revision>
  <dcterms:created xsi:type="dcterms:W3CDTF">2019-08-19T11:50:05Z</dcterms:created>
  <dcterms:modified xsi:type="dcterms:W3CDTF">2021-10-21T13:58:04Z</dcterms:modified>
</cp:coreProperties>
</file>