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sldIdLst>
    <p:sldId id="257" r:id="rId2"/>
    <p:sldId id="310" r:id="rId3"/>
    <p:sldId id="322" r:id="rId4"/>
    <p:sldId id="311" r:id="rId5"/>
    <p:sldId id="312" r:id="rId6"/>
    <p:sldId id="313" r:id="rId7"/>
    <p:sldId id="314" r:id="rId8"/>
    <p:sldId id="323" r:id="rId9"/>
    <p:sldId id="325" r:id="rId10"/>
    <p:sldId id="326" r:id="rId11"/>
    <p:sldId id="327" r:id="rId12"/>
    <p:sldId id="328" r:id="rId13"/>
    <p:sldId id="315" r:id="rId14"/>
    <p:sldId id="324" r:id="rId15"/>
    <p:sldId id="317" r:id="rId16"/>
    <p:sldId id="31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0" r:id="rId28"/>
    <p:sldId id="341" r:id="rId29"/>
    <p:sldId id="339" r:id="rId30"/>
    <p:sldId id="342" r:id="rId31"/>
    <p:sldId id="343" r:id="rId32"/>
    <p:sldId id="344" r:id="rId33"/>
    <p:sldId id="345" r:id="rId34"/>
    <p:sldId id="350" r:id="rId35"/>
    <p:sldId id="346" r:id="rId36"/>
    <p:sldId id="347" r:id="rId37"/>
    <p:sldId id="348" r:id="rId38"/>
    <p:sldId id="349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B08FC-ED7B-4A84-9BB2-1AAA33EA3405}" v="1" dt="2021-10-15T12:43:59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B70B08FC-ED7B-4A84-9BB2-1AAA33EA3405}"/>
    <pc:docChg chg="addSld modSld">
      <pc:chgData name="LESLYE ESTEFANIA CASTRO ERAS" userId="7e3e7b01-b50c-49cf-a17b-02be54cdd912" providerId="ADAL" clId="{B70B08FC-ED7B-4A84-9BB2-1AAA33EA3405}" dt="2021-10-15T12:43:59.897" v="0"/>
      <pc:docMkLst>
        <pc:docMk/>
      </pc:docMkLst>
      <pc:sldChg chg="add">
        <pc:chgData name="LESLYE ESTEFANIA CASTRO ERAS" userId="7e3e7b01-b50c-49cf-a17b-02be54cdd912" providerId="ADAL" clId="{B70B08FC-ED7B-4A84-9BB2-1AAA33EA3405}" dt="2021-10-15T12:43:59.897" v="0"/>
        <pc:sldMkLst>
          <pc:docMk/>
          <pc:sldMk cId="3232547875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77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15/10/2021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15/10/2021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15/10/2021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15/10/2021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15/10/2021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15/10/2021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15/10/2021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15/10/2021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15/10/2021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15/10/2021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15/10/2021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15/10/2021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1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6.png"/><Relationship Id="rId10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no espaço de estados</a:t>
            </a:r>
          </a:p>
          <a:p>
            <a:r>
              <a:rPr lang="pt-BR" dirty="0"/>
              <a:t>Modelagem matemática de sistemas mecânicos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/>
              <a:t> As variáveis para descrever o movimento de translação são: aceleração, velocidade e deslocamento.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equação que descreve a fig. 2.15 é: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45671"/>
            <a:ext cx="5231160" cy="11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38093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/>
              <a:t> Força na mola para uma deformação pequena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Fricção viscosa: Força de fricção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2592288" cy="99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4725144"/>
            <a:ext cx="2952328" cy="15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</p:spPr>
            <p:txBody>
              <a:bodyPr/>
              <a:lstStyle/>
              <a:p>
                <a:r>
                  <a:rPr lang="pt-BR" dirty="0"/>
                  <a:t> Equação geral: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b="0" i="0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b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𝑘𝑦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pt-BR" dirty="0"/>
              </a:p>
              <a:p>
                <a:r>
                  <a:rPr lang="pt-BR" dirty="0"/>
                  <a:t>Reorganizando: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1988840"/>
            <a:ext cx="2304256" cy="112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0" y="4260286"/>
            <a:ext cx="4453766" cy="101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1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560840" cy="58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3"/>
          <a:stretch/>
        </p:blipFill>
        <p:spPr bwMode="auto">
          <a:xfrm>
            <a:off x="1087378" y="3552368"/>
            <a:ext cx="7704857" cy="23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1" y="692696"/>
            <a:ext cx="727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Duas variáveis de estado (Sistema de segunda ordem): deslocamento e velocidade:</a:t>
            </a:r>
          </a:p>
          <a:p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25" y="1412776"/>
            <a:ext cx="1714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5616" y="22091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Obtemos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 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Colocando em evidência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65" t="-6557" r="-51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1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124"/>
            <a:ext cx="80792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0" b="9072"/>
          <a:stretch/>
        </p:blipFill>
        <p:spPr bwMode="auto">
          <a:xfrm>
            <a:off x="827584" y="4005064"/>
            <a:ext cx="8079298" cy="19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3" y="836712"/>
            <a:ext cx="80602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04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lei fundamental que governa os sistemas mecânicos é a segunda </a:t>
            </a:r>
            <a:r>
              <a:rPr lang="pt-BR" dirty="0" err="1"/>
              <a:t>Ley</a:t>
            </a:r>
            <a:r>
              <a:rPr lang="pt-BR" dirty="0"/>
              <a:t> de Newton.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/>
              <a:t>Modelagem matemática de sistemas mecânicos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1"/>
          <a:stretch/>
        </p:blipFill>
        <p:spPr bwMode="auto">
          <a:xfrm>
            <a:off x="539552" y="2780928"/>
            <a:ext cx="83153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6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sistemas translacionais, a segunda Lei de Newton diz que: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6" y="3068960"/>
            <a:ext cx="6069990" cy="31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49835"/>
            <a:ext cx="1371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1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a segunda lei de Newton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Aplicando a transformada de Laplace com condições iniciais zero.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76683"/>
            <a:ext cx="3714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50" y="2998769"/>
            <a:ext cx="3324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1208"/>
            <a:ext cx="3486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62" y="5120233"/>
            <a:ext cx="321965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95" y="5821563"/>
            <a:ext cx="4283988" cy="6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701787" y="1268760"/>
            <a:ext cx="77579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Estado</a:t>
            </a:r>
            <a:r>
              <a:rPr lang="pt-BR" sz="2000" dirty="0"/>
              <a:t>: De um sistema dinâmico é o menor conjunto de variáveis, tais que o conhecimento dessas varáveis em t=t0 junto ao conhecimento de entrada t</a:t>
            </a:r>
            <a:r>
              <a:rPr lang="es-CO" sz="2000" dirty="0"/>
              <a:t>&gt;=t0, determina completamente o </a:t>
            </a:r>
            <a:r>
              <a:rPr lang="pt-BR" sz="2000" dirty="0"/>
              <a:t>comportamento</a:t>
            </a:r>
            <a:r>
              <a:rPr lang="es-CO" sz="2000" dirty="0"/>
              <a:t> do sistema para </a:t>
            </a:r>
            <a:r>
              <a:rPr lang="pt-BR" sz="2000" dirty="0"/>
              <a:t>qualquer</a:t>
            </a:r>
            <a:r>
              <a:rPr lang="es-CO" sz="2000" dirty="0"/>
              <a:t> </a:t>
            </a:r>
            <a:r>
              <a:rPr lang="pt-BR" sz="2000" dirty="0"/>
              <a:t>t </a:t>
            </a:r>
            <a:r>
              <a:rPr lang="es-CO" sz="2000" dirty="0"/>
              <a:t>&gt;=t0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 err="1"/>
              <a:t>Variáveis</a:t>
            </a:r>
            <a:r>
              <a:rPr lang="es-CO" sz="2000" b="1" dirty="0"/>
              <a:t> de estado</a:t>
            </a:r>
            <a:r>
              <a:rPr lang="es-CO" sz="2000" dirty="0"/>
              <a:t>: x1,x2,x3,…</a:t>
            </a:r>
            <a:r>
              <a:rPr lang="es-CO" sz="2000" dirty="0" err="1"/>
              <a:t>xn</a:t>
            </a:r>
            <a:endParaRPr lang="es-CO" sz="2000" dirty="0"/>
          </a:p>
          <a:p>
            <a:pPr algn="just"/>
            <a:endParaRPr lang="es-CO" sz="2000" dirty="0"/>
          </a:p>
          <a:p>
            <a:pPr algn="just"/>
            <a:r>
              <a:rPr lang="es-CO" sz="2000" b="1" dirty="0" err="1"/>
              <a:t>Vetor</a:t>
            </a:r>
            <a:r>
              <a:rPr lang="es-CO" sz="2000" b="1" dirty="0"/>
              <a:t> de estado:</a:t>
            </a:r>
            <a:r>
              <a:rPr lang="es-CO" sz="2000" dirty="0"/>
              <a:t> n </a:t>
            </a:r>
            <a:r>
              <a:rPr lang="es-CO" sz="2000" dirty="0" err="1"/>
              <a:t>variáveis</a:t>
            </a:r>
            <a:r>
              <a:rPr lang="es-CO" sz="2000" dirty="0"/>
              <a:t> de estado forman </a:t>
            </a:r>
            <a:r>
              <a:rPr lang="es-CO" sz="2000" dirty="0" err="1"/>
              <a:t>um</a:t>
            </a:r>
            <a:r>
              <a:rPr lang="es-CO" sz="2000" dirty="0"/>
              <a:t> </a:t>
            </a:r>
            <a:r>
              <a:rPr lang="es-CO" sz="2000" dirty="0" err="1"/>
              <a:t>vetor</a:t>
            </a:r>
            <a:r>
              <a:rPr lang="es-CO" sz="2000" dirty="0"/>
              <a:t> </a:t>
            </a:r>
            <a:r>
              <a:rPr lang="es-CO" sz="2000" b="1" dirty="0"/>
              <a:t>x </a:t>
            </a:r>
            <a:r>
              <a:rPr lang="es-CO" sz="2000" b="1" dirty="0" err="1"/>
              <a:t>com</a:t>
            </a:r>
            <a:r>
              <a:rPr lang="es-CO" sz="2000" b="1" dirty="0"/>
              <a:t> n componentes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 err="1"/>
              <a:t>Equa</a:t>
            </a:r>
            <a:r>
              <a:rPr lang="pt-BR" sz="2000" b="1" dirty="0" err="1"/>
              <a:t>ções</a:t>
            </a:r>
            <a:r>
              <a:rPr lang="pt-BR" sz="2000" b="1" dirty="0"/>
              <a:t> no espaço de estados: </a:t>
            </a:r>
            <a:r>
              <a:rPr lang="pt-BR" sz="2000" dirty="0"/>
              <a:t>variáveis de entrada, variáveis de saída e variáveis de estado. Um sistema dinâmico deve ter elementos que memorizem (integradores) os valores de entrada para t</a:t>
            </a:r>
            <a:r>
              <a:rPr lang="es-CO" sz="2000" dirty="0"/>
              <a:t>&gt;=t1.</a:t>
            </a:r>
            <a:endParaRPr lang="es-CO" sz="2000" b="1" dirty="0"/>
          </a:p>
          <a:p>
            <a:pPr algn="just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4663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Encontramos a função de transferência: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seguida obteremos o modelo em espaço de estados: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496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4" y="3861048"/>
            <a:ext cx="3324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82362" y="4801169"/>
            <a:ext cx="110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a forma padrão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427984" y="4337298"/>
            <a:ext cx="8640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3" y="4813548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617449" y="41203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Equação diferencial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27" y="4885779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3884910" y="5123110"/>
            <a:ext cx="18303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109046" y="5061332"/>
            <a:ext cx="18303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8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a equação 2.34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7" y="4221088"/>
            <a:ext cx="391342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5635999" y="2363398"/>
            <a:ext cx="656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6" y="2060848"/>
            <a:ext cx="59830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4509120"/>
            <a:ext cx="35203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10 Conector angular"/>
          <p:cNvCxnSpPr>
            <a:stCxn id="5124" idx="3"/>
          </p:cNvCxnSpPr>
          <p:nvPr/>
        </p:nvCxnSpPr>
        <p:spPr>
          <a:xfrm>
            <a:off x="6970575" y="3032956"/>
            <a:ext cx="481745" cy="1476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5125" idx="1"/>
          </p:cNvCxnSpPr>
          <p:nvPr/>
        </p:nvCxnSpPr>
        <p:spPr>
          <a:xfrm>
            <a:off x="4644008" y="5085184"/>
            <a:ext cx="504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59" y="1679848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59" y="2039081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43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da equação 2.36 temos: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Eq. 2.36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8867"/>
            <a:ext cx="3701790" cy="213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26" y="5291535"/>
            <a:ext cx="7904346" cy="156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043812" y="1856106"/>
            <a:ext cx="26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anterior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12" y="2864998"/>
            <a:ext cx="3809586" cy="168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09" y="4540478"/>
            <a:ext cx="3368952" cy="11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H="1">
            <a:off x="321089" y="4113205"/>
            <a:ext cx="506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16200000" flipH="1">
            <a:off x="-595729" y="5030022"/>
            <a:ext cx="2268124" cy="4344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755578" y="6381329"/>
            <a:ext cx="504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18" y="2521843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92" y="2204864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56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Dos resultados anteriores temos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equação de saída é: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4" y="2095979"/>
            <a:ext cx="35203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24" y="3861048"/>
            <a:ext cx="1457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" y="4922535"/>
            <a:ext cx="6135446" cy="174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46145"/>
            <a:ext cx="5150892" cy="134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65203"/>
            <a:ext cx="2505382" cy="10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7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5085"/>
            <a:ext cx="8388424" cy="169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9" y="3659309"/>
            <a:ext cx="3418667" cy="312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59309"/>
            <a:ext cx="3449599" cy="312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11"/>
          <a:stretch/>
        </p:blipFill>
        <p:spPr bwMode="auto">
          <a:xfrm>
            <a:off x="529208" y="1354767"/>
            <a:ext cx="8229600" cy="136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1" y="2967015"/>
            <a:ext cx="3923524" cy="359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4644008" y="3933056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angular"/>
          <p:cNvCxnSpPr/>
          <p:nvPr/>
        </p:nvCxnSpPr>
        <p:spPr>
          <a:xfrm rot="10800000">
            <a:off x="1979712" y="2852936"/>
            <a:ext cx="3384376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979711" y="28529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0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movimento rotacional da haste do pêndulo em torno de seu centro de gravide: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35" y="5445224"/>
            <a:ext cx="423047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5724128" y="4223629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249973" y="2420888"/>
            <a:ext cx="4162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lei de Newton para o movimento de rotação estabelece que a soma algébrica dos momentos ou pares ao redor de um eixo fixo é igual ao produto da inercia pela aceleração angular ao redor do eixo.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09654" y="508518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Momento=F </a:t>
            </a:r>
            <a:r>
              <a:rPr lang="es-CO" dirty="0"/>
              <a:t>*d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19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 </a:t>
            </a:r>
            <a:r>
              <a:rPr lang="pt-BR" dirty="0"/>
              <a:t>movimento</a:t>
            </a:r>
            <a:r>
              <a:rPr lang="es-CO" dirty="0"/>
              <a:t> horizontal do centro de </a:t>
            </a:r>
            <a:r>
              <a:rPr lang="pt-BR" dirty="0"/>
              <a:t>gravidade</a:t>
            </a:r>
            <a:r>
              <a:rPr lang="es-CO" dirty="0"/>
              <a:t> da hasta do p</a:t>
            </a:r>
            <a:r>
              <a:rPr lang="pt-BR" dirty="0" err="1"/>
              <a:t>êndulo</a:t>
            </a:r>
            <a:r>
              <a:rPr lang="pt-BR" dirty="0"/>
              <a:t>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4" y="4044061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94" y="3068960"/>
            <a:ext cx="423047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6536730" y="2586289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40152" y="2293057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anteriores: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72200" y="3810543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 atual: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69" y="5880692"/>
            <a:ext cx="2533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7723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242890" y="4739386"/>
            <a:ext cx="384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movimento vertical do centro de gravidade da haste do pêndulo é: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6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movimento horizontal do carro é descrito por: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7723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2736304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5364088" y="3648917"/>
                <a:ext cx="3096344" cy="1767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Como o pêndulo invertido deve ser mantido na posição vertical, então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𝑠𝑒𝑛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≑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pt-B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acc>
                      <m:accPr>
                        <m:chr m:val="̇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pt-BR" b="0" i="1" smtClean="0">
                        <a:latin typeface="Cambria Math"/>
                        <a:ea typeface="Cambria Math"/>
                      </a:rPr>
                      <m:t>=0. </m:t>
                    </m:r>
                  </m:oMath>
                </a14:m>
                <a:r>
                  <a:rPr lang="pt-BR" dirty="0"/>
                  <a:t> As equações podem ser linearizadas :</a:t>
                </a: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648917"/>
                <a:ext cx="3096344" cy="1767150"/>
              </a:xfrm>
              <a:prstGeom prst="rect">
                <a:avLst/>
              </a:prstGeom>
              <a:blipFill rotWithShape="1">
                <a:blip r:embed="rId4"/>
                <a:stretch>
                  <a:fillRect l="-1772" t="-1730" r="-3346" b="-4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3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Equações linearizadas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as equações 3.12 e 3.14  obtemos: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29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411760" y="2110341"/>
                <a:ext cx="453650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Supondo: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𝑠𝑒𝑛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≑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pt-B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acc>
                      <m:accPr>
                        <m:chr m:val="̇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pt-BR" b="0" i="1" smtClean="0">
                        <a:latin typeface="Cambria Math"/>
                        <a:ea typeface="Cambria Math"/>
                      </a:rPr>
                      <m:t>=0. 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110341"/>
                <a:ext cx="4536504" cy="382156"/>
              </a:xfrm>
              <a:prstGeom prst="rect">
                <a:avLst/>
              </a:prstGeom>
              <a:blipFill rotWithShape="1">
                <a:blip r:embed="rId2"/>
                <a:stretch>
                  <a:fillRect l="-1210" t="-3175" b="-25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1" y="2734559"/>
            <a:ext cx="305527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39" y="2908176"/>
            <a:ext cx="2897113" cy="14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0" y="3454639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7" y="4298973"/>
            <a:ext cx="2533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09890" y="2549893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anteriores: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843239" y="249249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</a:t>
            </a:r>
            <a:r>
              <a:rPr lang="pt-BR" dirty="0" err="1"/>
              <a:t>atuales</a:t>
            </a:r>
            <a:r>
              <a:rPr lang="pt-BR" dirty="0"/>
              <a:t>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309417" y="3094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(3.9)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461816" y="36163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(3.10)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491880" y="43763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(3.11)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57" y="4745728"/>
            <a:ext cx="2013438" cy="69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562495" y="49068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(3.12)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740352" y="29292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(3.13)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892752" y="342087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(3.14)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869021" y="392964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(3.15)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40" y="5805264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667162" y="1330315"/>
            <a:ext cx="7757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 número de integradores existentes no sistemas determina o número de variáveis que definem completamente a dinâmica do sistema.</a:t>
            </a:r>
          </a:p>
          <a:p>
            <a:pPr algn="just"/>
            <a:endParaRPr lang="es-CO" sz="2000" dirty="0"/>
          </a:p>
          <a:p>
            <a:pPr algn="just"/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3" y="2534033"/>
            <a:ext cx="70961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05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 partir das equações 3.13, 3.14 e 3.15, obtemos: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27" y="3667448"/>
            <a:ext cx="3028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61" y="2169045"/>
            <a:ext cx="2897113" cy="14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974874" y="221951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(3.13)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127274" y="271109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(3.14)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103543" y="32198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(3.15)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08380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2"/>
          <a:stretch/>
        </p:blipFill>
        <p:spPr bwMode="auto">
          <a:xfrm>
            <a:off x="4141371" y="5223714"/>
            <a:ext cx="3667005" cy="64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53811" y="5039048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Equações do movimento  do sistema de pêndulo invertido sobre o carro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462725" y="543502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(3.16)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818113" y="543502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(3.17)</a:t>
            </a:r>
          </a:p>
        </p:txBody>
      </p:sp>
    </p:spTree>
    <p:extLst>
      <p:ext uri="{BB962C8B-B14F-4D97-AF65-F5344CB8AC3E}">
        <p14:creationId xmlns:p14="http://schemas.microsoft.com/office/powerpoint/2010/main" val="31413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1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2"/>
          <a:stretch/>
        </p:blipFill>
        <p:spPr bwMode="auto">
          <a:xfrm>
            <a:off x="4268642" y="3415840"/>
            <a:ext cx="3667005" cy="64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758434" y="35531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(3.17)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" y="2636913"/>
            <a:ext cx="420164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06002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876787" y="290600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(3.16)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36" y="4272084"/>
            <a:ext cx="3456003" cy="86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6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As equações podem ser modificadas para: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Equação 3.20 foi obtida pela eliminação de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das equações 3.18 e 3.19</a:t>
                </a:r>
              </a:p>
              <a:p>
                <a:r>
                  <a:rPr lang="pt-BR" dirty="0"/>
                  <a:t>A Equação 3.20 foi obtida pela eliminação de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dirty="0"/>
                  <a:t> das equações 3.18 e 3.19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32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29650"/>
            <a:ext cx="3930740" cy="9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63605"/>
            <a:ext cx="3456003" cy="86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47300" y="226360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(3.18)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507539" y="269941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(3.19)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898501" y="2282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(3.20)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308304" y="268253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(3.21)</a:t>
            </a:r>
          </a:p>
        </p:txBody>
      </p:sp>
    </p:spTree>
    <p:extLst>
      <p:ext uri="{BB962C8B-B14F-4D97-AF65-F5344CB8AC3E}">
        <p14:creationId xmlns:p14="http://schemas.microsoft.com/office/powerpoint/2010/main" val="360885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Aplicando a transformada de Laplace na </a:t>
            </a:r>
            <a:r>
              <a:rPr lang="es-CO" dirty="0" err="1"/>
              <a:t>equa</a:t>
            </a:r>
            <a:r>
              <a:rPr lang="pt-BR" dirty="0" err="1"/>
              <a:t>ção</a:t>
            </a:r>
            <a:r>
              <a:rPr lang="pt-BR" dirty="0"/>
              <a:t> 3.20 temos: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71600" y="2499176"/>
            <a:ext cx="3930740" cy="49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4" y="3789040"/>
            <a:ext cx="2981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611560" y="3208638"/>
                <a:ext cx="347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𝑀𝑙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/>
                  <a:t>-U(s)</a:t>
                </a: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08638"/>
                <a:ext cx="34713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70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12" y="2377100"/>
            <a:ext cx="4283988" cy="6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9" y="4725144"/>
            <a:ext cx="4400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4425376" y="3799336"/>
                <a:ext cx="4800353" cy="1807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</m:t>
                    </m:r>
                    <m:r>
                      <a:rPr lang="pt-B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𝑀𝑙</m:t>
                        </m:r>
                      </m:den>
                    </m:f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</m:rad>
                  </m:oMath>
                </a14:m>
                <a:r>
                  <a:rPr lang="pt-BR" dirty="0"/>
                  <a:t>  polo no semieixo negativo</a:t>
                </a:r>
                <a:endParaRPr lang="pt-BR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𝑠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/>
                              </a:rPr>
                              <m:t>𝑀</m:t>
                            </m:r>
                            <m:r>
                              <a:rPr lang="pt-BR" i="1">
                                <a:latin typeface="Cambria Math"/>
                              </a:rPr>
                              <m:t>+</m:t>
                            </m:r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pt-BR" i="1">
                            <a:latin typeface="Cambria Math"/>
                          </a:rPr>
                          <m:t>𝑀𝑙</m:t>
                        </m:r>
                      </m:den>
                    </m:f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</m:rad>
                  </m:oMath>
                </a14:m>
                <a:r>
                  <a:rPr lang="pt-BR" dirty="0"/>
                  <a:t>  polo no semieixo positivo</a:t>
                </a:r>
              </a:p>
              <a:p>
                <a:endParaRPr lang="pt-BR" dirty="0"/>
              </a:p>
              <a:p>
                <a:r>
                  <a:rPr lang="pt-BR" dirty="0"/>
                  <a:t>O sistema é instável em malha aberta</a:t>
                </a:r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76" y="3799336"/>
                <a:ext cx="4800353" cy="1807546"/>
              </a:xfrm>
              <a:prstGeom prst="rect">
                <a:avLst/>
              </a:prstGeom>
              <a:blipFill rotWithShape="1">
                <a:blip r:embed="rId7"/>
                <a:stretch>
                  <a:fillRect l="-1144" t="-1684" r="-381" b="-4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31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 forma padrão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elétricos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96774"/>
            <a:ext cx="4254370" cy="47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5" y="2595257"/>
            <a:ext cx="59830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3269"/>
            <a:ext cx="391342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3353721" cy="193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030466" y="2096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04719" y="251860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004048" y="28495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992381" y="472803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2547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Definir as variáveis de estado como: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Teta é a rotação do pêndulo e x a localização do carro,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pt-BR" dirty="0"/>
                  <a:t>como saídas do sistema:</a:t>
                </a:r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35" y="4293096"/>
            <a:ext cx="28670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0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das equações 3.20 e 3.21 temos: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4" y="2152561"/>
            <a:ext cx="3930740" cy="9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775535" y="21525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(3.20)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4964" y="258379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(3.21)</a:t>
            </a:r>
          </a:p>
        </p:txBody>
      </p:sp>
      <p:sp>
        <p:nvSpPr>
          <p:cNvPr id="8" name="7 CuadroTexto"/>
          <p:cNvSpPr txBox="1"/>
          <p:nvPr/>
        </p:nvSpPr>
        <p:spPr>
          <a:xfrm flipH="1">
            <a:off x="2699792" y="-3874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de variáveis de estado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36" y="2953125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7" y="4260719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994636" y="2583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Saídas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1" t="-2640" r="48734" b="67672"/>
          <a:stretch/>
        </p:blipFill>
        <p:spPr bwMode="auto">
          <a:xfrm>
            <a:off x="950399" y="6073511"/>
            <a:ext cx="2825136" cy="5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14" y="4784794"/>
            <a:ext cx="3138510" cy="18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86485" y="314100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Reorganizando como na forma padrão: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913036" y="3494316"/>
                <a:ext cx="2706382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𝑀𝑙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36" y="3494316"/>
                <a:ext cx="2706382" cy="382156"/>
              </a:xfrm>
              <a:prstGeom prst="rect">
                <a:avLst/>
              </a:prstGeom>
              <a:blipFill rotWithShape="1">
                <a:blip r:embed="rId7"/>
                <a:stretch>
                  <a:fillRect t="-1587" b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275759" y="3857616"/>
                <a:ext cx="177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𝑚𝑔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59" y="3857616"/>
                <a:ext cx="177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4009446" y="423079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padrão: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588224" y="2360922"/>
            <a:ext cx="2016224" cy="197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20 Conector recto de flecha"/>
          <p:cNvCxnSpPr>
            <a:stCxn id="12" idx="3"/>
          </p:cNvCxnSpPr>
          <p:nvPr/>
        </p:nvCxnSpPr>
        <p:spPr>
          <a:xfrm>
            <a:off x="3602907" y="4451219"/>
            <a:ext cx="270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658621" y="4628872"/>
                <a:ext cx="249767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𝑀𝑙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1" y="4628872"/>
                <a:ext cx="2497671" cy="6298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22 Conector angular"/>
          <p:cNvCxnSpPr/>
          <p:nvPr/>
        </p:nvCxnSpPr>
        <p:spPr>
          <a:xfrm flipV="1">
            <a:off x="2296850" y="3147505"/>
            <a:ext cx="4926919" cy="3095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CuadroTexto"/>
              <p:cNvSpPr txBox="1"/>
              <p:nvPr/>
            </p:nvSpPr>
            <p:spPr>
              <a:xfrm>
                <a:off x="1129377" y="5335800"/>
                <a:ext cx="1649105" cy="63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𝑚𝑔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77" y="5335800"/>
                <a:ext cx="1649105" cy="63478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42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08"/>
          <a:stretch/>
        </p:blipFill>
        <p:spPr bwMode="auto">
          <a:xfrm>
            <a:off x="197194" y="3795384"/>
            <a:ext cx="3701790" cy="3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9728"/>
            <a:ext cx="2924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23528" y="14847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Equações das variáveis de estado: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4"/>
          <a:stretch/>
        </p:blipFill>
        <p:spPr bwMode="auto">
          <a:xfrm>
            <a:off x="350781" y="4797152"/>
            <a:ext cx="4341549" cy="12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97194" y="2570207"/>
                <a:ext cx="249767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𝑀𝑙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4" y="2570207"/>
                <a:ext cx="2497671" cy="6298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angular"/>
          <p:cNvCxnSpPr/>
          <p:nvPr/>
        </p:nvCxnSpPr>
        <p:spPr>
          <a:xfrm flipV="1">
            <a:off x="3707904" y="2708920"/>
            <a:ext cx="1800200" cy="16561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38490" y="3200059"/>
                <a:ext cx="1649105" cy="63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𝑚𝑔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90" y="3200059"/>
                <a:ext cx="1649105" cy="6347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1"/>
          <a:stretch/>
        </p:blipFill>
        <p:spPr bwMode="auto">
          <a:xfrm>
            <a:off x="161559" y="4186700"/>
            <a:ext cx="3701790" cy="35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9" y="2189207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20 Conector angular"/>
          <p:cNvCxnSpPr/>
          <p:nvPr/>
        </p:nvCxnSpPr>
        <p:spPr>
          <a:xfrm flipV="1">
            <a:off x="1691680" y="2276872"/>
            <a:ext cx="3816424" cy="17141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74850"/>
            <a:ext cx="4379743" cy="248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9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err="1"/>
              <a:t>mecância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96989"/>
            <a:ext cx="88201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953813"/>
            <a:ext cx="28765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/>
              <a:t>Equações de estado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1"/>
          <a:stretch/>
        </p:blipFill>
        <p:spPr bwMode="auto">
          <a:xfrm>
            <a:off x="912513" y="1628800"/>
            <a:ext cx="7475769" cy="21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2" y="3954314"/>
            <a:ext cx="7763943" cy="28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042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/>
              <a:t>Forma matricial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10" y="4869160"/>
            <a:ext cx="3240360" cy="16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8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Sistema linear variante no tempo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(t) matriz de estado</a:t>
            </a:r>
          </a:p>
          <a:p>
            <a:r>
              <a:rPr lang="pt-BR" dirty="0"/>
              <a:t>B (t)  matriz de entrada</a:t>
            </a:r>
          </a:p>
          <a:p>
            <a:r>
              <a:rPr lang="pt-BR" dirty="0"/>
              <a:t>C (t) matriz de saída</a:t>
            </a:r>
          </a:p>
          <a:p>
            <a:r>
              <a:rPr lang="pt-BR" dirty="0"/>
              <a:t>D (t) matriz de transmissão direta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58545" cy="159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8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Modelagem no espaço de estados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80928"/>
            <a:ext cx="77521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16837" y="1556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Representação do diagrama de blocos das equações de estado para um sistema linear variante no tempo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54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Sistema linear invariante no tempo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(t) matriz de estado</a:t>
            </a:r>
          </a:p>
          <a:p>
            <a:r>
              <a:rPr lang="pt-BR" dirty="0"/>
              <a:t>B (t)  matriz de entrada</a:t>
            </a:r>
          </a:p>
          <a:p>
            <a:r>
              <a:rPr lang="pt-BR" dirty="0"/>
              <a:t>C (t) matriz de saída</a:t>
            </a:r>
          </a:p>
          <a:p>
            <a:r>
              <a:rPr lang="pt-BR" dirty="0"/>
              <a:t>D (t) matriz de transmissão direta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4444000" cy="147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3059832" y="1412776"/>
            <a:ext cx="5781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Exemplo: Considere um sistema mecânico indicado na Fig.2.15. Admitimos que o sistema seja linear. A força externa u(t) é a entrada do sistema, e o deslocamento y(t) da massa é a saída. O deslocamento y(t) é medido a partir da posição de equilíbrio, na ausência da força externa. Este é um sistema de entrada e saída únicas.</a:t>
            </a:r>
          </a:p>
          <a:p>
            <a:pPr marL="109728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17232"/>
            <a:ext cx="1475656" cy="72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6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5096</TotalTime>
  <Words>1144</Words>
  <Application>Microsoft Office PowerPoint</Application>
  <PresentationFormat>Apresentação na tela (4:3)</PresentationFormat>
  <Paragraphs>259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Calibri</vt:lpstr>
      <vt:lpstr>Cambria Math</vt:lpstr>
      <vt:lpstr>Lucida Sans Unicode</vt:lpstr>
      <vt:lpstr>Verdana</vt:lpstr>
      <vt:lpstr>Wingdings 2</vt:lpstr>
      <vt:lpstr>Wingdings 3</vt:lpstr>
      <vt:lpstr>Concurrencia</vt:lpstr>
      <vt:lpstr>Agenda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Apresentação do PowerPoint</vt:lpstr>
      <vt:lpstr>Apresentação do PowerPoint</vt:lpstr>
      <vt:lpstr>Apresentação do PowerPoint</vt:lpstr>
      <vt:lpstr>Apresentação do PowerPoint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elétricos</vt:lpstr>
      <vt:lpstr>Modelagem matemática de sistemas mecânicos</vt:lpstr>
      <vt:lpstr>Modelagem matemática de sistemas mecânicos</vt:lpstr>
      <vt:lpstr>Modelagem matemática de sistemas mecânicos</vt:lpstr>
      <vt:lpstr>Modelagem mecância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104</cp:revision>
  <dcterms:created xsi:type="dcterms:W3CDTF">2019-08-19T11:50:05Z</dcterms:created>
  <dcterms:modified xsi:type="dcterms:W3CDTF">2021-10-15T12:44:26Z</dcterms:modified>
</cp:coreProperties>
</file>