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64" r:id="rId19"/>
    <p:sldId id="25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03BF-9B88-46D4-B82D-3A43904F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EBB4F6-C154-49C3-BA40-CF80ED16F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CC3E6-706E-4E06-8FC1-968005B8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53812-68B5-4265-A43C-336734BC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3C113-B298-4E00-BEE1-B6E0190C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03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54BE2-F601-47D2-9124-8BC647C2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2BAF32-734A-4E59-BE63-6355DC18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3CC52-2CC8-40F0-B9CB-3FF95FD2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9E7E24-42A8-4E45-A76B-BC96A3D8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FED79-DD2C-4E9E-8CAA-0ED02310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0249AD-4572-496E-A9AA-68FF8156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C679E1-0E0F-4BF5-AFDD-AFE8D5B02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3028B-D6D6-4CA0-BEDB-92EFFBFC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1EF1E-2609-4920-B990-B5AFA7DC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D0EB7-AA4D-4B5C-8D46-9FBC6965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C6E06-D36C-454E-9A0E-8703E723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FAB43-2215-41A7-BC5B-ED6E9E74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F832-CC66-465F-9ABC-2A59BC30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ECFE1-F8CF-4B63-9E81-487834A4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DDEBB-34F3-4BD1-BFDF-DC101C4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09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88CC8-02C9-4886-AB77-4DFF93A1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637ED-FE3A-4269-9148-B0F74295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088F0-C734-4707-A24E-39ADB221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4EF5B-645C-49DE-8F92-63DBAF7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F71C4-EA53-4171-87DC-B2EDFD6B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81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562F4-FF23-4395-88BC-30EAB32F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C5C52-A249-4F87-9088-07745135B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DF491B-2ED2-4B5F-9F03-8E161D4A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32E77-D0EB-4F9D-8FE4-22811E68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328A9-4BA9-4055-95E4-BBE9FC3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CE36F-BD8A-443E-9F01-58909BE9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4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70E62-364C-4973-AF40-22A89C18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65E5C8-5B3E-4E10-9542-0FA8F5C0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DE38DD-348E-4DDB-91EE-6649C747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E2E4D-E306-4141-84EE-65D4FD58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DDF5D3-034B-4166-BA44-19F140B80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DD7903-734D-44C0-B760-84622A4D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95EC69-D92B-46D0-A5CD-94539E42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38AD7C-0A58-48BA-BCEA-87A924C3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1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7856-B4DB-4EB2-92DF-A467820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421B35-7832-4284-9C14-AD25376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231742-82E8-44E4-BF2D-D2F3F044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38FFF1-8D13-4C97-BF3B-453E62F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3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58453C-A126-47B8-8672-32723101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C7F92-FADF-421B-90A9-F906EE04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C8B07C-BDEF-4F30-89B4-226958A2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8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D0DA-D80F-4C2B-A51A-1056C44E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B7B5C-4DCB-44E5-A727-61DBB5B8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600A8A-9669-491D-8FFB-F2271FFA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BE4A22-E2AD-42D6-B9D3-9C52E8D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837BF-B8EF-47E9-ACD8-B476A639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15F629-7600-4D06-A7EA-6498B5A3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3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4E96F-BF52-4A39-9C5C-1D061BA4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980EC1-664E-4178-B846-A38419B9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932AA9-3523-4342-A60A-9B853A90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3D7A0-D247-41ED-BE38-92D07036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ACC591-8477-4677-BCF0-89B12C7F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EB3915-B4CE-4083-B21D-7B466EA0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C0B6F4-04FF-40DE-B78B-A4EC64F9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35BF41-6954-498D-8506-8C038DCF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CCF56E-E1E7-4B47-B32B-DF910AA0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FDAF-4D7A-42C4-BB2B-E42B339057A2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F0BA2-BE27-4E56-AA9B-BBA7D12FE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06B74-256F-4DB1-B3C5-29F194A11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E60-FBEF-489E-8DC3-B70CAEA21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2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l.sbc.org.br/index.php/wperformance/article/view/647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nova.com.br/gestao-de-ti/computacao-borda-importante/" TargetMode="External"/><Relationship Id="rId2" Type="http://schemas.openxmlformats.org/officeDocument/2006/relationships/hyperlink" Target="https://www.hpe.com/br/pt/what-is/edge-comput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tidigital.com.br/blog/iot-edge-computacao-de-borda-de-um-jeito-facil/" TargetMode="External"/><Relationship Id="rId4" Type="http://schemas.openxmlformats.org/officeDocument/2006/relationships/hyperlink" Target="https://www.ibm.com/br-pt/cloud/what-is-edge-compu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nova.com.br/solucoes/cloud-computing-computacao-na-nuv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37DBC-AC8A-4FE3-AF59-B2CA7B48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413" y="548638"/>
            <a:ext cx="9144000" cy="949643"/>
          </a:xfrm>
        </p:spPr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Desempenho de Computação Móvel na Borda  Usando Redes de Petri Estocásticas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F80915-07FC-4916-A6C5-CD82306DAC5B}"/>
              </a:ext>
            </a:extLst>
          </p:cNvPr>
          <p:cNvSpPr txBox="1"/>
          <p:nvPr/>
        </p:nvSpPr>
        <p:spPr>
          <a:xfrm>
            <a:off x="2283655" y="5755529"/>
            <a:ext cx="7623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2"/>
              </a:rPr>
              <a:t>https://sol.sbc.org.br/index.php/wperformance/article/view/6474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SBC 2019</a:t>
            </a:r>
          </a:p>
        </p:txBody>
      </p:sp>
      <p:pic>
        <p:nvPicPr>
          <p:cNvPr id="3074" name="Picture 2" descr="Iot Edge - Cloud x Edge">
            <a:extLst>
              <a:ext uri="{FF2B5EF4-FFF2-40B4-BE49-F238E27FC236}">
                <a16:creationId xmlns:a16="http://schemas.microsoft.com/office/drawing/2014/main" id="{E45A6C24-3EF6-4C36-86F4-8E376863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1622521"/>
            <a:ext cx="4579483" cy="37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4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Modelo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55D236-602D-4025-813B-A390EFC8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752600"/>
            <a:ext cx="11287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Numérica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C9AEB3-11D9-4502-B700-35FB5C392383}"/>
              </a:ext>
            </a:extLst>
          </p:cNvPr>
          <p:cNvSpPr txBox="1"/>
          <p:nvPr/>
        </p:nvSpPr>
        <p:spPr>
          <a:xfrm>
            <a:off x="282526" y="2143353"/>
            <a:ext cx="11071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 duas an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lises numéricas a partir da resolução do modelo SPN proposto visando analisar MRT e Utilização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CD9090-F253-4B87-8F51-5F0290BE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8" y="3796346"/>
            <a:ext cx="10734370" cy="20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B3A0B3-D756-4DFD-AC4C-E391F6E7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0" y="1890712"/>
            <a:ext cx="11583773" cy="46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38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5B8B76-3B71-49F6-A199-ECCF9246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6" y="5002439"/>
            <a:ext cx="11095228" cy="19499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71C630-7227-4324-8005-8D606C6C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1" y="467405"/>
            <a:ext cx="4619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38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40FCD8-6C6D-4EBE-AE0E-DB7CE8B7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14" y="2705553"/>
            <a:ext cx="7053943" cy="28969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50CF6F-5EC7-451F-92F3-BE2D6006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379"/>
            <a:ext cx="48482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4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38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442CFF-114A-4893-8F0A-2A1216AB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9" y="1627641"/>
            <a:ext cx="4657725" cy="4676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8D7FB7-148D-4512-AF69-C7A669F1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64" y="1770744"/>
            <a:ext cx="7143750" cy="26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38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CFBD97-99BC-4361-BCAA-662DC462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05" y="2094768"/>
            <a:ext cx="6913391" cy="34619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43125FB-F2F0-4079-9D22-450B7BE1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" y="1608993"/>
            <a:ext cx="4848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6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38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B65136-0547-4D30-971C-16FBFAC0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6" y="2261382"/>
            <a:ext cx="10813383" cy="31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0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Contribuições do Trabalho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4E7299-3D54-41F3-A4AE-D0AC05A665A8}"/>
              </a:ext>
            </a:extLst>
          </p:cNvPr>
          <p:cNvSpPr txBox="1"/>
          <p:nvPr/>
        </p:nvSpPr>
        <p:spPr>
          <a:xfrm>
            <a:off x="717452" y="2271321"/>
            <a:ext cx="105156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modelo analítico, que e uma ferramenta útil para administradores de sistemas avaliarem o desempenho de arquiteturas MEC, antes mesmo de sua implantação;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conjunto de analises numéricas com dados reais que provém um guia pr</a:t>
            </a:r>
            <a:r>
              <a:rPr lang="pt-BR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tico para analise de desempenho em arquiteturas MEC. ´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75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7D470-0012-42C5-8A8F-CDB6C776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527FF-10DD-4D22-B02D-FC521CC2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https://www.hpe.com/br/pt/what-is/edge-computing.html</a:t>
            </a:r>
            <a:endParaRPr lang="pt-BR" dirty="0"/>
          </a:p>
          <a:p>
            <a:r>
              <a:rPr lang="pt-BR" dirty="0">
                <a:hlinkClick r:id="rId3"/>
              </a:rPr>
              <a:t>https://www.infonova.com.br/gestao-de-ti/computacao-borda-importante/</a:t>
            </a:r>
            <a:endParaRPr lang="pt-BR" dirty="0"/>
          </a:p>
          <a:p>
            <a:r>
              <a:rPr lang="pt-BR" dirty="0">
                <a:hlinkClick r:id="rId4"/>
              </a:rPr>
              <a:t>https://www.ibm.com/br-pt/cloud/what-is-edge-computing</a:t>
            </a:r>
            <a:endParaRPr lang="pt-BR" dirty="0"/>
          </a:p>
          <a:p>
            <a:r>
              <a:rPr lang="pt-BR" dirty="0">
                <a:hlinkClick r:id="rId5"/>
              </a:rPr>
              <a:t>https://www.dtidigital.com.br/blog/iot-edge-computacao-de-borda-de-um-jeito-facil/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Computação de Borda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45846-F8AE-4AEC-AAF2-CB07C3C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 </a:t>
            </a:r>
            <a:r>
              <a:rPr lang="pt-BR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computação</a:t>
            </a:r>
            <a:r>
              <a:rPr lang="pt-BR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realizada no local ou próximo a fontes de dados em particular, minimizando a necessidade de os dados serem processados em um data center remoto.</a:t>
            </a:r>
          </a:p>
          <a:p>
            <a:endParaRPr lang="pt-BR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próxima evolução da computação em nuvem De várias formas, a computação de borda é a próxima evolução da computação em nuvem com o surgimento de redes 5G no país e no mundo</a:t>
            </a: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computação de borda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tem um objetivo nobre. Afinal, coloca </a:t>
            </a:r>
            <a:r>
              <a:rPr lang="pt-BR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computação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 análise perto de onde os dados são criados. Contudo, isso só é possível através de dispositivos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de um 5G sem fio rápido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04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Computação de Borda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45846-F8AE-4AEC-AAF2-CB07C3C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pt-BR" b="0" i="0" dirty="0">
                <a:effectLst/>
                <a:latin typeface="IBM Plex Sans" panose="020B0604020202020204" pitchFamily="34" charset="0"/>
              </a:rPr>
              <a:t>De veículos conectados a robôs inteligentes no chão de fábrica, a quantia de dados de dispositivos sendo gerada em nosso mundo é maior do que nunca, no entanto, a maior parte desses dados de </a:t>
            </a:r>
            <a:r>
              <a:rPr lang="pt-BR" b="0" i="0" dirty="0" err="1">
                <a:effectLst/>
                <a:latin typeface="IBM Plex Sans" panose="020B0604020202020204" pitchFamily="34" charset="0"/>
              </a:rPr>
              <a:t>IoT</a:t>
            </a:r>
            <a:r>
              <a:rPr lang="pt-BR" b="0" i="0" dirty="0">
                <a:effectLst/>
                <a:latin typeface="IBM Plex Sans" panose="020B0604020202020204" pitchFamily="34" charset="0"/>
              </a:rPr>
              <a:t> não é explorada ou usada de forma alguma. Por exemplo, um estudo da McKinsey &amp; </a:t>
            </a:r>
            <a:r>
              <a:rPr lang="pt-BR" b="0" i="0" dirty="0" err="1">
                <a:effectLst/>
                <a:latin typeface="IBM Plex Sans" panose="020B0604020202020204" pitchFamily="34" charset="0"/>
              </a:rPr>
              <a:t>Company</a:t>
            </a:r>
            <a:r>
              <a:rPr lang="pt-BR" b="0" i="0" dirty="0">
                <a:effectLst/>
                <a:latin typeface="IBM Plex Sans" panose="020B0604020202020204" pitchFamily="34" charset="0"/>
              </a:rPr>
              <a:t> descobriu que uma plataforma offshore de petróleo gera dados de 30.000 sensores, mas menos de 1% deles é usado atualmente para a tomada de decisões.</a:t>
            </a:r>
          </a:p>
          <a:p>
            <a:pPr algn="just" fontAlgn="base"/>
            <a:endParaRPr lang="pt-BR" b="0" i="0" dirty="0">
              <a:effectLst/>
              <a:latin typeface="IBM Plex Sans" panose="020B0604020202020204" pitchFamily="34" charset="0"/>
            </a:endParaRPr>
          </a:p>
          <a:p>
            <a:pPr algn="just" fontAlgn="base"/>
            <a:r>
              <a:rPr lang="pt-BR" b="0" i="0" dirty="0">
                <a:effectLst/>
                <a:latin typeface="IBM Plex Sans" panose="020B0604020202020204" pitchFamily="34" charset="0"/>
              </a:rPr>
              <a:t>A computação de borda aproveita a crescente capacidade de computação nos dispositivos para fornecer insights profundos e análises preditivas praticamente em tempo real. Esse aumento de capacidade de análise em dispositivos de borda pode impulsionar a inovação para melhorar a qualidade e aumentar o valor.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Computação de Borda de Rede</a:t>
            </a:r>
          </a:p>
        </p:txBody>
      </p:sp>
      <p:pic>
        <p:nvPicPr>
          <p:cNvPr id="1026" name="Picture 2" descr="Computação de borda Computação em nevoeiro Computação em nuvem Internet das  Coisas Computador, computação em nuvem, rede de computadores, computador  png | PNGEgg">
            <a:extLst>
              <a:ext uri="{FF2B5EF4-FFF2-40B4-BE49-F238E27FC236}">
                <a16:creationId xmlns:a16="http://schemas.microsoft.com/office/drawing/2014/main" id="{E7CE2C54-794F-4A99-8B2A-BE8FBE6D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11" y="1690687"/>
            <a:ext cx="960437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5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Computação de Borda de Rede</a:t>
            </a:r>
          </a:p>
        </p:txBody>
      </p:sp>
      <p:pic>
        <p:nvPicPr>
          <p:cNvPr id="2050" name="Picture 2" descr="Computação na borda da rede. Desde sua concepção, o modelo de… | by Bruno  Oliveira | Internet das Coisas | Medium">
            <a:extLst>
              <a:ext uri="{FF2B5EF4-FFF2-40B4-BE49-F238E27FC236}">
                <a16:creationId xmlns:a16="http://schemas.microsoft.com/office/drawing/2014/main" id="{1D32D371-8C2E-4FA4-8FEC-F478CB88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82" y="1797437"/>
            <a:ext cx="9432387" cy="4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Voltando para 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45846-F8AE-4AEC-AAF2-CB07C3C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pt-BR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propõe um modelo de Rede de Petri Estocástica (SPN) para modelar tal cenário e analisar seu desempenho, considerando diversos parâmetros que podem afetar diretamente no Tempo </a:t>
            </a:r>
            <a:r>
              <a:rPr lang="pt-BR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</a:t>
            </a:r>
            <a:r>
              <a:rPr lang="pt-BR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 de Resposta (MRT) e no Nível de Utilização.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fontAlgn="base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principal objetivo da MEC e implantar os recursos ainda mais perto dos usuários — na borda da rede</a:t>
            </a:r>
          </a:p>
          <a:p>
            <a:pPr fontAlgn="base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Medir o desempenho da arquitetura apresenta através de 3 parâmetros: MRT, Descarte, e Utilização de Servidores (dados reais)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Arquitetura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849C46-BD8E-40EE-BE6B-56848786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705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9CB1AE-66D8-4A16-BC54-A1A6627BF36C}"/>
              </a:ext>
            </a:extLst>
          </p:cNvPr>
          <p:cNvSpPr txBox="1"/>
          <p:nvPr/>
        </p:nvSpPr>
        <p:spPr>
          <a:xfrm>
            <a:off x="1026942" y="5687818"/>
            <a:ext cx="10515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NimbusRomNo9L-Regu"/>
              </a:rPr>
              <a:t>No contexto deste trabalho focaram em aplicações com alto nível de interatividade com o usuário, incluindo periféricos como smartphones ou tablets.</a:t>
            </a:r>
            <a:r>
              <a:rPr lang="pt-BR" sz="2400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88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A0F016-26D7-4D3D-A13A-013FBBDB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9" y="2148114"/>
            <a:ext cx="10951153" cy="21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553F-5F2B-4398-A3AB-6E55F29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Modelo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673BD-E142-463D-B785-227C6E25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00225"/>
            <a:ext cx="119062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67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559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IBM Plex Sans</vt:lpstr>
      <vt:lpstr>NimbusRomNo9L-Regu</vt:lpstr>
      <vt:lpstr>Times New Roman</vt:lpstr>
      <vt:lpstr>Tema do Office</vt:lpstr>
      <vt:lpstr>Avaliação de Desempenho de Computação Móvel na Borda  Usando Redes de Petri Estocásticas </vt:lpstr>
      <vt:lpstr>Sobre Computação de Borda de Rede</vt:lpstr>
      <vt:lpstr>Sobre Computação de Borda de Rede</vt:lpstr>
      <vt:lpstr>Sobre Computação de Borda de Rede</vt:lpstr>
      <vt:lpstr>Sobre Computação de Borda de Rede</vt:lpstr>
      <vt:lpstr>Voltando para o Artigo</vt:lpstr>
      <vt:lpstr>A Arquitetura</vt:lpstr>
      <vt:lpstr>A Arquitetura</vt:lpstr>
      <vt:lpstr>O Modelo</vt:lpstr>
      <vt:lpstr>O Modelo</vt:lpstr>
      <vt:lpstr>Análise Numérica</vt:lpstr>
      <vt:lpstr>Resultados</vt:lpstr>
      <vt:lpstr>Resultados</vt:lpstr>
      <vt:lpstr>Resultados</vt:lpstr>
      <vt:lpstr>Resultados</vt:lpstr>
      <vt:lpstr>Resultados</vt:lpstr>
      <vt:lpstr>Conclusão</vt:lpstr>
      <vt:lpstr>Contribuições do Trabalho</vt:lpstr>
      <vt:lpstr>Referências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Desempenho de Computação Móvel na Borda  Usando Redes de Petri Estocásticas </dc:title>
  <dc:creator>joao victor costa carmona</dc:creator>
  <cp:lastModifiedBy>joao victor costa carmona</cp:lastModifiedBy>
  <cp:revision>1</cp:revision>
  <dcterms:created xsi:type="dcterms:W3CDTF">2021-10-21T11:35:24Z</dcterms:created>
  <dcterms:modified xsi:type="dcterms:W3CDTF">2021-10-21T13:06:54Z</dcterms:modified>
</cp:coreProperties>
</file>