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3" r:id="rId1"/>
    <p:sldMasterId id="2147484104" r:id="rId2"/>
  </p:sldMasterIdLst>
  <p:notesMasterIdLst>
    <p:notesMasterId r:id="rId111"/>
  </p:notesMasterIdLst>
  <p:sldIdLst>
    <p:sldId id="256" r:id="rId3"/>
    <p:sldId id="257" r:id="rId4"/>
    <p:sldId id="258" r:id="rId5"/>
    <p:sldId id="259" r:id="rId6"/>
    <p:sldId id="260" r:id="rId7"/>
    <p:sldId id="261" r:id="rId8"/>
    <p:sldId id="262" r:id="rId9"/>
    <p:sldId id="263" r:id="rId10"/>
    <p:sldId id="266" r:id="rId11"/>
    <p:sldId id="264" r:id="rId12"/>
    <p:sldId id="265" r:id="rId13"/>
    <p:sldId id="267" r:id="rId14"/>
    <p:sldId id="275" r:id="rId15"/>
    <p:sldId id="268" r:id="rId16"/>
    <p:sldId id="269" r:id="rId17"/>
    <p:sldId id="276" r:id="rId18"/>
    <p:sldId id="363" r:id="rId19"/>
    <p:sldId id="270" r:id="rId20"/>
    <p:sldId id="271" r:id="rId21"/>
    <p:sldId id="272" r:id="rId22"/>
    <p:sldId id="273" r:id="rId23"/>
    <p:sldId id="274" r:id="rId24"/>
    <p:sldId id="277" r:id="rId25"/>
    <p:sldId id="278" r:id="rId26"/>
    <p:sldId id="279" r:id="rId27"/>
    <p:sldId id="280" r:id="rId28"/>
    <p:sldId id="281" r:id="rId29"/>
    <p:sldId id="284" r:id="rId30"/>
    <p:sldId id="282" r:id="rId31"/>
    <p:sldId id="283"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8" r:id="rId64"/>
    <p:sldId id="319" r:id="rId65"/>
    <p:sldId id="316" r:id="rId66"/>
    <p:sldId id="317"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50" r:id="rId96"/>
    <p:sldId id="348" r:id="rId97"/>
    <p:sldId id="349" r:id="rId98"/>
    <p:sldId id="351" r:id="rId99"/>
    <p:sldId id="352" r:id="rId100"/>
    <p:sldId id="353" r:id="rId101"/>
    <p:sldId id="362" r:id="rId102"/>
    <p:sldId id="354" r:id="rId103"/>
    <p:sldId id="355" r:id="rId104"/>
    <p:sldId id="356" r:id="rId105"/>
    <p:sldId id="357" r:id="rId106"/>
    <p:sldId id="358" r:id="rId107"/>
    <p:sldId id="359" r:id="rId108"/>
    <p:sldId id="360" r:id="rId109"/>
    <p:sldId id="361" r:id="rId1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presProps" Target="presProp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viewProps" Target="view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EA725-95B6-4090-BA96-8E831012FA2B}" type="datetimeFigureOut">
              <a:rPr lang="pt-BR" smtClean="0"/>
              <a:t>15/09/2021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CB94F7-4790-40D9-A069-781B35B16CF3}" type="slidenum">
              <a:rPr lang="pt-BR" smtClean="0"/>
              <a:t>‹nº›</a:t>
            </a:fld>
            <a:endParaRPr lang="pt-BR"/>
          </a:p>
        </p:txBody>
      </p:sp>
    </p:spTree>
    <p:extLst>
      <p:ext uri="{BB962C8B-B14F-4D97-AF65-F5344CB8AC3E}">
        <p14:creationId xmlns:p14="http://schemas.microsoft.com/office/powerpoint/2010/main" val="932597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5CB94F7-4790-40D9-A069-781B35B16CF3}" type="slidenum">
              <a:rPr lang="pt-BR" smtClean="0"/>
              <a:t>1</a:t>
            </a:fld>
            <a:endParaRPr lang="pt-BR"/>
          </a:p>
        </p:txBody>
      </p:sp>
    </p:spTree>
    <p:extLst>
      <p:ext uri="{BB962C8B-B14F-4D97-AF65-F5344CB8AC3E}">
        <p14:creationId xmlns:p14="http://schemas.microsoft.com/office/powerpoint/2010/main" val="2921066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09994B3A-9E44-4285-94AF-2B0F5558B79B}" type="datetime1">
              <a:rPr lang="pt-BR" smtClean="0"/>
              <a:t>15/09/2021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631A6C5-47D5-48C8-A12A-201366616B67}" type="slidenum">
              <a:rPr lang="pt-BR" smtClean="0"/>
              <a:t>‹nº›</a:t>
            </a:fld>
            <a:endParaRPr lang="pt-BR"/>
          </a:p>
        </p:txBody>
      </p:sp>
    </p:spTree>
    <p:extLst>
      <p:ext uri="{BB962C8B-B14F-4D97-AF65-F5344CB8AC3E}">
        <p14:creationId xmlns:p14="http://schemas.microsoft.com/office/powerpoint/2010/main" val="131697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9094E21-C344-4E5C-9434-E8CDC0363F63}" type="datetime1">
              <a:rPr lang="pt-BR" smtClean="0"/>
              <a:t>15/09/2021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631A6C5-47D5-48C8-A12A-201366616B67}" type="slidenum">
              <a:rPr lang="pt-BR" smtClean="0"/>
              <a:t>‹nº›</a:t>
            </a:fld>
            <a:endParaRPr lang="pt-BR"/>
          </a:p>
        </p:txBody>
      </p:sp>
    </p:spTree>
    <p:extLst>
      <p:ext uri="{BB962C8B-B14F-4D97-AF65-F5344CB8AC3E}">
        <p14:creationId xmlns:p14="http://schemas.microsoft.com/office/powerpoint/2010/main" val="941608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pt-BR"/>
              <a:t>Clique para editar o título Mestre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87A81C1D-3D38-41F6-A445-DDAD2E237C4D}" type="datetime1">
              <a:rPr lang="pt-BR" smtClean="0"/>
              <a:t>15/09/2021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631A6C5-47D5-48C8-A12A-201366616B67}" type="slidenum">
              <a:rPr lang="pt-BR" smtClean="0"/>
              <a:t>‹nº›</a:t>
            </a:fld>
            <a:endParaRPr lang="pt-BR"/>
          </a:p>
        </p:txBody>
      </p:sp>
    </p:spTree>
    <p:extLst>
      <p:ext uri="{BB962C8B-B14F-4D97-AF65-F5344CB8AC3E}">
        <p14:creationId xmlns:p14="http://schemas.microsoft.com/office/powerpoint/2010/main" val="636226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pt-BR"/>
              <a:t>Clique para editar o título Mestre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9018A8B3-30A6-4D57-A730-47CB6E72EC2E}" type="datetime1">
              <a:rPr lang="pt-BR" smtClean="0"/>
              <a:t>15/09/2021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631A6C5-47D5-48C8-A12A-201366616B67}" type="slidenum">
              <a:rPr lang="pt-BR" smtClean="0"/>
              <a:t>‹nº›</a:t>
            </a:fld>
            <a:endParaRPr lang="pt-BR"/>
          </a:p>
        </p:txBody>
      </p:sp>
    </p:spTree>
    <p:extLst>
      <p:ext uri="{BB962C8B-B14F-4D97-AF65-F5344CB8AC3E}">
        <p14:creationId xmlns:p14="http://schemas.microsoft.com/office/powerpoint/2010/main" val="2788340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pt-BR"/>
              <a:t>Clique para editar o título Mestre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313CDA7-B6CE-49F4-972C-702A7970970B}" type="datetime1">
              <a:rPr lang="pt-BR" smtClean="0"/>
              <a:t>15/09/2021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631A6C5-47D5-48C8-A12A-201366616B67}" type="slidenum">
              <a:rPr lang="pt-BR" smtClean="0"/>
              <a:t>‹nº›</a:t>
            </a:fld>
            <a:endParaRPr lang="pt-BR"/>
          </a:p>
        </p:txBody>
      </p:sp>
    </p:spTree>
    <p:extLst>
      <p:ext uri="{BB962C8B-B14F-4D97-AF65-F5344CB8AC3E}">
        <p14:creationId xmlns:p14="http://schemas.microsoft.com/office/powerpoint/2010/main" val="1285558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pt-BR"/>
              <a:t>Clique para editar o título Mestre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3EAAE289-36F4-4D23-8C41-F69D8DD6F12E}" type="datetime1">
              <a:rPr lang="pt-BR" smtClean="0"/>
              <a:t>15/09/2021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631A6C5-47D5-48C8-A12A-201366616B67}" type="slidenum">
              <a:rPr lang="pt-BR" smtClean="0"/>
              <a:t>‹nº›</a:t>
            </a:fld>
            <a:endParaRPr lang="pt-BR"/>
          </a:p>
        </p:txBody>
      </p:sp>
    </p:spTree>
    <p:extLst>
      <p:ext uri="{BB962C8B-B14F-4D97-AF65-F5344CB8AC3E}">
        <p14:creationId xmlns:p14="http://schemas.microsoft.com/office/powerpoint/2010/main" val="2613741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pt-BR"/>
              <a:t>Clique para editar o título Mestre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CB0DD5EB-D5F8-4775-89B0-19A8A2246535}" type="datetime1">
              <a:rPr lang="pt-BR" smtClean="0"/>
              <a:t>15/09/2021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631A6C5-47D5-48C8-A12A-201366616B67}" type="slidenum">
              <a:rPr lang="pt-BR" smtClean="0"/>
              <a:t>‹nº›</a:t>
            </a:fld>
            <a:endParaRPr lang="pt-BR"/>
          </a:p>
        </p:txBody>
      </p:sp>
    </p:spTree>
    <p:extLst>
      <p:ext uri="{BB962C8B-B14F-4D97-AF65-F5344CB8AC3E}">
        <p14:creationId xmlns:p14="http://schemas.microsoft.com/office/powerpoint/2010/main" val="2822337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2" name="Content Placeholder 3"/>
          <p:cNvSpPr>
            <a:spLocks noGrp="1"/>
          </p:cNvSpPr>
          <p:nvPr>
            <p:ph sz="quarter" idx="13"/>
          </p:nvPr>
        </p:nvSpPr>
        <p:spPr>
          <a:xfrm>
            <a:off x="913774" y="3051012"/>
            <a:ext cx="5106027" cy="2740187"/>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3" name="Content Placeholder 5"/>
          <p:cNvSpPr>
            <a:spLocks noGrp="1"/>
          </p:cNvSpPr>
          <p:nvPr>
            <p:ph sz="quarter" idx="14"/>
          </p:nvPr>
        </p:nvSpPr>
        <p:spPr>
          <a:xfrm>
            <a:off x="6172200" y="3051012"/>
            <a:ext cx="5105401" cy="2740187"/>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65DFE83B-3BFD-4EB0-8F21-9C5426ED8EF5}" type="datetime1">
              <a:rPr lang="pt-BR" smtClean="0"/>
              <a:t>15/09/2021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631A6C5-47D5-48C8-A12A-201366616B67}" type="slidenum">
              <a:rPr lang="pt-BR" smtClean="0"/>
              <a:t>‹nº›</a:t>
            </a:fld>
            <a:endParaRPr lang="pt-BR"/>
          </a:p>
        </p:txBody>
      </p:sp>
    </p:spTree>
    <p:extLst>
      <p:ext uri="{BB962C8B-B14F-4D97-AF65-F5344CB8AC3E}">
        <p14:creationId xmlns:p14="http://schemas.microsoft.com/office/powerpoint/2010/main" val="41552496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606151EA-C6F7-4CAA-A21C-B75D665FE246}" type="datetime1">
              <a:rPr lang="pt-BR" smtClean="0"/>
              <a:t>15/09/2021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631A6C5-47D5-48C8-A12A-201366616B67}" type="slidenum">
              <a:rPr lang="pt-BR" smtClean="0"/>
              <a:t>‹nº›</a:t>
            </a:fld>
            <a:endParaRPr lang="pt-BR"/>
          </a:p>
        </p:txBody>
      </p:sp>
    </p:spTree>
    <p:extLst>
      <p:ext uri="{BB962C8B-B14F-4D97-AF65-F5344CB8AC3E}">
        <p14:creationId xmlns:p14="http://schemas.microsoft.com/office/powerpoint/2010/main" val="8086290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0430CCD-393B-4117-ABE9-8C94B0F36A23}" type="datetime1">
              <a:rPr lang="pt-BR" smtClean="0"/>
              <a:t>15/09/2021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631A6C5-47D5-48C8-A12A-201366616B67}" type="slidenum">
              <a:rPr lang="pt-BR" smtClean="0"/>
              <a:t>‹nº›</a:t>
            </a:fld>
            <a:endParaRPr lang="pt-BR"/>
          </a:p>
        </p:txBody>
      </p:sp>
    </p:spTree>
    <p:extLst>
      <p:ext uri="{BB962C8B-B14F-4D97-AF65-F5344CB8AC3E}">
        <p14:creationId xmlns:p14="http://schemas.microsoft.com/office/powerpoint/2010/main" val="41069978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pt-BR"/>
              <a:t>Clique para editar o título Mestre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0FFB20A8-F4AA-4319-BE29-DF834565DD3B}" type="datetime1">
              <a:rPr lang="pt-BR" smtClean="0"/>
              <a:t>15/09/2021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631A6C5-47D5-48C8-A12A-201366616B67}" type="slidenum">
              <a:rPr lang="pt-BR" smtClean="0"/>
              <a:t>‹nº›</a:t>
            </a:fld>
            <a:endParaRPr lang="pt-BR"/>
          </a:p>
        </p:txBody>
      </p:sp>
    </p:spTree>
    <p:extLst>
      <p:ext uri="{BB962C8B-B14F-4D97-AF65-F5344CB8AC3E}">
        <p14:creationId xmlns:p14="http://schemas.microsoft.com/office/powerpoint/2010/main" val="2611657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2449D70-0DA6-4825-B07D-D9AF99BC5BBE}" type="datetime1">
              <a:rPr lang="pt-BR" smtClean="0"/>
              <a:t>15/09/2021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631A6C5-47D5-48C8-A12A-201366616B67}" type="slidenum">
              <a:rPr lang="pt-BR" smtClean="0"/>
              <a:t>‹nº›</a:t>
            </a:fld>
            <a:endParaRPr lang="pt-BR"/>
          </a:p>
        </p:txBody>
      </p:sp>
    </p:spTree>
    <p:extLst>
      <p:ext uri="{BB962C8B-B14F-4D97-AF65-F5344CB8AC3E}">
        <p14:creationId xmlns:p14="http://schemas.microsoft.com/office/powerpoint/2010/main" val="33135688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ED5202B-3811-46A0-B42C-86037A868635}" type="datetime1">
              <a:rPr lang="pt-BR" smtClean="0"/>
              <a:t>15/09/2021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631A6C5-47D5-48C8-A12A-201366616B67}" type="slidenum">
              <a:rPr lang="pt-BR" smtClean="0"/>
              <a:t>‹nº›</a:t>
            </a:fld>
            <a:endParaRPr lang="pt-BR"/>
          </a:p>
        </p:txBody>
      </p:sp>
    </p:spTree>
    <p:extLst>
      <p:ext uri="{BB962C8B-B14F-4D97-AF65-F5344CB8AC3E}">
        <p14:creationId xmlns:p14="http://schemas.microsoft.com/office/powerpoint/2010/main" val="33463774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017047D-F514-4A0F-A2C9-B749E618475D}" type="datetime1">
              <a:rPr lang="pt-BR" smtClean="0"/>
              <a:t>15/09/2021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631A6C5-47D5-48C8-A12A-201366616B67}" type="slidenum">
              <a:rPr lang="pt-BR" smtClean="0"/>
              <a:t>‹nº›</a:t>
            </a:fld>
            <a:endParaRPr lang="pt-BR"/>
          </a:p>
        </p:txBody>
      </p:sp>
    </p:spTree>
    <p:extLst>
      <p:ext uri="{BB962C8B-B14F-4D97-AF65-F5344CB8AC3E}">
        <p14:creationId xmlns:p14="http://schemas.microsoft.com/office/powerpoint/2010/main" val="12953824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86BBA06C-2864-4C3E-82E4-393D953530F1}" type="datetime1">
              <a:rPr lang="pt-BR" smtClean="0"/>
              <a:t>15/09/2021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631A6C5-47D5-48C8-A12A-201366616B67}" type="slidenum">
              <a:rPr lang="pt-BR" smtClean="0"/>
              <a:t>‹nº›</a:t>
            </a:fld>
            <a:endParaRPr lang="pt-BR"/>
          </a:p>
        </p:txBody>
      </p:sp>
    </p:spTree>
    <p:extLst>
      <p:ext uri="{BB962C8B-B14F-4D97-AF65-F5344CB8AC3E}">
        <p14:creationId xmlns:p14="http://schemas.microsoft.com/office/powerpoint/2010/main" val="40725246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99D3BB9A-08A1-4BDD-8F10-0F1A83398587}" type="datetime1">
              <a:rPr lang="pt-BR" smtClean="0"/>
              <a:t>15/09/2021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631A6C5-47D5-48C8-A12A-201366616B67}" type="slidenum">
              <a:rPr lang="pt-BR" smtClean="0"/>
              <a:t>‹nº›</a:t>
            </a:fld>
            <a:endParaRPr lang="pt-BR"/>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55316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29691888-DCE1-4D39-8591-1997D8BBC488}" type="datetime1">
              <a:rPr lang="pt-BR" smtClean="0"/>
              <a:t>15/09/2021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631A6C5-47D5-48C8-A12A-201366616B67}" type="slidenum">
              <a:rPr lang="pt-BR" smtClean="0"/>
              <a:t>‹nº›</a:t>
            </a:fld>
            <a:endParaRPr lang="pt-BR"/>
          </a:p>
        </p:txBody>
      </p:sp>
    </p:spTree>
    <p:extLst>
      <p:ext uri="{BB962C8B-B14F-4D97-AF65-F5344CB8AC3E}">
        <p14:creationId xmlns:p14="http://schemas.microsoft.com/office/powerpoint/2010/main" val="21258896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3" name="Date Placeholder 2"/>
          <p:cNvSpPr>
            <a:spLocks noGrp="1"/>
          </p:cNvSpPr>
          <p:nvPr>
            <p:ph type="dt" sz="half" idx="10"/>
          </p:nvPr>
        </p:nvSpPr>
        <p:spPr/>
        <p:txBody>
          <a:bodyPr/>
          <a:lstStyle/>
          <a:p>
            <a:fld id="{B1317B6E-85F1-49E6-A10B-244B5D20DEBE}" type="datetime1">
              <a:rPr lang="pt-BR" smtClean="0"/>
              <a:t>15/09/2021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631A6C5-47D5-48C8-A12A-201366616B67}" type="slidenum">
              <a:rPr lang="pt-BR" smtClean="0"/>
              <a:t>‹nº›</a:t>
            </a:fld>
            <a:endParaRPr lang="pt-BR"/>
          </a:p>
        </p:txBody>
      </p:sp>
    </p:spTree>
    <p:extLst>
      <p:ext uri="{BB962C8B-B14F-4D97-AF65-F5344CB8AC3E}">
        <p14:creationId xmlns:p14="http://schemas.microsoft.com/office/powerpoint/2010/main" val="20833397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3" name="Date Placeholder 2"/>
          <p:cNvSpPr>
            <a:spLocks noGrp="1"/>
          </p:cNvSpPr>
          <p:nvPr>
            <p:ph type="dt" sz="half" idx="10"/>
          </p:nvPr>
        </p:nvSpPr>
        <p:spPr/>
        <p:txBody>
          <a:bodyPr/>
          <a:lstStyle/>
          <a:p>
            <a:fld id="{23823978-77BC-4B6E-9494-C006CEFDD08A}" type="datetime1">
              <a:rPr lang="pt-BR" smtClean="0"/>
              <a:t>15/09/2021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631A6C5-47D5-48C8-A12A-201366616B67}" type="slidenum">
              <a:rPr lang="pt-BR" smtClean="0"/>
              <a:t>‹nº›</a:t>
            </a:fld>
            <a:endParaRPr lang="pt-BR"/>
          </a:p>
        </p:txBody>
      </p:sp>
    </p:spTree>
    <p:extLst>
      <p:ext uri="{BB962C8B-B14F-4D97-AF65-F5344CB8AC3E}">
        <p14:creationId xmlns:p14="http://schemas.microsoft.com/office/powerpoint/2010/main" val="38703791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pt-BR"/>
              <a:t>Clique para editar o título Mestre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A19B57A-3E52-4DC8-9B03-0D5C5712885E}" type="datetime1">
              <a:rPr lang="pt-BR" smtClean="0"/>
              <a:t>15/09/2021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631A6C5-47D5-48C8-A12A-201366616B67}" type="slidenum">
              <a:rPr lang="pt-BR" smtClean="0"/>
              <a:t>‹nº›</a:t>
            </a:fld>
            <a:endParaRPr lang="pt-BR"/>
          </a:p>
        </p:txBody>
      </p:sp>
    </p:spTree>
    <p:extLst>
      <p:ext uri="{BB962C8B-B14F-4D97-AF65-F5344CB8AC3E}">
        <p14:creationId xmlns:p14="http://schemas.microsoft.com/office/powerpoint/2010/main" val="13786373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pt-BR"/>
              <a:t>Clique para editar o título Mestre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983B8DF-80EE-4E47-90F8-8558F79DE4E3}" type="datetime1">
              <a:rPr lang="pt-BR" smtClean="0"/>
              <a:t>15/09/2021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631A6C5-47D5-48C8-A12A-201366616B67}" type="slidenum">
              <a:rPr lang="pt-BR" smtClean="0"/>
              <a:t>‹nº›</a:t>
            </a:fld>
            <a:endParaRPr lang="pt-BR"/>
          </a:p>
        </p:txBody>
      </p:sp>
    </p:spTree>
    <p:extLst>
      <p:ext uri="{BB962C8B-B14F-4D97-AF65-F5344CB8AC3E}">
        <p14:creationId xmlns:p14="http://schemas.microsoft.com/office/powerpoint/2010/main" val="17599164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1_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BBFC85D-211F-4FFC-8340-04A364235C49}" type="datetime1">
              <a:rPr lang="pt-BR" smtClean="0"/>
              <a:t>15/09/2021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631A6C5-47D5-48C8-A12A-201366616B67}" type="slidenum">
              <a:rPr lang="pt-BR" smtClean="0"/>
              <a:t>‹nº›</a:t>
            </a:fld>
            <a:endParaRPr lang="pt-BR"/>
          </a:p>
        </p:txBody>
      </p:sp>
    </p:spTree>
    <p:extLst>
      <p:ext uri="{BB962C8B-B14F-4D97-AF65-F5344CB8AC3E}">
        <p14:creationId xmlns:p14="http://schemas.microsoft.com/office/powerpoint/2010/main" val="2944889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pt-BR"/>
              <a:t>Clique para editar o título Mestre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72297290-88DE-45E5-A60F-08CA8408D8C1}" type="datetime1">
              <a:rPr lang="pt-BR" smtClean="0"/>
              <a:t>15/09/2021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631A6C5-47D5-48C8-A12A-201366616B67}" type="slidenum">
              <a:rPr lang="pt-BR" smtClean="0"/>
              <a:t>‹nº›</a:t>
            </a:fld>
            <a:endParaRPr lang="pt-BR"/>
          </a:p>
        </p:txBody>
      </p:sp>
    </p:spTree>
    <p:extLst>
      <p:ext uri="{BB962C8B-B14F-4D97-AF65-F5344CB8AC3E}">
        <p14:creationId xmlns:p14="http://schemas.microsoft.com/office/powerpoint/2010/main" val="3732353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1A22A58B-7DC6-4AAA-B239-FB3E2EF49B54}" type="datetime1">
              <a:rPr lang="pt-BR" smtClean="0"/>
              <a:t>15/09/2021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631A6C5-47D5-48C8-A12A-201366616B67}" type="slidenum">
              <a:rPr lang="pt-BR" smtClean="0"/>
              <a:t>‹nº›</a:t>
            </a:fld>
            <a:endParaRPr lang="pt-BR"/>
          </a:p>
        </p:txBody>
      </p:sp>
    </p:spTree>
    <p:extLst>
      <p:ext uri="{BB962C8B-B14F-4D97-AF65-F5344CB8AC3E}">
        <p14:creationId xmlns:p14="http://schemas.microsoft.com/office/powerpoint/2010/main" val="2943928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çã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845127" y="2507550"/>
            <a:ext cx="5156200" cy="3680525"/>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72200" y="2507550"/>
            <a:ext cx="5181601" cy="3680525"/>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Date Placeholder 6"/>
          <p:cNvSpPr>
            <a:spLocks noGrp="1"/>
          </p:cNvSpPr>
          <p:nvPr>
            <p:ph type="dt" sz="half" idx="10"/>
          </p:nvPr>
        </p:nvSpPr>
        <p:spPr/>
        <p:txBody>
          <a:bodyPr/>
          <a:lstStyle/>
          <a:p>
            <a:fld id="{139F1DBC-58AC-4A7A-9FBD-B4B9E0F7EF34}" type="datetime1">
              <a:rPr lang="pt-BR" smtClean="0"/>
              <a:t>15/09/2021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631A6C5-47D5-48C8-A12A-201366616B67}" type="slidenum">
              <a:rPr lang="pt-BR" smtClean="0"/>
              <a:t>‹nº›</a:t>
            </a:fld>
            <a:endParaRPr lang="pt-BR"/>
          </a:p>
        </p:txBody>
      </p:sp>
      <p:sp>
        <p:nvSpPr>
          <p:cNvPr id="10" name="Title 9"/>
          <p:cNvSpPr>
            <a:spLocks noGrp="1"/>
          </p:cNvSpPr>
          <p:nvPr>
            <p:ph type="title"/>
          </p:nvPr>
        </p:nvSpPr>
        <p:spPr/>
        <p:txBody>
          <a:bodyPr/>
          <a:lstStyle/>
          <a:p>
            <a:r>
              <a:rPr lang="pt-BR"/>
              <a:t>Clique para editar o título Mestre</a:t>
            </a:r>
            <a:endParaRPr lang="en-US" dirty="0"/>
          </a:p>
        </p:txBody>
      </p:sp>
    </p:spTree>
    <p:extLst>
      <p:ext uri="{BB962C8B-B14F-4D97-AF65-F5344CB8AC3E}">
        <p14:creationId xmlns:p14="http://schemas.microsoft.com/office/powerpoint/2010/main" val="211268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mente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4CFBC8-F09F-4A98-A9F0-7E7782B5E578}" type="datetime1">
              <a:rPr lang="pt-BR" smtClean="0"/>
              <a:t>15/09/2021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631A6C5-47D5-48C8-A12A-201366616B67}" type="slidenum">
              <a:rPr lang="pt-BR" smtClean="0"/>
              <a:t>‹nº›</a:t>
            </a:fld>
            <a:endParaRPr lang="pt-BR"/>
          </a:p>
        </p:txBody>
      </p:sp>
      <p:sp>
        <p:nvSpPr>
          <p:cNvPr id="6" name="Title 5"/>
          <p:cNvSpPr>
            <a:spLocks noGrp="1"/>
          </p:cNvSpPr>
          <p:nvPr>
            <p:ph type="title"/>
          </p:nvPr>
        </p:nvSpPr>
        <p:spPr/>
        <p:txBody>
          <a:bodyPr/>
          <a:lstStyle/>
          <a:p>
            <a:r>
              <a:rPr lang="pt-BR"/>
              <a:t>Clique para editar o título Mestre</a:t>
            </a:r>
            <a:endParaRPr lang="en-US"/>
          </a:p>
        </p:txBody>
      </p:sp>
    </p:spTree>
    <p:extLst>
      <p:ext uri="{BB962C8B-B14F-4D97-AF65-F5344CB8AC3E}">
        <p14:creationId xmlns:p14="http://schemas.microsoft.com/office/powerpoint/2010/main" val="2236831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508746-1BB0-4F0E-8F29-0B1637BCFC60}" type="datetime1">
              <a:rPr lang="pt-BR" smtClean="0"/>
              <a:t>15/09/2021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631A6C5-47D5-48C8-A12A-201366616B67}" type="slidenum">
              <a:rPr lang="pt-BR" smtClean="0"/>
              <a:t>‹nº›</a:t>
            </a:fld>
            <a:endParaRPr lang="pt-BR"/>
          </a:p>
        </p:txBody>
      </p:sp>
    </p:spTree>
    <p:extLst>
      <p:ext uri="{BB962C8B-B14F-4D97-AF65-F5344CB8AC3E}">
        <p14:creationId xmlns:p14="http://schemas.microsoft.com/office/powerpoint/2010/main" val="3561452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pt-BR"/>
              <a:t>Clique para editar o título Mestre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9ABF37D7-A229-47D7-9974-8F9E2DFA729C}" type="datetime1">
              <a:rPr lang="pt-BR" smtClean="0"/>
              <a:t>15/09/2021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631A6C5-47D5-48C8-A12A-201366616B67}" type="slidenum">
              <a:rPr lang="pt-BR" smtClean="0"/>
              <a:t>‹nº›</a:t>
            </a:fld>
            <a:endParaRPr lang="pt-BR"/>
          </a:p>
        </p:txBody>
      </p:sp>
    </p:spTree>
    <p:extLst>
      <p:ext uri="{BB962C8B-B14F-4D97-AF65-F5344CB8AC3E}">
        <p14:creationId xmlns:p14="http://schemas.microsoft.com/office/powerpoint/2010/main" val="1580099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pt-BR"/>
              <a:t>Clique para editar o título Mestre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4296C25B-E3A0-4C74-B41C-88DE97CA0601}" type="datetime1">
              <a:rPr lang="pt-BR" smtClean="0"/>
              <a:t>15/09/2021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631A6C5-47D5-48C8-A12A-201366616B67}" type="slidenum">
              <a:rPr lang="pt-BR" smtClean="0"/>
              <a:t>‹nº›</a:t>
            </a:fld>
            <a:endParaRPr lang="pt-BR"/>
          </a:p>
        </p:txBody>
      </p:sp>
    </p:spTree>
    <p:extLst>
      <p:ext uri="{BB962C8B-B14F-4D97-AF65-F5344CB8AC3E}">
        <p14:creationId xmlns:p14="http://schemas.microsoft.com/office/powerpoint/2010/main" val="4235906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3E52BB1F-010A-4CDF-90CC-EA7DD658F635}" type="datetime1">
              <a:rPr lang="pt-BR" smtClean="0"/>
              <a:t>15/09/2021</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pt-B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F631A6C5-47D5-48C8-A12A-201366616B67}" type="slidenum">
              <a:rPr lang="pt-BR" smtClean="0"/>
              <a:t>‹nº›</a:t>
            </a:fld>
            <a:endParaRPr lang="pt-BR"/>
          </a:p>
        </p:txBody>
      </p:sp>
    </p:spTree>
    <p:extLst>
      <p:ext uri="{BB962C8B-B14F-4D97-AF65-F5344CB8AC3E}">
        <p14:creationId xmlns:p14="http://schemas.microsoft.com/office/powerpoint/2010/main" val="3148212582"/>
      </p:ext>
    </p:extLst>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 id="214748398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985DCF6-6DE0-40D6-9E2A-D82E8F0C5DBE}" type="datetime1">
              <a:rPr lang="pt-BR" smtClean="0"/>
              <a:t>15/09/2021</a:t>
            </a:fld>
            <a:endParaRPr lang="pt-BR"/>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pt-B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631A6C5-47D5-48C8-A12A-201366616B67}" type="slidenum">
              <a:rPr lang="pt-BR" smtClean="0"/>
              <a:t>‹nº›</a:t>
            </a:fld>
            <a:endParaRPr lang="pt-BR"/>
          </a:p>
        </p:txBody>
      </p:sp>
    </p:spTree>
    <p:extLst>
      <p:ext uri="{BB962C8B-B14F-4D97-AF65-F5344CB8AC3E}">
        <p14:creationId xmlns:p14="http://schemas.microsoft.com/office/powerpoint/2010/main" val="2707336127"/>
      </p:ext>
    </p:extLst>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 id="2147484116" r:id="rId12"/>
    <p:sldLayoutId id="2147484117" r:id="rId13"/>
    <p:sldLayoutId id="2147484118" r:id="rId14"/>
    <p:sldLayoutId id="2147484119" r:id="rId15"/>
    <p:sldLayoutId id="2147484120" r:id="rId16"/>
    <p:sldLayoutId id="2147484121" r:id="rId17"/>
    <p:sldLayoutId id="2147484122" r:id="rId18"/>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1.xml.rels><?xml version="1.0" encoding="UTF-8" standalone="yes"?>
<Relationships xmlns="http://schemas.openxmlformats.org/package/2006/relationships"><Relationship Id="rId2" Type="http://schemas.openxmlformats.org/officeDocument/2006/relationships/image" Target="../media/image560.png"/><Relationship Id="rId1" Type="http://schemas.openxmlformats.org/officeDocument/2006/relationships/slideLayout" Target="../slideLayouts/slideLayout29.xml"/></Relationships>
</file>

<file path=ppt/slides/_rels/slide10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9.xml"/></Relationships>
</file>

<file path=ppt/slides/_rels/slide10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9.xml"/></Relationships>
</file>

<file path=ppt/slides/_rels/slide104.xml.rels><?xml version="1.0" encoding="UTF-8" standalone="yes"?>
<Relationships xmlns="http://schemas.openxmlformats.org/package/2006/relationships"><Relationship Id="rId2" Type="http://schemas.openxmlformats.org/officeDocument/2006/relationships/image" Target="../media/image580.png"/><Relationship Id="rId1" Type="http://schemas.openxmlformats.org/officeDocument/2006/relationships/slideLayout" Target="../slideLayouts/slideLayout29.xml"/></Relationships>
</file>

<file path=ppt/slides/_rels/slide10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9.xml"/></Relationships>
</file>

<file path=ppt/slides/_rels/slide10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9.xml"/></Relationships>
</file>

<file path=ppt/slides/_rels/slide10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9.xml"/></Relationships>
</file>

<file path=ppt/slides/_rels/slide10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9.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0.png"/><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4.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9.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9.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9.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9.xml"/></Relationships>
</file>

<file path=ppt/slides/_rels/slide5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1.png"/><Relationship Id="rId1" Type="http://schemas.openxmlformats.org/officeDocument/2006/relationships/slideLayout" Target="../slideLayouts/slideLayout29.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9.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9.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9.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9.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9.xml"/></Relationships>
</file>

<file path=ppt/slides/_rels/slide6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9.xml"/></Relationships>
</file>

<file path=ppt/slides/_rels/slide6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9.xml"/></Relationships>
</file>

<file path=ppt/slides/_rels/slide6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9.xml"/></Relationships>
</file>

<file path=ppt/slides/_rels/slide6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9.xml"/></Relationships>
</file>

<file path=ppt/slides/_rels/slide6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9.xml"/></Relationships>
</file>

<file path=ppt/slides/_rels/slide7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9.xml"/></Relationships>
</file>

<file path=ppt/slides/_rels/slide8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9.xml"/></Relationships>
</file>

<file path=ppt/slides/_rels/slide9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9.xml"/></Relationships>
</file>

<file path=ppt/slides/_rels/slide9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9.xml"/></Relationships>
</file>

<file path=ppt/slides/_rels/slide9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9.xml"/></Relationships>
</file>

<file path=ppt/slides/_rels/slide9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9.xml"/></Relationships>
</file>

<file path=ppt/slides/_rels/slide9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9.xml"/></Relationships>
</file>

<file path=ppt/slides/_rels/slide9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9D308E-F551-4041-A606-765E475F4681}"/>
              </a:ext>
            </a:extLst>
          </p:cNvPr>
          <p:cNvSpPr>
            <a:spLocks noGrp="1"/>
          </p:cNvSpPr>
          <p:nvPr>
            <p:ph type="ctrTitle"/>
          </p:nvPr>
        </p:nvSpPr>
        <p:spPr/>
        <p:txBody>
          <a:bodyPr>
            <a:normAutofit/>
          </a:bodyPr>
          <a:lstStyle/>
          <a:p>
            <a:r>
              <a:rPr lang="pt-BR" dirty="0"/>
              <a:t>Teoria da Computação</a:t>
            </a:r>
            <a:br>
              <a:rPr lang="pt-BR" dirty="0"/>
            </a:br>
            <a:br>
              <a:rPr lang="pt-BR" dirty="0"/>
            </a:br>
            <a:r>
              <a:rPr lang="pt-BR" sz="3100" cap="none" dirty="0">
                <a:latin typeface="Times New Roman" panose="02020603050405020304" pitchFamily="18" charset="0"/>
                <a:cs typeface="Times New Roman" panose="02020603050405020304" pitchFamily="18" charset="0"/>
              </a:rPr>
              <a:t>Aula 01 – Apresentação da Disciplina e Introdução à Teoria da Computação</a:t>
            </a:r>
            <a:endParaRPr lang="pt-BR" dirty="0">
              <a:latin typeface="Times New Roman" panose="02020603050405020304" pitchFamily="18" charset="0"/>
              <a:cs typeface="Times New Roman" panose="02020603050405020304" pitchFamily="18" charset="0"/>
            </a:endParaRPr>
          </a:p>
        </p:txBody>
      </p:sp>
      <p:sp>
        <p:nvSpPr>
          <p:cNvPr id="3" name="Subtítulo 2">
            <a:extLst>
              <a:ext uri="{FF2B5EF4-FFF2-40B4-BE49-F238E27FC236}">
                <a16:creationId xmlns:a16="http://schemas.microsoft.com/office/drawing/2014/main" id="{813F2070-A2E2-41A2-A103-1B6C9F16939A}"/>
              </a:ext>
            </a:extLst>
          </p:cNvPr>
          <p:cNvSpPr>
            <a:spLocks noGrp="1"/>
          </p:cNvSpPr>
          <p:nvPr>
            <p:ph type="subTitle" idx="1"/>
          </p:nvPr>
        </p:nvSpPr>
        <p:spPr>
          <a:xfrm>
            <a:off x="1751012" y="4964820"/>
            <a:ext cx="8689976" cy="538316"/>
          </a:xfrm>
        </p:spPr>
        <p:txBody>
          <a:bodyPr/>
          <a:lstStyle/>
          <a:p>
            <a:pPr algn="l"/>
            <a:r>
              <a:rPr lang="pt-BR" dirty="0">
                <a:solidFill>
                  <a:schemeClr val="tx1"/>
                </a:solidFill>
              </a:rPr>
              <a:t>Diego Kasuo Nakata da silva</a:t>
            </a:r>
          </a:p>
        </p:txBody>
      </p:sp>
      <p:sp>
        <p:nvSpPr>
          <p:cNvPr id="4" name="Espaço Reservado para Número de Slide 3"/>
          <p:cNvSpPr>
            <a:spLocks noGrp="1"/>
          </p:cNvSpPr>
          <p:nvPr>
            <p:ph type="sldNum" sz="quarter" idx="12"/>
          </p:nvPr>
        </p:nvSpPr>
        <p:spPr/>
        <p:txBody>
          <a:bodyPr/>
          <a:lstStyle/>
          <a:p>
            <a:fld id="{F631A6C5-47D5-48C8-A12A-201366616B67}" type="slidenum">
              <a:rPr lang="pt-BR" smtClean="0"/>
              <a:t>1</a:t>
            </a:fld>
            <a:endParaRPr lang="pt-BR"/>
          </a:p>
        </p:txBody>
      </p:sp>
    </p:spTree>
    <p:extLst>
      <p:ext uri="{BB962C8B-B14F-4D97-AF65-F5344CB8AC3E}">
        <p14:creationId xmlns:p14="http://schemas.microsoft.com/office/powerpoint/2010/main" val="3660003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r>
              <a:rPr lang="pt-BR" sz="4400" cap="none" dirty="0"/>
              <a:t>Por que estudar Teoria da Computação?</a:t>
            </a:r>
          </a:p>
        </p:txBody>
      </p:sp>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710813"/>
            <a:ext cx="10364452" cy="4878475"/>
          </a:xfrm>
        </p:spPr>
        <p:txBody>
          <a:bodyPr>
            <a:normAutofit/>
          </a:bodyPr>
          <a:lstStyle/>
          <a:p>
            <a:pPr algn="just"/>
            <a:r>
              <a:rPr lang="pt-BR" sz="2800" cap="none" dirty="0"/>
              <a:t>Entender sobre as formas elementares nas quais um computador pode ser feito para pensar.</a:t>
            </a:r>
          </a:p>
          <a:p>
            <a:pPr algn="just"/>
            <a:r>
              <a:rPr lang="pt-BR" sz="2800" cap="none" dirty="0"/>
              <a:t>Estabelece uma base sólida para muitas áreas abstratas da computação.</a:t>
            </a:r>
          </a:p>
          <a:p>
            <a:pPr algn="just"/>
            <a:r>
              <a:rPr lang="pt-BR" sz="2800" cap="none" dirty="0"/>
              <a:t>Tenta responder as seguintes questões:</a:t>
            </a:r>
          </a:p>
          <a:p>
            <a:pPr marL="265113" indent="0">
              <a:buFont typeface="Wingdings" panose="05000000000000000000" pitchFamily="2" charset="2"/>
              <a:buChar char="Ø"/>
            </a:pPr>
            <a:r>
              <a:rPr lang="pt-BR" sz="2600" cap="none" dirty="0"/>
              <a:t> Quais são as propriedades matemáticas do hardware e software do computador?</a:t>
            </a:r>
          </a:p>
          <a:p>
            <a:pPr marL="265113" indent="0">
              <a:buFont typeface="Wingdings" panose="05000000000000000000" pitchFamily="2" charset="2"/>
              <a:buChar char="Ø"/>
            </a:pPr>
            <a:r>
              <a:rPr lang="pt-BR" sz="2600" cap="none" dirty="0"/>
              <a:t>Quais são as limitações dos computadores? Pode-se calcular "tudo"?</a:t>
            </a:r>
            <a:endParaRPr lang="pt-BR" sz="2200" cap="none" dirty="0"/>
          </a:p>
        </p:txBody>
      </p:sp>
      <p:sp>
        <p:nvSpPr>
          <p:cNvPr id="3" name="Espaço Reservado para Número de Slide 2"/>
          <p:cNvSpPr>
            <a:spLocks noGrp="1"/>
          </p:cNvSpPr>
          <p:nvPr>
            <p:ph type="sldNum" sz="quarter" idx="12"/>
          </p:nvPr>
        </p:nvSpPr>
        <p:spPr/>
        <p:txBody>
          <a:bodyPr/>
          <a:lstStyle/>
          <a:p>
            <a:fld id="{F631A6C5-47D5-48C8-A12A-201366616B67}" type="slidenum">
              <a:rPr lang="pt-BR" smtClean="0"/>
              <a:t>10</a:t>
            </a:fld>
            <a:endParaRPr lang="pt-BR"/>
          </a:p>
        </p:txBody>
      </p:sp>
    </p:spTree>
    <p:extLst>
      <p:ext uri="{BB962C8B-B14F-4D97-AF65-F5344CB8AC3E}">
        <p14:creationId xmlns:p14="http://schemas.microsoft.com/office/powerpoint/2010/main" val="2993452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Tipos de Provas: Prova por indução</a:t>
            </a:r>
          </a:p>
        </p:txBody>
      </p:sp>
      <p:sp>
        <p:nvSpPr>
          <p:cNvPr id="5"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marL="0" indent="0" algn="just">
              <a:buNone/>
            </a:pPr>
            <a:r>
              <a:rPr lang="pt-BR" sz="2600" b="1" cap="none" dirty="0"/>
              <a:t>Exemplo 5</a:t>
            </a:r>
            <a:r>
              <a:rPr lang="pt-BR" sz="2600" cap="none" dirty="0"/>
              <a:t>: Provar por indução a correção da fórmula usada para calcular as prestações mensais da casa própria. Ao comprar uma casa, muitas pessoas tomam algum dinheiro emprestado (financiamento) e o pagam durante alguns anos. Uma quantidade fixa é paga a cada mês para cobrir os juros, assim como uma parte do montante original.</a:t>
            </a:r>
          </a:p>
          <a:p>
            <a:pPr marL="0" indent="0" algn="just">
              <a:buNone/>
            </a:pPr>
            <a:r>
              <a:rPr lang="pt-BR" sz="2600" b="1" u="sng" cap="none" dirty="0"/>
              <a:t>Passos da solução</a:t>
            </a:r>
          </a:p>
          <a:p>
            <a:pPr algn="just"/>
            <a:r>
              <a:rPr lang="pt-BR" sz="2600" cap="none" dirty="0"/>
              <a:t>Nomes e significados das variáveis</a:t>
            </a:r>
          </a:p>
          <a:p>
            <a:pPr algn="just"/>
            <a:r>
              <a:rPr lang="pt-BR" sz="2600" cap="none" dirty="0"/>
              <a:t>Acontecimento mês a mês</a:t>
            </a:r>
          </a:p>
          <a:p>
            <a:pPr algn="just"/>
            <a:r>
              <a:rPr lang="pt-BR" sz="2600" cap="none" dirty="0"/>
              <a:t>Prova</a:t>
            </a:r>
          </a:p>
        </p:txBody>
      </p:sp>
      <p:sp>
        <p:nvSpPr>
          <p:cNvPr id="3" name="Espaço Reservado para Número de Slide 2"/>
          <p:cNvSpPr>
            <a:spLocks noGrp="1"/>
          </p:cNvSpPr>
          <p:nvPr>
            <p:ph type="sldNum" sz="quarter" idx="12"/>
          </p:nvPr>
        </p:nvSpPr>
        <p:spPr/>
        <p:txBody>
          <a:bodyPr/>
          <a:lstStyle/>
          <a:p>
            <a:fld id="{F631A6C5-47D5-48C8-A12A-201366616B67}" type="slidenum">
              <a:rPr lang="pt-BR" smtClean="0"/>
              <a:t>100</a:t>
            </a:fld>
            <a:endParaRPr lang="pt-BR"/>
          </a:p>
        </p:txBody>
      </p:sp>
    </p:spTree>
    <p:extLst>
      <p:ext uri="{BB962C8B-B14F-4D97-AF65-F5344CB8AC3E}">
        <p14:creationId xmlns:p14="http://schemas.microsoft.com/office/powerpoint/2010/main" val="71973602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Tipos de Provas: Prova por indução</a:t>
            </a:r>
          </a:p>
        </p:txBody>
      </p:sp>
      <mc:AlternateContent xmlns:mc="http://schemas.openxmlformats.org/markup-compatibility/2006" xmlns:a14="http://schemas.microsoft.com/office/drawing/2010/main">
        <mc:Choice Requires="a14">
          <p:sp>
            <p:nvSpPr>
              <p:cNvPr id="5"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fontScale="85000" lnSpcReduction="10000"/>
              </a:bodyPr>
              <a:lstStyle/>
              <a:p>
                <a:pPr marL="0" indent="0" algn="just">
                  <a:buNone/>
                </a:pPr>
                <a:r>
                  <a:rPr lang="pt-BR" sz="2600" b="1" u="sng" cap="none" dirty="0"/>
                  <a:t>Passos da solução</a:t>
                </a:r>
              </a:p>
              <a:p>
                <a:pPr algn="just"/>
                <a:r>
                  <a:rPr lang="pt-BR" sz="2600" i="1" cap="none" dirty="0"/>
                  <a:t>Nomes e significados das variáveis</a:t>
                </a:r>
                <a:r>
                  <a:rPr lang="pt-BR" sz="2600" cap="none" dirty="0"/>
                  <a:t>:</a:t>
                </a:r>
              </a:p>
              <a:p>
                <a:pPr indent="42863" algn="just">
                  <a:buFont typeface="Wingdings" panose="05000000000000000000" pitchFamily="2" charset="2"/>
                  <a:buChar char="Ø"/>
                </a:pPr>
                <a:r>
                  <a:rPr lang="pt-BR" sz="2600" cap="none" dirty="0"/>
                  <a:t>P: principal (montante do empréstimo)</a:t>
                </a:r>
              </a:p>
              <a:p>
                <a:pPr indent="42863" algn="just">
                  <a:buFont typeface="Wingdings" panose="05000000000000000000" pitchFamily="2" charset="2"/>
                  <a:buChar char="Ø"/>
                </a:pPr>
                <a:r>
                  <a:rPr lang="pt-BR" sz="2600" cap="none" dirty="0"/>
                  <a:t>I: taxa de juros anual (I = 6% = 0.06)</a:t>
                </a:r>
              </a:p>
              <a:p>
                <a:pPr indent="42863" algn="just">
                  <a:buFont typeface="Wingdings" panose="05000000000000000000" pitchFamily="2" charset="2"/>
                  <a:buChar char="Ø"/>
                </a:pPr>
                <a:r>
                  <a:rPr lang="pt-BR" sz="2600" cap="none" dirty="0"/>
                  <a:t>Y : pagamento mensal</a:t>
                </a:r>
              </a:p>
              <a:p>
                <a:pPr indent="42863" algn="just">
                  <a:buFont typeface="Wingdings" panose="05000000000000000000" pitchFamily="2" charset="2"/>
                  <a:buChar char="Ø"/>
                </a:pPr>
                <a:r>
                  <a:rPr lang="pt-BR" sz="2600" cap="none" dirty="0"/>
                  <a:t>M: multiplicador mensal (taxa de mudança do valor mensal) sendo </a:t>
                </a:r>
                <a14:m>
                  <m:oMath xmlns:m="http://schemas.openxmlformats.org/officeDocument/2006/math">
                    <m:r>
                      <a:rPr lang="pt-BR" sz="3100" b="0" i="1" cap="none" smtClean="0">
                        <a:latin typeface="Cambria Math" panose="02040503050406030204" pitchFamily="18" charset="0"/>
                      </a:rPr>
                      <m:t>𝑀</m:t>
                    </m:r>
                    <m:r>
                      <a:rPr lang="pt-BR" sz="3100" b="0" i="1" cap="none" smtClean="0">
                        <a:latin typeface="Cambria Math" panose="02040503050406030204" pitchFamily="18" charset="0"/>
                      </a:rPr>
                      <m:t>=1+</m:t>
                    </m:r>
                    <m:f>
                      <m:fPr>
                        <m:ctrlPr>
                          <a:rPr lang="pt-BR" sz="3100" b="0" i="1" cap="none" smtClean="0">
                            <a:latin typeface="Cambria Math" panose="02040503050406030204" pitchFamily="18" charset="0"/>
                          </a:rPr>
                        </m:ctrlPr>
                      </m:fPr>
                      <m:num>
                        <m:r>
                          <a:rPr lang="pt-BR" sz="3100" b="0" i="1" cap="none" smtClean="0">
                            <a:latin typeface="Cambria Math" panose="02040503050406030204" pitchFamily="18" charset="0"/>
                          </a:rPr>
                          <m:t>𝐼</m:t>
                        </m:r>
                      </m:num>
                      <m:den>
                        <m:r>
                          <a:rPr lang="pt-BR" sz="3100" b="0" i="1" cap="none" smtClean="0">
                            <a:latin typeface="Cambria Math" panose="02040503050406030204" pitchFamily="18" charset="0"/>
                          </a:rPr>
                          <m:t>12</m:t>
                        </m:r>
                      </m:den>
                    </m:f>
                    <m:r>
                      <a:rPr lang="pt-BR" sz="3100" b="0" i="0" cap="none" smtClean="0">
                        <a:latin typeface="Cambria Math" panose="02040503050406030204" pitchFamily="18" charset="0"/>
                      </a:rPr>
                      <m:t>. </m:t>
                    </m:r>
                  </m:oMath>
                </a14:m>
                <a:endParaRPr lang="pt-BR" sz="2600" cap="none" dirty="0"/>
              </a:p>
              <a:p>
                <a:pPr algn="just"/>
                <a:r>
                  <a:rPr lang="pt-BR" sz="2600" i="1" cap="none" dirty="0"/>
                  <a:t>Acontecimento mês a mês</a:t>
                </a:r>
                <a:r>
                  <a:rPr lang="pt-BR" sz="2600" cap="none" dirty="0"/>
                  <a:t>:</a:t>
                </a:r>
              </a:p>
              <a:p>
                <a:pPr marL="0" indent="0" algn="just">
                  <a:buNone/>
                </a:pPr>
                <a:r>
                  <a:rPr lang="pt-BR" sz="2600" cap="none" dirty="0"/>
                  <a:t>(a) Montante do empréstimo (P) cresce devido ao multiplicador mensal (M)</a:t>
                </a:r>
              </a:p>
              <a:p>
                <a:pPr marL="0" indent="0" algn="just">
                  <a:buNone/>
                </a:pPr>
                <a:r>
                  <a:rPr lang="pt-BR" sz="2600" cap="none" dirty="0"/>
                  <a:t>(b) Montante (P) tende a diminuir devido ao pagamento mensal (Y )</a:t>
                </a:r>
              </a:p>
              <a:p>
                <a:pPr algn="just"/>
                <a:r>
                  <a:rPr lang="pt-BR" sz="2600" i="1" cap="none" dirty="0"/>
                  <a:t>Prova</a:t>
                </a:r>
              </a:p>
            </p:txBody>
          </p:sp>
        </mc:Choice>
        <mc:Fallback xmlns="">
          <p:sp>
            <p:nvSpPr>
              <p:cNvPr id="5" name="Espaço Reservado para Conteúdo 5">
                <a:extLst>
                  <a:ext uri="{FF2B5EF4-FFF2-40B4-BE49-F238E27FC236}">
                    <a16:creationId xmlns:a16="http://schemas.microsoft.com/office/drawing/2014/main" xmlns:a14="http://schemas.microsoft.com/office/drawing/2010/main" xmlns="" id="{7D4B232C-A757-4AE1-80C3-752B08629402}"/>
                  </a:ext>
                </a:extLst>
              </p:cNvPr>
              <p:cNvSpPr>
                <a:spLocks noGrp="1" noRot="1" noChangeAspect="1" noMove="1" noResize="1" noEditPoints="1" noAdjustHandles="1" noChangeArrowheads="1" noChangeShapeType="1" noTextEdit="1"/>
              </p:cNvSpPr>
              <p:nvPr>
                <p:ph idx="1"/>
              </p:nvPr>
            </p:nvSpPr>
            <p:spPr>
              <a:xfrm>
                <a:off x="913774" y="1209367"/>
                <a:ext cx="10364452" cy="5379921"/>
              </a:xfrm>
              <a:blipFill rotWithShape="0">
                <a:blip r:embed="rId2"/>
                <a:stretch>
                  <a:fillRect l="-765" t="-453"/>
                </a:stretch>
              </a:blipFill>
            </p:spPr>
            <p:txBody>
              <a:bodyPr/>
              <a:lstStyle/>
              <a:p>
                <a:r>
                  <a:rPr lang="pt-BR">
                    <a:noFill/>
                  </a:rPr>
                  <a:t> </a:t>
                </a:r>
              </a:p>
            </p:txBody>
          </p:sp>
        </mc:Fallback>
      </mc:AlternateContent>
      <p:sp>
        <p:nvSpPr>
          <p:cNvPr id="3" name="Espaço Reservado para Número de Slide 2"/>
          <p:cNvSpPr>
            <a:spLocks noGrp="1"/>
          </p:cNvSpPr>
          <p:nvPr>
            <p:ph type="sldNum" sz="quarter" idx="12"/>
          </p:nvPr>
        </p:nvSpPr>
        <p:spPr/>
        <p:txBody>
          <a:bodyPr/>
          <a:lstStyle/>
          <a:p>
            <a:fld id="{F631A6C5-47D5-48C8-A12A-201366616B67}" type="slidenum">
              <a:rPr lang="pt-BR" smtClean="0"/>
              <a:t>101</a:t>
            </a:fld>
            <a:endParaRPr lang="pt-BR"/>
          </a:p>
        </p:txBody>
      </p:sp>
    </p:spTree>
    <p:extLst>
      <p:ext uri="{BB962C8B-B14F-4D97-AF65-F5344CB8AC3E}">
        <p14:creationId xmlns:p14="http://schemas.microsoft.com/office/powerpoint/2010/main" val="124611456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Tipos de Provas: Prova por indução</a:t>
            </a:r>
          </a:p>
        </p:txBody>
      </p:sp>
      <mc:AlternateContent xmlns:mc="http://schemas.openxmlformats.org/markup-compatibility/2006" xmlns:a14="http://schemas.microsoft.com/office/drawing/2010/main">
        <mc:Choice Requires="a14">
          <p:sp>
            <p:nvSpPr>
              <p:cNvPr id="5"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marL="0" indent="0" algn="just">
                  <a:buNone/>
                </a:pPr>
                <a:endParaRPr lang="pt-BR" sz="2600" cap="none" dirty="0"/>
              </a:p>
              <a:p>
                <a:pPr marL="0" indent="0" algn="just">
                  <a:buNone/>
                </a:pPr>
                <a:r>
                  <a:rPr lang="pt-BR" sz="2600" cap="none" dirty="0"/>
                  <a:t>Seja </a:t>
                </a:r>
                <a14:m>
                  <m:oMath xmlns:m="http://schemas.openxmlformats.org/officeDocument/2006/math">
                    <m:sSub>
                      <m:sSubPr>
                        <m:ctrlPr>
                          <a:rPr lang="pt-BR" sz="2600" i="1" cap="none" smtClean="0">
                            <a:latin typeface="Cambria Math" panose="02040503050406030204" pitchFamily="18" charset="0"/>
                          </a:rPr>
                        </m:ctrlPr>
                      </m:sSubPr>
                      <m:e>
                        <m:r>
                          <a:rPr lang="pt-BR" sz="2600" b="0" i="1" cap="none" smtClean="0">
                            <a:latin typeface="Cambria Math" panose="02040503050406030204" pitchFamily="18" charset="0"/>
                          </a:rPr>
                          <m:t>𝑃</m:t>
                        </m:r>
                      </m:e>
                      <m:sub>
                        <m:r>
                          <a:rPr lang="pt-BR" sz="2600" b="0" i="1" cap="none" smtClean="0">
                            <a:latin typeface="Cambria Math" panose="02040503050406030204" pitchFamily="18" charset="0"/>
                          </a:rPr>
                          <m:t>𝑡</m:t>
                        </m:r>
                      </m:sub>
                    </m:sSub>
                  </m:oMath>
                </a14:m>
                <a:r>
                  <a:rPr lang="pt-BR" sz="2600" cap="none" dirty="0"/>
                  <a:t> o montante restante do empréstimo após o </a:t>
                </a:r>
                <a14:m>
                  <m:oMath xmlns:m="http://schemas.openxmlformats.org/officeDocument/2006/math">
                    <m:r>
                      <a:rPr lang="pt-BR" sz="2600" b="0" i="1" cap="none" smtClean="0">
                        <a:latin typeface="Cambria Math" panose="02040503050406030204" pitchFamily="18" charset="0"/>
                      </a:rPr>
                      <m:t>𝑡</m:t>
                    </m:r>
                    <m:r>
                      <a:rPr lang="pt-BR" sz="2600" b="0" i="1" cap="none" smtClean="0">
                        <a:latin typeface="Cambria Math" panose="02040503050406030204" pitchFamily="18" charset="0"/>
                      </a:rPr>
                      <m:t>−é</m:t>
                    </m:r>
                    <m:r>
                      <a:rPr lang="pt-BR" sz="2600" b="0" i="1" cap="none" smtClean="0">
                        <a:latin typeface="Cambria Math" panose="02040503050406030204" pitchFamily="18" charset="0"/>
                      </a:rPr>
                      <m:t>𝑠𝑖𝑚𝑜</m:t>
                    </m:r>
                  </m:oMath>
                </a14:m>
                <a:r>
                  <a:rPr lang="pt-BR" sz="2600" cap="none" dirty="0"/>
                  <a:t> mês. Então:</a:t>
                </a:r>
              </a:p>
              <a:p>
                <a:pPr marL="180975" indent="0" algn="just"/>
                <a14:m>
                  <m:oMath xmlns:m="http://schemas.openxmlformats.org/officeDocument/2006/math">
                    <m:sSub>
                      <m:sSubPr>
                        <m:ctrlPr>
                          <a:rPr lang="pt-BR" sz="2600" i="1" cap="none" smtClean="0">
                            <a:latin typeface="Cambria Math" panose="02040503050406030204" pitchFamily="18" charset="0"/>
                          </a:rPr>
                        </m:ctrlPr>
                      </m:sSubPr>
                      <m:e>
                        <m:r>
                          <a:rPr lang="pt-BR" sz="2600" b="0" i="1" cap="none" smtClean="0">
                            <a:latin typeface="Cambria Math" panose="02040503050406030204" pitchFamily="18" charset="0"/>
                          </a:rPr>
                          <m:t> </m:t>
                        </m:r>
                        <m:r>
                          <a:rPr lang="pt-BR" sz="2600" b="0" i="1" cap="none" smtClean="0">
                            <a:latin typeface="Cambria Math" panose="02040503050406030204" pitchFamily="18" charset="0"/>
                          </a:rPr>
                          <m:t>𝑃</m:t>
                        </m:r>
                      </m:e>
                      <m:sub>
                        <m:r>
                          <a:rPr lang="pt-BR" sz="2600" b="0" i="1" cap="none" smtClean="0">
                            <a:latin typeface="Cambria Math" panose="02040503050406030204" pitchFamily="18" charset="0"/>
                          </a:rPr>
                          <m:t>0</m:t>
                        </m:r>
                      </m:sub>
                    </m:sSub>
                    <m:r>
                      <a:rPr lang="pt-BR" sz="2600" b="0" i="1" cap="none" smtClean="0">
                        <a:latin typeface="Cambria Math" panose="02040503050406030204" pitchFamily="18" charset="0"/>
                      </a:rPr>
                      <m:t>=</m:t>
                    </m:r>
                    <m:r>
                      <a:rPr lang="pt-BR" sz="2600" b="0" i="1" cap="none" smtClean="0">
                        <a:latin typeface="Cambria Math" panose="02040503050406030204" pitchFamily="18" charset="0"/>
                      </a:rPr>
                      <m:t>𝑃</m:t>
                    </m:r>
                  </m:oMath>
                </a14:m>
                <a:r>
                  <a:rPr lang="pt-BR" sz="2600" cap="none" dirty="0"/>
                  <a:t>                        montante do empréstimo original.</a:t>
                </a:r>
              </a:p>
              <a:p>
                <a:pPr marL="180975" indent="0" algn="just"/>
                <a14:m>
                  <m:oMath xmlns:m="http://schemas.openxmlformats.org/officeDocument/2006/math">
                    <m:sSub>
                      <m:sSubPr>
                        <m:ctrlPr>
                          <a:rPr lang="pt-BR" sz="2600" i="1" cap="none">
                            <a:latin typeface="Cambria Math" panose="02040503050406030204" pitchFamily="18" charset="0"/>
                          </a:rPr>
                        </m:ctrlPr>
                      </m:sSubPr>
                      <m:e>
                        <m:r>
                          <a:rPr lang="pt-BR" sz="2600" b="0" i="1" cap="none" smtClean="0">
                            <a:latin typeface="Cambria Math" panose="02040503050406030204" pitchFamily="18" charset="0"/>
                          </a:rPr>
                          <m:t> </m:t>
                        </m:r>
                        <m:r>
                          <a:rPr lang="pt-BR" sz="2600" i="1" cap="none">
                            <a:latin typeface="Cambria Math" panose="02040503050406030204" pitchFamily="18" charset="0"/>
                          </a:rPr>
                          <m:t>𝑃</m:t>
                        </m:r>
                      </m:e>
                      <m:sub>
                        <m:r>
                          <a:rPr lang="pt-BR" sz="2600" b="0" i="1" cap="none" smtClean="0">
                            <a:latin typeface="Cambria Math" panose="02040503050406030204" pitchFamily="18" charset="0"/>
                          </a:rPr>
                          <m:t>1</m:t>
                        </m:r>
                      </m:sub>
                    </m:sSub>
                    <m:r>
                      <a:rPr lang="pt-BR" sz="2600" i="1" cap="none">
                        <a:latin typeface="Cambria Math" panose="02040503050406030204" pitchFamily="18" charset="0"/>
                      </a:rPr>
                      <m:t>=</m:t>
                    </m:r>
                    <m:r>
                      <a:rPr lang="pt-BR" sz="2600" b="0" i="1" cap="none" smtClean="0">
                        <a:latin typeface="Cambria Math" panose="02040503050406030204" pitchFamily="18" charset="0"/>
                      </a:rPr>
                      <m:t>𝑀</m:t>
                    </m:r>
                    <m:sSub>
                      <m:sSubPr>
                        <m:ctrlPr>
                          <a:rPr lang="pt-BR" sz="2600" b="0" i="1" cap="none" smtClean="0">
                            <a:latin typeface="Cambria Math" panose="02040503050406030204" pitchFamily="18" charset="0"/>
                          </a:rPr>
                        </m:ctrlPr>
                      </m:sSubPr>
                      <m:e>
                        <m:r>
                          <a:rPr lang="pt-BR" sz="2600" b="0" i="1" cap="none" smtClean="0">
                            <a:latin typeface="Cambria Math" panose="02040503050406030204" pitchFamily="18" charset="0"/>
                          </a:rPr>
                          <m:t>𝑃</m:t>
                        </m:r>
                      </m:e>
                      <m:sub>
                        <m:r>
                          <a:rPr lang="pt-BR" sz="2600" b="0" i="1" cap="none" smtClean="0">
                            <a:latin typeface="Cambria Math" panose="02040503050406030204" pitchFamily="18" charset="0"/>
                          </a:rPr>
                          <m:t>0</m:t>
                        </m:r>
                      </m:sub>
                    </m:sSub>
                    <m:r>
                      <a:rPr lang="pt-BR" sz="2600" b="0" i="1" cap="none" smtClean="0">
                        <a:latin typeface="Cambria Math" panose="02040503050406030204" pitchFamily="18" charset="0"/>
                      </a:rPr>
                      <m:t>−</m:t>
                    </m:r>
                    <m:r>
                      <a:rPr lang="pt-BR" sz="2600" b="0" i="1" cap="none" smtClean="0">
                        <a:latin typeface="Cambria Math" panose="02040503050406030204" pitchFamily="18" charset="0"/>
                      </a:rPr>
                      <m:t>𝑌</m:t>
                    </m:r>
                  </m:oMath>
                </a14:m>
                <a:r>
                  <a:rPr lang="pt-BR" sz="2600" cap="none" dirty="0"/>
                  <a:t>             montante do empréstimo após </a:t>
                </a:r>
                <a:r>
                  <a:rPr lang="pt-BR" sz="2600" b="1" cap="none" dirty="0">
                    <a:solidFill>
                      <a:srgbClr val="FF0000"/>
                    </a:solidFill>
                  </a:rPr>
                  <a:t>1</a:t>
                </a:r>
                <a:r>
                  <a:rPr lang="pt-BR" sz="2600" cap="none" dirty="0"/>
                  <a:t> mês.</a:t>
                </a:r>
              </a:p>
              <a:p>
                <a:pPr marL="180975" indent="0" algn="just"/>
                <a14:m>
                  <m:oMath xmlns:m="http://schemas.openxmlformats.org/officeDocument/2006/math">
                    <m:sSub>
                      <m:sSubPr>
                        <m:ctrlPr>
                          <a:rPr lang="pt-BR" sz="2600" i="1" cap="none">
                            <a:latin typeface="Cambria Math" panose="02040503050406030204" pitchFamily="18" charset="0"/>
                          </a:rPr>
                        </m:ctrlPr>
                      </m:sSubPr>
                      <m:e>
                        <m:r>
                          <a:rPr lang="pt-BR" sz="2600" b="0" i="1" cap="none" smtClean="0">
                            <a:latin typeface="Cambria Math" panose="02040503050406030204" pitchFamily="18" charset="0"/>
                          </a:rPr>
                          <m:t> </m:t>
                        </m:r>
                        <m:r>
                          <a:rPr lang="pt-BR" sz="2600" i="1" cap="none">
                            <a:latin typeface="Cambria Math" panose="02040503050406030204" pitchFamily="18" charset="0"/>
                          </a:rPr>
                          <m:t>𝑃</m:t>
                        </m:r>
                      </m:e>
                      <m:sub>
                        <m:r>
                          <a:rPr lang="pt-BR" sz="2600" b="0" i="1" cap="none" smtClean="0">
                            <a:latin typeface="Cambria Math" panose="02040503050406030204" pitchFamily="18" charset="0"/>
                          </a:rPr>
                          <m:t>2</m:t>
                        </m:r>
                      </m:sub>
                    </m:sSub>
                    <m:r>
                      <a:rPr lang="pt-BR" sz="2600" i="1" cap="none">
                        <a:latin typeface="Cambria Math" panose="02040503050406030204" pitchFamily="18" charset="0"/>
                      </a:rPr>
                      <m:t>=</m:t>
                    </m:r>
                    <m:r>
                      <a:rPr lang="pt-BR" sz="2600" i="1" cap="none">
                        <a:latin typeface="Cambria Math" panose="02040503050406030204" pitchFamily="18" charset="0"/>
                      </a:rPr>
                      <m:t>𝑀</m:t>
                    </m:r>
                    <m:sSub>
                      <m:sSubPr>
                        <m:ctrlPr>
                          <a:rPr lang="pt-BR" sz="2600" i="1" cap="none">
                            <a:latin typeface="Cambria Math" panose="02040503050406030204" pitchFamily="18" charset="0"/>
                          </a:rPr>
                        </m:ctrlPr>
                      </m:sSubPr>
                      <m:e>
                        <m:r>
                          <a:rPr lang="pt-BR" sz="2600" i="1" cap="none">
                            <a:latin typeface="Cambria Math" panose="02040503050406030204" pitchFamily="18" charset="0"/>
                          </a:rPr>
                          <m:t>𝑃</m:t>
                        </m:r>
                      </m:e>
                      <m:sub>
                        <m:r>
                          <a:rPr lang="pt-BR" sz="2600" b="0" i="1" cap="none" smtClean="0">
                            <a:latin typeface="Cambria Math" panose="02040503050406030204" pitchFamily="18" charset="0"/>
                          </a:rPr>
                          <m:t>1</m:t>
                        </m:r>
                      </m:sub>
                    </m:sSub>
                    <m:r>
                      <a:rPr lang="pt-BR" sz="2600" i="1" cap="none">
                        <a:latin typeface="Cambria Math" panose="02040503050406030204" pitchFamily="18" charset="0"/>
                      </a:rPr>
                      <m:t>−</m:t>
                    </m:r>
                    <m:r>
                      <a:rPr lang="pt-BR" sz="2600" i="1" cap="none">
                        <a:latin typeface="Cambria Math" panose="02040503050406030204" pitchFamily="18" charset="0"/>
                      </a:rPr>
                      <m:t>𝑌</m:t>
                    </m:r>
                  </m:oMath>
                </a14:m>
                <a:r>
                  <a:rPr lang="pt-BR" sz="2600" cap="none" dirty="0"/>
                  <a:t>             montante do empréstimo após </a:t>
                </a:r>
                <a:r>
                  <a:rPr lang="pt-BR" sz="2600" b="1" cap="none" dirty="0">
                    <a:solidFill>
                      <a:srgbClr val="FF0000"/>
                    </a:solidFill>
                  </a:rPr>
                  <a:t>2</a:t>
                </a:r>
                <a:r>
                  <a:rPr lang="pt-BR" sz="2600" cap="none" dirty="0"/>
                  <a:t> meses.</a:t>
                </a:r>
              </a:p>
              <a:p>
                <a:pPr marL="180975" indent="0" algn="just"/>
                <a14:m>
                  <m:oMath xmlns:m="http://schemas.openxmlformats.org/officeDocument/2006/math">
                    <m:r>
                      <a:rPr lang="pt-BR" sz="2600" b="0" i="1" cap="none" smtClean="0">
                        <a:latin typeface="Cambria Math" panose="02040503050406030204" pitchFamily="18" charset="0"/>
                        <a:ea typeface="Cambria Math" panose="02040503050406030204" pitchFamily="18" charset="0"/>
                      </a:rPr>
                      <m:t> </m:t>
                    </m:r>
                    <m:r>
                      <a:rPr lang="pt-BR" sz="2600" i="1" cap="none" smtClean="0">
                        <a:latin typeface="Cambria Math" panose="02040503050406030204" pitchFamily="18" charset="0"/>
                        <a:ea typeface="Cambria Math" panose="02040503050406030204" pitchFamily="18" charset="0"/>
                      </a:rPr>
                      <m:t>⋯</m:t>
                    </m:r>
                  </m:oMath>
                </a14:m>
                <a:endParaRPr lang="pt-BR" sz="2600" cap="none" dirty="0"/>
              </a:p>
              <a:p>
                <a:pPr marL="180975" indent="0" algn="just"/>
                <a:r>
                  <a:rPr lang="pt-BR" sz="2600" cap="none" dirty="0"/>
                  <a:t>  Vamos provar um teorema por indução sobre </a:t>
                </a:r>
                <a14:m>
                  <m:oMath xmlns:m="http://schemas.openxmlformats.org/officeDocument/2006/math">
                    <m:r>
                      <a:rPr lang="pt-BR" sz="2600" b="1" i="1" cap="none" smtClean="0">
                        <a:solidFill>
                          <a:srgbClr val="FF0000"/>
                        </a:solidFill>
                        <a:latin typeface="Cambria Math" panose="02040503050406030204" pitchFamily="18" charset="0"/>
                      </a:rPr>
                      <m:t>𝒕</m:t>
                    </m:r>
                  </m:oMath>
                </a14:m>
                <a:r>
                  <a:rPr lang="pt-BR" sz="2600" cap="none" dirty="0"/>
                  <a:t> que dá uma fórmula para </a:t>
                </a:r>
                <a14:m>
                  <m:oMath xmlns:m="http://schemas.openxmlformats.org/officeDocument/2006/math">
                    <m:sSub>
                      <m:sSubPr>
                        <m:ctrlPr>
                          <a:rPr lang="pt-BR" sz="2600" i="1" cap="none">
                            <a:latin typeface="Cambria Math" panose="02040503050406030204" pitchFamily="18" charset="0"/>
                          </a:rPr>
                        </m:ctrlPr>
                      </m:sSubPr>
                      <m:e>
                        <m:r>
                          <a:rPr lang="pt-BR" sz="2600" i="1" cap="none">
                            <a:latin typeface="Cambria Math" panose="02040503050406030204" pitchFamily="18" charset="0"/>
                          </a:rPr>
                          <m:t>𝑃</m:t>
                        </m:r>
                      </m:e>
                      <m:sub>
                        <m:r>
                          <a:rPr lang="pt-BR" sz="2600" i="1" cap="none">
                            <a:latin typeface="Cambria Math" panose="02040503050406030204" pitchFamily="18" charset="0"/>
                          </a:rPr>
                          <m:t>𝑡</m:t>
                        </m:r>
                      </m:sub>
                    </m:sSub>
                  </m:oMath>
                </a14:m>
                <a:r>
                  <a:rPr lang="pt-BR" sz="2600" i="1" cap="none" dirty="0"/>
                  <a:t>.</a:t>
                </a:r>
              </a:p>
            </p:txBody>
          </p:sp>
        </mc:Choice>
        <mc:Fallback xmlns="">
          <p:sp>
            <p:nvSpPr>
              <p:cNvPr id="5" name="Espaço Reservado para Conteúdo 5">
                <a:extLst>
                  <a:ext uri="{FF2B5EF4-FFF2-40B4-BE49-F238E27FC236}">
                    <a16:creationId xmlns:a16="http://schemas.microsoft.com/office/drawing/2014/main" xmlns:a14="http://schemas.microsoft.com/office/drawing/2010/main" xmlns="" id="{7D4B232C-A757-4AE1-80C3-752B08629402}"/>
                  </a:ext>
                </a:extLst>
              </p:cNvPr>
              <p:cNvSpPr>
                <a:spLocks noGrp="1" noRot="1" noChangeAspect="1" noMove="1" noResize="1" noEditPoints="1" noAdjustHandles="1" noChangeArrowheads="1" noChangeShapeType="1" noTextEdit="1"/>
              </p:cNvSpPr>
              <p:nvPr>
                <p:ph idx="1"/>
              </p:nvPr>
            </p:nvSpPr>
            <p:spPr>
              <a:xfrm>
                <a:off x="913774" y="1209367"/>
                <a:ext cx="10364452" cy="5379921"/>
              </a:xfrm>
              <a:blipFill rotWithShape="0">
                <a:blip r:embed="rId2"/>
                <a:stretch>
                  <a:fillRect l="-1059" r="-1059"/>
                </a:stretch>
              </a:blipFill>
            </p:spPr>
            <p:txBody>
              <a:bodyPr/>
              <a:lstStyle/>
              <a:p>
                <a:r>
                  <a:rPr lang="pt-BR">
                    <a:noFill/>
                  </a:rPr>
                  <a:t> </a:t>
                </a:r>
              </a:p>
            </p:txBody>
          </p:sp>
        </mc:Fallback>
      </mc:AlternateContent>
      <p:sp>
        <p:nvSpPr>
          <p:cNvPr id="3" name="Espaço Reservado para Número de Slide 2"/>
          <p:cNvSpPr>
            <a:spLocks noGrp="1"/>
          </p:cNvSpPr>
          <p:nvPr>
            <p:ph type="sldNum" sz="quarter" idx="12"/>
          </p:nvPr>
        </p:nvSpPr>
        <p:spPr/>
        <p:txBody>
          <a:bodyPr/>
          <a:lstStyle/>
          <a:p>
            <a:fld id="{F631A6C5-47D5-48C8-A12A-201366616B67}" type="slidenum">
              <a:rPr lang="pt-BR" smtClean="0"/>
              <a:t>102</a:t>
            </a:fld>
            <a:endParaRPr lang="pt-BR"/>
          </a:p>
        </p:txBody>
      </p:sp>
    </p:spTree>
    <p:extLst>
      <p:ext uri="{BB962C8B-B14F-4D97-AF65-F5344CB8AC3E}">
        <p14:creationId xmlns:p14="http://schemas.microsoft.com/office/powerpoint/2010/main" val="372762952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Tipos de Provas: Prova por indução</a:t>
            </a:r>
          </a:p>
        </p:txBody>
      </p:sp>
      <p:sp>
        <p:nvSpPr>
          <p:cNvPr id="3" name="Espaço Reservado para Número de Slide 2"/>
          <p:cNvSpPr>
            <a:spLocks noGrp="1"/>
          </p:cNvSpPr>
          <p:nvPr>
            <p:ph type="sldNum" sz="quarter" idx="12"/>
          </p:nvPr>
        </p:nvSpPr>
        <p:spPr/>
        <p:txBody>
          <a:bodyPr/>
          <a:lstStyle/>
          <a:p>
            <a:fld id="{F631A6C5-47D5-48C8-A12A-201366616B67}" type="slidenum">
              <a:rPr lang="pt-BR" smtClean="0"/>
              <a:t>103</a:t>
            </a:fld>
            <a:endParaRPr lang="pt-BR"/>
          </a:p>
        </p:txBody>
      </p:sp>
      <mc:AlternateContent xmlns:mc="http://schemas.openxmlformats.org/markup-compatibility/2006">
        <mc:Choice xmlns:a14="http://schemas.microsoft.com/office/drawing/2010/main" Requires="a14">
          <p:sp>
            <p:nvSpPr>
              <p:cNvPr id="5"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lnSpcReduction="10000"/>
              </a:bodyPr>
              <a:lstStyle/>
              <a:p>
                <a:pPr marL="0" indent="0" algn="just">
                  <a:buNone/>
                </a:pPr>
                <a:r>
                  <a:rPr lang="pt-BR" sz="2600" cap="none" dirty="0">
                    <a:solidFill>
                      <a:srgbClr val="FF0000"/>
                    </a:solidFill>
                  </a:rPr>
                  <a:t>Fórmula: </a:t>
                </a:r>
              </a:p>
              <a:p>
                <a:pPr marL="0" indent="0" algn="just">
                  <a:buNone/>
                </a:pPr>
                <a14:m>
                  <m:oMathPara xmlns:m="http://schemas.openxmlformats.org/officeDocument/2006/math">
                    <m:oMathParaPr>
                      <m:jc m:val="centerGroup"/>
                    </m:oMathParaPr>
                    <m:oMath xmlns:m="http://schemas.openxmlformats.org/officeDocument/2006/math">
                      <m:sSub>
                        <m:sSubPr>
                          <m:ctrlPr>
                            <a:rPr lang="pt-BR" sz="2600" i="1" cap="none" smtClean="0">
                              <a:latin typeface="Cambria Math" panose="02040503050406030204" pitchFamily="18" charset="0"/>
                            </a:rPr>
                          </m:ctrlPr>
                        </m:sSubPr>
                        <m:e>
                          <m:r>
                            <a:rPr lang="pt-BR" sz="2600" b="0" i="1" cap="none" smtClean="0">
                              <a:latin typeface="Cambria Math" panose="02040503050406030204" pitchFamily="18" charset="0"/>
                            </a:rPr>
                            <m:t>𝑃</m:t>
                          </m:r>
                        </m:e>
                        <m:sub>
                          <m:r>
                            <a:rPr lang="pt-BR" sz="2600" b="0" i="1" cap="none" smtClean="0">
                              <a:latin typeface="Cambria Math" panose="02040503050406030204" pitchFamily="18" charset="0"/>
                            </a:rPr>
                            <m:t>𝑡</m:t>
                          </m:r>
                        </m:sub>
                      </m:sSub>
                      <m:r>
                        <a:rPr lang="pt-BR" sz="2600" b="0" i="1" cap="none" smtClean="0">
                          <a:latin typeface="Cambria Math" panose="02040503050406030204" pitchFamily="18" charset="0"/>
                        </a:rPr>
                        <m:t>=</m:t>
                      </m:r>
                      <m:r>
                        <a:rPr lang="pt-BR" sz="2600" b="0" i="1" cap="none" smtClean="0">
                          <a:latin typeface="Cambria Math" panose="02040503050406030204" pitchFamily="18" charset="0"/>
                        </a:rPr>
                        <m:t>𝑃</m:t>
                      </m:r>
                      <m:sSup>
                        <m:sSupPr>
                          <m:ctrlPr>
                            <a:rPr lang="pt-BR" sz="2600" b="0" i="1" cap="none" smtClean="0">
                              <a:latin typeface="Cambria Math" panose="02040503050406030204" pitchFamily="18" charset="0"/>
                            </a:rPr>
                          </m:ctrlPr>
                        </m:sSupPr>
                        <m:e>
                          <m:r>
                            <a:rPr lang="pt-BR" sz="2600" b="0" i="1" cap="none" smtClean="0">
                              <a:latin typeface="Cambria Math" panose="02040503050406030204" pitchFamily="18" charset="0"/>
                            </a:rPr>
                            <m:t>𝑀</m:t>
                          </m:r>
                        </m:e>
                        <m:sup>
                          <m:r>
                            <a:rPr lang="pt-BR" sz="2600" b="0" i="1" cap="none" smtClean="0">
                              <a:latin typeface="Cambria Math" panose="02040503050406030204" pitchFamily="18" charset="0"/>
                            </a:rPr>
                            <m:t>𝑡</m:t>
                          </m:r>
                        </m:sup>
                      </m:sSup>
                      <m:r>
                        <a:rPr lang="pt-BR" sz="2600" b="0" i="1" cap="none" smtClean="0">
                          <a:latin typeface="Cambria Math" panose="02040503050406030204" pitchFamily="18" charset="0"/>
                        </a:rPr>
                        <m:t>−</m:t>
                      </m:r>
                      <m:r>
                        <a:rPr lang="pt-BR" sz="2600" b="0" i="1" cap="none" smtClean="0">
                          <a:latin typeface="Cambria Math" panose="02040503050406030204" pitchFamily="18" charset="0"/>
                        </a:rPr>
                        <m:t>𝑌</m:t>
                      </m:r>
                      <m:d>
                        <m:dPr>
                          <m:ctrlPr>
                            <a:rPr lang="pt-BR" sz="2600" b="0" i="1" cap="none" smtClean="0">
                              <a:latin typeface="Cambria Math" panose="02040503050406030204" pitchFamily="18" charset="0"/>
                            </a:rPr>
                          </m:ctrlPr>
                        </m:dPr>
                        <m:e>
                          <m:f>
                            <m:fPr>
                              <m:ctrlPr>
                                <a:rPr lang="pt-BR" sz="2600" i="1" cap="none">
                                  <a:latin typeface="Cambria Math" panose="02040503050406030204" pitchFamily="18" charset="0"/>
                                </a:rPr>
                              </m:ctrlPr>
                            </m:fPr>
                            <m:num>
                              <m:sSup>
                                <m:sSupPr>
                                  <m:ctrlPr>
                                    <a:rPr lang="pt-BR" sz="2600" i="1" cap="none">
                                      <a:latin typeface="Cambria Math" panose="02040503050406030204" pitchFamily="18" charset="0"/>
                                    </a:rPr>
                                  </m:ctrlPr>
                                </m:sSupPr>
                                <m:e>
                                  <m:r>
                                    <a:rPr lang="pt-BR" sz="2600" i="1" cap="none">
                                      <a:latin typeface="Cambria Math" panose="02040503050406030204" pitchFamily="18" charset="0"/>
                                    </a:rPr>
                                    <m:t>𝑀</m:t>
                                  </m:r>
                                </m:e>
                                <m:sup>
                                  <m:r>
                                    <a:rPr lang="pt-BR" sz="2600" i="1" cap="none">
                                      <a:latin typeface="Cambria Math" panose="02040503050406030204" pitchFamily="18" charset="0"/>
                                    </a:rPr>
                                    <m:t>𝑡</m:t>
                                  </m:r>
                                </m:sup>
                              </m:sSup>
                              <m:r>
                                <a:rPr lang="pt-BR" sz="2600" i="1" cap="none">
                                  <a:latin typeface="Cambria Math" panose="02040503050406030204" pitchFamily="18" charset="0"/>
                                </a:rPr>
                                <m:t>−1</m:t>
                              </m:r>
                            </m:num>
                            <m:den>
                              <m:r>
                                <a:rPr lang="pt-BR" sz="2600" i="1" cap="none">
                                  <a:latin typeface="Cambria Math" panose="02040503050406030204" pitchFamily="18" charset="0"/>
                                </a:rPr>
                                <m:t>𝑀</m:t>
                              </m:r>
                              <m:r>
                                <a:rPr lang="pt-BR" sz="2600" i="1" cap="none">
                                  <a:latin typeface="Cambria Math" panose="02040503050406030204" pitchFamily="18" charset="0"/>
                                </a:rPr>
                                <m:t>−1</m:t>
                              </m:r>
                            </m:den>
                          </m:f>
                        </m:e>
                      </m:d>
                      <m:r>
                        <a:rPr lang="pt-BR" sz="2600" b="0" i="1" cap="none" smtClean="0">
                          <a:latin typeface="Cambria Math" panose="02040503050406030204" pitchFamily="18" charset="0"/>
                        </a:rPr>
                        <m:t>, </m:t>
                      </m:r>
                      <m:r>
                        <a:rPr lang="pt-BR" sz="2600" b="0" i="1" cap="none" smtClean="0">
                          <a:latin typeface="Cambria Math" panose="02040503050406030204" pitchFamily="18" charset="0"/>
                          <a:ea typeface="Cambria Math" panose="02040503050406030204" pitchFamily="18" charset="0"/>
                        </a:rPr>
                        <m:t>∀</m:t>
                      </m:r>
                      <m:r>
                        <a:rPr lang="pt-BR" sz="2600" b="0" i="1" cap="none" smtClean="0">
                          <a:latin typeface="Cambria Math" panose="02040503050406030204" pitchFamily="18" charset="0"/>
                          <a:ea typeface="Cambria Math" panose="02040503050406030204" pitchFamily="18" charset="0"/>
                        </a:rPr>
                        <m:t>𝑡</m:t>
                      </m:r>
                      <m:r>
                        <a:rPr lang="pt-BR" sz="2600" b="0" i="1" cap="none" smtClean="0">
                          <a:latin typeface="Cambria Math" panose="02040503050406030204" pitchFamily="18" charset="0"/>
                          <a:ea typeface="Cambria Math" panose="02040503050406030204" pitchFamily="18" charset="0"/>
                        </a:rPr>
                        <m:t>≥0</m:t>
                      </m:r>
                    </m:oMath>
                  </m:oMathPara>
                </a14:m>
                <a:endParaRPr lang="pt-BR" sz="2600" cap="none" dirty="0"/>
              </a:p>
              <a:p>
                <a:pPr marL="0" indent="0" algn="ctr">
                  <a:buNone/>
                </a:pPr>
                <a:r>
                  <a:rPr lang="pt-BR" sz="2600" u="sng" cap="none" dirty="0">
                    <a:solidFill>
                      <a:srgbClr val="FF0000"/>
                    </a:solidFill>
                  </a:rPr>
                  <a:t>Base da indução</a:t>
                </a:r>
              </a:p>
              <a:p>
                <a:pPr marL="0" indent="0">
                  <a:buNone/>
                </a:pPr>
                <a:r>
                  <a:rPr lang="pt-BR" sz="2600" cap="none" dirty="0">
                    <a:solidFill>
                      <a:srgbClr val="FF0000"/>
                    </a:solidFill>
                  </a:rPr>
                  <a:t>Caso base: </a:t>
                </a:r>
                <a:r>
                  <a:rPr lang="pt-BR" sz="2600" cap="none" dirty="0"/>
                  <a:t>Provar que a fórmula é verdadeira para </a:t>
                </a:r>
                <a14:m>
                  <m:oMath xmlns:m="http://schemas.openxmlformats.org/officeDocument/2006/math">
                    <m:r>
                      <a:rPr lang="pt-BR" sz="2600" b="0" i="1" cap="none" smtClean="0">
                        <a:latin typeface="Cambria Math" panose="02040503050406030204" pitchFamily="18" charset="0"/>
                      </a:rPr>
                      <m:t>𝑡</m:t>
                    </m:r>
                    <m:r>
                      <a:rPr lang="pt-BR" sz="2600" b="0" i="1" cap="none" smtClean="0">
                        <a:latin typeface="Cambria Math" panose="02040503050406030204" pitchFamily="18" charset="0"/>
                      </a:rPr>
                      <m:t>=0.</m:t>
                    </m:r>
                  </m:oMath>
                </a14:m>
                <a:endParaRPr lang="pt-BR" sz="2600" cap="none" dirty="0">
                  <a:solidFill>
                    <a:srgbClr val="FF0000"/>
                  </a:solidFill>
                </a:endParaRPr>
              </a:p>
              <a:p>
                <a:pPr marL="0" indent="0" algn="ctr">
                  <a:buNone/>
                </a:pPr>
                <a14:m>
                  <m:oMathPara xmlns:m="http://schemas.openxmlformats.org/officeDocument/2006/math">
                    <m:oMathParaPr>
                      <m:jc m:val="centerGroup"/>
                    </m:oMathParaPr>
                    <m:oMath xmlns:m="http://schemas.openxmlformats.org/officeDocument/2006/math">
                      <m:sSub>
                        <m:sSubPr>
                          <m:ctrlPr>
                            <a:rPr lang="pt-BR" sz="2600" i="1" cap="none" smtClean="0">
                              <a:solidFill>
                                <a:schemeClr val="tx1"/>
                              </a:solidFill>
                              <a:latin typeface="Cambria Math" panose="02040503050406030204" pitchFamily="18" charset="0"/>
                            </a:rPr>
                          </m:ctrlPr>
                        </m:sSubPr>
                        <m:e>
                          <m:r>
                            <a:rPr lang="pt-BR" sz="2600" b="0" i="1" cap="none" smtClean="0">
                              <a:solidFill>
                                <a:schemeClr val="tx1"/>
                              </a:solidFill>
                              <a:latin typeface="Cambria Math" panose="02040503050406030204" pitchFamily="18" charset="0"/>
                            </a:rPr>
                            <m:t>𝑃</m:t>
                          </m:r>
                        </m:e>
                        <m:sub>
                          <m:r>
                            <a:rPr lang="pt-BR" sz="2600" b="0" i="1" cap="none" smtClean="0">
                              <a:solidFill>
                                <a:schemeClr val="tx1"/>
                              </a:solidFill>
                              <a:latin typeface="Cambria Math" panose="02040503050406030204" pitchFamily="18" charset="0"/>
                            </a:rPr>
                            <m:t>0</m:t>
                          </m:r>
                        </m:sub>
                      </m:sSub>
                      <m:r>
                        <a:rPr lang="pt-BR" sz="2600" b="0" i="1" cap="none" smtClean="0">
                          <a:solidFill>
                            <a:schemeClr val="tx1"/>
                          </a:solidFill>
                          <a:latin typeface="Cambria Math" panose="02040503050406030204" pitchFamily="18" charset="0"/>
                        </a:rPr>
                        <m:t>=</m:t>
                      </m:r>
                      <m:r>
                        <a:rPr lang="pt-BR" sz="2600" b="0" i="1" cap="none" smtClean="0">
                          <a:solidFill>
                            <a:schemeClr val="tx1"/>
                          </a:solidFill>
                          <a:latin typeface="Cambria Math" panose="02040503050406030204" pitchFamily="18" charset="0"/>
                        </a:rPr>
                        <m:t>𝑃</m:t>
                      </m:r>
                      <m:sSup>
                        <m:sSupPr>
                          <m:ctrlPr>
                            <a:rPr lang="pt-BR" sz="2600" b="0" i="1" cap="none" smtClean="0">
                              <a:solidFill>
                                <a:schemeClr val="tx1"/>
                              </a:solidFill>
                              <a:latin typeface="Cambria Math" panose="02040503050406030204" pitchFamily="18" charset="0"/>
                            </a:rPr>
                          </m:ctrlPr>
                        </m:sSupPr>
                        <m:e>
                          <m:r>
                            <a:rPr lang="pt-BR" sz="2600" b="0" i="1" cap="none" smtClean="0">
                              <a:solidFill>
                                <a:schemeClr val="tx1"/>
                              </a:solidFill>
                              <a:latin typeface="Cambria Math" panose="02040503050406030204" pitchFamily="18" charset="0"/>
                            </a:rPr>
                            <m:t>𝑀</m:t>
                          </m:r>
                        </m:e>
                        <m:sup>
                          <m:r>
                            <a:rPr lang="pt-BR" sz="2600" b="0" i="1" cap="none" smtClean="0">
                              <a:solidFill>
                                <a:schemeClr val="tx1"/>
                              </a:solidFill>
                              <a:latin typeface="Cambria Math" panose="02040503050406030204" pitchFamily="18" charset="0"/>
                            </a:rPr>
                            <m:t>0</m:t>
                          </m:r>
                        </m:sup>
                      </m:sSup>
                      <m:r>
                        <a:rPr lang="pt-BR" sz="2600" b="0" i="1" cap="none" smtClean="0">
                          <a:solidFill>
                            <a:schemeClr val="tx1"/>
                          </a:solidFill>
                          <a:latin typeface="Cambria Math" panose="02040503050406030204" pitchFamily="18" charset="0"/>
                        </a:rPr>
                        <m:t>−</m:t>
                      </m:r>
                      <m:r>
                        <a:rPr lang="pt-BR" sz="2600" b="0" i="1" cap="none" smtClean="0">
                          <a:solidFill>
                            <a:schemeClr val="tx1"/>
                          </a:solidFill>
                          <a:latin typeface="Cambria Math" panose="02040503050406030204" pitchFamily="18" charset="0"/>
                        </a:rPr>
                        <m:t>𝑌</m:t>
                      </m:r>
                      <m:d>
                        <m:dPr>
                          <m:ctrlPr>
                            <a:rPr lang="pt-BR" sz="2600" i="1" cap="none">
                              <a:latin typeface="Cambria Math" panose="02040503050406030204" pitchFamily="18" charset="0"/>
                            </a:rPr>
                          </m:ctrlPr>
                        </m:dPr>
                        <m:e>
                          <m:f>
                            <m:fPr>
                              <m:ctrlPr>
                                <a:rPr lang="pt-BR" sz="2600" i="1" cap="none">
                                  <a:latin typeface="Cambria Math" panose="02040503050406030204" pitchFamily="18" charset="0"/>
                                </a:rPr>
                              </m:ctrlPr>
                            </m:fPr>
                            <m:num>
                              <m:sSup>
                                <m:sSupPr>
                                  <m:ctrlPr>
                                    <a:rPr lang="pt-BR" sz="2600" i="1" cap="none">
                                      <a:latin typeface="Cambria Math" panose="02040503050406030204" pitchFamily="18" charset="0"/>
                                    </a:rPr>
                                  </m:ctrlPr>
                                </m:sSupPr>
                                <m:e>
                                  <m:r>
                                    <a:rPr lang="pt-BR" sz="2600" i="1" cap="none">
                                      <a:latin typeface="Cambria Math" panose="02040503050406030204" pitchFamily="18" charset="0"/>
                                    </a:rPr>
                                    <m:t>𝑀</m:t>
                                  </m:r>
                                </m:e>
                                <m:sup>
                                  <m:r>
                                    <a:rPr lang="pt-BR" sz="2600" b="0" i="1" cap="none" smtClean="0">
                                      <a:latin typeface="Cambria Math" panose="02040503050406030204" pitchFamily="18" charset="0"/>
                                    </a:rPr>
                                    <m:t>0</m:t>
                                  </m:r>
                                </m:sup>
                              </m:sSup>
                              <m:r>
                                <a:rPr lang="pt-BR" sz="2600" i="1" cap="none">
                                  <a:latin typeface="Cambria Math" panose="02040503050406030204" pitchFamily="18" charset="0"/>
                                </a:rPr>
                                <m:t>−1</m:t>
                              </m:r>
                            </m:num>
                            <m:den>
                              <m:r>
                                <a:rPr lang="pt-BR" sz="2600" i="1" cap="none">
                                  <a:latin typeface="Cambria Math" panose="02040503050406030204" pitchFamily="18" charset="0"/>
                                </a:rPr>
                                <m:t>𝑀</m:t>
                              </m:r>
                              <m:r>
                                <a:rPr lang="pt-BR" sz="2600" i="1" cap="none">
                                  <a:latin typeface="Cambria Math" panose="02040503050406030204" pitchFamily="18" charset="0"/>
                                </a:rPr>
                                <m:t>−1</m:t>
                              </m:r>
                            </m:den>
                          </m:f>
                        </m:e>
                      </m:d>
                    </m:oMath>
                  </m:oMathPara>
                </a14:m>
                <a:endParaRPr lang="pt-BR" sz="2600" cap="none" dirty="0">
                  <a:solidFill>
                    <a:srgbClr val="FF0000"/>
                  </a:solidFill>
                </a:endParaRPr>
              </a:p>
              <a:p>
                <a:pPr marL="0" indent="0">
                  <a:buNone/>
                </a:pPr>
                <a:r>
                  <a:rPr lang="pt-BR" sz="2600" cap="none" dirty="0"/>
                  <a:t>Com isso, obtemos:</a:t>
                </a:r>
              </a:p>
              <a:p>
                <a:pPr marL="0" indent="0">
                  <a:buNone/>
                </a:pPr>
                <a14:m>
                  <m:oMathPara xmlns:m="http://schemas.openxmlformats.org/officeDocument/2006/math">
                    <m:oMathParaPr>
                      <m:jc m:val="centerGroup"/>
                    </m:oMathParaPr>
                    <m:oMath xmlns:m="http://schemas.openxmlformats.org/officeDocument/2006/math">
                      <m:sSub>
                        <m:sSubPr>
                          <m:ctrlPr>
                            <a:rPr lang="pt-BR" sz="2600" i="1" cap="none">
                              <a:latin typeface="Cambria Math" panose="02040503050406030204" pitchFamily="18" charset="0"/>
                            </a:rPr>
                          </m:ctrlPr>
                        </m:sSubPr>
                        <m:e>
                          <m:r>
                            <a:rPr lang="pt-BR" sz="2600" i="1" cap="none">
                              <a:latin typeface="Cambria Math" panose="02040503050406030204" pitchFamily="18" charset="0"/>
                            </a:rPr>
                            <m:t>𝑃</m:t>
                          </m:r>
                        </m:e>
                        <m:sub>
                          <m:r>
                            <a:rPr lang="pt-BR" sz="2600" i="1" cap="none">
                              <a:latin typeface="Cambria Math" panose="02040503050406030204" pitchFamily="18" charset="0"/>
                            </a:rPr>
                            <m:t>0</m:t>
                          </m:r>
                        </m:sub>
                      </m:sSub>
                      <m:r>
                        <a:rPr lang="pt-BR" sz="2600" i="1" cap="none">
                          <a:latin typeface="Cambria Math" panose="02040503050406030204" pitchFamily="18" charset="0"/>
                        </a:rPr>
                        <m:t>=</m:t>
                      </m:r>
                      <m:r>
                        <a:rPr lang="pt-BR" sz="2600" i="1" cap="none">
                          <a:latin typeface="Cambria Math" panose="02040503050406030204" pitchFamily="18" charset="0"/>
                        </a:rPr>
                        <m:t>𝑃</m:t>
                      </m:r>
                    </m:oMath>
                  </m:oMathPara>
                </a14:m>
                <a:endParaRPr lang="pt-BR" sz="2600" cap="none" dirty="0"/>
              </a:p>
              <a:p>
                <a:pPr marL="0" indent="0">
                  <a:buNone/>
                </a:pPr>
                <a14:m>
                  <m:oMath xmlns:m="http://schemas.openxmlformats.org/officeDocument/2006/math">
                    <m:sSub>
                      <m:sSubPr>
                        <m:ctrlPr>
                          <a:rPr lang="pt-BR" sz="2600" i="1" cap="none">
                            <a:latin typeface="Cambria Math" panose="02040503050406030204" pitchFamily="18" charset="0"/>
                          </a:rPr>
                        </m:ctrlPr>
                      </m:sSubPr>
                      <m:e>
                        <m:r>
                          <a:rPr lang="pt-BR" sz="2600" i="1" cap="none">
                            <a:latin typeface="Cambria Math" panose="02040503050406030204" pitchFamily="18" charset="0"/>
                          </a:rPr>
                          <m:t>𝑃</m:t>
                        </m:r>
                      </m:e>
                      <m:sub>
                        <m:r>
                          <a:rPr lang="pt-BR" sz="2600" i="1" cap="none">
                            <a:latin typeface="Cambria Math" panose="02040503050406030204" pitchFamily="18" charset="0"/>
                          </a:rPr>
                          <m:t>0</m:t>
                        </m:r>
                      </m:sub>
                    </m:sSub>
                    <m:r>
                      <a:rPr lang="pt-BR" sz="2600" i="1" cap="none">
                        <a:latin typeface="Cambria Math" panose="02040503050406030204" pitchFamily="18" charset="0"/>
                      </a:rPr>
                      <m:t>=</m:t>
                    </m:r>
                    <m:r>
                      <a:rPr lang="pt-BR" sz="2600" i="1" cap="none">
                        <a:latin typeface="Cambria Math" panose="02040503050406030204" pitchFamily="18" charset="0"/>
                      </a:rPr>
                      <m:t>𝑃</m:t>
                    </m:r>
                  </m:oMath>
                </a14:m>
                <a:r>
                  <a:rPr lang="pt-BR" sz="2600" cap="none" dirty="0"/>
                  <a:t> é verificável, portanto a indução é </a:t>
                </a:r>
                <a:r>
                  <a:rPr lang="pt-BR" sz="2600" b="1" cap="none" dirty="0"/>
                  <a:t>verdadeira.</a:t>
                </a:r>
                <a:endParaRPr lang="pt-BR" sz="2600" cap="none" dirty="0"/>
              </a:p>
            </p:txBody>
          </p:sp>
        </mc:Choice>
        <mc:Fallback>
          <p:sp>
            <p:nvSpPr>
              <p:cNvPr id="5" name="Espaço Reservado para Conteúdo 5">
                <a:extLst>
                  <a:ext uri="{FF2B5EF4-FFF2-40B4-BE49-F238E27FC236}">
                    <a16:creationId xmlns:a16="http://schemas.microsoft.com/office/drawing/2014/main" id="{7D4B232C-A757-4AE1-80C3-752B08629402}"/>
                  </a:ext>
                </a:extLst>
              </p:cNvPr>
              <p:cNvSpPr>
                <a:spLocks noGrp="1" noRot="1" noChangeAspect="1" noMove="1" noResize="1" noEditPoints="1" noAdjustHandles="1" noChangeArrowheads="1" noChangeShapeType="1" noTextEdit="1"/>
              </p:cNvSpPr>
              <p:nvPr>
                <p:ph idx="1"/>
              </p:nvPr>
            </p:nvSpPr>
            <p:spPr>
              <a:xfrm>
                <a:off x="913774" y="1209367"/>
                <a:ext cx="10364452" cy="5379921"/>
              </a:xfrm>
              <a:blipFill>
                <a:blip r:embed="rId2"/>
                <a:stretch>
                  <a:fillRect l="-1059" t="-680" b="-2945"/>
                </a:stretch>
              </a:blipFill>
            </p:spPr>
            <p:txBody>
              <a:bodyPr/>
              <a:lstStyle/>
              <a:p>
                <a:r>
                  <a:rPr lang="pt-BR">
                    <a:noFill/>
                  </a:rPr>
                  <a:t> </a:t>
                </a:r>
              </a:p>
            </p:txBody>
          </p:sp>
        </mc:Fallback>
      </mc:AlternateContent>
    </p:spTree>
    <p:extLst>
      <p:ext uri="{BB962C8B-B14F-4D97-AF65-F5344CB8AC3E}">
        <p14:creationId xmlns:p14="http://schemas.microsoft.com/office/powerpoint/2010/main" val="33892885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Tipos de Provas: Prova por indução</a:t>
            </a:r>
          </a:p>
        </p:txBody>
      </p:sp>
      <p:sp>
        <p:nvSpPr>
          <p:cNvPr id="3" name="Espaço Reservado para Número de Slide 2"/>
          <p:cNvSpPr>
            <a:spLocks noGrp="1"/>
          </p:cNvSpPr>
          <p:nvPr>
            <p:ph type="sldNum" sz="quarter" idx="12"/>
          </p:nvPr>
        </p:nvSpPr>
        <p:spPr/>
        <p:txBody>
          <a:bodyPr/>
          <a:lstStyle/>
          <a:p>
            <a:fld id="{F631A6C5-47D5-48C8-A12A-201366616B67}" type="slidenum">
              <a:rPr lang="pt-BR" smtClean="0"/>
              <a:t>104</a:t>
            </a:fld>
            <a:endParaRPr lang="pt-BR"/>
          </a:p>
        </p:txBody>
      </p:sp>
      <mc:AlternateContent xmlns:mc="http://schemas.openxmlformats.org/markup-compatibility/2006" xmlns:a14="http://schemas.microsoft.com/office/drawing/2010/main">
        <mc:Choice Requires="a14">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marL="0" indent="0" algn="ctr">
                  <a:buNone/>
                </a:pPr>
                <a:r>
                  <a:rPr lang="pt-BR" sz="3000" u="sng" cap="none" dirty="0">
                    <a:solidFill>
                      <a:srgbClr val="FF0000"/>
                    </a:solidFill>
                  </a:rPr>
                  <a:t>Passo da indução</a:t>
                </a:r>
                <a:r>
                  <a:rPr lang="pt-BR" sz="3000" cap="none" dirty="0">
                    <a:solidFill>
                      <a:srgbClr val="FF0000"/>
                    </a:solidFill>
                  </a:rPr>
                  <a:t>: </a:t>
                </a:r>
              </a:p>
              <a:p>
                <a:pPr marL="0" indent="0">
                  <a:buNone/>
                </a:pPr>
                <a:r>
                  <a:rPr lang="pt-BR" sz="2800" cap="none" dirty="0">
                    <a:solidFill>
                      <a:srgbClr val="FF0000"/>
                    </a:solidFill>
                  </a:rPr>
                  <a:t>Hipótese da indução: </a:t>
                </a:r>
                <a:r>
                  <a:rPr lang="pt-BR" sz="2800" cap="none" dirty="0"/>
                  <a:t>Para </a:t>
                </a:r>
                <a14:m>
                  <m:oMath xmlns:m="http://schemas.openxmlformats.org/officeDocument/2006/math">
                    <m:r>
                      <a:rPr lang="pt-BR" sz="2800" b="0" i="1" cap="none" smtClean="0">
                        <a:latin typeface="Cambria Math" panose="02040503050406030204" pitchFamily="18" charset="0"/>
                      </a:rPr>
                      <m:t>𝑘</m:t>
                    </m:r>
                    <m:r>
                      <a:rPr lang="pt-BR" sz="2800" b="0" i="1" cap="none" smtClean="0">
                        <a:latin typeface="Cambria Math" panose="02040503050406030204" pitchFamily="18" charset="0"/>
                        <a:ea typeface="Cambria Math" panose="02040503050406030204" pitchFamily="18" charset="0"/>
                      </a:rPr>
                      <m:t>≥0</m:t>
                    </m:r>
                  </m:oMath>
                </a14:m>
                <a:r>
                  <a:rPr lang="pt-BR" sz="2800" cap="none" dirty="0"/>
                  <a:t>, suponha que a fórmula abaixo seja verdadeira</a:t>
                </a:r>
                <a:endParaRPr lang="pt-BR" sz="2800" cap="none" dirty="0">
                  <a:solidFill>
                    <a:srgbClr val="FF0000"/>
                  </a:solidFill>
                </a:endParaRPr>
              </a:p>
              <a:p>
                <a:pPr marL="0" indent="0" algn="just">
                  <a:buNone/>
                </a:pPr>
                <a14:m>
                  <m:oMathPara xmlns:m="http://schemas.openxmlformats.org/officeDocument/2006/math">
                    <m:oMathParaPr>
                      <m:jc m:val="centerGroup"/>
                    </m:oMathParaPr>
                    <m:oMath xmlns:m="http://schemas.openxmlformats.org/officeDocument/2006/math">
                      <m:sSub>
                        <m:sSubPr>
                          <m:ctrlPr>
                            <a:rPr lang="pt-BR" sz="2600" i="1" cap="none" smtClean="0">
                              <a:latin typeface="Cambria Math" panose="02040503050406030204" pitchFamily="18" charset="0"/>
                            </a:rPr>
                          </m:ctrlPr>
                        </m:sSubPr>
                        <m:e>
                          <m:r>
                            <a:rPr lang="pt-BR" sz="2600" b="0" i="1" cap="none" smtClean="0">
                              <a:latin typeface="Cambria Math" panose="02040503050406030204" pitchFamily="18" charset="0"/>
                            </a:rPr>
                            <m:t>𝑃</m:t>
                          </m:r>
                        </m:e>
                        <m:sub>
                          <m:r>
                            <a:rPr lang="pt-BR" sz="2600" b="0" i="1" cap="none" smtClean="0">
                              <a:latin typeface="Cambria Math" panose="02040503050406030204" pitchFamily="18" charset="0"/>
                            </a:rPr>
                            <m:t>𝑘</m:t>
                          </m:r>
                        </m:sub>
                      </m:sSub>
                      <m:r>
                        <a:rPr lang="pt-BR" sz="2600" b="0" i="1" cap="none" smtClean="0">
                          <a:latin typeface="Cambria Math" panose="02040503050406030204" pitchFamily="18" charset="0"/>
                        </a:rPr>
                        <m:t>=</m:t>
                      </m:r>
                      <m:r>
                        <a:rPr lang="pt-BR" sz="2600" b="0" i="1" cap="none" smtClean="0">
                          <a:latin typeface="Cambria Math" panose="02040503050406030204" pitchFamily="18" charset="0"/>
                        </a:rPr>
                        <m:t>𝑃</m:t>
                      </m:r>
                      <m:sSup>
                        <m:sSupPr>
                          <m:ctrlPr>
                            <a:rPr lang="pt-BR" sz="2600" b="0" i="1" cap="none" smtClean="0">
                              <a:latin typeface="Cambria Math" panose="02040503050406030204" pitchFamily="18" charset="0"/>
                            </a:rPr>
                          </m:ctrlPr>
                        </m:sSupPr>
                        <m:e>
                          <m:r>
                            <a:rPr lang="pt-BR" sz="2600" b="0" i="1" cap="none" smtClean="0">
                              <a:latin typeface="Cambria Math" panose="02040503050406030204" pitchFamily="18" charset="0"/>
                            </a:rPr>
                            <m:t>𝑀</m:t>
                          </m:r>
                        </m:e>
                        <m:sup>
                          <m:r>
                            <a:rPr lang="pt-BR" sz="2600" b="0" i="1" cap="none" smtClean="0">
                              <a:latin typeface="Cambria Math" panose="02040503050406030204" pitchFamily="18" charset="0"/>
                            </a:rPr>
                            <m:t>𝑘</m:t>
                          </m:r>
                        </m:sup>
                      </m:sSup>
                      <m:r>
                        <a:rPr lang="pt-BR" sz="2600" b="0" i="1" cap="none" smtClean="0">
                          <a:latin typeface="Cambria Math" panose="02040503050406030204" pitchFamily="18" charset="0"/>
                        </a:rPr>
                        <m:t>−</m:t>
                      </m:r>
                      <m:r>
                        <a:rPr lang="pt-BR" sz="2600" b="0" i="1" cap="none" smtClean="0">
                          <a:latin typeface="Cambria Math" panose="02040503050406030204" pitchFamily="18" charset="0"/>
                        </a:rPr>
                        <m:t>𝑌</m:t>
                      </m:r>
                      <m:d>
                        <m:dPr>
                          <m:ctrlPr>
                            <a:rPr lang="pt-BR" sz="2600" b="0" i="1" cap="none" smtClean="0">
                              <a:latin typeface="Cambria Math" panose="02040503050406030204" pitchFamily="18" charset="0"/>
                            </a:rPr>
                          </m:ctrlPr>
                        </m:dPr>
                        <m:e>
                          <m:f>
                            <m:fPr>
                              <m:ctrlPr>
                                <a:rPr lang="pt-BR" sz="2600" i="1" cap="none">
                                  <a:latin typeface="Cambria Math" panose="02040503050406030204" pitchFamily="18" charset="0"/>
                                </a:rPr>
                              </m:ctrlPr>
                            </m:fPr>
                            <m:num>
                              <m:sSup>
                                <m:sSupPr>
                                  <m:ctrlPr>
                                    <a:rPr lang="pt-BR" sz="2600" i="1" cap="none">
                                      <a:latin typeface="Cambria Math" panose="02040503050406030204" pitchFamily="18" charset="0"/>
                                    </a:rPr>
                                  </m:ctrlPr>
                                </m:sSupPr>
                                <m:e>
                                  <m:r>
                                    <a:rPr lang="pt-BR" sz="2600" i="1" cap="none">
                                      <a:latin typeface="Cambria Math" panose="02040503050406030204" pitchFamily="18" charset="0"/>
                                    </a:rPr>
                                    <m:t>𝑀</m:t>
                                  </m:r>
                                </m:e>
                                <m:sup>
                                  <m:r>
                                    <a:rPr lang="pt-BR" sz="2600" b="0" i="1" cap="none" smtClean="0">
                                      <a:latin typeface="Cambria Math" panose="02040503050406030204" pitchFamily="18" charset="0"/>
                                    </a:rPr>
                                    <m:t>𝑘</m:t>
                                  </m:r>
                                </m:sup>
                              </m:sSup>
                              <m:r>
                                <a:rPr lang="pt-BR" sz="2600" i="1" cap="none">
                                  <a:latin typeface="Cambria Math" panose="02040503050406030204" pitchFamily="18" charset="0"/>
                                </a:rPr>
                                <m:t>−1</m:t>
                              </m:r>
                            </m:num>
                            <m:den>
                              <m:r>
                                <a:rPr lang="pt-BR" sz="2600" i="1" cap="none">
                                  <a:latin typeface="Cambria Math" panose="02040503050406030204" pitchFamily="18" charset="0"/>
                                </a:rPr>
                                <m:t>𝑀</m:t>
                              </m:r>
                              <m:r>
                                <a:rPr lang="pt-BR" sz="2600" i="1" cap="none">
                                  <a:latin typeface="Cambria Math" panose="02040503050406030204" pitchFamily="18" charset="0"/>
                                </a:rPr>
                                <m:t>−1</m:t>
                              </m:r>
                            </m:den>
                          </m:f>
                        </m:e>
                      </m:d>
                    </m:oMath>
                  </m:oMathPara>
                </a14:m>
                <a:endParaRPr lang="pt-BR" sz="2600" cap="none" dirty="0"/>
              </a:p>
              <a:p>
                <a:pPr marL="0" indent="0">
                  <a:buNone/>
                </a:pPr>
                <a:r>
                  <a:rPr lang="pt-BR" sz="2600" cap="none" dirty="0"/>
                  <a:t>Provar que a fórmula é verdadeira para </a:t>
                </a:r>
                <a14:m>
                  <m:oMath xmlns:m="http://schemas.openxmlformats.org/officeDocument/2006/math">
                    <m:r>
                      <a:rPr lang="pt-BR" sz="2600" b="0" i="1" cap="none" smtClean="0">
                        <a:latin typeface="Cambria Math" panose="02040503050406030204" pitchFamily="18" charset="0"/>
                      </a:rPr>
                      <m:t>𝑡</m:t>
                    </m:r>
                    <m:r>
                      <a:rPr lang="pt-BR" sz="2600" b="0" i="1" cap="none" smtClean="0">
                        <a:latin typeface="Cambria Math" panose="02040503050406030204" pitchFamily="18" charset="0"/>
                      </a:rPr>
                      <m:t>=</m:t>
                    </m:r>
                    <m:r>
                      <a:rPr lang="pt-BR" sz="2600" b="0" i="1" cap="none" smtClean="0">
                        <a:latin typeface="Cambria Math" panose="02040503050406030204" pitchFamily="18" charset="0"/>
                      </a:rPr>
                      <m:t>𝑘</m:t>
                    </m:r>
                    <m:r>
                      <a:rPr lang="pt-BR" sz="2600" b="0" i="1" cap="none" smtClean="0">
                        <a:latin typeface="Cambria Math" panose="02040503050406030204" pitchFamily="18" charset="0"/>
                      </a:rPr>
                      <m:t>+1.</m:t>
                    </m:r>
                  </m:oMath>
                </a14:m>
                <a:endParaRPr lang="pt-BR" sz="2600" cap="none" dirty="0">
                  <a:solidFill>
                    <a:srgbClr val="FF0000"/>
                  </a:solidFill>
                </a:endParaRPr>
              </a:p>
              <a:p>
                <a:pPr marL="0" indent="0" algn="ctr">
                  <a:buNone/>
                </a:pPr>
                <a14:m>
                  <m:oMathPara xmlns:m="http://schemas.openxmlformats.org/officeDocument/2006/math">
                    <m:oMathParaPr>
                      <m:jc m:val="centerGroup"/>
                    </m:oMathParaPr>
                    <m:oMath xmlns:m="http://schemas.openxmlformats.org/officeDocument/2006/math">
                      <m:sSub>
                        <m:sSubPr>
                          <m:ctrlPr>
                            <a:rPr lang="pt-BR" sz="2600" i="1" cap="none" smtClean="0">
                              <a:solidFill>
                                <a:schemeClr val="tx1"/>
                              </a:solidFill>
                              <a:latin typeface="Cambria Math" panose="02040503050406030204" pitchFamily="18" charset="0"/>
                            </a:rPr>
                          </m:ctrlPr>
                        </m:sSubPr>
                        <m:e>
                          <m:r>
                            <a:rPr lang="pt-BR" sz="2600" b="0" i="1" cap="none" smtClean="0">
                              <a:solidFill>
                                <a:schemeClr val="tx1"/>
                              </a:solidFill>
                              <a:latin typeface="Cambria Math" panose="02040503050406030204" pitchFamily="18" charset="0"/>
                            </a:rPr>
                            <m:t>𝑃</m:t>
                          </m:r>
                        </m:e>
                        <m:sub>
                          <m:r>
                            <a:rPr lang="pt-BR" sz="2600" i="1" cap="none">
                              <a:latin typeface="Cambria Math" panose="02040503050406030204" pitchFamily="18" charset="0"/>
                            </a:rPr>
                            <m:t>𝑘</m:t>
                          </m:r>
                          <m:r>
                            <a:rPr lang="pt-BR" sz="2600" i="1" cap="none">
                              <a:latin typeface="Cambria Math" panose="02040503050406030204" pitchFamily="18" charset="0"/>
                            </a:rPr>
                            <m:t>+1</m:t>
                          </m:r>
                        </m:sub>
                      </m:sSub>
                      <m:r>
                        <a:rPr lang="pt-BR" sz="2600" b="0" i="1" cap="none" smtClean="0">
                          <a:solidFill>
                            <a:schemeClr val="tx1"/>
                          </a:solidFill>
                          <a:latin typeface="Cambria Math" panose="02040503050406030204" pitchFamily="18" charset="0"/>
                        </a:rPr>
                        <m:t>=</m:t>
                      </m:r>
                      <m:r>
                        <a:rPr lang="pt-BR" sz="2600" b="0" i="1" cap="none" smtClean="0">
                          <a:solidFill>
                            <a:schemeClr val="tx1"/>
                          </a:solidFill>
                          <a:latin typeface="Cambria Math" panose="02040503050406030204" pitchFamily="18" charset="0"/>
                        </a:rPr>
                        <m:t>𝑃</m:t>
                      </m:r>
                      <m:sSup>
                        <m:sSupPr>
                          <m:ctrlPr>
                            <a:rPr lang="pt-BR" sz="2600" b="0" i="1" cap="none" smtClean="0">
                              <a:solidFill>
                                <a:schemeClr val="tx1"/>
                              </a:solidFill>
                              <a:latin typeface="Cambria Math" panose="02040503050406030204" pitchFamily="18" charset="0"/>
                            </a:rPr>
                          </m:ctrlPr>
                        </m:sSupPr>
                        <m:e>
                          <m:r>
                            <a:rPr lang="pt-BR" sz="2600" b="0" i="1" cap="none" smtClean="0">
                              <a:solidFill>
                                <a:schemeClr val="tx1"/>
                              </a:solidFill>
                              <a:latin typeface="Cambria Math" panose="02040503050406030204" pitchFamily="18" charset="0"/>
                            </a:rPr>
                            <m:t>𝑀</m:t>
                          </m:r>
                        </m:e>
                        <m:sup>
                          <m:r>
                            <a:rPr lang="pt-BR" sz="2600" i="1" cap="none">
                              <a:latin typeface="Cambria Math" panose="02040503050406030204" pitchFamily="18" charset="0"/>
                            </a:rPr>
                            <m:t>𝑘</m:t>
                          </m:r>
                          <m:r>
                            <a:rPr lang="pt-BR" sz="2600" i="1" cap="none">
                              <a:latin typeface="Cambria Math" panose="02040503050406030204" pitchFamily="18" charset="0"/>
                            </a:rPr>
                            <m:t>+1</m:t>
                          </m:r>
                        </m:sup>
                      </m:sSup>
                      <m:r>
                        <a:rPr lang="pt-BR" sz="2600" b="0" i="1" cap="none" smtClean="0">
                          <a:solidFill>
                            <a:schemeClr val="tx1"/>
                          </a:solidFill>
                          <a:latin typeface="Cambria Math" panose="02040503050406030204" pitchFamily="18" charset="0"/>
                        </a:rPr>
                        <m:t>−</m:t>
                      </m:r>
                      <m:r>
                        <a:rPr lang="pt-BR" sz="2600" b="0" i="1" cap="none" smtClean="0">
                          <a:solidFill>
                            <a:schemeClr val="tx1"/>
                          </a:solidFill>
                          <a:latin typeface="Cambria Math" panose="02040503050406030204" pitchFamily="18" charset="0"/>
                        </a:rPr>
                        <m:t>𝑌</m:t>
                      </m:r>
                      <m:d>
                        <m:dPr>
                          <m:ctrlPr>
                            <a:rPr lang="pt-BR" sz="2600" i="1" cap="none">
                              <a:latin typeface="Cambria Math" panose="02040503050406030204" pitchFamily="18" charset="0"/>
                            </a:rPr>
                          </m:ctrlPr>
                        </m:dPr>
                        <m:e>
                          <m:f>
                            <m:fPr>
                              <m:ctrlPr>
                                <a:rPr lang="pt-BR" sz="2600" i="1" cap="none">
                                  <a:latin typeface="Cambria Math" panose="02040503050406030204" pitchFamily="18" charset="0"/>
                                </a:rPr>
                              </m:ctrlPr>
                            </m:fPr>
                            <m:num>
                              <m:sSup>
                                <m:sSupPr>
                                  <m:ctrlPr>
                                    <a:rPr lang="pt-BR" sz="2600" i="1" cap="none">
                                      <a:latin typeface="Cambria Math" panose="02040503050406030204" pitchFamily="18" charset="0"/>
                                    </a:rPr>
                                  </m:ctrlPr>
                                </m:sSupPr>
                                <m:e>
                                  <m:r>
                                    <a:rPr lang="pt-BR" sz="2600" i="1" cap="none">
                                      <a:latin typeface="Cambria Math" panose="02040503050406030204" pitchFamily="18" charset="0"/>
                                    </a:rPr>
                                    <m:t>𝑀</m:t>
                                  </m:r>
                                </m:e>
                                <m:sup>
                                  <m:r>
                                    <a:rPr lang="pt-BR" sz="2600" i="1" cap="none">
                                      <a:latin typeface="Cambria Math" panose="02040503050406030204" pitchFamily="18" charset="0"/>
                                    </a:rPr>
                                    <m:t>𝑘</m:t>
                                  </m:r>
                                  <m:r>
                                    <a:rPr lang="pt-BR" sz="2600" i="1" cap="none">
                                      <a:latin typeface="Cambria Math" panose="02040503050406030204" pitchFamily="18" charset="0"/>
                                    </a:rPr>
                                    <m:t>+1</m:t>
                                  </m:r>
                                </m:sup>
                              </m:sSup>
                              <m:r>
                                <a:rPr lang="pt-BR" sz="2600" i="1" cap="none">
                                  <a:latin typeface="Cambria Math" panose="02040503050406030204" pitchFamily="18" charset="0"/>
                                </a:rPr>
                                <m:t>−1</m:t>
                              </m:r>
                            </m:num>
                            <m:den>
                              <m:r>
                                <a:rPr lang="pt-BR" sz="2600" i="1" cap="none">
                                  <a:latin typeface="Cambria Math" panose="02040503050406030204" pitchFamily="18" charset="0"/>
                                </a:rPr>
                                <m:t>𝑀</m:t>
                              </m:r>
                              <m:r>
                                <a:rPr lang="pt-BR" sz="2600" i="1" cap="none">
                                  <a:latin typeface="Cambria Math" panose="02040503050406030204" pitchFamily="18" charset="0"/>
                                </a:rPr>
                                <m:t>−1</m:t>
                              </m:r>
                            </m:den>
                          </m:f>
                        </m:e>
                      </m:d>
                    </m:oMath>
                  </m:oMathPara>
                </a14:m>
                <a:endParaRPr lang="pt-BR" sz="2600" cap="none" dirty="0">
                  <a:solidFill>
                    <a:srgbClr val="FF0000"/>
                  </a:solidFill>
                </a:endParaRPr>
              </a:p>
            </p:txBody>
          </p:sp>
        </mc:Choice>
        <mc:Fallback xmlns="">
          <p:sp>
            <p:nvSpPr>
              <p:cNvPr id="6" name="Espaço Reservado para Conteúdo 5">
                <a:extLst>
                  <a:ext uri="{FF2B5EF4-FFF2-40B4-BE49-F238E27FC236}">
                    <a16:creationId xmlns:a16="http://schemas.microsoft.com/office/drawing/2014/main" xmlns:a14="http://schemas.microsoft.com/office/drawing/2010/main" xmlns="" id="{7D4B232C-A757-4AE1-80C3-752B08629402}"/>
                  </a:ext>
                </a:extLst>
              </p:cNvPr>
              <p:cNvSpPr>
                <a:spLocks noGrp="1" noRot="1" noChangeAspect="1" noMove="1" noResize="1" noEditPoints="1" noAdjustHandles="1" noChangeArrowheads="1" noChangeShapeType="1" noTextEdit="1"/>
              </p:cNvSpPr>
              <p:nvPr>
                <p:ph idx="1"/>
              </p:nvPr>
            </p:nvSpPr>
            <p:spPr>
              <a:xfrm>
                <a:off x="913774" y="1209367"/>
                <a:ext cx="10364452" cy="5379921"/>
              </a:xfrm>
              <a:blipFill rotWithShape="0">
                <a:blip r:embed="rId2"/>
                <a:stretch>
                  <a:fillRect l="-1235" t="-340" r="-118"/>
                </a:stretch>
              </a:blipFill>
            </p:spPr>
            <p:txBody>
              <a:bodyPr/>
              <a:lstStyle/>
              <a:p>
                <a:r>
                  <a:rPr lang="pt-BR">
                    <a:noFill/>
                  </a:rPr>
                  <a:t> </a:t>
                </a:r>
              </a:p>
            </p:txBody>
          </p:sp>
        </mc:Fallback>
      </mc:AlternateContent>
    </p:spTree>
    <p:extLst>
      <p:ext uri="{BB962C8B-B14F-4D97-AF65-F5344CB8AC3E}">
        <p14:creationId xmlns:p14="http://schemas.microsoft.com/office/powerpoint/2010/main" val="233284186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Tipos de Provas: Prova por indução</a:t>
            </a:r>
          </a:p>
        </p:txBody>
      </p:sp>
      <p:sp>
        <p:nvSpPr>
          <p:cNvPr id="3" name="Espaço Reservado para Número de Slide 2"/>
          <p:cNvSpPr>
            <a:spLocks noGrp="1"/>
          </p:cNvSpPr>
          <p:nvPr>
            <p:ph type="sldNum" sz="quarter" idx="12"/>
          </p:nvPr>
        </p:nvSpPr>
        <p:spPr/>
        <p:txBody>
          <a:bodyPr/>
          <a:lstStyle/>
          <a:p>
            <a:fld id="{F631A6C5-47D5-48C8-A12A-201366616B67}" type="slidenum">
              <a:rPr lang="pt-BR" smtClean="0"/>
              <a:t>105</a:t>
            </a:fld>
            <a:endParaRPr lang="pt-BR"/>
          </a:p>
        </p:txBody>
      </p:sp>
      <mc:AlternateContent xmlns:mc="http://schemas.openxmlformats.org/markup-compatibility/2006" xmlns:a14="http://schemas.microsoft.com/office/drawing/2010/main">
        <mc:Choice Requires="a14">
          <p:sp>
            <p:nvSpPr>
              <p:cNvPr id="5"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marL="0" indent="0">
                  <a:buNone/>
                </a:pPr>
                <a:endParaRPr lang="pt-BR" sz="2800" cap="none" dirty="0"/>
              </a:p>
              <a:p>
                <a:pPr marL="0" indent="0">
                  <a:buNone/>
                </a:pPr>
                <a:r>
                  <a:rPr lang="pt-BR" sz="3200" cap="none" dirty="0"/>
                  <a:t>Da definição de </a:t>
                </a:r>
                <a14:m>
                  <m:oMath xmlns:m="http://schemas.openxmlformats.org/officeDocument/2006/math">
                    <m:sSub>
                      <m:sSubPr>
                        <m:ctrlPr>
                          <a:rPr lang="pt-BR" sz="3200" b="0" i="1" cap="none" smtClean="0">
                            <a:latin typeface="Cambria Math" panose="02040503050406030204" pitchFamily="18" charset="0"/>
                          </a:rPr>
                        </m:ctrlPr>
                      </m:sSubPr>
                      <m:e>
                        <m:r>
                          <a:rPr lang="pt-BR" sz="3200" b="0" i="1" cap="none" smtClean="0">
                            <a:latin typeface="Cambria Math" panose="02040503050406030204" pitchFamily="18" charset="0"/>
                          </a:rPr>
                          <m:t>𝑃</m:t>
                        </m:r>
                      </m:e>
                      <m:sub>
                        <m:r>
                          <a:rPr lang="pt-BR" sz="3200" b="0" i="1" cap="none" smtClean="0">
                            <a:latin typeface="Cambria Math" panose="02040503050406030204" pitchFamily="18" charset="0"/>
                          </a:rPr>
                          <m:t>𝑘</m:t>
                        </m:r>
                        <m:r>
                          <a:rPr lang="pt-BR" sz="3200" b="0" i="1" cap="none" smtClean="0">
                            <a:latin typeface="Cambria Math" panose="02040503050406030204" pitchFamily="18" charset="0"/>
                          </a:rPr>
                          <m:t>+1</m:t>
                        </m:r>
                      </m:sub>
                    </m:sSub>
                  </m:oMath>
                </a14:m>
                <a:r>
                  <a:rPr lang="pt-BR" sz="3200" cap="none" dirty="0"/>
                  <a:t> a partir de </a:t>
                </a:r>
                <a14:m>
                  <m:oMath xmlns:m="http://schemas.openxmlformats.org/officeDocument/2006/math">
                    <m:sSub>
                      <m:sSubPr>
                        <m:ctrlPr>
                          <a:rPr lang="pt-BR" sz="3200" i="1" cap="none" smtClean="0">
                            <a:latin typeface="Cambria Math" panose="02040503050406030204" pitchFamily="18" charset="0"/>
                          </a:rPr>
                        </m:ctrlPr>
                      </m:sSubPr>
                      <m:e>
                        <m:r>
                          <a:rPr lang="pt-BR" sz="3200" b="0" i="1" cap="none" smtClean="0">
                            <a:latin typeface="Cambria Math" panose="02040503050406030204" pitchFamily="18" charset="0"/>
                          </a:rPr>
                          <m:t>𝑃</m:t>
                        </m:r>
                      </m:e>
                      <m:sub>
                        <m:r>
                          <a:rPr lang="pt-BR" sz="3200" b="0" i="1" cap="none" smtClean="0">
                            <a:latin typeface="Cambria Math" panose="02040503050406030204" pitchFamily="18" charset="0"/>
                          </a:rPr>
                          <m:t>𝑘</m:t>
                        </m:r>
                      </m:sub>
                    </m:sSub>
                  </m:oMath>
                </a14:m>
                <a:r>
                  <a:rPr lang="pt-BR" sz="3200" cap="none" dirty="0"/>
                  <a:t>, sabemos que:</a:t>
                </a:r>
              </a:p>
              <a:p>
                <a:pPr marL="0" indent="0" algn="just">
                  <a:buNone/>
                </a:pPr>
                <a14:m>
                  <m:oMathPara xmlns:m="http://schemas.openxmlformats.org/officeDocument/2006/math">
                    <m:oMathParaPr>
                      <m:jc m:val="centerGroup"/>
                    </m:oMathParaPr>
                    <m:oMath xmlns:m="http://schemas.openxmlformats.org/officeDocument/2006/math">
                      <m:sSub>
                        <m:sSubPr>
                          <m:ctrlPr>
                            <a:rPr lang="pt-BR" sz="2800" i="1" cap="none" smtClean="0">
                              <a:latin typeface="Cambria Math" panose="02040503050406030204" pitchFamily="18" charset="0"/>
                            </a:rPr>
                          </m:ctrlPr>
                        </m:sSubPr>
                        <m:e>
                          <m:r>
                            <a:rPr lang="pt-BR" sz="2800" b="0" i="1" cap="none" smtClean="0">
                              <a:latin typeface="Cambria Math" panose="02040503050406030204" pitchFamily="18" charset="0"/>
                            </a:rPr>
                            <m:t>𝑃</m:t>
                          </m:r>
                        </m:e>
                        <m:sub>
                          <m:r>
                            <a:rPr lang="pt-BR" sz="2800" b="0" i="1" cap="none" smtClean="0">
                              <a:latin typeface="Cambria Math" panose="02040503050406030204" pitchFamily="18" charset="0"/>
                            </a:rPr>
                            <m:t>𝑘</m:t>
                          </m:r>
                          <m:r>
                            <a:rPr lang="pt-BR" sz="2800" b="0" i="1" cap="none" smtClean="0">
                              <a:latin typeface="Cambria Math" panose="02040503050406030204" pitchFamily="18" charset="0"/>
                            </a:rPr>
                            <m:t>+1</m:t>
                          </m:r>
                        </m:sub>
                      </m:sSub>
                      <m:r>
                        <a:rPr lang="pt-BR" sz="2800" b="0" i="1" cap="none" smtClean="0">
                          <a:latin typeface="Cambria Math" panose="02040503050406030204" pitchFamily="18" charset="0"/>
                        </a:rPr>
                        <m:t>=</m:t>
                      </m:r>
                      <m:sSub>
                        <m:sSubPr>
                          <m:ctrlPr>
                            <a:rPr lang="pt-BR" sz="2800" b="0" i="1" cap="none" smtClean="0">
                              <a:latin typeface="Cambria Math" panose="02040503050406030204" pitchFamily="18" charset="0"/>
                            </a:rPr>
                          </m:ctrlPr>
                        </m:sSubPr>
                        <m:e>
                          <m:r>
                            <a:rPr lang="pt-BR" sz="2800" b="0" i="1" cap="none" smtClean="0">
                              <a:latin typeface="Cambria Math" panose="02040503050406030204" pitchFamily="18" charset="0"/>
                            </a:rPr>
                            <m:t>𝑃</m:t>
                          </m:r>
                        </m:e>
                        <m:sub>
                          <m:r>
                            <a:rPr lang="pt-BR" sz="2800" b="0" i="1" cap="none" smtClean="0">
                              <a:latin typeface="Cambria Math" panose="02040503050406030204" pitchFamily="18" charset="0"/>
                            </a:rPr>
                            <m:t>𝑘</m:t>
                          </m:r>
                        </m:sub>
                      </m:sSub>
                      <m:r>
                        <a:rPr lang="pt-BR" sz="2800" b="0" i="1" cap="none" smtClean="0">
                          <a:latin typeface="Cambria Math" panose="02040503050406030204" pitchFamily="18" charset="0"/>
                        </a:rPr>
                        <m:t>𝑀</m:t>
                      </m:r>
                      <m:r>
                        <a:rPr lang="pt-BR" sz="2800" b="0" i="1" cap="none" smtClean="0">
                          <a:latin typeface="Cambria Math" panose="02040503050406030204" pitchFamily="18" charset="0"/>
                        </a:rPr>
                        <m:t>−</m:t>
                      </m:r>
                      <m:r>
                        <a:rPr lang="pt-BR" sz="2800" b="0" i="1" cap="none" smtClean="0">
                          <a:latin typeface="Cambria Math" panose="02040503050406030204" pitchFamily="18" charset="0"/>
                        </a:rPr>
                        <m:t>𝑌</m:t>
                      </m:r>
                    </m:oMath>
                  </m:oMathPara>
                </a14:m>
                <a:endParaRPr lang="pt-BR" sz="2800" cap="none" dirty="0"/>
              </a:p>
              <a:p>
                <a:pPr marL="0" indent="0">
                  <a:buNone/>
                </a:pPr>
                <a:r>
                  <a:rPr lang="pt-BR" sz="2800" cap="none" dirty="0"/>
                  <a:t>Usando a hipótese de indução para calcular </a:t>
                </a:r>
                <a14:m>
                  <m:oMath xmlns:m="http://schemas.openxmlformats.org/officeDocument/2006/math">
                    <m:sSub>
                      <m:sSubPr>
                        <m:ctrlPr>
                          <a:rPr lang="pt-BR" sz="2800" b="0" i="1" cap="none" smtClean="0">
                            <a:latin typeface="Cambria Math" panose="02040503050406030204" pitchFamily="18" charset="0"/>
                          </a:rPr>
                        </m:ctrlPr>
                      </m:sSubPr>
                      <m:e>
                        <m:r>
                          <a:rPr lang="pt-BR" sz="2800" b="0" i="1" cap="none" smtClean="0">
                            <a:latin typeface="Cambria Math" panose="02040503050406030204" pitchFamily="18" charset="0"/>
                          </a:rPr>
                          <m:t>𝑃</m:t>
                        </m:r>
                      </m:e>
                      <m:sub>
                        <m:r>
                          <a:rPr lang="pt-BR" sz="2800" b="0" i="1" cap="none" smtClean="0">
                            <a:latin typeface="Cambria Math" panose="02040503050406030204" pitchFamily="18" charset="0"/>
                          </a:rPr>
                          <m:t>𝑘</m:t>
                        </m:r>
                      </m:sub>
                    </m:sSub>
                    <m:r>
                      <a:rPr lang="pt-BR" sz="2800" b="0" i="0" cap="none" smtClean="0">
                        <a:latin typeface="Cambria Math" panose="02040503050406030204" pitchFamily="18" charset="0"/>
                      </a:rPr>
                      <m:t>,</m:t>
                    </m:r>
                  </m:oMath>
                </a14:m>
                <a:endParaRPr lang="pt-BR" sz="2800" cap="none" dirty="0">
                  <a:solidFill>
                    <a:srgbClr val="FF0000"/>
                  </a:solidFill>
                </a:endParaRPr>
              </a:p>
              <a:p>
                <a:pPr marL="0" indent="0" algn="ctr">
                  <a:buNone/>
                </a:pPr>
                <a14:m>
                  <m:oMathPara xmlns:m="http://schemas.openxmlformats.org/officeDocument/2006/math">
                    <m:oMathParaPr>
                      <m:jc m:val="centerGroup"/>
                    </m:oMathParaPr>
                    <m:oMath xmlns:m="http://schemas.openxmlformats.org/officeDocument/2006/math">
                      <m:sSub>
                        <m:sSubPr>
                          <m:ctrlPr>
                            <a:rPr lang="pt-BR" sz="2800" i="1" cap="none" smtClean="0">
                              <a:solidFill>
                                <a:schemeClr val="tx1"/>
                              </a:solidFill>
                              <a:latin typeface="Cambria Math" panose="02040503050406030204" pitchFamily="18" charset="0"/>
                            </a:rPr>
                          </m:ctrlPr>
                        </m:sSubPr>
                        <m:e>
                          <m:r>
                            <a:rPr lang="pt-BR" sz="2800" b="0" i="1" cap="none" smtClean="0">
                              <a:solidFill>
                                <a:schemeClr val="tx1"/>
                              </a:solidFill>
                              <a:latin typeface="Cambria Math" panose="02040503050406030204" pitchFamily="18" charset="0"/>
                            </a:rPr>
                            <m:t>𝑃</m:t>
                          </m:r>
                        </m:e>
                        <m:sub>
                          <m:r>
                            <a:rPr lang="pt-BR" sz="2800" i="1" cap="none">
                              <a:latin typeface="Cambria Math" panose="02040503050406030204" pitchFamily="18" charset="0"/>
                            </a:rPr>
                            <m:t>𝑘</m:t>
                          </m:r>
                          <m:r>
                            <a:rPr lang="pt-BR" sz="2800" i="1" cap="none">
                              <a:latin typeface="Cambria Math" panose="02040503050406030204" pitchFamily="18" charset="0"/>
                            </a:rPr>
                            <m:t>+1</m:t>
                          </m:r>
                        </m:sub>
                      </m:sSub>
                      <m:r>
                        <a:rPr lang="pt-BR" sz="2800" b="0" i="1" cap="none" smtClean="0">
                          <a:solidFill>
                            <a:schemeClr val="tx1"/>
                          </a:solidFill>
                          <a:latin typeface="Cambria Math" panose="02040503050406030204" pitchFamily="18" charset="0"/>
                        </a:rPr>
                        <m:t>=</m:t>
                      </m:r>
                      <m:d>
                        <m:dPr>
                          <m:begChr m:val="["/>
                          <m:endChr m:val="]"/>
                          <m:ctrlPr>
                            <a:rPr lang="pt-BR" sz="2800" b="0" i="1" cap="none" smtClean="0">
                              <a:solidFill>
                                <a:schemeClr val="tx1"/>
                              </a:solidFill>
                              <a:latin typeface="Cambria Math" panose="02040503050406030204" pitchFamily="18" charset="0"/>
                            </a:rPr>
                          </m:ctrlPr>
                        </m:dPr>
                        <m:e>
                          <m:r>
                            <a:rPr lang="pt-BR" sz="2800" i="1" cap="none">
                              <a:latin typeface="Cambria Math" panose="02040503050406030204" pitchFamily="18" charset="0"/>
                            </a:rPr>
                            <m:t>𝑃</m:t>
                          </m:r>
                          <m:sSup>
                            <m:sSupPr>
                              <m:ctrlPr>
                                <a:rPr lang="pt-BR" sz="2800" i="1" cap="none">
                                  <a:latin typeface="Cambria Math" panose="02040503050406030204" pitchFamily="18" charset="0"/>
                                </a:rPr>
                              </m:ctrlPr>
                            </m:sSupPr>
                            <m:e>
                              <m:r>
                                <a:rPr lang="pt-BR" sz="2800" i="1" cap="none">
                                  <a:latin typeface="Cambria Math" panose="02040503050406030204" pitchFamily="18" charset="0"/>
                                </a:rPr>
                                <m:t>𝑀</m:t>
                              </m:r>
                            </m:e>
                            <m:sup>
                              <m:r>
                                <a:rPr lang="pt-BR" sz="2800" i="1" cap="none">
                                  <a:latin typeface="Cambria Math" panose="02040503050406030204" pitchFamily="18" charset="0"/>
                                </a:rPr>
                                <m:t>𝑘</m:t>
                              </m:r>
                            </m:sup>
                          </m:sSup>
                          <m:r>
                            <a:rPr lang="pt-BR" sz="2800" i="1" cap="none">
                              <a:latin typeface="Cambria Math" panose="02040503050406030204" pitchFamily="18" charset="0"/>
                            </a:rPr>
                            <m:t>−</m:t>
                          </m:r>
                          <m:r>
                            <a:rPr lang="pt-BR" sz="2800" i="1" cap="none">
                              <a:latin typeface="Cambria Math" panose="02040503050406030204" pitchFamily="18" charset="0"/>
                            </a:rPr>
                            <m:t>𝑌</m:t>
                          </m:r>
                          <m:d>
                            <m:dPr>
                              <m:ctrlPr>
                                <a:rPr lang="pt-BR" sz="2800" i="1" cap="none">
                                  <a:latin typeface="Cambria Math" panose="02040503050406030204" pitchFamily="18" charset="0"/>
                                </a:rPr>
                              </m:ctrlPr>
                            </m:dPr>
                            <m:e>
                              <m:f>
                                <m:fPr>
                                  <m:ctrlPr>
                                    <a:rPr lang="pt-BR" sz="2800" i="1" cap="none">
                                      <a:latin typeface="Cambria Math" panose="02040503050406030204" pitchFamily="18" charset="0"/>
                                    </a:rPr>
                                  </m:ctrlPr>
                                </m:fPr>
                                <m:num>
                                  <m:sSup>
                                    <m:sSupPr>
                                      <m:ctrlPr>
                                        <a:rPr lang="pt-BR" sz="2800" i="1" cap="none">
                                          <a:latin typeface="Cambria Math" panose="02040503050406030204" pitchFamily="18" charset="0"/>
                                        </a:rPr>
                                      </m:ctrlPr>
                                    </m:sSupPr>
                                    <m:e>
                                      <m:r>
                                        <a:rPr lang="pt-BR" sz="2800" i="1" cap="none">
                                          <a:latin typeface="Cambria Math" panose="02040503050406030204" pitchFamily="18" charset="0"/>
                                        </a:rPr>
                                        <m:t>𝑀</m:t>
                                      </m:r>
                                    </m:e>
                                    <m:sup>
                                      <m:r>
                                        <a:rPr lang="pt-BR" sz="2800" i="1" cap="none">
                                          <a:latin typeface="Cambria Math" panose="02040503050406030204" pitchFamily="18" charset="0"/>
                                        </a:rPr>
                                        <m:t>𝑘</m:t>
                                      </m:r>
                                    </m:sup>
                                  </m:sSup>
                                  <m:r>
                                    <a:rPr lang="pt-BR" sz="2800" i="1" cap="none">
                                      <a:latin typeface="Cambria Math" panose="02040503050406030204" pitchFamily="18" charset="0"/>
                                    </a:rPr>
                                    <m:t>−1</m:t>
                                  </m:r>
                                </m:num>
                                <m:den>
                                  <m:r>
                                    <a:rPr lang="pt-BR" sz="2800" i="1" cap="none">
                                      <a:latin typeface="Cambria Math" panose="02040503050406030204" pitchFamily="18" charset="0"/>
                                    </a:rPr>
                                    <m:t>𝑀</m:t>
                                  </m:r>
                                  <m:r>
                                    <a:rPr lang="pt-BR" sz="2800" i="1" cap="none">
                                      <a:latin typeface="Cambria Math" panose="02040503050406030204" pitchFamily="18" charset="0"/>
                                    </a:rPr>
                                    <m:t>−1</m:t>
                                  </m:r>
                                </m:den>
                              </m:f>
                            </m:e>
                          </m:d>
                        </m:e>
                      </m:d>
                      <m:r>
                        <a:rPr lang="pt-BR" sz="2800" b="0" i="1" cap="none" smtClean="0">
                          <a:solidFill>
                            <a:schemeClr val="tx1"/>
                          </a:solidFill>
                          <a:latin typeface="Cambria Math" panose="02040503050406030204" pitchFamily="18" charset="0"/>
                        </a:rPr>
                        <m:t>𝑀</m:t>
                      </m:r>
                      <m:r>
                        <a:rPr lang="pt-BR" sz="2800" b="0" i="1" cap="none" smtClean="0">
                          <a:solidFill>
                            <a:schemeClr val="tx1"/>
                          </a:solidFill>
                          <a:latin typeface="Cambria Math" panose="02040503050406030204" pitchFamily="18" charset="0"/>
                        </a:rPr>
                        <m:t>−</m:t>
                      </m:r>
                      <m:r>
                        <a:rPr lang="pt-BR" sz="2800" b="0" i="1" cap="none" smtClean="0">
                          <a:solidFill>
                            <a:schemeClr val="tx1"/>
                          </a:solidFill>
                          <a:latin typeface="Cambria Math" panose="02040503050406030204" pitchFamily="18" charset="0"/>
                        </a:rPr>
                        <m:t>𝑌</m:t>
                      </m:r>
                    </m:oMath>
                  </m:oMathPara>
                </a14:m>
                <a:endParaRPr lang="pt-BR" sz="2800" cap="none" dirty="0">
                  <a:solidFill>
                    <a:srgbClr val="FF0000"/>
                  </a:solidFill>
                </a:endParaRPr>
              </a:p>
            </p:txBody>
          </p:sp>
        </mc:Choice>
        <mc:Fallback xmlns="">
          <p:sp>
            <p:nvSpPr>
              <p:cNvPr id="5" name="Espaço Reservado para Conteúdo 5">
                <a:extLst>
                  <a:ext uri="{FF2B5EF4-FFF2-40B4-BE49-F238E27FC236}">
                    <a16:creationId xmlns:a16="http://schemas.microsoft.com/office/drawing/2014/main" id="{7D4B232C-A757-4AE1-80C3-752B08629402}"/>
                  </a:ext>
                </a:extLst>
              </p:cNvPr>
              <p:cNvSpPr>
                <a:spLocks noGrp="1" noRot="1" noChangeAspect="1" noMove="1" noResize="1" noEditPoints="1" noAdjustHandles="1" noChangeArrowheads="1" noChangeShapeType="1" noTextEdit="1"/>
              </p:cNvSpPr>
              <p:nvPr>
                <p:ph idx="1"/>
              </p:nvPr>
            </p:nvSpPr>
            <p:spPr>
              <a:xfrm>
                <a:off x="913774" y="1209367"/>
                <a:ext cx="10364452" cy="5379921"/>
              </a:xfrm>
              <a:blipFill>
                <a:blip r:embed="rId2"/>
                <a:stretch>
                  <a:fillRect l="-1529"/>
                </a:stretch>
              </a:blipFill>
            </p:spPr>
            <p:txBody>
              <a:bodyPr/>
              <a:lstStyle/>
              <a:p>
                <a:r>
                  <a:rPr lang="pt-BR">
                    <a:noFill/>
                  </a:rPr>
                  <a:t> </a:t>
                </a:r>
              </a:p>
            </p:txBody>
          </p:sp>
        </mc:Fallback>
      </mc:AlternateContent>
    </p:spTree>
    <p:extLst>
      <p:ext uri="{BB962C8B-B14F-4D97-AF65-F5344CB8AC3E}">
        <p14:creationId xmlns:p14="http://schemas.microsoft.com/office/powerpoint/2010/main" val="7858747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Tipos de Provas: Prova por indução</a:t>
            </a:r>
          </a:p>
        </p:txBody>
      </p:sp>
      <p:sp>
        <p:nvSpPr>
          <p:cNvPr id="3" name="Espaço Reservado para Número de Slide 2"/>
          <p:cNvSpPr>
            <a:spLocks noGrp="1"/>
          </p:cNvSpPr>
          <p:nvPr>
            <p:ph type="sldNum" sz="quarter" idx="12"/>
          </p:nvPr>
        </p:nvSpPr>
        <p:spPr/>
        <p:txBody>
          <a:bodyPr/>
          <a:lstStyle/>
          <a:p>
            <a:fld id="{F631A6C5-47D5-48C8-A12A-201366616B67}" type="slidenum">
              <a:rPr lang="pt-BR" smtClean="0"/>
              <a:t>106</a:t>
            </a:fld>
            <a:endParaRPr lang="pt-BR"/>
          </a:p>
        </p:txBody>
      </p:sp>
      <mc:AlternateContent xmlns:mc="http://schemas.openxmlformats.org/markup-compatibility/2006">
        <mc:Choice xmlns:a14="http://schemas.microsoft.com/office/drawing/2010/main" Requires="a14">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fontScale="92500" lnSpcReduction="10000"/>
              </a:bodyPr>
              <a:lstStyle/>
              <a:p>
                <a:pPr marL="0" indent="0">
                  <a:buNone/>
                </a:pPr>
                <a:r>
                  <a:rPr lang="pt-BR" sz="2800" cap="none" dirty="0"/>
                  <a:t>Distribuindo </a:t>
                </a:r>
                <a14:m>
                  <m:oMath xmlns:m="http://schemas.openxmlformats.org/officeDocument/2006/math">
                    <m:r>
                      <a:rPr lang="pt-BR" sz="2800" b="0" i="1" cap="none" smtClean="0">
                        <a:latin typeface="Cambria Math" panose="02040503050406030204" pitchFamily="18" charset="0"/>
                      </a:rPr>
                      <m:t>𝑀</m:t>
                    </m:r>
                  </m:oMath>
                </a14:m>
                <a:r>
                  <a:rPr lang="pt-BR" sz="2800" cap="none" dirty="0"/>
                  <a:t> e reescrevendo </a:t>
                </a:r>
                <a14:m>
                  <m:oMath xmlns:m="http://schemas.openxmlformats.org/officeDocument/2006/math">
                    <m:r>
                      <a:rPr lang="pt-BR" sz="2800" b="0" i="1" cap="none" smtClean="0">
                        <a:latin typeface="Cambria Math" panose="02040503050406030204" pitchFamily="18" charset="0"/>
                      </a:rPr>
                      <m:t>𝑌</m:t>
                    </m:r>
                  </m:oMath>
                </a14:m>
                <a:r>
                  <a:rPr lang="pt-BR" sz="2800" cap="none" dirty="0"/>
                  <a:t> temos: </a:t>
                </a:r>
                <a:endParaRPr lang="pt-BR" sz="2800" cap="none" dirty="0">
                  <a:solidFill>
                    <a:srgbClr val="FF0000"/>
                  </a:solidFill>
                </a:endParaRPr>
              </a:p>
              <a:p>
                <a:pPr marL="0" indent="0" algn="just">
                  <a:buNone/>
                </a:pPr>
                <a14:m>
                  <m:oMathPara xmlns:m="http://schemas.openxmlformats.org/officeDocument/2006/math">
                    <m:oMathParaPr>
                      <m:jc m:val="centerGroup"/>
                    </m:oMathParaPr>
                    <m:oMath xmlns:m="http://schemas.openxmlformats.org/officeDocument/2006/math">
                      <m:sSub>
                        <m:sSubPr>
                          <m:ctrlPr>
                            <a:rPr lang="pt-BR" sz="2600" i="1" cap="none" smtClean="0">
                              <a:latin typeface="Cambria Math" panose="02040503050406030204" pitchFamily="18" charset="0"/>
                            </a:rPr>
                          </m:ctrlPr>
                        </m:sSubPr>
                        <m:e>
                          <m:r>
                            <a:rPr lang="pt-BR" sz="2600" b="0" i="1" cap="none" smtClean="0">
                              <a:latin typeface="Cambria Math" panose="02040503050406030204" pitchFamily="18" charset="0"/>
                            </a:rPr>
                            <m:t>𝑃</m:t>
                          </m:r>
                        </m:e>
                        <m:sub>
                          <m:r>
                            <a:rPr lang="pt-BR" sz="2600" b="0" i="1" cap="none" smtClean="0">
                              <a:latin typeface="Cambria Math" panose="02040503050406030204" pitchFamily="18" charset="0"/>
                            </a:rPr>
                            <m:t>𝑘</m:t>
                          </m:r>
                          <m:r>
                            <a:rPr lang="pt-BR" sz="2600" b="0" i="1" cap="none" smtClean="0">
                              <a:latin typeface="Cambria Math" panose="02040503050406030204" pitchFamily="18" charset="0"/>
                            </a:rPr>
                            <m:t>+1</m:t>
                          </m:r>
                        </m:sub>
                      </m:sSub>
                      <m:r>
                        <a:rPr lang="pt-BR" sz="2600" b="0" i="1" cap="none" smtClean="0">
                          <a:latin typeface="Cambria Math" panose="02040503050406030204" pitchFamily="18" charset="0"/>
                        </a:rPr>
                        <m:t>=</m:t>
                      </m:r>
                      <m:d>
                        <m:dPr>
                          <m:begChr m:val="["/>
                          <m:endChr m:val="]"/>
                          <m:ctrlPr>
                            <a:rPr lang="pt-BR" sz="2600" b="0" i="1" cap="none" smtClean="0">
                              <a:latin typeface="Cambria Math" panose="02040503050406030204" pitchFamily="18" charset="0"/>
                            </a:rPr>
                          </m:ctrlPr>
                        </m:dPr>
                        <m:e>
                          <m:r>
                            <a:rPr lang="pt-BR" sz="2600" i="1" cap="none">
                              <a:latin typeface="Cambria Math" panose="02040503050406030204" pitchFamily="18" charset="0"/>
                            </a:rPr>
                            <m:t>𝑃</m:t>
                          </m:r>
                          <m:sSup>
                            <m:sSupPr>
                              <m:ctrlPr>
                                <a:rPr lang="pt-BR" sz="2600" i="1" cap="none">
                                  <a:latin typeface="Cambria Math" panose="02040503050406030204" pitchFamily="18" charset="0"/>
                                </a:rPr>
                              </m:ctrlPr>
                            </m:sSupPr>
                            <m:e>
                              <m:r>
                                <a:rPr lang="pt-BR" sz="2600" i="1" cap="none">
                                  <a:latin typeface="Cambria Math" panose="02040503050406030204" pitchFamily="18" charset="0"/>
                                </a:rPr>
                                <m:t>𝑀</m:t>
                              </m:r>
                            </m:e>
                            <m:sup>
                              <m:r>
                                <a:rPr lang="pt-BR" sz="2600" i="1" cap="none">
                                  <a:latin typeface="Cambria Math" panose="02040503050406030204" pitchFamily="18" charset="0"/>
                                </a:rPr>
                                <m:t>𝑘</m:t>
                              </m:r>
                              <m:r>
                                <a:rPr lang="pt-BR" sz="2600" b="0" i="1" cap="none" smtClean="0">
                                  <a:latin typeface="Cambria Math" panose="02040503050406030204" pitchFamily="18" charset="0"/>
                                </a:rPr>
                                <m:t>+1</m:t>
                              </m:r>
                            </m:sup>
                          </m:sSup>
                          <m:r>
                            <a:rPr lang="pt-BR" sz="2600" i="1" cap="none">
                              <a:latin typeface="Cambria Math" panose="02040503050406030204" pitchFamily="18" charset="0"/>
                            </a:rPr>
                            <m:t>−</m:t>
                          </m:r>
                          <m:r>
                            <a:rPr lang="pt-BR" sz="2600" i="1" cap="none">
                              <a:latin typeface="Cambria Math" panose="02040503050406030204" pitchFamily="18" charset="0"/>
                            </a:rPr>
                            <m:t>𝑌</m:t>
                          </m:r>
                          <m:d>
                            <m:dPr>
                              <m:ctrlPr>
                                <a:rPr lang="pt-BR" sz="2600" i="1" cap="none">
                                  <a:latin typeface="Cambria Math" panose="02040503050406030204" pitchFamily="18" charset="0"/>
                                </a:rPr>
                              </m:ctrlPr>
                            </m:dPr>
                            <m:e>
                              <m:f>
                                <m:fPr>
                                  <m:ctrlPr>
                                    <a:rPr lang="pt-BR" sz="2600" i="1" cap="none">
                                      <a:latin typeface="Cambria Math" panose="02040503050406030204" pitchFamily="18" charset="0"/>
                                    </a:rPr>
                                  </m:ctrlPr>
                                </m:fPr>
                                <m:num>
                                  <m:sSup>
                                    <m:sSupPr>
                                      <m:ctrlPr>
                                        <a:rPr lang="pt-BR" sz="2600" i="1" cap="none">
                                          <a:latin typeface="Cambria Math" panose="02040503050406030204" pitchFamily="18" charset="0"/>
                                        </a:rPr>
                                      </m:ctrlPr>
                                    </m:sSupPr>
                                    <m:e>
                                      <m:r>
                                        <a:rPr lang="pt-BR" sz="2600" i="1" cap="none">
                                          <a:latin typeface="Cambria Math" panose="02040503050406030204" pitchFamily="18" charset="0"/>
                                        </a:rPr>
                                        <m:t>𝑀</m:t>
                                      </m:r>
                                    </m:e>
                                    <m:sup>
                                      <m:r>
                                        <a:rPr lang="pt-BR" sz="2600" i="1" cap="none">
                                          <a:latin typeface="Cambria Math" panose="02040503050406030204" pitchFamily="18" charset="0"/>
                                        </a:rPr>
                                        <m:t>𝑘</m:t>
                                      </m:r>
                                      <m:r>
                                        <a:rPr lang="pt-BR" sz="2600" b="0" i="1" cap="none" smtClean="0">
                                          <a:latin typeface="Cambria Math" panose="02040503050406030204" pitchFamily="18" charset="0"/>
                                        </a:rPr>
                                        <m:t>+1</m:t>
                                      </m:r>
                                    </m:sup>
                                  </m:sSup>
                                  <m:r>
                                    <a:rPr lang="pt-BR" sz="2600" i="1" cap="none">
                                      <a:latin typeface="Cambria Math" panose="02040503050406030204" pitchFamily="18" charset="0"/>
                                    </a:rPr>
                                    <m:t>−1</m:t>
                                  </m:r>
                                </m:num>
                                <m:den>
                                  <m:r>
                                    <a:rPr lang="pt-BR" sz="2600" i="1" cap="none">
                                      <a:latin typeface="Cambria Math" panose="02040503050406030204" pitchFamily="18" charset="0"/>
                                    </a:rPr>
                                    <m:t>𝑀</m:t>
                                  </m:r>
                                  <m:r>
                                    <a:rPr lang="pt-BR" sz="2600" i="1" cap="none">
                                      <a:latin typeface="Cambria Math" panose="02040503050406030204" pitchFamily="18" charset="0"/>
                                    </a:rPr>
                                    <m:t>−1</m:t>
                                  </m:r>
                                </m:den>
                              </m:f>
                            </m:e>
                          </m:d>
                        </m:e>
                      </m:d>
                      <m:r>
                        <a:rPr lang="pt-BR" sz="2600" b="0" i="1" cap="none" smtClean="0">
                          <a:latin typeface="Cambria Math" panose="02040503050406030204" pitchFamily="18" charset="0"/>
                        </a:rPr>
                        <m:t>−</m:t>
                      </m:r>
                      <m:r>
                        <a:rPr lang="pt-BR" sz="2600" b="0" i="1" cap="none" smtClean="0">
                          <a:latin typeface="Cambria Math" panose="02040503050406030204" pitchFamily="18" charset="0"/>
                        </a:rPr>
                        <m:t>𝑌</m:t>
                      </m:r>
                      <m:d>
                        <m:dPr>
                          <m:ctrlPr>
                            <a:rPr lang="pt-BR" sz="2600" b="0" i="1" cap="none" smtClean="0">
                              <a:latin typeface="Cambria Math" panose="02040503050406030204" pitchFamily="18" charset="0"/>
                            </a:rPr>
                          </m:ctrlPr>
                        </m:dPr>
                        <m:e>
                          <m:f>
                            <m:fPr>
                              <m:ctrlPr>
                                <a:rPr lang="pt-BR" sz="2600" i="1" cap="none">
                                  <a:latin typeface="Cambria Math" panose="02040503050406030204" pitchFamily="18" charset="0"/>
                                </a:rPr>
                              </m:ctrlPr>
                            </m:fPr>
                            <m:num>
                              <m:r>
                                <a:rPr lang="pt-BR" sz="2600" b="0" i="1" cap="none" smtClean="0">
                                  <a:latin typeface="Cambria Math" panose="02040503050406030204" pitchFamily="18" charset="0"/>
                                </a:rPr>
                                <m:t>𝑀</m:t>
                              </m:r>
                              <m:r>
                                <a:rPr lang="pt-BR" sz="2600" i="1" cap="none">
                                  <a:latin typeface="Cambria Math" panose="02040503050406030204" pitchFamily="18" charset="0"/>
                                </a:rPr>
                                <m:t>−1</m:t>
                              </m:r>
                            </m:num>
                            <m:den>
                              <m:r>
                                <a:rPr lang="pt-BR" sz="2600" i="1" cap="none">
                                  <a:latin typeface="Cambria Math" panose="02040503050406030204" pitchFamily="18" charset="0"/>
                                </a:rPr>
                                <m:t>𝑀</m:t>
                              </m:r>
                              <m:r>
                                <a:rPr lang="pt-BR" sz="2600" i="1" cap="none">
                                  <a:latin typeface="Cambria Math" panose="02040503050406030204" pitchFamily="18" charset="0"/>
                                </a:rPr>
                                <m:t>−1</m:t>
                              </m:r>
                            </m:den>
                          </m:f>
                        </m:e>
                      </m:d>
                    </m:oMath>
                  </m:oMathPara>
                </a14:m>
                <a:endParaRPr lang="pt-BR" sz="2600" cap="none" dirty="0"/>
              </a:p>
              <a:p>
                <a:pPr marL="0" indent="0">
                  <a:buNone/>
                </a:pPr>
                <a:r>
                  <a:rPr lang="pt-BR" sz="2600" cap="none" dirty="0"/>
                  <a:t>Logo, </a:t>
                </a:r>
                <a:endParaRPr lang="pt-BR" sz="2600" cap="none" dirty="0">
                  <a:solidFill>
                    <a:srgbClr val="FF0000"/>
                  </a:solidFill>
                </a:endParaRPr>
              </a:p>
              <a:p>
                <a:pPr marL="0" indent="0" algn="ctr">
                  <a:buNone/>
                </a:pPr>
                <a14:m>
                  <m:oMathPara xmlns:m="http://schemas.openxmlformats.org/officeDocument/2006/math">
                    <m:oMathParaPr>
                      <m:jc m:val="centerGroup"/>
                    </m:oMathParaPr>
                    <m:oMath xmlns:m="http://schemas.openxmlformats.org/officeDocument/2006/math">
                      <m:sSub>
                        <m:sSubPr>
                          <m:ctrlPr>
                            <a:rPr lang="pt-BR" sz="2600" i="1" cap="none">
                              <a:latin typeface="Cambria Math" panose="02040503050406030204" pitchFamily="18" charset="0"/>
                            </a:rPr>
                          </m:ctrlPr>
                        </m:sSubPr>
                        <m:e>
                          <m:r>
                            <a:rPr lang="pt-BR" sz="2600" i="1" cap="none">
                              <a:latin typeface="Cambria Math" panose="02040503050406030204" pitchFamily="18" charset="0"/>
                            </a:rPr>
                            <m:t>𝑃</m:t>
                          </m:r>
                        </m:e>
                        <m:sub>
                          <m:r>
                            <a:rPr lang="pt-BR" sz="2600" i="1" cap="none">
                              <a:latin typeface="Cambria Math" panose="02040503050406030204" pitchFamily="18" charset="0"/>
                            </a:rPr>
                            <m:t>𝑘</m:t>
                          </m:r>
                          <m:r>
                            <a:rPr lang="pt-BR" sz="2600" i="1" cap="none">
                              <a:latin typeface="Cambria Math" panose="02040503050406030204" pitchFamily="18" charset="0"/>
                            </a:rPr>
                            <m:t>+1</m:t>
                          </m:r>
                        </m:sub>
                      </m:sSub>
                      <m:r>
                        <a:rPr lang="pt-BR" sz="2600" i="1" cap="none">
                          <a:latin typeface="Cambria Math" panose="02040503050406030204" pitchFamily="18" charset="0"/>
                        </a:rPr>
                        <m:t>=</m:t>
                      </m:r>
                      <m:d>
                        <m:dPr>
                          <m:begChr m:val="["/>
                          <m:endChr m:val="]"/>
                          <m:ctrlPr>
                            <a:rPr lang="pt-BR" sz="2600" i="1" cap="none">
                              <a:latin typeface="Cambria Math" panose="02040503050406030204" pitchFamily="18" charset="0"/>
                            </a:rPr>
                          </m:ctrlPr>
                        </m:dPr>
                        <m:e>
                          <m:r>
                            <a:rPr lang="pt-BR" sz="2600" i="1" cap="none">
                              <a:latin typeface="Cambria Math" panose="02040503050406030204" pitchFamily="18" charset="0"/>
                            </a:rPr>
                            <m:t>𝑃</m:t>
                          </m:r>
                          <m:sSup>
                            <m:sSupPr>
                              <m:ctrlPr>
                                <a:rPr lang="pt-BR" sz="2600" i="1" cap="none">
                                  <a:latin typeface="Cambria Math" panose="02040503050406030204" pitchFamily="18" charset="0"/>
                                </a:rPr>
                              </m:ctrlPr>
                            </m:sSupPr>
                            <m:e>
                              <m:r>
                                <a:rPr lang="pt-BR" sz="2600" i="1" cap="none">
                                  <a:latin typeface="Cambria Math" panose="02040503050406030204" pitchFamily="18" charset="0"/>
                                </a:rPr>
                                <m:t>𝑀</m:t>
                              </m:r>
                            </m:e>
                            <m:sup>
                              <m:r>
                                <a:rPr lang="pt-BR" sz="2600" i="1" cap="none">
                                  <a:latin typeface="Cambria Math" panose="02040503050406030204" pitchFamily="18" charset="0"/>
                                </a:rPr>
                                <m:t>𝑘</m:t>
                              </m:r>
                              <m:r>
                                <a:rPr lang="pt-BR" sz="2600" i="1" cap="none">
                                  <a:latin typeface="Cambria Math" panose="02040503050406030204" pitchFamily="18" charset="0"/>
                                </a:rPr>
                                <m:t>+1</m:t>
                              </m:r>
                            </m:sup>
                          </m:sSup>
                          <m:r>
                            <a:rPr lang="pt-BR" sz="2600" i="1" cap="none">
                              <a:latin typeface="Cambria Math" panose="02040503050406030204" pitchFamily="18" charset="0"/>
                            </a:rPr>
                            <m:t>−</m:t>
                          </m:r>
                          <m:r>
                            <a:rPr lang="pt-BR" sz="2600" i="1" cap="none">
                              <a:latin typeface="Cambria Math" panose="02040503050406030204" pitchFamily="18" charset="0"/>
                            </a:rPr>
                            <m:t>𝑌</m:t>
                          </m:r>
                          <m:d>
                            <m:dPr>
                              <m:ctrlPr>
                                <a:rPr lang="pt-BR" sz="2600" i="1" cap="none">
                                  <a:latin typeface="Cambria Math" panose="02040503050406030204" pitchFamily="18" charset="0"/>
                                </a:rPr>
                              </m:ctrlPr>
                            </m:dPr>
                            <m:e>
                              <m:f>
                                <m:fPr>
                                  <m:ctrlPr>
                                    <a:rPr lang="pt-BR" sz="2600" i="1" cap="none">
                                      <a:latin typeface="Cambria Math" panose="02040503050406030204" pitchFamily="18" charset="0"/>
                                    </a:rPr>
                                  </m:ctrlPr>
                                </m:fPr>
                                <m:num>
                                  <m:sSup>
                                    <m:sSupPr>
                                      <m:ctrlPr>
                                        <a:rPr lang="pt-BR" sz="2600" i="1" cap="none">
                                          <a:latin typeface="Cambria Math" panose="02040503050406030204" pitchFamily="18" charset="0"/>
                                        </a:rPr>
                                      </m:ctrlPr>
                                    </m:sSupPr>
                                    <m:e>
                                      <m:r>
                                        <a:rPr lang="pt-BR" sz="2600" i="1" cap="none">
                                          <a:latin typeface="Cambria Math" panose="02040503050406030204" pitchFamily="18" charset="0"/>
                                        </a:rPr>
                                        <m:t>𝑀</m:t>
                                      </m:r>
                                    </m:e>
                                    <m:sup>
                                      <m:r>
                                        <a:rPr lang="pt-BR" sz="2600" i="1" cap="none">
                                          <a:latin typeface="Cambria Math" panose="02040503050406030204" pitchFamily="18" charset="0"/>
                                        </a:rPr>
                                        <m:t>𝑘</m:t>
                                      </m:r>
                                      <m:r>
                                        <a:rPr lang="pt-BR" sz="2600" i="1" cap="none">
                                          <a:latin typeface="Cambria Math" panose="02040503050406030204" pitchFamily="18" charset="0"/>
                                        </a:rPr>
                                        <m:t>+1</m:t>
                                      </m:r>
                                    </m:sup>
                                  </m:sSup>
                                  <m:r>
                                    <a:rPr lang="pt-BR" sz="2600" i="1" cap="none">
                                      <a:latin typeface="Cambria Math" panose="02040503050406030204" pitchFamily="18" charset="0"/>
                                    </a:rPr>
                                    <m:t>−1</m:t>
                                  </m:r>
                                </m:num>
                                <m:den>
                                  <m:r>
                                    <a:rPr lang="pt-BR" sz="2600" i="1" cap="none">
                                      <a:latin typeface="Cambria Math" panose="02040503050406030204" pitchFamily="18" charset="0"/>
                                    </a:rPr>
                                    <m:t>𝑀</m:t>
                                  </m:r>
                                  <m:r>
                                    <a:rPr lang="pt-BR" sz="2600" i="1" cap="none">
                                      <a:latin typeface="Cambria Math" panose="02040503050406030204" pitchFamily="18" charset="0"/>
                                    </a:rPr>
                                    <m:t>−1</m:t>
                                  </m:r>
                                </m:den>
                              </m:f>
                            </m:e>
                          </m:d>
                        </m:e>
                      </m:d>
                      <m:r>
                        <a:rPr lang="pt-BR" sz="2600" i="1" cap="none">
                          <a:latin typeface="Cambria Math" panose="02040503050406030204" pitchFamily="18" charset="0"/>
                        </a:rPr>
                        <m:t>−</m:t>
                      </m:r>
                      <m:r>
                        <a:rPr lang="pt-BR" sz="2600" i="1" cap="none">
                          <a:latin typeface="Cambria Math" panose="02040503050406030204" pitchFamily="18" charset="0"/>
                        </a:rPr>
                        <m:t>𝑌</m:t>
                      </m:r>
                      <m:d>
                        <m:dPr>
                          <m:ctrlPr>
                            <a:rPr lang="pt-BR" sz="2600" i="1" cap="none">
                              <a:latin typeface="Cambria Math" panose="02040503050406030204" pitchFamily="18" charset="0"/>
                            </a:rPr>
                          </m:ctrlPr>
                        </m:dPr>
                        <m:e>
                          <m:f>
                            <m:fPr>
                              <m:ctrlPr>
                                <a:rPr lang="pt-BR" sz="2600" i="1" cap="none">
                                  <a:latin typeface="Cambria Math" panose="02040503050406030204" pitchFamily="18" charset="0"/>
                                </a:rPr>
                              </m:ctrlPr>
                            </m:fPr>
                            <m:num>
                              <m:r>
                                <a:rPr lang="pt-BR" sz="2600" i="1" cap="none">
                                  <a:latin typeface="Cambria Math" panose="02040503050406030204" pitchFamily="18" charset="0"/>
                                </a:rPr>
                                <m:t>𝑀</m:t>
                              </m:r>
                              <m:r>
                                <a:rPr lang="pt-BR" sz="2600" i="1" cap="none">
                                  <a:latin typeface="Cambria Math" panose="02040503050406030204" pitchFamily="18" charset="0"/>
                                </a:rPr>
                                <m:t>−1</m:t>
                              </m:r>
                            </m:num>
                            <m:den>
                              <m:r>
                                <a:rPr lang="pt-BR" sz="2600" i="1" cap="none">
                                  <a:latin typeface="Cambria Math" panose="02040503050406030204" pitchFamily="18" charset="0"/>
                                </a:rPr>
                                <m:t>𝑀</m:t>
                              </m:r>
                              <m:r>
                                <a:rPr lang="pt-BR" sz="2600" i="1" cap="none">
                                  <a:latin typeface="Cambria Math" panose="02040503050406030204" pitchFamily="18" charset="0"/>
                                </a:rPr>
                                <m:t>−1</m:t>
                              </m:r>
                            </m:den>
                          </m:f>
                        </m:e>
                      </m:d>
                    </m:oMath>
                  </m:oMathPara>
                </a14:m>
                <a:endParaRPr lang="pt-BR" sz="2600" cap="none" dirty="0">
                  <a:solidFill>
                    <a:srgbClr val="FF0000"/>
                  </a:solidFill>
                </a:endParaRPr>
              </a:p>
              <a:p>
                <a:pPr marL="0" indent="0" algn="ctr">
                  <a:buNone/>
                </a:pPr>
                <a14:m>
                  <m:oMathPara xmlns:m="http://schemas.openxmlformats.org/officeDocument/2006/math">
                    <m:oMathParaPr>
                      <m:jc m:val="centerGroup"/>
                    </m:oMathParaPr>
                    <m:oMath xmlns:m="http://schemas.openxmlformats.org/officeDocument/2006/math">
                      <m:r>
                        <a:rPr lang="pt-BR" sz="2600" b="0" i="1" cap="none" smtClean="0">
                          <a:solidFill>
                            <a:schemeClr val="tx1"/>
                          </a:solidFill>
                          <a:latin typeface="Cambria Math" panose="02040503050406030204" pitchFamily="18" charset="0"/>
                        </a:rPr>
                        <m:t>=</m:t>
                      </m:r>
                      <m:r>
                        <a:rPr lang="pt-BR" sz="2600" b="0" i="1" cap="none" smtClean="0">
                          <a:solidFill>
                            <a:schemeClr val="tx1"/>
                          </a:solidFill>
                          <a:latin typeface="Cambria Math" panose="02040503050406030204" pitchFamily="18" charset="0"/>
                        </a:rPr>
                        <m:t>𝑃</m:t>
                      </m:r>
                      <m:sSup>
                        <m:sSupPr>
                          <m:ctrlPr>
                            <a:rPr lang="pt-BR" sz="2600" b="0" i="1" cap="none" smtClean="0">
                              <a:solidFill>
                                <a:schemeClr val="tx1"/>
                              </a:solidFill>
                              <a:latin typeface="Cambria Math" panose="02040503050406030204" pitchFamily="18" charset="0"/>
                            </a:rPr>
                          </m:ctrlPr>
                        </m:sSupPr>
                        <m:e>
                          <m:r>
                            <a:rPr lang="pt-BR" sz="2600" b="0" i="1" cap="none" smtClean="0">
                              <a:solidFill>
                                <a:schemeClr val="tx1"/>
                              </a:solidFill>
                              <a:latin typeface="Cambria Math" panose="02040503050406030204" pitchFamily="18" charset="0"/>
                            </a:rPr>
                            <m:t>𝑀</m:t>
                          </m:r>
                        </m:e>
                        <m:sup>
                          <m:r>
                            <a:rPr lang="pt-BR" sz="2600" b="0" i="1" cap="none" smtClean="0">
                              <a:solidFill>
                                <a:schemeClr val="tx1"/>
                              </a:solidFill>
                              <a:latin typeface="Cambria Math" panose="02040503050406030204" pitchFamily="18" charset="0"/>
                            </a:rPr>
                            <m:t>𝑘</m:t>
                          </m:r>
                          <m:r>
                            <a:rPr lang="pt-BR" sz="2600" b="0" i="1" cap="none" smtClean="0">
                              <a:solidFill>
                                <a:schemeClr val="tx1"/>
                              </a:solidFill>
                              <a:latin typeface="Cambria Math" panose="02040503050406030204" pitchFamily="18" charset="0"/>
                            </a:rPr>
                            <m:t>+1</m:t>
                          </m:r>
                        </m:sup>
                      </m:sSup>
                      <m:f>
                        <m:fPr>
                          <m:ctrlPr>
                            <a:rPr lang="pt-BR" sz="2600" b="0" i="1" cap="none" smtClean="0">
                              <a:solidFill>
                                <a:schemeClr val="tx1"/>
                              </a:solidFill>
                              <a:latin typeface="Cambria Math" panose="02040503050406030204" pitchFamily="18" charset="0"/>
                            </a:rPr>
                          </m:ctrlPr>
                        </m:fPr>
                        <m:num>
                          <m:r>
                            <a:rPr lang="pt-BR" sz="2600" b="0" i="1" cap="none" smtClean="0">
                              <a:solidFill>
                                <a:schemeClr val="tx1"/>
                              </a:solidFill>
                              <a:latin typeface="Cambria Math" panose="02040503050406030204" pitchFamily="18" charset="0"/>
                            </a:rPr>
                            <m:t>−</m:t>
                          </m:r>
                          <m:r>
                            <a:rPr lang="pt-BR" sz="2600" b="0" i="1" cap="none" smtClean="0">
                              <a:solidFill>
                                <a:schemeClr val="tx1"/>
                              </a:solidFill>
                              <a:latin typeface="Cambria Math" panose="02040503050406030204" pitchFamily="18" charset="0"/>
                            </a:rPr>
                            <m:t>𝑌</m:t>
                          </m:r>
                          <m:d>
                            <m:dPr>
                              <m:ctrlPr>
                                <a:rPr lang="pt-BR" sz="2600" b="0" i="1" cap="none" smtClean="0">
                                  <a:solidFill>
                                    <a:schemeClr val="tx1"/>
                                  </a:solidFill>
                                  <a:latin typeface="Cambria Math" panose="02040503050406030204" pitchFamily="18" charset="0"/>
                                </a:rPr>
                              </m:ctrlPr>
                            </m:dPr>
                            <m:e>
                              <m:sSup>
                                <m:sSupPr>
                                  <m:ctrlPr>
                                    <a:rPr lang="pt-BR" sz="2600" i="1" cap="none">
                                      <a:latin typeface="Cambria Math" panose="02040503050406030204" pitchFamily="18" charset="0"/>
                                    </a:rPr>
                                  </m:ctrlPr>
                                </m:sSupPr>
                                <m:e>
                                  <m:r>
                                    <a:rPr lang="pt-BR" sz="2600" i="1" cap="none">
                                      <a:latin typeface="Cambria Math" panose="02040503050406030204" pitchFamily="18" charset="0"/>
                                    </a:rPr>
                                    <m:t>𝑀</m:t>
                                  </m:r>
                                </m:e>
                                <m:sup>
                                  <m:r>
                                    <a:rPr lang="pt-BR" sz="2600" i="1" cap="none">
                                      <a:latin typeface="Cambria Math" panose="02040503050406030204" pitchFamily="18" charset="0"/>
                                    </a:rPr>
                                    <m:t>𝑘</m:t>
                                  </m:r>
                                  <m:r>
                                    <a:rPr lang="pt-BR" sz="2600" i="1" cap="none">
                                      <a:latin typeface="Cambria Math" panose="02040503050406030204" pitchFamily="18" charset="0"/>
                                    </a:rPr>
                                    <m:t>+1</m:t>
                                  </m:r>
                                </m:sup>
                              </m:sSup>
                              <m:r>
                                <a:rPr lang="pt-BR" sz="2600" i="1" cap="none">
                                  <a:latin typeface="Cambria Math" panose="02040503050406030204" pitchFamily="18" charset="0"/>
                                </a:rPr>
                                <m:t>−</m:t>
                              </m:r>
                              <m:r>
                                <a:rPr lang="pt-BR" sz="2600" b="0" i="1" cap="none" smtClean="0">
                                  <a:latin typeface="Cambria Math" panose="02040503050406030204" pitchFamily="18" charset="0"/>
                                </a:rPr>
                                <m:t>𝑀</m:t>
                              </m:r>
                            </m:e>
                          </m:d>
                          <m:r>
                            <a:rPr lang="pt-BR" sz="2600" b="0" i="1" cap="none" smtClean="0">
                              <a:solidFill>
                                <a:schemeClr val="tx1"/>
                              </a:solidFill>
                              <a:latin typeface="Cambria Math" panose="02040503050406030204" pitchFamily="18" charset="0"/>
                            </a:rPr>
                            <m:t>−</m:t>
                          </m:r>
                          <m:r>
                            <a:rPr lang="pt-BR" sz="2600" b="0" i="1" cap="none" smtClean="0">
                              <a:solidFill>
                                <a:schemeClr val="tx1"/>
                              </a:solidFill>
                              <a:latin typeface="Cambria Math" panose="02040503050406030204" pitchFamily="18" charset="0"/>
                            </a:rPr>
                            <m:t>𝑌</m:t>
                          </m:r>
                          <m:r>
                            <a:rPr lang="pt-BR" sz="2600" b="0" i="1" cap="none" smtClean="0">
                              <a:solidFill>
                                <a:schemeClr val="tx1"/>
                              </a:solidFill>
                              <a:latin typeface="Cambria Math" panose="02040503050406030204" pitchFamily="18" charset="0"/>
                            </a:rPr>
                            <m:t>(</m:t>
                          </m:r>
                          <m:r>
                            <a:rPr lang="pt-BR" sz="2600" b="0" i="1" cap="none" smtClean="0">
                              <a:solidFill>
                                <a:schemeClr val="tx1"/>
                              </a:solidFill>
                              <a:latin typeface="Cambria Math" panose="02040503050406030204" pitchFamily="18" charset="0"/>
                            </a:rPr>
                            <m:t>𝑀</m:t>
                          </m:r>
                          <m:r>
                            <a:rPr lang="pt-BR" sz="2600" b="0" i="1" cap="none" smtClean="0">
                              <a:solidFill>
                                <a:schemeClr val="tx1"/>
                              </a:solidFill>
                              <a:latin typeface="Cambria Math" panose="02040503050406030204" pitchFamily="18" charset="0"/>
                            </a:rPr>
                            <m:t>−1)</m:t>
                          </m:r>
                        </m:num>
                        <m:den>
                          <m:r>
                            <a:rPr lang="pt-BR" sz="2600" b="0" i="1" cap="none" smtClean="0">
                              <a:solidFill>
                                <a:schemeClr val="tx1"/>
                              </a:solidFill>
                              <a:latin typeface="Cambria Math" panose="02040503050406030204" pitchFamily="18" charset="0"/>
                            </a:rPr>
                            <m:t>𝑀</m:t>
                          </m:r>
                          <m:r>
                            <a:rPr lang="pt-BR" sz="2600" b="0" i="1" cap="none" smtClean="0">
                              <a:solidFill>
                                <a:schemeClr val="tx1"/>
                              </a:solidFill>
                              <a:latin typeface="Cambria Math" panose="02040503050406030204" pitchFamily="18" charset="0"/>
                            </a:rPr>
                            <m:t>−1</m:t>
                          </m:r>
                        </m:den>
                      </m:f>
                    </m:oMath>
                  </m:oMathPara>
                </a14:m>
                <a:endParaRPr lang="pt-BR" sz="2600" cap="none" dirty="0">
                  <a:solidFill>
                    <a:srgbClr val="FF0000"/>
                  </a:solidFill>
                </a:endParaRPr>
              </a:p>
              <a:p>
                <a:pPr marL="0" indent="0" algn="ctr">
                  <a:buNone/>
                </a:pPr>
                <a14:m>
                  <m:oMathPara xmlns:m="http://schemas.openxmlformats.org/officeDocument/2006/math">
                    <m:oMathParaPr>
                      <m:jc m:val="centerGroup"/>
                    </m:oMathParaPr>
                    <m:oMath xmlns:m="http://schemas.openxmlformats.org/officeDocument/2006/math">
                      <m:r>
                        <a:rPr lang="pt-BR" sz="2600" i="1" cap="none">
                          <a:latin typeface="Cambria Math" panose="02040503050406030204" pitchFamily="18" charset="0"/>
                        </a:rPr>
                        <m:t>=</m:t>
                      </m:r>
                      <m:r>
                        <a:rPr lang="pt-BR" sz="2600" i="1" cap="none">
                          <a:latin typeface="Cambria Math" panose="02040503050406030204" pitchFamily="18" charset="0"/>
                        </a:rPr>
                        <m:t>𝑃</m:t>
                      </m:r>
                      <m:sSup>
                        <m:sSupPr>
                          <m:ctrlPr>
                            <a:rPr lang="pt-BR" sz="2600" i="1" cap="none">
                              <a:latin typeface="Cambria Math" panose="02040503050406030204" pitchFamily="18" charset="0"/>
                            </a:rPr>
                          </m:ctrlPr>
                        </m:sSupPr>
                        <m:e>
                          <m:r>
                            <a:rPr lang="pt-BR" sz="2600" i="1" cap="none">
                              <a:latin typeface="Cambria Math" panose="02040503050406030204" pitchFamily="18" charset="0"/>
                            </a:rPr>
                            <m:t>𝑀</m:t>
                          </m:r>
                        </m:e>
                        <m:sup>
                          <m:r>
                            <a:rPr lang="pt-BR" sz="2600" i="1" cap="none">
                              <a:latin typeface="Cambria Math" panose="02040503050406030204" pitchFamily="18" charset="0"/>
                            </a:rPr>
                            <m:t>𝑘</m:t>
                          </m:r>
                          <m:r>
                            <a:rPr lang="pt-BR" sz="2600" i="1" cap="none">
                              <a:latin typeface="Cambria Math" panose="02040503050406030204" pitchFamily="18" charset="0"/>
                            </a:rPr>
                            <m:t>+1</m:t>
                          </m:r>
                        </m:sup>
                      </m:sSup>
                      <m:f>
                        <m:fPr>
                          <m:ctrlPr>
                            <a:rPr lang="pt-BR" sz="2600" i="1" cap="none">
                              <a:latin typeface="Cambria Math" panose="02040503050406030204" pitchFamily="18" charset="0"/>
                            </a:rPr>
                          </m:ctrlPr>
                        </m:fPr>
                        <m:num>
                          <m:r>
                            <a:rPr lang="pt-BR" sz="2600" i="1" cap="none">
                              <a:latin typeface="Cambria Math" panose="02040503050406030204" pitchFamily="18" charset="0"/>
                            </a:rPr>
                            <m:t>−</m:t>
                          </m:r>
                          <m:r>
                            <a:rPr lang="pt-BR" sz="2600" i="1" cap="none">
                              <a:latin typeface="Cambria Math" panose="02040503050406030204" pitchFamily="18" charset="0"/>
                            </a:rPr>
                            <m:t>𝑌</m:t>
                          </m:r>
                          <m:d>
                            <m:dPr>
                              <m:ctrlPr>
                                <a:rPr lang="pt-BR" sz="2600" i="1" cap="none">
                                  <a:latin typeface="Cambria Math" panose="02040503050406030204" pitchFamily="18" charset="0"/>
                                </a:rPr>
                              </m:ctrlPr>
                            </m:dPr>
                            <m:e>
                              <m:sSup>
                                <m:sSupPr>
                                  <m:ctrlPr>
                                    <a:rPr lang="pt-BR" sz="2600" i="1" cap="none">
                                      <a:latin typeface="Cambria Math" panose="02040503050406030204" pitchFamily="18" charset="0"/>
                                    </a:rPr>
                                  </m:ctrlPr>
                                </m:sSupPr>
                                <m:e>
                                  <m:r>
                                    <a:rPr lang="pt-BR" sz="2600" i="1" cap="none">
                                      <a:latin typeface="Cambria Math" panose="02040503050406030204" pitchFamily="18" charset="0"/>
                                    </a:rPr>
                                    <m:t>𝑀</m:t>
                                  </m:r>
                                </m:e>
                                <m:sup>
                                  <m:r>
                                    <a:rPr lang="pt-BR" sz="2600" i="1" cap="none">
                                      <a:latin typeface="Cambria Math" panose="02040503050406030204" pitchFamily="18" charset="0"/>
                                    </a:rPr>
                                    <m:t>𝑘</m:t>
                                  </m:r>
                                  <m:r>
                                    <a:rPr lang="pt-BR" sz="2600" i="1" cap="none">
                                      <a:latin typeface="Cambria Math" panose="02040503050406030204" pitchFamily="18" charset="0"/>
                                    </a:rPr>
                                    <m:t>+1</m:t>
                                  </m:r>
                                </m:sup>
                              </m:sSup>
                              <m:r>
                                <a:rPr lang="pt-BR" sz="2600" i="1" cap="none">
                                  <a:latin typeface="Cambria Math" panose="02040503050406030204" pitchFamily="18" charset="0"/>
                                </a:rPr>
                                <m:t>−</m:t>
                              </m:r>
                              <m:r>
                                <a:rPr lang="pt-BR" sz="2600" b="0" i="1" cap="none" smtClean="0">
                                  <a:latin typeface="Cambria Math" panose="02040503050406030204" pitchFamily="18" charset="0"/>
                                </a:rPr>
                                <m:t>1</m:t>
                              </m:r>
                            </m:e>
                          </m:d>
                        </m:num>
                        <m:den>
                          <m:r>
                            <a:rPr lang="pt-BR" sz="2600" i="1" cap="none">
                              <a:latin typeface="Cambria Math" panose="02040503050406030204" pitchFamily="18" charset="0"/>
                            </a:rPr>
                            <m:t>𝑀</m:t>
                          </m:r>
                          <m:r>
                            <a:rPr lang="pt-BR" sz="2600" i="1" cap="none">
                              <a:latin typeface="Cambria Math" panose="02040503050406030204" pitchFamily="18" charset="0"/>
                            </a:rPr>
                            <m:t>−1</m:t>
                          </m:r>
                        </m:den>
                      </m:f>
                    </m:oMath>
                  </m:oMathPara>
                </a14:m>
                <a:endParaRPr lang="pt-BR" sz="2600" cap="none" dirty="0">
                  <a:solidFill>
                    <a:srgbClr val="FF0000"/>
                  </a:solidFill>
                </a:endParaRPr>
              </a:p>
              <a:p>
                <a:pPr marL="0" indent="0">
                  <a:buNone/>
                </a:pPr>
                <a:r>
                  <a:rPr lang="pt-BR" sz="2600" cap="none" dirty="0"/>
                  <a:t>Portanto, a fórmula é verdadeira para </a:t>
                </a:r>
                <a14:m>
                  <m:oMath xmlns:m="http://schemas.openxmlformats.org/officeDocument/2006/math">
                    <m:r>
                      <a:rPr lang="pt-BR" sz="2600" b="0" i="1" cap="none" smtClean="0">
                        <a:latin typeface="Cambria Math" panose="02040503050406030204" pitchFamily="18" charset="0"/>
                      </a:rPr>
                      <m:t>𝑡</m:t>
                    </m:r>
                    <m:r>
                      <a:rPr lang="pt-BR" sz="2600" b="0" i="1" cap="none" smtClean="0">
                        <a:latin typeface="Cambria Math" panose="02040503050406030204" pitchFamily="18" charset="0"/>
                      </a:rPr>
                      <m:t>=</m:t>
                    </m:r>
                    <m:r>
                      <a:rPr lang="pt-BR" sz="2600" b="0" i="1" cap="none" smtClean="0">
                        <a:latin typeface="Cambria Math" panose="02040503050406030204" pitchFamily="18" charset="0"/>
                      </a:rPr>
                      <m:t>𝑘</m:t>
                    </m:r>
                    <m:r>
                      <a:rPr lang="pt-BR" sz="2600" b="0" i="1" cap="none" smtClean="0">
                        <a:latin typeface="Cambria Math" panose="02040503050406030204" pitchFamily="18" charset="0"/>
                      </a:rPr>
                      <m:t>+1</m:t>
                    </m:r>
                  </m:oMath>
                </a14:m>
                <a:r>
                  <a:rPr lang="pt-BR" sz="2600" cap="none" dirty="0"/>
                  <a:t>, o que prova o teorema.</a:t>
                </a:r>
              </a:p>
            </p:txBody>
          </p:sp>
        </mc:Choice>
        <mc:Fallback>
          <p:sp>
            <p:nvSpPr>
              <p:cNvPr id="6" name="Espaço Reservado para Conteúdo 5">
                <a:extLst>
                  <a:ext uri="{FF2B5EF4-FFF2-40B4-BE49-F238E27FC236}">
                    <a16:creationId xmlns:a16="http://schemas.microsoft.com/office/drawing/2014/main" id="{7D4B232C-A757-4AE1-80C3-752B08629402}"/>
                  </a:ext>
                </a:extLst>
              </p:cNvPr>
              <p:cNvSpPr>
                <a:spLocks noGrp="1" noRot="1" noChangeAspect="1" noMove="1" noResize="1" noEditPoints="1" noAdjustHandles="1" noChangeArrowheads="1" noChangeShapeType="1" noTextEdit="1"/>
              </p:cNvSpPr>
              <p:nvPr>
                <p:ph idx="1"/>
              </p:nvPr>
            </p:nvSpPr>
            <p:spPr>
              <a:xfrm>
                <a:off x="913774" y="1209367"/>
                <a:ext cx="10364452" cy="5379921"/>
              </a:xfrm>
              <a:blipFill>
                <a:blip r:embed="rId2"/>
                <a:stretch>
                  <a:fillRect l="-1059" t="-680" b="-2492"/>
                </a:stretch>
              </a:blipFill>
            </p:spPr>
            <p:txBody>
              <a:bodyPr/>
              <a:lstStyle/>
              <a:p>
                <a:r>
                  <a:rPr lang="pt-BR">
                    <a:noFill/>
                  </a:rPr>
                  <a:t> </a:t>
                </a:r>
              </a:p>
            </p:txBody>
          </p:sp>
        </mc:Fallback>
      </mc:AlternateContent>
    </p:spTree>
    <p:extLst>
      <p:ext uri="{BB962C8B-B14F-4D97-AF65-F5344CB8AC3E}">
        <p14:creationId xmlns:p14="http://schemas.microsoft.com/office/powerpoint/2010/main" val="126768381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Tipos de Provas: Prova por indução</a:t>
            </a:r>
          </a:p>
        </p:txBody>
      </p:sp>
      <p:sp>
        <p:nvSpPr>
          <p:cNvPr id="3" name="Espaço Reservado para Número de Slide 2"/>
          <p:cNvSpPr>
            <a:spLocks noGrp="1"/>
          </p:cNvSpPr>
          <p:nvPr>
            <p:ph type="sldNum" sz="quarter" idx="12"/>
          </p:nvPr>
        </p:nvSpPr>
        <p:spPr/>
        <p:txBody>
          <a:bodyPr/>
          <a:lstStyle/>
          <a:p>
            <a:fld id="{F631A6C5-47D5-48C8-A12A-201366616B67}" type="slidenum">
              <a:rPr lang="pt-BR" smtClean="0"/>
              <a:t>107</a:t>
            </a:fld>
            <a:endParaRPr lang="pt-BR"/>
          </a:p>
        </p:txBody>
      </p:sp>
      <mc:AlternateContent xmlns:mc="http://schemas.openxmlformats.org/markup-compatibility/2006" xmlns:a14="http://schemas.microsoft.com/office/drawing/2010/main">
        <mc:Choice Requires="a14">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marL="0" indent="0">
                  <a:buNone/>
                </a:pPr>
                <a:r>
                  <a:rPr lang="pt-BR" sz="2800" b="1" cap="none" dirty="0"/>
                  <a:t>Exercícios: </a:t>
                </a:r>
              </a:p>
              <a:p>
                <a:pPr marL="457200" indent="-457200" algn="just">
                  <a:buAutoNum type="arabicPeriod"/>
                </a:pPr>
                <a:r>
                  <a:rPr lang="pt-BR" sz="2400" cap="none" dirty="0"/>
                  <a:t>Use a equação anterior para derivar uma fórmula para calcular o tamanho do pagamento mensal para uma amortização em termos do principal </a:t>
                </a:r>
                <a14:m>
                  <m:oMath xmlns:m="http://schemas.openxmlformats.org/officeDocument/2006/math">
                    <m:r>
                      <a:rPr lang="pt-BR" sz="2400" b="0" i="1" cap="none" smtClean="0">
                        <a:latin typeface="Cambria Math" panose="02040503050406030204" pitchFamily="18" charset="0"/>
                      </a:rPr>
                      <m:t>𝑃</m:t>
                    </m:r>
                  </m:oMath>
                </a14:m>
                <a:r>
                  <a:rPr lang="pt-BR" sz="2400" cap="none" dirty="0"/>
                  <a:t>, taxa de juros I, e o número de pagamentos </a:t>
                </a:r>
                <a14:m>
                  <m:oMath xmlns:m="http://schemas.openxmlformats.org/officeDocument/2006/math">
                    <m:r>
                      <a:rPr lang="pt-BR" sz="2400" b="0" i="1" cap="none" smtClean="0">
                        <a:latin typeface="Cambria Math" panose="02040503050406030204" pitchFamily="18" charset="0"/>
                      </a:rPr>
                      <m:t>𝑡</m:t>
                    </m:r>
                  </m:oMath>
                </a14:m>
                <a:r>
                  <a:rPr lang="pt-BR" sz="2400" cap="none" dirty="0"/>
                  <a:t>. Assuma que, após </a:t>
                </a:r>
                <a14:m>
                  <m:oMath xmlns:m="http://schemas.openxmlformats.org/officeDocument/2006/math">
                    <m:r>
                      <a:rPr lang="pt-BR" sz="2400" i="1" cap="none">
                        <a:latin typeface="Cambria Math" panose="02040503050406030204" pitchFamily="18" charset="0"/>
                      </a:rPr>
                      <m:t>𝑡</m:t>
                    </m:r>
                  </m:oMath>
                </a14:m>
                <a:r>
                  <a:rPr lang="pt-BR" sz="2400" cap="none" dirty="0"/>
                  <a:t> pagamentos tiverem sido feitos, o montante do empréstimo é reduzido a 0. Use a fórmula para calcular o montante em dólares de cada pagamento mensal para uma amortização de 30-anos com 360 pagamentos mensais sobre um montante de empréstimo inicial de $100.000 com uma taxa anual de juros de 5%.</a:t>
                </a:r>
              </a:p>
            </p:txBody>
          </p:sp>
        </mc:Choice>
        <mc:Fallback xmlns="">
          <p:sp>
            <p:nvSpPr>
              <p:cNvPr id="6" name="Espaço Reservado para Conteúdo 5">
                <a:extLst>
                  <a:ext uri="{FF2B5EF4-FFF2-40B4-BE49-F238E27FC236}">
                    <a16:creationId xmlns="" xmlns:a16="http://schemas.microsoft.com/office/drawing/2014/main" xmlns:a14="http://schemas.microsoft.com/office/drawing/2010/main" id="{7D4B232C-A757-4AE1-80C3-752B08629402}"/>
                  </a:ext>
                </a:extLst>
              </p:cNvPr>
              <p:cNvSpPr>
                <a:spLocks noGrp="1" noRot="1" noChangeAspect="1" noMove="1" noResize="1" noEditPoints="1" noAdjustHandles="1" noChangeArrowheads="1" noChangeShapeType="1" noTextEdit="1"/>
              </p:cNvSpPr>
              <p:nvPr>
                <p:ph idx="1"/>
              </p:nvPr>
            </p:nvSpPr>
            <p:spPr>
              <a:xfrm>
                <a:off x="913774" y="1209367"/>
                <a:ext cx="10364452" cy="5379921"/>
              </a:xfrm>
              <a:blipFill rotWithShape="0">
                <a:blip r:embed="rId2"/>
                <a:stretch>
                  <a:fillRect l="-1235" t="-227" r="-882"/>
                </a:stretch>
              </a:blipFill>
            </p:spPr>
            <p:txBody>
              <a:bodyPr/>
              <a:lstStyle/>
              <a:p>
                <a:r>
                  <a:rPr lang="pt-BR">
                    <a:noFill/>
                  </a:rPr>
                  <a:t> </a:t>
                </a:r>
              </a:p>
            </p:txBody>
          </p:sp>
        </mc:Fallback>
      </mc:AlternateContent>
    </p:spTree>
    <p:extLst>
      <p:ext uri="{BB962C8B-B14F-4D97-AF65-F5344CB8AC3E}">
        <p14:creationId xmlns:p14="http://schemas.microsoft.com/office/powerpoint/2010/main" val="50890336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Tipos de Provas: Prova por indução</a:t>
            </a:r>
          </a:p>
        </p:txBody>
      </p:sp>
      <p:sp>
        <p:nvSpPr>
          <p:cNvPr id="3" name="Espaço Reservado para Número de Slide 2"/>
          <p:cNvSpPr>
            <a:spLocks noGrp="1"/>
          </p:cNvSpPr>
          <p:nvPr>
            <p:ph type="sldNum" sz="quarter" idx="12"/>
          </p:nvPr>
        </p:nvSpPr>
        <p:spPr/>
        <p:txBody>
          <a:bodyPr/>
          <a:lstStyle/>
          <a:p>
            <a:fld id="{F631A6C5-47D5-48C8-A12A-201366616B67}" type="slidenum">
              <a:rPr lang="pt-BR" smtClean="0"/>
              <a:t>108</a:t>
            </a:fld>
            <a:endParaRPr lang="pt-BR"/>
          </a:p>
        </p:txBody>
      </p:sp>
      <mc:AlternateContent xmlns:mc="http://schemas.openxmlformats.org/markup-compatibility/2006" xmlns:a14="http://schemas.microsoft.com/office/drawing/2010/main">
        <mc:Choice Requires="a14">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marL="0" indent="0">
                  <a:buNone/>
                </a:pPr>
                <a:r>
                  <a:rPr lang="pt-BR" sz="2800" b="1" cap="none" dirty="0"/>
                  <a:t>Exercícios: </a:t>
                </a:r>
              </a:p>
              <a:p>
                <a:pPr marL="0" indent="0">
                  <a:buNone/>
                </a:pPr>
                <a:r>
                  <a:rPr lang="pt-BR" sz="2400" cap="none" dirty="0"/>
                  <a:t>2.  Encontre o erro na seguinte prova de que 2 = 1. </a:t>
                </a:r>
              </a:p>
              <a:p>
                <a:pPr marL="0" indent="0" algn="just">
                  <a:buNone/>
                </a:pPr>
                <a:r>
                  <a:rPr lang="pt-BR" sz="2600" i="1" cap="none" dirty="0"/>
                  <a:t>Considere a equação </a:t>
                </a:r>
                <a14:m>
                  <m:oMath xmlns:m="http://schemas.openxmlformats.org/officeDocument/2006/math">
                    <m:r>
                      <a:rPr lang="pt-BR" sz="2600" b="0" i="1" cap="none" smtClean="0">
                        <a:latin typeface="Cambria Math" panose="02040503050406030204" pitchFamily="18" charset="0"/>
                      </a:rPr>
                      <m:t>𝑎</m:t>
                    </m:r>
                    <m:r>
                      <a:rPr lang="pt-BR" sz="2600" b="0" i="1" cap="none" smtClean="0">
                        <a:latin typeface="Cambria Math" panose="02040503050406030204" pitchFamily="18" charset="0"/>
                      </a:rPr>
                      <m:t>=</m:t>
                    </m:r>
                    <m:r>
                      <a:rPr lang="pt-BR" sz="2600" b="0" i="1" cap="none" smtClean="0">
                        <a:latin typeface="Cambria Math" panose="02040503050406030204" pitchFamily="18" charset="0"/>
                      </a:rPr>
                      <m:t>𝑏</m:t>
                    </m:r>
                  </m:oMath>
                </a14:m>
                <a:r>
                  <a:rPr lang="pt-BR" sz="2600" i="1" cap="none" dirty="0"/>
                  <a:t>. Multiplique ambos os lados por </a:t>
                </a:r>
                <a14:m>
                  <m:oMath xmlns:m="http://schemas.openxmlformats.org/officeDocument/2006/math">
                    <m:r>
                      <a:rPr lang="pt-BR" sz="2600" b="0" i="1" cap="none" smtClean="0">
                        <a:latin typeface="Cambria Math" panose="02040503050406030204" pitchFamily="18" charset="0"/>
                      </a:rPr>
                      <m:t>𝑎</m:t>
                    </m:r>
                  </m:oMath>
                </a14:m>
                <a:r>
                  <a:rPr lang="pt-BR" sz="2600" i="1" cap="none" dirty="0"/>
                  <a:t> para obter </a:t>
                </a:r>
                <a14:m>
                  <m:oMath xmlns:m="http://schemas.openxmlformats.org/officeDocument/2006/math">
                    <m:sSup>
                      <m:sSupPr>
                        <m:ctrlPr>
                          <a:rPr lang="pt-BR" sz="2600" i="1" cap="none" smtClean="0">
                            <a:latin typeface="Cambria Math" panose="02040503050406030204" pitchFamily="18" charset="0"/>
                          </a:rPr>
                        </m:ctrlPr>
                      </m:sSupPr>
                      <m:e>
                        <m:r>
                          <a:rPr lang="pt-BR" sz="2600" b="0" i="1" cap="none" smtClean="0">
                            <a:latin typeface="Cambria Math" panose="02040503050406030204" pitchFamily="18" charset="0"/>
                          </a:rPr>
                          <m:t>𝑎</m:t>
                        </m:r>
                      </m:e>
                      <m:sup>
                        <m:r>
                          <a:rPr lang="pt-BR" sz="2600" b="0" i="1" cap="none" smtClean="0">
                            <a:latin typeface="Cambria Math" panose="02040503050406030204" pitchFamily="18" charset="0"/>
                          </a:rPr>
                          <m:t>2</m:t>
                        </m:r>
                      </m:sup>
                    </m:sSup>
                    <m:r>
                      <a:rPr lang="pt-BR" sz="2600" b="0" i="1" cap="none" smtClean="0">
                        <a:latin typeface="Cambria Math" panose="02040503050406030204" pitchFamily="18" charset="0"/>
                      </a:rPr>
                      <m:t>=</m:t>
                    </m:r>
                    <m:r>
                      <a:rPr lang="pt-BR" sz="2600" b="0" i="1" cap="none" smtClean="0">
                        <a:latin typeface="Cambria Math" panose="02040503050406030204" pitchFamily="18" charset="0"/>
                      </a:rPr>
                      <m:t>𝑎𝑏</m:t>
                    </m:r>
                  </m:oMath>
                </a14:m>
                <a:r>
                  <a:rPr lang="pt-BR" sz="2600" i="1" cap="none" dirty="0"/>
                  <a:t>. Subtraia </a:t>
                </a:r>
                <a14:m>
                  <m:oMath xmlns:m="http://schemas.openxmlformats.org/officeDocument/2006/math">
                    <m:sSup>
                      <m:sSupPr>
                        <m:ctrlPr>
                          <a:rPr lang="pt-BR" sz="2600" i="1" cap="none" smtClean="0">
                            <a:latin typeface="Cambria Math" panose="02040503050406030204" pitchFamily="18" charset="0"/>
                          </a:rPr>
                        </m:ctrlPr>
                      </m:sSupPr>
                      <m:e>
                        <m:r>
                          <a:rPr lang="pt-BR" sz="2600" b="0" i="1" cap="none" smtClean="0">
                            <a:latin typeface="Cambria Math" panose="02040503050406030204" pitchFamily="18" charset="0"/>
                          </a:rPr>
                          <m:t>𝑏</m:t>
                        </m:r>
                      </m:e>
                      <m:sup>
                        <m:r>
                          <a:rPr lang="pt-BR" sz="2600" b="0" i="1" cap="none" smtClean="0">
                            <a:latin typeface="Cambria Math" panose="02040503050406030204" pitchFamily="18" charset="0"/>
                          </a:rPr>
                          <m:t>2</m:t>
                        </m:r>
                      </m:sup>
                    </m:sSup>
                  </m:oMath>
                </a14:m>
                <a:r>
                  <a:rPr lang="pt-BR" sz="2600" i="1" cap="none" dirty="0"/>
                  <a:t> de ambos os lados para obter </a:t>
                </a:r>
                <a14:m>
                  <m:oMath xmlns:m="http://schemas.openxmlformats.org/officeDocument/2006/math">
                    <m:sSup>
                      <m:sSupPr>
                        <m:ctrlPr>
                          <a:rPr lang="pt-BR" sz="2600" i="1" cap="none" smtClean="0">
                            <a:latin typeface="Cambria Math" panose="02040503050406030204" pitchFamily="18" charset="0"/>
                          </a:rPr>
                        </m:ctrlPr>
                      </m:sSupPr>
                      <m:e>
                        <m:r>
                          <a:rPr lang="pt-BR" sz="2600" b="0" i="1" cap="none" smtClean="0">
                            <a:latin typeface="Cambria Math" panose="02040503050406030204" pitchFamily="18" charset="0"/>
                          </a:rPr>
                          <m:t>𝑎</m:t>
                        </m:r>
                      </m:e>
                      <m:sup>
                        <m:r>
                          <a:rPr lang="pt-BR" sz="2600" b="0" i="1" cap="none" smtClean="0">
                            <a:latin typeface="Cambria Math" panose="02040503050406030204" pitchFamily="18" charset="0"/>
                          </a:rPr>
                          <m:t>2</m:t>
                        </m:r>
                      </m:sup>
                    </m:sSup>
                    <m:r>
                      <a:rPr lang="pt-BR" sz="2600" b="0" i="1" cap="none" smtClean="0">
                        <a:latin typeface="Cambria Math" panose="02040503050406030204" pitchFamily="18" charset="0"/>
                      </a:rPr>
                      <m:t>−</m:t>
                    </m:r>
                    <m:sSup>
                      <m:sSupPr>
                        <m:ctrlPr>
                          <a:rPr lang="pt-BR" sz="2600" b="0" i="1" cap="none" smtClean="0">
                            <a:latin typeface="Cambria Math" panose="02040503050406030204" pitchFamily="18" charset="0"/>
                          </a:rPr>
                        </m:ctrlPr>
                      </m:sSupPr>
                      <m:e>
                        <m:r>
                          <a:rPr lang="pt-BR" sz="2600" b="0" i="1" cap="none" smtClean="0">
                            <a:latin typeface="Cambria Math" panose="02040503050406030204" pitchFamily="18" charset="0"/>
                          </a:rPr>
                          <m:t>𝑏</m:t>
                        </m:r>
                      </m:e>
                      <m:sup>
                        <m:r>
                          <a:rPr lang="pt-BR" sz="2600" b="0" i="1" cap="none" smtClean="0">
                            <a:latin typeface="Cambria Math" panose="02040503050406030204" pitchFamily="18" charset="0"/>
                          </a:rPr>
                          <m:t>2</m:t>
                        </m:r>
                      </m:sup>
                    </m:sSup>
                    <m:r>
                      <a:rPr lang="pt-BR" sz="2600" b="0" i="1" cap="none" smtClean="0">
                        <a:latin typeface="Cambria Math" panose="02040503050406030204" pitchFamily="18" charset="0"/>
                      </a:rPr>
                      <m:t>=</m:t>
                    </m:r>
                    <m:r>
                      <a:rPr lang="pt-BR" sz="2600" b="0" i="1" cap="none" smtClean="0">
                        <a:latin typeface="Cambria Math" panose="02040503050406030204" pitchFamily="18" charset="0"/>
                      </a:rPr>
                      <m:t>𝑎𝑏</m:t>
                    </m:r>
                    <m:r>
                      <a:rPr lang="pt-BR" sz="2600" b="0" i="1" cap="none" smtClean="0">
                        <a:latin typeface="Cambria Math" panose="02040503050406030204" pitchFamily="18" charset="0"/>
                      </a:rPr>
                      <m:t>−</m:t>
                    </m:r>
                    <m:sSup>
                      <m:sSupPr>
                        <m:ctrlPr>
                          <a:rPr lang="pt-BR" sz="2600" b="0" i="1" cap="none" smtClean="0">
                            <a:latin typeface="Cambria Math" panose="02040503050406030204" pitchFamily="18" charset="0"/>
                          </a:rPr>
                        </m:ctrlPr>
                      </m:sSupPr>
                      <m:e>
                        <m:r>
                          <a:rPr lang="pt-BR" sz="2600" b="0" i="1" cap="none" smtClean="0">
                            <a:latin typeface="Cambria Math" panose="02040503050406030204" pitchFamily="18" charset="0"/>
                          </a:rPr>
                          <m:t>𝑏</m:t>
                        </m:r>
                      </m:e>
                      <m:sup>
                        <m:r>
                          <a:rPr lang="pt-BR" sz="2600" b="0" i="1" cap="none" smtClean="0">
                            <a:latin typeface="Cambria Math" panose="02040503050406030204" pitchFamily="18" charset="0"/>
                          </a:rPr>
                          <m:t>2</m:t>
                        </m:r>
                      </m:sup>
                    </m:sSup>
                  </m:oMath>
                </a14:m>
                <a:r>
                  <a:rPr lang="pt-BR" sz="2600" i="1" cap="none" dirty="0"/>
                  <a:t>. Agora fatore cada lado, </a:t>
                </a:r>
                <a14:m>
                  <m:oMath xmlns:m="http://schemas.openxmlformats.org/officeDocument/2006/math">
                    <m:d>
                      <m:dPr>
                        <m:ctrlPr>
                          <a:rPr lang="pt-BR" sz="2600" b="0" i="1" cap="none" smtClean="0">
                            <a:latin typeface="Cambria Math" panose="02040503050406030204" pitchFamily="18" charset="0"/>
                          </a:rPr>
                        </m:ctrlPr>
                      </m:dPr>
                      <m:e>
                        <m:r>
                          <a:rPr lang="pt-BR" sz="2600" b="0" i="1" cap="none" smtClean="0">
                            <a:latin typeface="Cambria Math" panose="02040503050406030204" pitchFamily="18" charset="0"/>
                          </a:rPr>
                          <m:t>𝑎</m:t>
                        </m:r>
                        <m:r>
                          <a:rPr lang="pt-BR" sz="2600" b="0" i="1" cap="none" smtClean="0">
                            <a:latin typeface="Cambria Math" panose="02040503050406030204" pitchFamily="18" charset="0"/>
                          </a:rPr>
                          <m:t>+</m:t>
                        </m:r>
                        <m:r>
                          <a:rPr lang="pt-BR" sz="2600" b="0" i="1" cap="none" smtClean="0">
                            <a:latin typeface="Cambria Math" panose="02040503050406030204" pitchFamily="18" charset="0"/>
                          </a:rPr>
                          <m:t>𝑏</m:t>
                        </m:r>
                      </m:e>
                    </m:d>
                    <m:d>
                      <m:dPr>
                        <m:ctrlPr>
                          <a:rPr lang="pt-BR" sz="2600" b="0" i="1" cap="none" smtClean="0">
                            <a:latin typeface="Cambria Math" panose="02040503050406030204" pitchFamily="18" charset="0"/>
                          </a:rPr>
                        </m:ctrlPr>
                      </m:dPr>
                      <m:e>
                        <m:r>
                          <a:rPr lang="pt-BR" sz="2600" b="0" i="1" cap="none" smtClean="0">
                            <a:latin typeface="Cambria Math" panose="02040503050406030204" pitchFamily="18" charset="0"/>
                          </a:rPr>
                          <m:t>𝑎</m:t>
                        </m:r>
                        <m:r>
                          <a:rPr lang="pt-BR" sz="2600" b="0" i="1" cap="none" smtClean="0">
                            <a:latin typeface="Cambria Math" panose="02040503050406030204" pitchFamily="18" charset="0"/>
                          </a:rPr>
                          <m:t>−</m:t>
                        </m:r>
                        <m:r>
                          <a:rPr lang="pt-BR" sz="2600" b="0" i="1" cap="none" smtClean="0">
                            <a:latin typeface="Cambria Math" panose="02040503050406030204" pitchFamily="18" charset="0"/>
                          </a:rPr>
                          <m:t>𝑏</m:t>
                        </m:r>
                      </m:e>
                    </m:d>
                    <m:r>
                      <a:rPr lang="pt-BR" sz="2600" b="0" i="1" cap="none" smtClean="0">
                        <a:latin typeface="Cambria Math" panose="02040503050406030204" pitchFamily="18" charset="0"/>
                      </a:rPr>
                      <m:t>=</m:t>
                    </m:r>
                    <m:r>
                      <a:rPr lang="pt-BR" sz="2600" b="0" i="1" cap="none" smtClean="0">
                        <a:latin typeface="Cambria Math" panose="02040503050406030204" pitchFamily="18" charset="0"/>
                      </a:rPr>
                      <m:t>𝑏</m:t>
                    </m:r>
                    <m:r>
                      <a:rPr lang="pt-BR" sz="2600" b="0" i="1" cap="none" smtClean="0">
                        <a:latin typeface="Cambria Math" panose="02040503050406030204" pitchFamily="18" charset="0"/>
                      </a:rPr>
                      <m:t>(</m:t>
                    </m:r>
                    <m:r>
                      <a:rPr lang="pt-BR" sz="2600" b="0" i="1" cap="none" smtClean="0">
                        <a:latin typeface="Cambria Math" panose="02040503050406030204" pitchFamily="18" charset="0"/>
                      </a:rPr>
                      <m:t>𝑎</m:t>
                    </m:r>
                    <m:r>
                      <a:rPr lang="pt-BR" sz="2600" b="0" i="1" cap="none" smtClean="0">
                        <a:latin typeface="Cambria Math" panose="02040503050406030204" pitchFamily="18" charset="0"/>
                      </a:rPr>
                      <m:t>−</m:t>
                    </m:r>
                    <m:r>
                      <a:rPr lang="pt-BR" sz="2600" b="0" i="1" cap="none" smtClean="0">
                        <a:latin typeface="Cambria Math" panose="02040503050406030204" pitchFamily="18" charset="0"/>
                      </a:rPr>
                      <m:t>𝑏</m:t>
                    </m:r>
                    <m:r>
                      <a:rPr lang="pt-BR" sz="2600" b="0" i="1" cap="none" smtClean="0">
                        <a:latin typeface="Cambria Math" panose="02040503050406030204" pitchFamily="18" charset="0"/>
                      </a:rPr>
                      <m:t>)</m:t>
                    </m:r>
                  </m:oMath>
                </a14:m>
                <a:r>
                  <a:rPr lang="pt-BR" sz="2600" i="1" cap="none" dirty="0"/>
                  <a:t>, e divida cada lado por </a:t>
                </a:r>
                <a14:m>
                  <m:oMath xmlns:m="http://schemas.openxmlformats.org/officeDocument/2006/math">
                    <m:r>
                      <a:rPr lang="pt-BR" sz="2600" b="0" i="1" cap="none" smtClean="0">
                        <a:latin typeface="Cambria Math" panose="02040503050406030204" pitchFamily="18" charset="0"/>
                      </a:rPr>
                      <m:t>(</m:t>
                    </m:r>
                    <m:r>
                      <a:rPr lang="pt-BR" sz="2600" b="0" i="1" cap="none" smtClean="0">
                        <a:latin typeface="Cambria Math" panose="02040503050406030204" pitchFamily="18" charset="0"/>
                      </a:rPr>
                      <m:t>𝑎</m:t>
                    </m:r>
                    <m:r>
                      <a:rPr lang="pt-BR" sz="2600" b="0" i="1" cap="none" smtClean="0">
                        <a:latin typeface="Cambria Math" panose="02040503050406030204" pitchFamily="18" charset="0"/>
                      </a:rPr>
                      <m:t>−</m:t>
                    </m:r>
                    <m:r>
                      <a:rPr lang="pt-BR" sz="2600" b="0" i="1" cap="none" smtClean="0">
                        <a:latin typeface="Cambria Math" panose="02040503050406030204" pitchFamily="18" charset="0"/>
                      </a:rPr>
                      <m:t>𝑏</m:t>
                    </m:r>
                    <m:r>
                      <a:rPr lang="pt-BR" sz="2600" b="0" i="1" cap="none" smtClean="0">
                        <a:latin typeface="Cambria Math" panose="02040503050406030204" pitchFamily="18" charset="0"/>
                      </a:rPr>
                      <m:t>)</m:t>
                    </m:r>
                  </m:oMath>
                </a14:m>
                <a:r>
                  <a:rPr lang="pt-BR" sz="2600" i="1" cap="none" dirty="0"/>
                  <a:t>, para chegar em </a:t>
                </a:r>
                <a14:m>
                  <m:oMath xmlns:m="http://schemas.openxmlformats.org/officeDocument/2006/math">
                    <m:r>
                      <a:rPr lang="pt-BR" sz="2600" b="0" i="1" cap="none" smtClean="0">
                        <a:latin typeface="Cambria Math" panose="02040503050406030204" pitchFamily="18" charset="0"/>
                      </a:rPr>
                      <m:t>𝑎</m:t>
                    </m:r>
                    <m:r>
                      <a:rPr lang="pt-BR" sz="2600" b="0" i="1" cap="none" smtClean="0">
                        <a:latin typeface="Cambria Math" panose="02040503050406030204" pitchFamily="18" charset="0"/>
                      </a:rPr>
                      <m:t>+</m:t>
                    </m:r>
                    <m:r>
                      <a:rPr lang="pt-BR" sz="2600" b="0" i="1" cap="none" smtClean="0">
                        <a:latin typeface="Cambria Math" panose="02040503050406030204" pitchFamily="18" charset="0"/>
                      </a:rPr>
                      <m:t>𝑏</m:t>
                    </m:r>
                    <m:r>
                      <a:rPr lang="pt-BR" sz="2600" b="0" i="1" cap="none" smtClean="0">
                        <a:latin typeface="Cambria Math" panose="02040503050406030204" pitchFamily="18" charset="0"/>
                      </a:rPr>
                      <m:t>=</m:t>
                    </m:r>
                    <m:r>
                      <a:rPr lang="pt-BR" sz="2600" b="0" i="1" cap="none" smtClean="0">
                        <a:latin typeface="Cambria Math" panose="02040503050406030204" pitchFamily="18" charset="0"/>
                      </a:rPr>
                      <m:t>𝑏</m:t>
                    </m:r>
                  </m:oMath>
                </a14:m>
                <a:r>
                  <a:rPr lang="pt-BR" sz="2600" i="1" cap="none" dirty="0"/>
                  <a:t>. Finalmente, faça </a:t>
                </a:r>
                <a14:m>
                  <m:oMath xmlns:m="http://schemas.openxmlformats.org/officeDocument/2006/math">
                    <m:r>
                      <a:rPr lang="pt-BR" sz="2600" b="0" i="1" cap="none" smtClean="0">
                        <a:latin typeface="Cambria Math" panose="02040503050406030204" pitchFamily="18" charset="0"/>
                      </a:rPr>
                      <m:t>𝑎</m:t>
                    </m:r>
                  </m:oMath>
                </a14:m>
                <a:r>
                  <a:rPr lang="pt-BR" sz="2600" i="1" cap="none" dirty="0"/>
                  <a:t> e </a:t>
                </a:r>
                <a14:m>
                  <m:oMath xmlns:m="http://schemas.openxmlformats.org/officeDocument/2006/math">
                    <m:r>
                      <a:rPr lang="pt-BR" sz="2600" b="0" i="1" cap="none" smtClean="0">
                        <a:latin typeface="Cambria Math" panose="02040503050406030204" pitchFamily="18" charset="0"/>
                      </a:rPr>
                      <m:t>𝑏</m:t>
                    </m:r>
                  </m:oMath>
                </a14:m>
                <a:r>
                  <a:rPr lang="pt-BR" sz="2600" i="1" cap="none" dirty="0"/>
                  <a:t> b iguais a 1, o que mostra que 2 = 1.</a:t>
                </a:r>
                <a:endParaRPr lang="pt-BR" sz="2600" i="1" cap="none" dirty="0">
                  <a:solidFill>
                    <a:srgbClr val="FF0000"/>
                  </a:solidFill>
                </a:endParaRPr>
              </a:p>
            </p:txBody>
          </p:sp>
        </mc:Choice>
        <mc:Fallback xmlns="">
          <p:sp>
            <p:nvSpPr>
              <p:cNvPr id="6" name="Espaço Reservado para Conteúdo 5">
                <a:extLst>
                  <a:ext uri="{FF2B5EF4-FFF2-40B4-BE49-F238E27FC236}">
                    <a16:creationId xmlns="" xmlns:a16="http://schemas.microsoft.com/office/drawing/2014/main" xmlns:a14="http://schemas.microsoft.com/office/drawing/2010/main" id="{7D4B232C-A757-4AE1-80C3-752B08629402}"/>
                  </a:ext>
                </a:extLst>
              </p:cNvPr>
              <p:cNvSpPr>
                <a:spLocks noGrp="1" noRot="1" noChangeAspect="1" noMove="1" noResize="1" noEditPoints="1" noAdjustHandles="1" noChangeArrowheads="1" noChangeShapeType="1" noTextEdit="1"/>
              </p:cNvSpPr>
              <p:nvPr>
                <p:ph idx="1"/>
              </p:nvPr>
            </p:nvSpPr>
            <p:spPr>
              <a:xfrm>
                <a:off x="913774" y="1209367"/>
                <a:ext cx="10364452" cy="5379921"/>
              </a:xfrm>
              <a:blipFill rotWithShape="0">
                <a:blip r:embed="rId2"/>
                <a:stretch>
                  <a:fillRect l="-1235" t="-227" r="-1059"/>
                </a:stretch>
              </a:blipFill>
            </p:spPr>
            <p:txBody>
              <a:bodyPr/>
              <a:lstStyle/>
              <a:p>
                <a:r>
                  <a:rPr lang="pt-BR">
                    <a:noFill/>
                  </a:rPr>
                  <a:t> </a:t>
                </a:r>
              </a:p>
            </p:txBody>
          </p:sp>
        </mc:Fallback>
      </mc:AlternateContent>
    </p:spTree>
    <p:extLst>
      <p:ext uri="{BB962C8B-B14F-4D97-AF65-F5344CB8AC3E}">
        <p14:creationId xmlns:p14="http://schemas.microsoft.com/office/powerpoint/2010/main" val="3119941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r>
              <a:rPr lang="pt-BR" sz="4400" cap="none" dirty="0"/>
              <a:t>Por que estudar Teoria da Computação?</a:t>
            </a:r>
          </a:p>
        </p:txBody>
      </p:sp>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710813"/>
            <a:ext cx="10364452" cy="4878475"/>
          </a:xfrm>
        </p:spPr>
        <p:txBody>
          <a:bodyPr>
            <a:normAutofit/>
          </a:bodyPr>
          <a:lstStyle/>
          <a:p>
            <a:pPr algn="just"/>
            <a:r>
              <a:rPr lang="pt-BR" sz="2800" cap="none" dirty="0"/>
              <a:t>Tecnologias se tornam obsoletas mas Teorias permanecem para sempre.</a:t>
            </a:r>
          </a:p>
          <a:p>
            <a:pPr algn="just"/>
            <a:r>
              <a:rPr lang="pt-BR" sz="2800" cap="none" dirty="0"/>
              <a:t>Teoria da Computação provê ferramentas para resolver problemas computacionais como expressões regulares para combinações de padrões de </a:t>
            </a:r>
            <a:r>
              <a:rPr lang="pt-BR" sz="2800" i="1" cap="none" dirty="0" err="1"/>
              <a:t>strings</a:t>
            </a:r>
            <a:r>
              <a:rPr lang="pt-BR" sz="2800" cap="none" dirty="0"/>
              <a:t>.</a:t>
            </a:r>
          </a:p>
          <a:p>
            <a:pPr algn="just"/>
            <a:r>
              <a:rPr lang="pt-BR" sz="2800" cap="none" dirty="0"/>
              <a:t>Estudar diferentes tipos de gramáticas ajuda em muitas outras áreas como projeto de compiladores e processamento de linguagem natural.</a:t>
            </a:r>
          </a:p>
        </p:txBody>
      </p:sp>
      <p:sp>
        <p:nvSpPr>
          <p:cNvPr id="3" name="Espaço Reservado para Número de Slide 2"/>
          <p:cNvSpPr>
            <a:spLocks noGrp="1"/>
          </p:cNvSpPr>
          <p:nvPr>
            <p:ph type="sldNum" sz="quarter" idx="12"/>
          </p:nvPr>
        </p:nvSpPr>
        <p:spPr/>
        <p:txBody>
          <a:bodyPr/>
          <a:lstStyle/>
          <a:p>
            <a:fld id="{F631A6C5-47D5-48C8-A12A-201366616B67}" type="slidenum">
              <a:rPr lang="pt-BR" smtClean="0"/>
              <a:t>11</a:t>
            </a:fld>
            <a:endParaRPr lang="pt-BR"/>
          </a:p>
        </p:txBody>
      </p:sp>
    </p:spTree>
    <p:extLst>
      <p:ext uri="{BB962C8B-B14F-4D97-AF65-F5344CB8AC3E}">
        <p14:creationId xmlns:p14="http://schemas.microsoft.com/office/powerpoint/2010/main" val="630939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Teoria da Complexidade</a:t>
            </a:r>
          </a:p>
        </p:txBody>
      </p:sp>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algn="just"/>
            <a:endParaRPr lang="pt-BR" sz="2800" cap="none" dirty="0"/>
          </a:p>
          <a:p>
            <a:pPr algn="just"/>
            <a:r>
              <a:rPr lang="pt-BR" sz="2800" cap="none" dirty="0"/>
              <a:t>Classiﬁcar problemas de acordo com o seu grau de diﬁculdade.</a:t>
            </a:r>
          </a:p>
          <a:p>
            <a:pPr algn="just"/>
            <a:r>
              <a:rPr lang="pt-BR" sz="2800" cap="none" dirty="0"/>
              <a:t>Dar uma prova rigorosa de que um problema que parece difícil, é verdadeiramente difícil.</a:t>
            </a:r>
          </a:p>
          <a:p>
            <a:pPr algn="just"/>
            <a:r>
              <a:rPr lang="pt-BR" sz="2800" cap="none" dirty="0"/>
              <a:t>Exemplos de problemas fáceis:</a:t>
            </a:r>
          </a:p>
          <a:p>
            <a:pPr marL="176213" indent="0" algn="just">
              <a:buFont typeface="Wingdings" panose="05000000000000000000" pitchFamily="2" charset="2"/>
              <a:buChar char="Ø"/>
            </a:pPr>
            <a:r>
              <a:rPr lang="pt-BR" sz="2200" cap="none" dirty="0"/>
              <a:t>Converter um número decimal para sua representação binária (ou vice-versa).</a:t>
            </a:r>
          </a:p>
          <a:p>
            <a:pPr marL="176213" indent="0" algn="just">
              <a:buFont typeface="Wingdings" panose="05000000000000000000" pitchFamily="2" charset="2"/>
              <a:buChar char="Ø"/>
            </a:pPr>
            <a:r>
              <a:rPr lang="pt-BR" sz="2200" cap="none" dirty="0"/>
              <a:t>Ordenar uma sequência de 1 milhão de números. (qualquer computador resolve)</a:t>
            </a:r>
          </a:p>
          <a:p>
            <a:pPr marL="176213" indent="0" algn="just">
              <a:buFont typeface="Wingdings" panose="05000000000000000000" pitchFamily="2" charset="2"/>
              <a:buChar char="Ø"/>
            </a:pPr>
            <a:r>
              <a:rPr lang="pt-BR" sz="2200" cap="none" dirty="0"/>
              <a:t>Computar a forma mais rápida de dirigir de uma dado lugar para outro.</a:t>
            </a:r>
          </a:p>
        </p:txBody>
      </p:sp>
      <p:sp>
        <p:nvSpPr>
          <p:cNvPr id="3" name="Espaço Reservado para Número de Slide 2"/>
          <p:cNvSpPr>
            <a:spLocks noGrp="1"/>
          </p:cNvSpPr>
          <p:nvPr>
            <p:ph type="sldNum" sz="quarter" idx="12"/>
          </p:nvPr>
        </p:nvSpPr>
        <p:spPr/>
        <p:txBody>
          <a:bodyPr/>
          <a:lstStyle/>
          <a:p>
            <a:fld id="{F631A6C5-47D5-48C8-A12A-201366616B67}" type="slidenum">
              <a:rPr lang="pt-BR" smtClean="0"/>
              <a:t>12</a:t>
            </a:fld>
            <a:endParaRPr lang="pt-BR"/>
          </a:p>
        </p:txBody>
      </p:sp>
    </p:spTree>
    <p:extLst>
      <p:ext uri="{BB962C8B-B14F-4D97-AF65-F5344CB8AC3E}">
        <p14:creationId xmlns:p14="http://schemas.microsoft.com/office/powerpoint/2010/main" val="2183896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Teoria da Complexidade</a:t>
            </a:r>
          </a:p>
        </p:txBody>
      </p:sp>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algn="just"/>
            <a:r>
              <a:rPr lang="pt-BR" sz="2800" cap="none" dirty="0"/>
              <a:t>Exemplos de problemas difíceis:</a:t>
            </a:r>
          </a:p>
          <a:p>
            <a:pPr marL="176213" indent="0" algn="just">
              <a:buFont typeface="Wingdings" panose="05000000000000000000" pitchFamily="2" charset="2"/>
              <a:buChar char="Ø"/>
              <a:tabLst>
                <a:tab pos="88900" algn="l"/>
              </a:tabLst>
            </a:pPr>
            <a:r>
              <a:rPr lang="pt-BR" cap="none" dirty="0"/>
              <a:t>Escalonar horários de aulas e salas de aulas de todos os cursos da universidade. (1000 aulas pode levar séculos)</a:t>
            </a:r>
          </a:p>
          <a:p>
            <a:pPr marL="176213" indent="0" algn="just">
              <a:buFont typeface="Wingdings" panose="05000000000000000000" pitchFamily="2" charset="2"/>
              <a:buChar char="Ø"/>
              <a:tabLst>
                <a:tab pos="88900" algn="l"/>
              </a:tabLst>
            </a:pPr>
            <a:r>
              <a:rPr lang="pt-BR" cap="none" dirty="0"/>
              <a:t>Fatorar um número inteiro de 300 dígitos em seus fatores primos.</a:t>
            </a:r>
          </a:p>
          <a:p>
            <a:pPr algn="just"/>
            <a:endParaRPr lang="pt-BR" sz="2800" cap="none" dirty="0"/>
          </a:p>
          <a:p>
            <a:pPr algn="just"/>
            <a:r>
              <a:rPr lang="pt-BR" sz="2800" cap="none" dirty="0"/>
              <a:t>A questão central da teoria da complexidade é: “</a:t>
            </a:r>
            <a:r>
              <a:rPr lang="pt-BR" sz="2800" i="1" cap="none" dirty="0"/>
              <a:t>O que faz alguns problemas computacionalmente difíceis e outros fáceis</a:t>
            </a:r>
            <a:r>
              <a:rPr lang="pt-BR" sz="2800" cap="none" dirty="0"/>
              <a:t>?”</a:t>
            </a:r>
          </a:p>
          <a:p>
            <a:pPr marL="176213" indent="0" algn="just">
              <a:buFont typeface="Wingdings" panose="05000000000000000000" pitchFamily="2" charset="2"/>
              <a:buChar char="Ø"/>
              <a:tabLst>
                <a:tab pos="88900" algn="l"/>
              </a:tabLst>
            </a:pPr>
            <a:endParaRPr lang="pt-BR" cap="none" dirty="0"/>
          </a:p>
          <a:p>
            <a:pPr marL="176213" indent="0" algn="just">
              <a:buFont typeface="Wingdings" panose="05000000000000000000" pitchFamily="2" charset="2"/>
              <a:buChar char="Ø"/>
              <a:tabLst>
                <a:tab pos="88900" algn="l"/>
              </a:tabLst>
            </a:pPr>
            <a:endParaRPr lang="pt-BR" cap="none" dirty="0"/>
          </a:p>
        </p:txBody>
      </p:sp>
      <p:sp>
        <p:nvSpPr>
          <p:cNvPr id="3" name="Espaço Reservado para Número de Slide 2"/>
          <p:cNvSpPr>
            <a:spLocks noGrp="1"/>
          </p:cNvSpPr>
          <p:nvPr>
            <p:ph type="sldNum" sz="quarter" idx="12"/>
          </p:nvPr>
        </p:nvSpPr>
        <p:spPr/>
        <p:txBody>
          <a:bodyPr/>
          <a:lstStyle/>
          <a:p>
            <a:fld id="{F631A6C5-47D5-48C8-A12A-201366616B67}" type="slidenum">
              <a:rPr lang="pt-BR" smtClean="0"/>
              <a:t>13</a:t>
            </a:fld>
            <a:endParaRPr lang="pt-BR"/>
          </a:p>
        </p:txBody>
      </p:sp>
    </p:spTree>
    <p:extLst>
      <p:ext uri="{BB962C8B-B14F-4D97-AF65-F5344CB8AC3E}">
        <p14:creationId xmlns:p14="http://schemas.microsoft.com/office/powerpoint/2010/main" val="31036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Teoria da Complexidade</a:t>
            </a:r>
          </a:p>
        </p:txBody>
      </p:sp>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algn="just"/>
            <a:r>
              <a:rPr lang="pt-BR" sz="2400" cap="none" dirty="0"/>
              <a:t>Comparações entre o tempo de fatoração de números com muitos algarismos em seus fatores primos, de tamanhos diferentes, quando realizadas pelos computadores atuais e por algoritmos quânticos</a:t>
            </a:r>
            <a:r>
              <a:rPr lang="pt-BR" sz="2400" cap="none" baseline="30000" dirty="0"/>
              <a:t>1</a:t>
            </a:r>
            <a:r>
              <a:rPr lang="pt-BR" sz="2400" cap="none" dirty="0"/>
              <a:t>.</a:t>
            </a:r>
            <a:endParaRPr lang="pt-BR" sz="1800" cap="none" dirty="0"/>
          </a:p>
        </p:txBody>
      </p:sp>
      <p:pic>
        <p:nvPicPr>
          <p:cNvPr id="3" name="Imagem 2">
            <a:extLst>
              <a:ext uri="{FF2B5EF4-FFF2-40B4-BE49-F238E27FC236}">
                <a16:creationId xmlns:a16="http://schemas.microsoft.com/office/drawing/2014/main" id="{82C2FC76-C71D-42A2-BCFB-4D1EE3E8C4EE}"/>
              </a:ext>
            </a:extLst>
          </p:cNvPr>
          <p:cNvPicPr>
            <a:picLocks noChangeAspect="1"/>
          </p:cNvPicPr>
          <p:nvPr/>
        </p:nvPicPr>
        <p:blipFill>
          <a:blip r:embed="rId2"/>
          <a:stretch>
            <a:fillRect/>
          </a:stretch>
        </p:blipFill>
        <p:spPr>
          <a:xfrm>
            <a:off x="913774" y="2968084"/>
            <a:ext cx="10538563" cy="1862485"/>
          </a:xfrm>
          <a:prstGeom prst="rect">
            <a:avLst/>
          </a:prstGeom>
        </p:spPr>
      </p:pic>
      <p:sp>
        <p:nvSpPr>
          <p:cNvPr id="5" name="Espaço Reservado para Número de Slide 4"/>
          <p:cNvSpPr>
            <a:spLocks noGrp="1"/>
          </p:cNvSpPr>
          <p:nvPr>
            <p:ph type="sldNum" sz="quarter" idx="12"/>
          </p:nvPr>
        </p:nvSpPr>
        <p:spPr/>
        <p:txBody>
          <a:bodyPr/>
          <a:lstStyle/>
          <a:p>
            <a:fld id="{F631A6C5-47D5-48C8-A12A-201366616B67}" type="slidenum">
              <a:rPr lang="pt-BR" smtClean="0"/>
              <a:t>14</a:t>
            </a:fld>
            <a:endParaRPr lang="pt-BR"/>
          </a:p>
        </p:txBody>
      </p:sp>
    </p:spTree>
    <p:extLst>
      <p:ext uri="{BB962C8B-B14F-4D97-AF65-F5344CB8AC3E}">
        <p14:creationId xmlns:p14="http://schemas.microsoft.com/office/powerpoint/2010/main" val="636400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6E3254AE-C4CD-426D-A6E8-7FA13B0F8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Fugaku, o novo supercomputador do Japão | Portal Mie">
            <a:extLst>
              <a:ext uri="{FF2B5EF4-FFF2-40B4-BE49-F238E27FC236}">
                <a16:creationId xmlns:a16="http://schemas.microsoft.com/office/drawing/2014/main" id="{2C722A86-66AC-4684-852B-7C749DC0D66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86226" y="1982961"/>
            <a:ext cx="6273760" cy="3293723"/>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75" name="Picture 74">
            <a:extLst>
              <a:ext uri="{FF2B5EF4-FFF2-40B4-BE49-F238E27FC236}">
                <a16:creationId xmlns:a16="http://schemas.microsoft.com/office/drawing/2014/main" id="{F5C53434-A0C7-4A81-8EB0-D460DAD9BB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mc:AlternateContent xmlns:mc="http://schemas.openxmlformats.org/markup-compatibility/2006">
        <mc:Choice xmlns:a14="http://schemas.microsoft.com/office/drawing/2010/main" Requires="a14">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332014" y="1855285"/>
                <a:ext cx="5081673" cy="4358325"/>
              </a:xfrm>
            </p:spPr>
            <p:txBody>
              <a:bodyPr>
                <a:normAutofit/>
              </a:bodyPr>
              <a:lstStyle/>
              <a:p>
                <a:pPr algn="just">
                  <a:lnSpc>
                    <a:spcPct val="110000"/>
                  </a:lnSpc>
                </a:pPr>
                <a:r>
                  <a:rPr lang="pt-BR" sz="1900" cap="none" dirty="0"/>
                  <a:t>O </a:t>
                </a:r>
                <a:r>
                  <a:rPr lang="pt-BR" sz="1900" cap="none" dirty="0" err="1"/>
                  <a:t>Fugaku</a:t>
                </a:r>
                <a:r>
                  <a:rPr lang="pt-BR" sz="1900" cap="none" dirty="0"/>
                  <a:t> recebeu o título de computador mais rápido do mundo em 2020 após a Top 500, associação que monitora supermáquinas, ter realizado testes com o dispositivo e apontar que ele funciona até 3 vezes mais rápido que o antecessor </a:t>
                </a:r>
                <a:r>
                  <a:rPr lang="pt-BR" sz="1900" cap="none" dirty="0" err="1"/>
                  <a:t>Summit</a:t>
                </a:r>
                <a:r>
                  <a:rPr lang="pt-BR" sz="1900" cap="none" dirty="0"/>
                  <a:t>, da IBM. O supercomputador é capaz de processar 415,5 </a:t>
                </a:r>
                <a:r>
                  <a:rPr lang="pt-BR" sz="1900" cap="none" dirty="0" err="1"/>
                  <a:t>petaflops</a:t>
                </a:r>
                <a:r>
                  <a:rPr lang="pt-BR" sz="1900" cap="none" dirty="0"/>
                  <a:t> (</a:t>
                </a:r>
                <a14:m>
                  <m:oMath xmlns:m="http://schemas.openxmlformats.org/officeDocument/2006/math">
                    <m:sSup>
                      <m:sSupPr>
                        <m:ctrlPr>
                          <a:rPr lang="pt-BR" sz="1900" i="1" cap="none" smtClean="0">
                            <a:latin typeface="Cambria Math" panose="02040503050406030204" pitchFamily="18" charset="0"/>
                          </a:rPr>
                        </m:ctrlPr>
                      </m:sSupPr>
                      <m:e>
                        <m:r>
                          <a:rPr lang="pt-BR" sz="1900" b="0" i="1" cap="none" smtClean="0">
                            <a:latin typeface="Cambria Math" panose="02040503050406030204" pitchFamily="18" charset="0"/>
                          </a:rPr>
                          <m:t>10</m:t>
                        </m:r>
                      </m:e>
                      <m:sup>
                        <m:r>
                          <a:rPr lang="pt-BR" sz="1900" b="0" i="1" cap="none" smtClean="0">
                            <a:latin typeface="Cambria Math" panose="02040503050406030204" pitchFamily="18" charset="0"/>
                          </a:rPr>
                          <m:t>12</m:t>
                        </m:r>
                      </m:sup>
                    </m:sSup>
                  </m:oMath>
                </a14:m>
                <a:r>
                  <a:rPr lang="pt-BR" sz="1900" cap="none" dirty="0"/>
                  <a:t> FLoating-point Operations Per Second) por segundo. Isso quer dizer que ele pode calcular quatrilhões de contas por segundo.</a:t>
                </a:r>
                <a:endParaRPr lang="pt-BR" sz="1900" cap="none" baseline="30000" dirty="0"/>
              </a:p>
              <a:p>
                <a:pPr>
                  <a:lnSpc>
                    <a:spcPct val="110000"/>
                  </a:lnSpc>
                </a:pPr>
                <a:endParaRPr lang="pt-BR" sz="1900" cap="none" baseline="30000" dirty="0"/>
              </a:p>
              <a:p>
                <a:pPr>
                  <a:lnSpc>
                    <a:spcPct val="110000"/>
                  </a:lnSpc>
                </a:pPr>
                <a:endParaRPr lang="pt-BR" sz="1900" cap="none" baseline="30000" dirty="0"/>
              </a:p>
            </p:txBody>
          </p:sp>
        </mc:Choice>
        <mc:Fallback>
          <p:sp>
            <p:nvSpPr>
              <p:cNvPr id="6" name="Espaço Reservado para Conteúdo 5">
                <a:extLst>
                  <a:ext uri="{FF2B5EF4-FFF2-40B4-BE49-F238E27FC236}">
                    <a16:creationId xmlns:a16="http://schemas.microsoft.com/office/drawing/2014/main" id="{7D4B232C-A757-4AE1-80C3-752B08629402}"/>
                  </a:ext>
                </a:extLst>
              </p:cNvPr>
              <p:cNvSpPr>
                <a:spLocks noGrp="1" noRot="1" noChangeAspect="1" noMove="1" noResize="1" noEditPoints="1" noAdjustHandles="1" noChangeArrowheads="1" noChangeShapeType="1" noTextEdit="1"/>
              </p:cNvSpPr>
              <p:nvPr>
                <p:ph idx="1"/>
              </p:nvPr>
            </p:nvSpPr>
            <p:spPr>
              <a:xfrm>
                <a:off x="332014" y="1855285"/>
                <a:ext cx="5081673" cy="4358325"/>
              </a:xfrm>
              <a:blipFill>
                <a:blip r:embed="rId4"/>
                <a:stretch>
                  <a:fillRect l="-839" t="-559" r="-1079"/>
                </a:stretch>
              </a:blipFill>
            </p:spPr>
            <p:txBody>
              <a:bodyPr/>
              <a:lstStyle/>
              <a:p>
                <a:r>
                  <a:rPr lang="pt-BR">
                    <a:noFill/>
                  </a:rPr>
                  <a:t> </a:t>
                </a:r>
              </a:p>
            </p:txBody>
          </p:sp>
        </mc:Fallback>
      </mc:AlternateContent>
      <p:sp>
        <p:nvSpPr>
          <p:cNvPr id="3" name="Espaço Reservado para Número de Slide 2"/>
          <p:cNvSpPr>
            <a:spLocks noGrp="1"/>
          </p:cNvSpPr>
          <p:nvPr>
            <p:ph type="sldNum" sz="quarter" idx="12"/>
          </p:nvPr>
        </p:nvSpPr>
        <p:spPr>
          <a:xfrm>
            <a:off x="10514011" y="5883275"/>
            <a:ext cx="764215" cy="365125"/>
          </a:xfrm>
        </p:spPr>
        <p:txBody>
          <a:bodyPr>
            <a:normAutofit/>
          </a:bodyPr>
          <a:lstStyle/>
          <a:p>
            <a:pPr>
              <a:spcAft>
                <a:spcPts val="600"/>
              </a:spcAft>
            </a:pPr>
            <a:fld id="{F631A6C5-47D5-48C8-A12A-201366616B67}" type="slidenum">
              <a:rPr lang="pt-BR" smtClean="0"/>
              <a:pPr>
                <a:spcAft>
                  <a:spcPts val="600"/>
                </a:spcAft>
              </a:pPr>
              <a:t>15</a:t>
            </a:fld>
            <a:endParaRPr lang="pt-BR"/>
          </a:p>
        </p:txBody>
      </p:sp>
      <p:sp>
        <p:nvSpPr>
          <p:cNvPr id="14" name="Título 1">
            <a:extLst>
              <a:ext uri="{FF2B5EF4-FFF2-40B4-BE49-F238E27FC236}">
                <a16:creationId xmlns:a16="http://schemas.microsoft.com/office/drawing/2014/main" id="{E349D96F-AA44-4425-A1A9-CA6F0C96ABB6}"/>
              </a:ext>
            </a:extLst>
          </p:cNvPr>
          <p:cNvSpPr>
            <a:spLocks noGrp="1"/>
          </p:cNvSpPr>
          <p:nvPr>
            <p:ph type="title"/>
          </p:nvPr>
        </p:nvSpPr>
        <p:spPr>
          <a:xfrm>
            <a:off x="1064605" y="554567"/>
            <a:ext cx="10364451" cy="798089"/>
          </a:xfrm>
        </p:spPr>
        <p:txBody>
          <a:bodyPr>
            <a:normAutofit/>
          </a:bodyPr>
          <a:lstStyle/>
          <a:p>
            <a:pPr algn="l"/>
            <a:r>
              <a:rPr lang="pt-BR" sz="4400" cap="none" dirty="0"/>
              <a:t>Teoria da Complexidade</a:t>
            </a:r>
          </a:p>
        </p:txBody>
      </p:sp>
    </p:spTree>
    <p:extLst>
      <p:ext uri="{BB962C8B-B14F-4D97-AF65-F5344CB8AC3E}">
        <p14:creationId xmlns:p14="http://schemas.microsoft.com/office/powerpoint/2010/main" val="764510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Teoria da Complexidade</a:t>
            </a:r>
          </a:p>
        </p:txBody>
      </p:sp>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fontScale="85000" lnSpcReduction="10000"/>
          </a:bodyPr>
          <a:lstStyle/>
          <a:p>
            <a:pPr algn="just"/>
            <a:r>
              <a:rPr lang="pt-BR" sz="3300" cap="none" dirty="0"/>
              <a:t>Pode-se demonstrar, com um método, uma maneira de evidenciar de que certos problemas são computacionalmente difíceis.</a:t>
            </a:r>
          </a:p>
          <a:p>
            <a:pPr algn="just"/>
            <a:r>
              <a:rPr lang="pt-BR" sz="3300" cap="none" dirty="0"/>
              <a:t>Quando você se depara com um problema que parece ser computacionalmente difícil, você pode:</a:t>
            </a:r>
          </a:p>
          <a:p>
            <a:pPr indent="36513" algn="just">
              <a:buFont typeface="Wingdings" panose="05000000000000000000" pitchFamily="2" charset="2"/>
              <a:buChar char="Ø"/>
            </a:pPr>
            <a:r>
              <a:rPr lang="pt-BR" sz="2600" cap="none" dirty="0"/>
              <a:t>Primeiro, dependendo do aspecto do problema, você pode ser capaz de alterá-lo de modo que o problema seja mais facilmente solúvel. </a:t>
            </a:r>
          </a:p>
          <a:p>
            <a:pPr indent="36513" algn="just">
              <a:buFont typeface="Wingdings" panose="05000000000000000000" pitchFamily="2" charset="2"/>
              <a:buChar char="Ø"/>
            </a:pPr>
            <a:r>
              <a:rPr lang="pt-BR" sz="2600" cap="none" dirty="0"/>
              <a:t>Segundo, você pode ser capaz de se contentar com menos que uma solução perfeita. </a:t>
            </a:r>
          </a:p>
          <a:p>
            <a:pPr indent="36513" algn="just">
              <a:buFont typeface="Wingdings" panose="05000000000000000000" pitchFamily="2" charset="2"/>
              <a:buChar char="Ø"/>
            </a:pPr>
            <a:r>
              <a:rPr lang="pt-BR" sz="2600" cap="none" dirty="0"/>
              <a:t>Terceiro, alguns problemas são difíceis somente na situação do pior caso, porém fáceis na maior parte do tempo. Dependendo da aplicação, você pode ﬁcar satisfeito com um procedimento que ocasionalmente é lento mas resolve.</a:t>
            </a:r>
          </a:p>
          <a:p>
            <a:pPr indent="36513" algn="just">
              <a:buFont typeface="Wingdings" panose="05000000000000000000" pitchFamily="2" charset="2"/>
              <a:buChar char="Ø"/>
            </a:pPr>
            <a:r>
              <a:rPr lang="pt-BR" sz="2600" cap="none" dirty="0"/>
              <a:t>Finalmente, você pode considerar tipos alternativos de computação.  </a:t>
            </a:r>
            <a:endParaRPr lang="pt-BR" sz="1800" cap="none" dirty="0"/>
          </a:p>
        </p:txBody>
      </p:sp>
      <p:sp>
        <p:nvSpPr>
          <p:cNvPr id="3" name="Espaço Reservado para Número de Slide 2"/>
          <p:cNvSpPr>
            <a:spLocks noGrp="1"/>
          </p:cNvSpPr>
          <p:nvPr>
            <p:ph type="sldNum" sz="quarter" idx="12"/>
          </p:nvPr>
        </p:nvSpPr>
        <p:spPr/>
        <p:txBody>
          <a:bodyPr/>
          <a:lstStyle/>
          <a:p>
            <a:fld id="{F631A6C5-47D5-48C8-A12A-201366616B67}" type="slidenum">
              <a:rPr lang="pt-BR" smtClean="0"/>
              <a:t>16</a:t>
            </a:fld>
            <a:endParaRPr lang="pt-BR"/>
          </a:p>
        </p:txBody>
      </p:sp>
    </p:spTree>
    <p:extLst>
      <p:ext uri="{BB962C8B-B14F-4D97-AF65-F5344CB8AC3E}">
        <p14:creationId xmlns:p14="http://schemas.microsoft.com/office/powerpoint/2010/main" val="2001417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Teoria da Complexidade</a:t>
            </a:r>
          </a:p>
        </p:txBody>
      </p:sp>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fontScale="92500" lnSpcReduction="20000"/>
          </a:bodyPr>
          <a:lstStyle/>
          <a:p>
            <a:pPr algn="just"/>
            <a:r>
              <a:rPr lang="pt-BR" sz="3300" cap="none" dirty="0"/>
              <a:t>Na maioria das áreas, um problema computacional fácil é preferível a um difícil porque os fáceis são mais baratos de resolver. </a:t>
            </a:r>
          </a:p>
          <a:p>
            <a:pPr algn="just"/>
            <a:r>
              <a:rPr lang="pt-BR" sz="3300" cap="none" dirty="0"/>
              <a:t>Criptograﬁa é incomum porque ela especiﬁcamente requer problemas computacionais que sejam difíceis, ao invés de fáceis, porque códigos secretos têm que ser difíceis de quebrar sem a chave ou senha secreta.</a:t>
            </a:r>
          </a:p>
          <a:p>
            <a:pPr algn="just"/>
            <a:r>
              <a:rPr lang="pt-BR" sz="3300" cap="none" dirty="0"/>
              <a:t>A teoria da complexidade tem mostrado aos criptógrafos o caminho dos problemas computacionalmente difíceis em torno dos quais eles têm projetado novos códigos revolucionários.</a:t>
            </a:r>
          </a:p>
        </p:txBody>
      </p:sp>
      <p:sp>
        <p:nvSpPr>
          <p:cNvPr id="3" name="Espaço Reservado para Número de Slide 2"/>
          <p:cNvSpPr>
            <a:spLocks noGrp="1"/>
          </p:cNvSpPr>
          <p:nvPr>
            <p:ph type="sldNum" sz="quarter" idx="12"/>
          </p:nvPr>
        </p:nvSpPr>
        <p:spPr/>
        <p:txBody>
          <a:bodyPr/>
          <a:lstStyle/>
          <a:p>
            <a:fld id="{F631A6C5-47D5-48C8-A12A-201366616B67}" type="slidenum">
              <a:rPr lang="pt-BR" smtClean="0"/>
              <a:t>17</a:t>
            </a:fld>
            <a:endParaRPr lang="pt-BR"/>
          </a:p>
        </p:txBody>
      </p:sp>
    </p:spTree>
    <p:extLst>
      <p:ext uri="{BB962C8B-B14F-4D97-AF65-F5344CB8AC3E}">
        <p14:creationId xmlns:p14="http://schemas.microsoft.com/office/powerpoint/2010/main" val="2623795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Teoria da Computabilidade</a:t>
            </a:r>
          </a:p>
        </p:txBody>
      </p:sp>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algn="just"/>
            <a:endParaRPr lang="pt-BR" sz="2400" cap="none" dirty="0"/>
          </a:p>
          <a:p>
            <a:pPr algn="just"/>
            <a:r>
              <a:rPr lang="pt-BR" sz="2800" cap="none" dirty="0"/>
              <a:t>Alan Turing delineou a ideia de computabilidade: "</a:t>
            </a:r>
            <a:r>
              <a:rPr lang="pt-BR" sz="2800" i="1" cap="none" dirty="0"/>
              <a:t>Existe alguma coisa que não possa ser feita mecanicamente (sem intuição, sem inteligência)</a:t>
            </a:r>
            <a:r>
              <a:rPr lang="pt-BR" sz="2800" cap="none" dirty="0"/>
              <a:t>?".</a:t>
            </a:r>
          </a:p>
          <a:p>
            <a:pPr algn="just"/>
            <a:r>
              <a:rPr lang="pt-BR" sz="2800" cap="none" dirty="0"/>
              <a:t>Determinar se um enunciado matemático é verdadeiro ou falso.</a:t>
            </a:r>
          </a:p>
          <a:p>
            <a:pPr algn="just"/>
            <a:r>
              <a:rPr lang="pt-BR" sz="2800" cap="none" dirty="0"/>
              <a:t>Desenvolvimento de ideias concernentes a modelos teóricos de computadores. </a:t>
            </a:r>
          </a:p>
          <a:p>
            <a:pPr algn="just"/>
            <a:r>
              <a:rPr lang="pt-BR" sz="2800" cap="none" dirty="0"/>
              <a:t>A computabilidade de um problema está ligada a existência de um algoritmo que o resolva.</a:t>
            </a:r>
          </a:p>
        </p:txBody>
      </p:sp>
      <p:sp>
        <p:nvSpPr>
          <p:cNvPr id="3" name="Espaço Reservado para Número de Slide 2"/>
          <p:cNvSpPr>
            <a:spLocks noGrp="1"/>
          </p:cNvSpPr>
          <p:nvPr>
            <p:ph type="sldNum" sz="quarter" idx="12"/>
          </p:nvPr>
        </p:nvSpPr>
        <p:spPr/>
        <p:txBody>
          <a:bodyPr/>
          <a:lstStyle/>
          <a:p>
            <a:fld id="{F631A6C5-47D5-48C8-A12A-201366616B67}" type="slidenum">
              <a:rPr lang="pt-BR" smtClean="0"/>
              <a:t>18</a:t>
            </a:fld>
            <a:endParaRPr lang="pt-BR"/>
          </a:p>
        </p:txBody>
      </p:sp>
    </p:spTree>
    <p:extLst>
      <p:ext uri="{BB962C8B-B14F-4D97-AF65-F5344CB8AC3E}">
        <p14:creationId xmlns:p14="http://schemas.microsoft.com/office/powerpoint/2010/main" val="1282585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Teoria da Computabilidade</a:t>
            </a:r>
          </a:p>
        </p:txBody>
      </p:sp>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algn="just"/>
            <a:r>
              <a:rPr lang="pt-BR" sz="2800" cap="none" dirty="0"/>
              <a:t>Classiﬁcar problemas em resolvíveis (solúveis) e não resolvíveis (insolúveis).</a:t>
            </a:r>
          </a:p>
          <a:p>
            <a:pPr algn="just"/>
            <a:r>
              <a:rPr lang="pt-BR" sz="2800" cap="none" dirty="0"/>
              <a:t>Deﬁnições formais e rigorosa das noções de computador, algoritmo e computação.</a:t>
            </a:r>
          </a:p>
          <a:p>
            <a:pPr algn="just"/>
            <a:r>
              <a:rPr lang="pt-BR" sz="2800" cap="none" dirty="0"/>
              <a:t>Exemplo de problema sem solução:</a:t>
            </a:r>
          </a:p>
          <a:p>
            <a:pPr algn="just">
              <a:buFont typeface="Wingdings" panose="05000000000000000000" pitchFamily="2" charset="2"/>
              <a:buChar char="Ø"/>
            </a:pPr>
            <a:r>
              <a:rPr lang="pt-BR" sz="2200" cap="none" dirty="0"/>
              <a:t>Hipótese de Riemann (1943): existe uma regra capaz de dizer quantos números primos existem (sequência que parece não ter lógica). Não se encontrou um meio de provar sua correção senão submetendo cada número ao teste. Isso já foi feito com os primeiros 1,5 bilhão de números e continua correta, mas ainda é pouco para se provar que ela é totalmente verdadeira.</a:t>
            </a:r>
          </a:p>
        </p:txBody>
      </p:sp>
      <p:sp>
        <p:nvSpPr>
          <p:cNvPr id="3" name="Espaço Reservado para Número de Slide 2"/>
          <p:cNvSpPr>
            <a:spLocks noGrp="1"/>
          </p:cNvSpPr>
          <p:nvPr>
            <p:ph type="sldNum" sz="quarter" idx="12"/>
          </p:nvPr>
        </p:nvSpPr>
        <p:spPr/>
        <p:txBody>
          <a:bodyPr/>
          <a:lstStyle/>
          <a:p>
            <a:fld id="{F631A6C5-47D5-48C8-A12A-201366616B67}" type="slidenum">
              <a:rPr lang="pt-BR" smtClean="0"/>
              <a:t>19</a:t>
            </a:fld>
            <a:endParaRPr lang="pt-BR"/>
          </a:p>
        </p:txBody>
      </p:sp>
    </p:spTree>
    <p:extLst>
      <p:ext uri="{BB962C8B-B14F-4D97-AF65-F5344CB8AC3E}">
        <p14:creationId xmlns:p14="http://schemas.microsoft.com/office/powerpoint/2010/main" val="608043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r>
              <a:rPr lang="pt-BR" sz="4400" cap="none" dirty="0"/>
              <a:t>Apresentação da Disciplina</a:t>
            </a:r>
          </a:p>
        </p:txBody>
      </p:sp>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5" y="1415845"/>
            <a:ext cx="10364452" cy="4852220"/>
          </a:xfrm>
        </p:spPr>
        <p:txBody>
          <a:bodyPr/>
          <a:lstStyle/>
          <a:p>
            <a:r>
              <a:rPr lang="pt-BR" sz="3200" b="1" cap="none" dirty="0"/>
              <a:t>Teoria da Computação:</a:t>
            </a:r>
          </a:p>
          <a:p>
            <a:pPr>
              <a:buFont typeface="Wingdings" panose="05000000000000000000" pitchFamily="2" charset="2"/>
              <a:buChar char="q"/>
            </a:pPr>
            <a:r>
              <a:rPr lang="pt-BR" sz="2400" cap="none" dirty="0"/>
              <a:t>Carga Horária Total: 68 horas</a:t>
            </a:r>
          </a:p>
          <a:p>
            <a:pPr>
              <a:buFont typeface="Wingdings" panose="05000000000000000000" pitchFamily="2" charset="2"/>
              <a:buChar char="q"/>
            </a:pPr>
            <a:r>
              <a:rPr lang="pt-BR" sz="2400" cap="none" dirty="0"/>
              <a:t>Carga horária Semanal:</a:t>
            </a:r>
          </a:p>
          <a:p>
            <a:pPr>
              <a:buFont typeface="Wingdings" panose="05000000000000000000" pitchFamily="2" charset="2"/>
              <a:buChar char="q"/>
            </a:pPr>
            <a:endParaRPr lang="pt-BR" cap="none" dirty="0"/>
          </a:p>
          <a:p>
            <a:pPr>
              <a:buFont typeface="Wingdings" panose="05000000000000000000" pitchFamily="2" charset="2"/>
              <a:buChar char="q"/>
            </a:pPr>
            <a:endParaRPr lang="pt-BR" cap="none" dirty="0"/>
          </a:p>
        </p:txBody>
      </p:sp>
      <p:graphicFrame>
        <p:nvGraphicFramePr>
          <p:cNvPr id="7" name="Tabela 6">
            <a:extLst>
              <a:ext uri="{FF2B5EF4-FFF2-40B4-BE49-F238E27FC236}">
                <a16:creationId xmlns:a16="http://schemas.microsoft.com/office/drawing/2014/main" id="{07C1C400-751B-471B-A030-2C14D3D9C85A}"/>
              </a:ext>
            </a:extLst>
          </p:cNvPr>
          <p:cNvGraphicFramePr>
            <a:graphicFrameLocks noGrp="1"/>
          </p:cNvGraphicFramePr>
          <p:nvPr>
            <p:extLst>
              <p:ext uri="{D42A27DB-BD31-4B8C-83A1-F6EECF244321}">
                <p14:modId xmlns:p14="http://schemas.microsoft.com/office/powerpoint/2010/main" val="3899667404"/>
              </p:ext>
            </p:extLst>
          </p:nvPr>
        </p:nvGraphicFramePr>
        <p:xfrm>
          <a:off x="3551084" y="3841955"/>
          <a:ext cx="5418666" cy="137160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1159954706"/>
                    </a:ext>
                  </a:extLst>
                </a:gridCol>
                <a:gridCol w="2709333">
                  <a:extLst>
                    <a:ext uri="{9D8B030D-6E8A-4147-A177-3AD203B41FA5}">
                      <a16:colId xmlns:a16="http://schemas.microsoft.com/office/drawing/2014/main" val="4139493650"/>
                    </a:ext>
                  </a:extLst>
                </a:gridCol>
              </a:tblGrid>
              <a:tr h="0">
                <a:tc>
                  <a:txBody>
                    <a:bodyPr/>
                    <a:lstStyle/>
                    <a:p>
                      <a:pPr algn="ctr"/>
                      <a:r>
                        <a:rPr lang="pt-BR" sz="2400" b="1" dirty="0"/>
                        <a:t>Dias da Semana</a:t>
                      </a:r>
                    </a:p>
                  </a:txBody>
                  <a:tcPr/>
                </a:tc>
                <a:tc>
                  <a:txBody>
                    <a:bodyPr/>
                    <a:lstStyle/>
                    <a:p>
                      <a:pPr algn="ctr"/>
                      <a:r>
                        <a:rPr lang="pt-BR" sz="2400" b="1" dirty="0"/>
                        <a:t>Horário</a:t>
                      </a:r>
                    </a:p>
                  </a:txBody>
                  <a:tcPr/>
                </a:tc>
                <a:extLst>
                  <a:ext uri="{0D108BD9-81ED-4DB2-BD59-A6C34878D82A}">
                    <a16:rowId xmlns:a16="http://schemas.microsoft.com/office/drawing/2014/main" val="3836870664"/>
                  </a:ext>
                </a:extLst>
              </a:tr>
              <a:tr h="370840">
                <a:tc>
                  <a:txBody>
                    <a:bodyPr/>
                    <a:lstStyle/>
                    <a:p>
                      <a:pPr algn="ctr"/>
                      <a:r>
                        <a:rPr lang="pt-BR" sz="2400" dirty="0"/>
                        <a:t>Segunda-feira</a:t>
                      </a:r>
                    </a:p>
                  </a:txBody>
                  <a:tcPr/>
                </a:tc>
                <a:tc>
                  <a:txBody>
                    <a:bodyPr/>
                    <a:lstStyle/>
                    <a:p>
                      <a:pPr algn="ctr"/>
                      <a:r>
                        <a:rPr lang="pt-BR" sz="2400" dirty="0"/>
                        <a:t>07:30h às 09:10h</a:t>
                      </a:r>
                    </a:p>
                  </a:txBody>
                  <a:tcPr/>
                </a:tc>
                <a:extLst>
                  <a:ext uri="{0D108BD9-81ED-4DB2-BD59-A6C34878D82A}">
                    <a16:rowId xmlns:a16="http://schemas.microsoft.com/office/drawing/2014/main" val="3718246007"/>
                  </a:ext>
                </a:extLst>
              </a:tr>
              <a:tr h="370840">
                <a:tc>
                  <a:txBody>
                    <a:bodyPr/>
                    <a:lstStyle/>
                    <a:p>
                      <a:pPr algn="ctr"/>
                      <a:r>
                        <a:rPr lang="pt-BR" sz="2400" dirty="0"/>
                        <a:t>Quinta-feira</a:t>
                      </a:r>
                    </a:p>
                  </a:txBody>
                  <a:tcPr/>
                </a:tc>
                <a:tc>
                  <a:txBody>
                    <a:bodyPr/>
                    <a:lstStyle/>
                    <a:p>
                      <a:pPr algn="ctr"/>
                      <a:r>
                        <a:rPr lang="pt-BR" sz="2400" dirty="0"/>
                        <a:t>09:20h às 11:00h</a:t>
                      </a:r>
                    </a:p>
                  </a:txBody>
                  <a:tcPr/>
                </a:tc>
                <a:extLst>
                  <a:ext uri="{0D108BD9-81ED-4DB2-BD59-A6C34878D82A}">
                    <a16:rowId xmlns:a16="http://schemas.microsoft.com/office/drawing/2014/main" val="409365115"/>
                  </a:ext>
                </a:extLst>
              </a:tr>
            </a:tbl>
          </a:graphicData>
        </a:graphic>
      </p:graphicFrame>
      <p:sp>
        <p:nvSpPr>
          <p:cNvPr id="3" name="Espaço Reservado para Número de Slide 2"/>
          <p:cNvSpPr>
            <a:spLocks noGrp="1"/>
          </p:cNvSpPr>
          <p:nvPr>
            <p:ph type="sldNum" sz="quarter" idx="12"/>
          </p:nvPr>
        </p:nvSpPr>
        <p:spPr/>
        <p:txBody>
          <a:bodyPr/>
          <a:lstStyle/>
          <a:p>
            <a:fld id="{F631A6C5-47D5-48C8-A12A-201366616B67}" type="slidenum">
              <a:rPr lang="pt-BR" smtClean="0"/>
              <a:t>2</a:t>
            </a:fld>
            <a:endParaRPr lang="pt-BR"/>
          </a:p>
        </p:txBody>
      </p:sp>
    </p:spTree>
    <p:extLst>
      <p:ext uri="{BB962C8B-B14F-4D97-AF65-F5344CB8AC3E}">
        <p14:creationId xmlns:p14="http://schemas.microsoft.com/office/powerpoint/2010/main" val="252256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Teoria dos Autômatos</a:t>
            </a:r>
          </a:p>
        </p:txBody>
      </p:sp>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fontScale="92500" lnSpcReduction="10000"/>
          </a:bodyPr>
          <a:lstStyle/>
          <a:p>
            <a:pPr algn="just"/>
            <a:r>
              <a:rPr lang="pt-BR" sz="2800" cap="none" dirty="0"/>
              <a:t>Lida com deﬁnições e propriedades de diferentes tipos de modelos matemáticos de computação.</a:t>
            </a:r>
          </a:p>
          <a:p>
            <a:pPr algn="just"/>
            <a:r>
              <a:rPr lang="pt-BR" sz="2800" cap="none" dirty="0"/>
              <a:t>Esses modelos desempenham um papel em diversas áreas aplicadas da ciência da computação.</a:t>
            </a:r>
          </a:p>
          <a:p>
            <a:pPr algn="just"/>
            <a:r>
              <a:rPr lang="pt-BR" sz="2800" cap="none" dirty="0"/>
              <a:t>Exemplo de modelos:</a:t>
            </a:r>
          </a:p>
          <a:p>
            <a:pPr marL="265113" indent="0" algn="just">
              <a:buFont typeface="Wingdings" panose="05000000000000000000" pitchFamily="2" charset="2"/>
              <a:buChar char="Ø"/>
            </a:pPr>
            <a:r>
              <a:rPr lang="pt-BR" sz="2400" b="1" cap="none" dirty="0"/>
              <a:t>Autômatos ﬁnitos</a:t>
            </a:r>
            <a:r>
              <a:rPr lang="pt-BR" sz="2400" cap="none" dirty="0"/>
              <a:t>: modelo usado em processamento de texto, compiladores e projeto de hardware.</a:t>
            </a:r>
          </a:p>
          <a:p>
            <a:pPr marL="265113" indent="0" algn="just">
              <a:buFont typeface="Wingdings" panose="05000000000000000000" pitchFamily="2" charset="2"/>
              <a:buChar char="Ø"/>
            </a:pPr>
            <a:r>
              <a:rPr lang="pt-BR" sz="2400" b="1" cap="none" dirty="0"/>
              <a:t>Gramática livre de contexto</a:t>
            </a:r>
            <a:r>
              <a:rPr lang="pt-BR" sz="2400" cap="none" dirty="0"/>
              <a:t>: modelo usado em linguagens de programação e inteligência artiﬁcial.</a:t>
            </a:r>
          </a:p>
          <a:p>
            <a:pPr marL="265113" indent="0" algn="just">
              <a:buFont typeface="Wingdings" panose="05000000000000000000" pitchFamily="2" charset="2"/>
              <a:buChar char="Ø"/>
            </a:pPr>
            <a:r>
              <a:rPr lang="pt-BR" sz="2400" b="1" cap="none" dirty="0"/>
              <a:t>Máquina de Turing</a:t>
            </a:r>
            <a:r>
              <a:rPr lang="pt-BR" sz="2400" cap="none" dirty="0"/>
              <a:t>: modelo abstrato simples de um computador real como o que utilizamos hoje em dia (nosso PC é uma máquina de Turing com memória limitada).</a:t>
            </a:r>
            <a:endParaRPr lang="pt-BR" sz="2100" cap="none" dirty="0"/>
          </a:p>
        </p:txBody>
      </p:sp>
      <p:sp>
        <p:nvSpPr>
          <p:cNvPr id="3" name="Espaço Reservado para Número de Slide 2"/>
          <p:cNvSpPr>
            <a:spLocks noGrp="1"/>
          </p:cNvSpPr>
          <p:nvPr>
            <p:ph type="sldNum" sz="quarter" idx="12"/>
          </p:nvPr>
        </p:nvSpPr>
        <p:spPr/>
        <p:txBody>
          <a:bodyPr/>
          <a:lstStyle/>
          <a:p>
            <a:fld id="{F631A6C5-47D5-48C8-A12A-201366616B67}" type="slidenum">
              <a:rPr lang="pt-BR" smtClean="0"/>
              <a:t>20</a:t>
            </a:fld>
            <a:endParaRPr lang="pt-BR"/>
          </a:p>
        </p:txBody>
      </p:sp>
    </p:spTree>
    <p:extLst>
      <p:ext uri="{BB962C8B-B14F-4D97-AF65-F5344CB8AC3E}">
        <p14:creationId xmlns:p14="http://schemas.microsoft.com/office/powerpoint/2010/main" val="2144308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4" y="268711"/>
            <a:ext cx="10781697" cy="798089"/>
          </a:xfrm>
        </p:spPr>
        <p:txBody>
          <a:bodyPr>
            <a:normAutofit fontScale="90000"/>
          </a:bodyPr>
          <a:lstStyle/>
          <a:p>
            <a:pPr algn="l"/>
            <a:r>
              <a:rPr lang="pt-BR" sz="4400" cap="none" dirty="0"/>
              <a:t>Relação entre as áreas da Teoria da Computação</a:t>
            </a:r>
          </a:p>
        </p:txBody>
      </p:sp>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lnSpcReduction="10000"/>
          </a:bodyPr>
          <a:lstStyle/>
          <a:p>
            <a:pPr algn="just"/>
            <a:endParaRPr lang="pt-BR" sz="2800" cap="none" dirty="0"/>
          </a:p>
          <a:p>
            <a:pPr algn="just"/>
            <a:endParaRPr lang="pt-BR" sz="2800" cap="none" dirty="0"/>
          </a:p>
          <a:p>
            <a:pPr algn="just"/>
            <a:endParaRPr lang="pt-BR" sz="2800" cap="none" dirty="0"/>
          </a:p>
          <a:p>
            <a:pPr algn="just"/>
            <a:endParaRPr lang="pt-BR" sz="2800" cap="none" dirty="0"/>
          </a:p>
          <a:p>
            <a:pPr algn="just"/>
            <a:endParaRPr lang="pt-BR" sz="2800" cap="none" dirty="0"/>
          </a:p>
          <a:p>
            <a:pPr algn="just"/>
            <a:endParaRPr lang="pt-BR" sz="2800" cap="none" dirty="0"/>
          </a:p>
          <a:p>
            <a:pPr algn="just"/>
            <a:r>
              <a:rPr lang="pt-BR" sz="2800" cap="none" dirty="0"/>
              <a:t>Faremos um estudo das duas últimas áreas, na ordem reversa. Começaremos com Teoria dos Autômatos e seguiremos com Teoria da Computabilidade.</a:t>
            </a:r>
            <a:endParaRPr lang="pt-BR" sz="2100" cap="none" dirty="0"/>
          </a:p>
        </p:txBody>
      </p:sp>
      <p:sp>
        <p:nvSpPr>
          <p:cNvPr id="3" name="Retângulo: Cantos Arredondados 2">
            <a:extLst>
              <a:ext uri="{FF2B5EF4-FFF2-40B4-BE49-F238E27FC236}">
                <a16:creationId xmlns:a16="http://schemas.microsoft.com/office/drawing/2014/main" id="{3C7EAB85-4E17-4FBD-A759-A2C6E66E788C}"/>
              </a:ext>
            </a:extLst>
          </p:cNvPr>
          <p:cNvSpPr/>
          <p:nvPr/>
        </p:nvSpPr>
        <p:spPr>
          <a:xfrm>
            <a:off x="913774" y="1209367"/>
            <a:ext cx="10364452" cy="345112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1E68F0E1-8CEA-46C7-A2AB-256DC46F3085}"/>
              </a:ext>
            </a:extLst>
          </p:cNvPr>
          <p:cNvSpPr txBox="1"/>
          <p:nvPr/>
        </p:nvSpPr>
        <p:spPr>
          <a:xfrm>
            <a:off x="1170038" y="1411434"/>
            <a:ext cx="9851923" cy="3046988"/>
          </a:xfrm>
          <a:prstGeom prst="rect">
            <a:avLst/>
          </a:prstGeom>
          <a:noFill/>
        </p:spPr>
        <p:txBody>
          <a:bodyPr wrap="square" rtlCol="0">
            <a:spAutoFit/>
          </a:bodyPr>
          <a:lstStyle/>
          <a:p>
            <a:r>
              <a:rPr lang="pt-BR" sz="2400" b="1" dirty="0"/>
              <a:t>Em resumo:</a:t>
            </a:r>
          </a:p>
          <a:p>
            <a:pPr algn="just"/>
            <a:r>
              <a:rPr lang="pt-BR" sz="2400" dirty="0"/>
              <a:t>Na Teoria da Complexidade, o objetivo é classiﬁcar problemas como fáceis ou difíceis, enquanto que na Teoria da Computabilidade a classiﬁcação de problemas é por meio da separação entre os que são solúveis e os que não são. Ambas requerem uma deﬁnição precisa de um computador.</a:t>
            </a:r>
          </a:p>
          <a:p>
            <a:pPr algn="just"/>
            <a:r>
              <a:rPr lang="pt-BR" sz="2400" dirty="0"/>
              <a:t>A Teoria dos Autômatos permite praticar com deﬁnições formais de computação pois ela introduz conceitos relevantes a áreas não teóricas da computação.</a:t>
            </a:r>
          </a:p>
        </p:txBody>
      </p:sp>
      <p:sp>
        <p:nvSpPr>
          <p:cNvPr id="5" name="Espaço Reservado para Número de Slide 4"/>
          <p:cNvSpPr>
            <a:spLocks noGrp="1"/>
          </p:cNvSpPr>
          <p:nvPr>
            <p:ph type="sldNum" sz="quarter" idx="12"/>
          </p:nvPr>
        </p:nvSpPr>
        <p:spPr/>
        <p:txBody>
          <a:bodyPr/>
          <a:lstStyle/>
          <a:p>
            <a:fld id="{F631A6C5-47D5-48C8-A12A-201366616B67}" type="slidenum">
              <a:rPr lang="pt-BR" smtClean="0"/>
              <a:t>21</a:t>
            </a:fld>
            <a:endParaRPr lang="pt-BR"/>
          </a:p>
        </p:txBody>
      </p:sp>
    </p:spTree>
    <p:extLst>
      <p:ext uri="{BB962C8B-B14F-4D97-AF65-F5344CB8AC3E}">
        <p14:creationId xmlns:p14="http://schemas.microsoft.com/office/powerpoint/2010/main" val="1415086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4CA8DEE4-B824-4A83-8FDB-3855A599BD3D}"/>
              </a:ext>
            </a:extLst>
          </p:cNvPr>
          <p:cNvPicPr>
            <a:picLocks noChangeAspect="1"/>
          </p:cNvPicPr>
          <p:nvPr/>
        </p:nvPicPr>
        <p:blipFill>
          <a:blip r:embed="rId2"/>
          <a:stretch>
            <a:fillRect/>
          </a:stretch>
        </p:blipFill>
        <p:spPr>
          <a:xfrm>
            <a:off x="1497477" y="1511228"/>
            <a:ext cx="9197045" cy="4703217"/>
          </a:xfrm>
          <a:prstGeom prst="rect">
            <a:avLst/>
          </a:prstGeom>
        </p:spPr>
      </p:pic>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4" y="268711"/>
            <a:ext cx="10781697" cy="798089"/>
          </a:xfrm>
        </p:spPr>
        <p:txBody>
          <a:bodyPr>
            <a:normAutofit fontScale="90000"/>
          </a:bodyPr>
          <a:lstStyle/>
          <a:p>
            <a:pPr algn="l"/>
            <a:r>
              <a:rPr lang="pt-BR" sz="4400" cap="none" dirty="0"/>
              <a:t>Relação entre as áreas da Teoria da Computação</a:t>
            </a:r>
          </a:p>
        </p:txBody>
      </p:sp>
      <p:sp>
        <p:nvSpPr>
          <p:cNvPr id="3" name="Espaço Reservado para Número de Slide 2"/>
          <p:cNvSpPr>
            <a:spLocks noGrp="1"/>
          </p:cNvSpPr>
          <p:nvPr>
            <p:ph type="sldNum" sz="quarter" idx="12"/>
          </p:nvPr>
        </p:nvSpPr>
        <p:spPr/>
        <p:txBody>
          <a:bodyPr/>
          <a:lstStyle/>
          <a:p>
            <a:fld id="{F631A6C5-47D5-48C8-A12A-201366616B67}" type="slidenum">
              <a:rPr lang="pt-BR" smtClean="0"/>
              <a:t>22</a:t>
            </a:fld>
            <a:endParaRPr lang="pt-BR"/>
          </a:p>
        </p:txBody>
      </p:sp>
    </p:spTree>
    <p:extLst>
      <p:ext uri="{BB962C8B-B14F-4D97-AF65-F5344CB8AC3E}">
        <p14:creationId xmlns:p14="http://schemas.microsoft.com/office/powerpoint/2010/main" val="4051503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19D9F3F-904D-443A-B34D-4A5B37ACD435}"/>
              </a:ext>
            </a:extLst>
          </p:cNvPr>
          <p:cNvSpPr>
            <a:spLocks noGrp="1"/>
          </p:cNvSpPr>
          <p:nvPr>
            <p:ph type="title"/>
          </p:nvPr>
        </p:nvSpPr>
        <p:spPr>
          <a:xfrm>
            <a:off x="913774" y="2630911"/>
            <a:ext cx="10364451" cy="1596177"/>
          </a:xfrm>
        </p:spPr>
        <p:txBody>
          <a:bodyPr>
            <a:normAutofit/>
          </a:bodyPr>
          <a:lstStyle/>
          <a:p>
            <a:r>
              <a:rPr lang="pt-BR" sz="4400" dirty="0"/>
              <a:t>Noções e Terminologia Matemáticas</a:t>
            </a:r>
          </a:p>
        </p:txBody>
      </p:sp>
      <p:sp>
        <p:nvSpPr>
          <p:cNvPr id="2" name="Espaço Reservado para Número de Slide 1"/>
          <p:cNvSpPr>
            <a:spLocks noGrp="1"/>
          </p:cNvSpPr>
          <p:nvPr>
            <p:ph type="sldNum" sz="quarter" idx="12"/>
          </p:nvPr>
        </p:nvSpPr>
        <p:spPr/>
        <p:txBody>
          <a:bodyPr/>
          <a:lstStyle/>
          <a:p>
            <a:fld id="{F631A6C5-47D5-48C8-A12A-201366616B67}" type="slidenum">
              <a:rPr lang="pt-BR" smtClean="0"/>
              <a:t>23</a:t>
            </a:fld>
            <a:endParaRPr lang="pt-BR"/>
          </a:p>
        </p:txBody>
      </p:sp>
    </p:spTree>
    <p:extLst>
      <p:ext uri="{BB962C8B-B14F-4D97-AF65-F5344CB8AC3E}">
        <p14:creationId xmlns:p14="http://schemas.microsoft.com/office/powerpoint/2010/main" val="1511019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Noções e Terminologias Matemáticas</a:t>
            </a:r>
          </a:p>
        </p:txBody>
      </p:sp>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algn="just"/>
            <a:endParaRPr lang="pt-BR" sz="2800" cap="none" dirty="0"/>
          </a:p>
          <a:p>
            <a:pPr algn="just"/>
            <a:r>
              <a:rPr lang="pt-BR" sz="2800" cap="none" dirty="0"/>
              <a:t>Conjuntos</a:t>
            </a:r>
          </a:p>
          <a:p>
            <a:pPr algn="just"/>
            <a:r>
              <a:rPr lang="pt-BR" sz="2800" cap="none" dirty="0"/>
              <a:t>Sequências e Uplas</a:t>
            </a:r>
          </a:p>
          <a:p>
            <a:pPr algn="just"/>
            <a:r>
              <a:rPr lang="pt-BR" sz="2800" cap="none" dirty="0"/>
              <a:t>Funções e Relações</a:t>
            </a:r>
          </a:p>
          <a:p>
            <a:pPr algn="just"/>
            <a:r>
              <a:rPr lang="pt-BR" sz="2800" cap="none" dirty="0"/>
              <a:t>Grafos</a:t>
            </a:r>
          </a:p>
          <a:p>
            <a:pPr algn="just"/>
            <a:r>
              <a:rPr lang="pt-BR" sz="2800" cap="none" dirty="0"/>
              <a:t>Cadeias e Linguagens</a:t>
            </a:r>
          </a:p>
          <a:p>
            <a:pPr algn="just"/>
            <a:r>
              <a:rPr lang="pt-BR" sz="2800" cap="none" dirty="0"/>
              <a:t>Lógica Booleana</a:t>
            </a:r>
            <a:endParaRPr lang="pt-BR" sz="2100" cap="none" dirty="0"/>
          </a:p>
        </p:txBody>
      </p:sp>
      <p:sp>
        <p:nvSpPr>
          <p:cNvPr id="3" name="Espaço Reservado para Número de Slide 2"/>
          <p:cNvSpPr>
            <a:spLocks noGrp="1"/>
          </p:cNvSpPr>
          <p:nvPr>
            <p:ph type="sldNum" sz="quarter" idx="12"/>
          </p:nvPr>
        </p:nvSpPr>
        <p:spPr/>
        <p:txBody>
          <a:bodyPr/>
          <a:lstStyle/>
          <a:p>
            <a:fld id="{F631A6C5-47D5-48C8-A12A-201366616B67}" type="slidenum">
              <a:rPr lang="pt-BR" smtClean="0"/>
              <a:t>24</a:t>
            </a:fld>
            <a:endParaRPr lang="pt-BR"/>
          </a:p>
        </p:txBody>
      </p:sp>
    </p:spTree>
    <p:extLst>
      <p:ext uri="{BB962C8B-B14F-4D97-AF65-F5344CB8AC3E}">
        <p14:creationId xmlns:p14="http://schemas.microsoft.com/office/powerpoint/2010/main" val="2978029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Noções e Terminologias Matemáticas</a:t>
            </a:r>
          </a:p>
        </p:txBody>
      </p:sp>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algn="just"/>
            <a:endParaRPr lang="pt-BR" sz="2800" cap="none" dirty="0"/>
          </a:p>
          <a:p>
            <a:pPr algn="just"/>
            <a:r>
              <a:rPr lang="pt-BR" sz="2800" cap="none" dirty="0"/>
              <a:t>Conjuntos</a:t>
            </a:r>
          </a:p>
          <a:p>
            <a:pPr algn="just"/>
            <a:r>
              <a:rPr lang="pt-BR" sz="2800" cap="none" dirty="0"/>
              <a:t>Sequências e Uplas</a:t>
            </a:r>
          </a:p>
          <a:p>
            <a:pPr algn="just"/>
            <a:r>
              <a:rPr lang="pt-BR" sz="2800" cap="none" dirty="0"/>
              <a:t>Funções e Relações</a:t>
            </a:r>
          </a:p>
          <a:p>
            <a:pPr algn="just"/>
            <a:r>
              <a:rPr lang="pt-BR" sz="2800" cap="none" dirty="0"/>
              <a:t>Grafos</a:t>
            </a:r>
          </a:p>
          <a:p>
            <a:pPr algn="just"/>
            <a:r>
              <a:rPr lang="pt-BR" sz="2800" cap="none" dirty="0"/>
              <a:t>Cadeias e Linguagens</a:t>
            </a:r>
          </a:p>
          <a:p>
            <a:pPr algn="just"/>
            <a:r>
              <a:rPr lang="pt-BR" sz="2800" cap="none" dirty="0"/>
              <a:t>Lógica Booleana</a:t>
            </a:r>
            <a:endParaRPr lang="pt-BR" sz="2100" cap="none" dirty="0"/>
          </a:p>
        </p:txBody>
      </p:sp>
      <p:sp>
        <p:nvSpPr>
          <p:cNvPr id="3" name="Espaço Reservado para Número de Slide 2"/>
          <p:cNvSpPr>
            <a:spLocks noGrp="1"/>
          </p:cNvSpPr>
          <p:nvPr>
            <p:ph type="sldNum" sz="quarter" idx="12"/>
          </p:nvPr>
        </p:nvSpPr>
        <p:spPr/>
        <p:txBody>
          <a:bodyPr/>
          <a:lstStyle/>
          <a:p>
            <a:fld id="{F631A6C5-47D5-48C8-A12A-201366616B67}" type="slidenum">
              <a:rPr lang="pt-BR" smtClean="0"/>
              <a:t>25</a:t>
            </a:fld>
            <a:endParaRPr lang="pt-BR"/>
          </a:p>
        </p:txBody>
      </p:sp>
    </p:spTree>
    <p:extLst>
      <p:ext uri="{BB962C8B-B14F-4D97-AF65-F5344CB8AC3E}">
        <p14:creationId xmlns:p14="http://schemas.microsoft.com/office/powerpoint/2010/main" val="2779946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Conjuntos</a:t>
            </a:r>
          </a:p>
        </p:txBody>
      </p:sp>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algn="just"/>
            <a:endParaRPr lang="pt-BR" sz="2800" cap="none" dirty="0"/>
          </a:p>
          <a:p>
            <a:pPr algn="just"/>
            <a:endParaRPr lang="pt-BR" sz="2800" cap="none" dirty="0"/>
          </a:p>
          <a:p>
            <a:pPr algn="just"/>
            <a:r>
              <a:rPr lang="pt-BR" sz="2800" cap="none" dirty="0"/>
              <a:t>Um </a:t>
            </a:r>
            <a:r>
              <a:rPr lang="pt-BR" sz="2800" b="1" cap="none" dirty="0">
                <a:solidFill>
                  <a:srgbClr val="FF0000"/>
                </a:solidFill>
              </a:rPr>
              <a:t>conjunto</a:t>
            </a:r>
            <a:r>
              <a:rPr lang="pt-BR" sz="2800" cap="none" dirty="0"/>
              <a:t> é um grupo de objetos representado como uma unidade.</a:t>
            </a:r>
          </a:p>
          <a:p>
            <a:pPr algn="just"/>
            <a:r>
              <a:rPr lang="pt-BR" sz="2800" cap="none" dirty="0"/>
              <a:t>Os objetos em um conjunto são chamados </a:t>
            </a:r>
            <a:r>
              <a:rPr lang="pt-BR" sz="2800" b="1" cap="none" dirty="0">
                <a:solidFill>
                  <a:srgbClr val="FF0000"/>
                </a:solidFill>
              </a:rPr>
              <a:t>elementos</a:t>
            </a:r>
            <a:r>
              <a:rPr lang="pt-BR" sz="2800" cap="none" dirty="0"/>
              <a:t> ou </a:t>
            </a:r>
            <a:r>
              <a:rPr lang="pt-BR" sz="2800" b="1" cap="none" dirty="0">
                <a:solidFill>
                  <a:srgbClr val="FF0000"/>
                </a:solidFill>
              </a:rPr>
              <a:t>membros</a:t>
            </a:r>
            <a:r>
              <a:rPr lang="pt-BR" sz="2800" cap="none" dirty="0"/>
              <a:t>.</a:t>
            </a:r>
            <a:endParaRPr lang="pt-BR" sz="2100" cap="none" dirty="0"/>
          </a:p>
        </p:txBody>
      </p:sp>
      <p:sp>
        <p:nvSpPr>
          <p:cNvPr id="3" name="Espaço Reservado para Número de Slide 2"/>
          <p:cNvSpPr>
            <a:spLocks noGrp="1"/>
          </p:cNvSpPr>
          <p:nvPr>
            <p:ph type="sldNum" sz="quarter" idx="12"/>
          </p:nvPr>
        </p:nvSpPr>
        <p:spPr/>
        <p:txBody>
          <a:bodyPr/>
          <a:lstStyle/>
          <a:p>
            <a:fld id="{F631A6C5-47D5-48C8-A12A-201366616B67}" type="slidenum">
              <a:rPr lang="pt-BR" smtClean="0"/>
              <a:t>26</a:t>
            </a:fld>
            <a:endParaRPr lang="pt-BR"/>
          </a:p>
        </p:txBody>
      </p:sp>
    </p:spTree>
    <p:extLst>
      <p:ext uri="{BB962C8B-B14F-4D97-AF65-F5344CB8AC3E}">
        <p14:creationId xmlns:p14="http://schemas.microsoft.com/office/powerpoint/2010/main" val="3436355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Conjuntos</a:t>
            </a:r>
          </a:p>
        </p:txBody>
      </p:sp>
      <mc:AlternateContent xmlns:mc="http://schemas.openxmlformats.org/markup-compatibility/2006" xmlns:a14="http://schemas.microsoft.com/office/drawing/2010/main">
        <mc:Choice Requires="a14">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algn="just"/>
                <a:r>
                  <a:rPr lang="pt-BR" sz="3200" cap="none" dirty="0"/>
                  <a:t>Descrição de conjuntos:</a:t>
                </a:r>
              </a:p>
              <a:p>
                <a:pPr marL="265113" indent="0" algn="just">
                  <a:buFont typeface="Wingdings" panose="05000000000000000000" pitchFamily="2" charset="2"/>
                  <a:buChar char="Ø"/>
                </a:pPr>
                <a:r>
                  <a:rPr lang="pt-BR" sz="2400" cap="none" dirty="0"/>
                  <a:t>Listar elementos entre chaves: </a:t>
                </a:r>
                <a14:m>
                  <m:oMath xmlns:m="http://schemas.openxmlformats.org/officeDocument/2006/math">
                    <m:r>
                      <a:rPr lang="pt-BR" sz="2400" b="0" i="1" cap="none" smtClean="0">
                        <a:latin typeface="Cambria Math" panose="02040503050406030204" pitchFamily="18" charset="0"/>
                      </a:rPr>
                      <m:t>{</m:t>
                    </m:r>
                    <m:r>
                      <m:rPr>
                        <m:sty m:val="p"/>
                      </m:rPr>
                      <a:rPr lang="el-GR" sz="2400" b="0" i="1" cap="none" smtClean="0">
                        <a:latin typeface="Cambria Math" panose="02040503050406030204" pitchFamily="18" charset="0"/>
                      </a:rPr>
                      <m:t>λ</m:t>
                    </m:r>
                    <m:r>
                      <a:rPr lang="pt-BR" sz="2400" b="0" i="1" cap="none" smtClean="0">
                        <a:latin typeface="Cambria Math" panose="02040503050406030204" pitchFamily="18" charset="0"/>
                      </a:rPr>
                      <m:t>, 30, @,{</m:t>
                    </m:r>
                    <m:r>
                      <a:rPr lang="pt-BR" sz="2400" b="0" i="1" cap="none" smtClean="0">
                        <a:latin typeface="Cambria Math" panose="02040503050406030204" pitchFamily="18" charset="0"/>
                      </a:rPr>
                      <m:t>𝑎𝑏𝑎</m:t>
                    </m:r>
                    <m:r>
                      <a:rPr lang="pt-BR" sz="2400" b="0" i="1" cap="none" smtClean="0">
                        <a:latin typeface="Cambria Math" panose="02040503050406030204" pitchFamily="18" charset="0"/>
                      </a:rPr>
                      <m:t>, </m:t>
                    </m:r>
                    <m:r>
                      <a:rPr lang="pt-BR" sz="2400" b="0" i="1" cap="none" smtClean="0">
                        <a:latin typeface="Cambria Math" panose="02040503050406030204" pitchFamily="18" charset="0"/>
                      </a:rPr>
                      <m:t>𝑏𝑏</m:t>
                    </m:r>
                    <m:r>
                      <a:rPr lang="pt-BR" sz="2400" b="0" i="1" cap="none" smtClean="0">
                        <a:latin typeface="Cambria Math" panose="02040503050406030204" pitchFamily="18" charset="0"/>
                      </a:rPr>
                      <m:t>}}</m:t>
                    </m:r>
                  </m:oMath>
                </a14:m>
                <a:endParaRPr lang="pt-BR" sz="2400" cap="none" dirty="0"/>
              </a:p>
              <a:p>
                <a:pPr marL="265113" indent="0" algn="just">
                  <a:buFont typeface="Wingdings" panose="05000000000000000000" pitchFamily="2" charset="2"/>
                  <a:buChar char="Ø"/>
                </a:pPr>
                <a:r>
                  <a:rPr lang="pt-BR" sz="2400" cap="none" dirty="0"/>
                  <a:t>Descrever com uma regra: </a:t>
                </a:r>
                <a14:m>
                  <m:oMath xmlns:m="http://schemas.openxmlformats.org/officeDocument/2006/math">
                    <m:d>
                      <m:dPr>
                        <m:begChr m:val="{"/>
                        <m:endChr m:val="|"/>
                        <m:ctrlPr>
                          <a:rPr lang="pt-BR" sz="2400" b="0" i="1" cap="none" smtClean="0">
                            <a:latin typeface="Cambria Math" panose="02040503050406030204" pitchFamily="18" charset="0"/>
                          </a:rPr>
                        </m:ctrlPr>
                      </m:dPr>
                      <m:e>
                        <m:r>
                          <a:rPr lang="pt-BR" sz="2400" b="0" i="1" cap="none" smtClean="0">
                            <a:latin typeface="Cambria Math" panose="02040503050406030204" pitchFamily="18" charset="0"/>
                          </a:rPr>
                          <m:t>𝑛</m:t>
                        </m:r>
                        <m:r>
                          <a:rPr lang="pt-BR" sz="2400" b="0" i="1" cap="none" smtClean="0">
                            <a:latin typeface="Cambria Math" panose="02040503050406030204" pitchFamily="18" charset="0"/>
                          </a:rPr>
                          <m:t> </m:t>
                        </m:r>
                      </m:e>
                    </m:d>
                    <m:r>
                      <a:rPr lang="pt-BR" sz="2400" b="0" i="1" cap="none" smtClean="0">
                        <a:latin typeface="Cambria Math" panose="02040503050406030204" pitchFamily="18" charset="0"/>
                      </a:rPr>
                      <m:t> </m:t>
                    </m:r>
                    <m:r>
                      <a:rPr lang="pt-BR" sz="2400" b="0" i="1" cap="none" smtClean="0">
                        <a:latin typeface="Cambria Math" panose="02040503050406030204" pitchFamily="18" charset="0"/>
                      </a:rPr>
                      <m:t>𝑛</m:t>
                    </m:r>
                    <m:r>
                      <a:rPr lang="pt-BR" sz="2400" b="0" i="1" cap="none" smtClean="0">
                        <a:latin typeface="Cambria Math" panose="02040503050406030204" pitchFamily="18" charset="0"/>
                      </a:rPr>
                      <m:t>=</m:t>
                    </m:r>
                    <m:sSup>
                      <m:sSupPr>
                        <m:ctrlPr>
                          <a:rPr lang="pt-BR" sz="2400" b="0" i="1" cap="none" smtClean="0">
                            <a:latin typeface="Cambria Math" panose="02040503050406030204" pitchFamily="18" charset="0"/>
                          </a:rPr>
                        </m:ctrlPr>
                      </m:sSupPr>
                      <m:e>
                        <m:r>
                          <a:rPr lang="pt-BR" sz="2400" b="0" i="1" cap="none" smtClean="0">
                            <a:latin typeface="Cambria Math" panose="02040503050406030204" pitchFamily="18" charset="0"/>
                          </a:rPr>
                          <m:t>𝑚</m:t>
                        </m:r>
                      </m:e>
                      <m:sup>
                        <m:r>
                          <a:rPr lang="pt-BR" sz="2400" b="0" i="1" cap="none" smtClean="0">
                            <a:latin typeface="Cambria Math" panose="02040503050406030204" pitchFamily="18" charset="0"/>
                          </a:rPr>
                          <m:t>2</m:t>
                        </m:r>
                      </m:sup>
                    </m:sSup>
                    <m:r>
                      <a:rPr lang="pt-BR" sz="2400" b="0" i="1" cap="none" smtClean="0">
                        <a:latin typeface="Cambria Math" panose="02040503050406030204" pitchFamily="18" charset="0"/>
                      </a:rPr>
                      <m:t> </m:t>
                    </m:r>
                    <m:r>
                      <a:rPr lang="pt-BR" sz="2400" b="0" i="1" cap="none" smtClean="0">
                        <a:latin typeface="Cambria Math" panose="02040503050406030204" pitchFamily="18" charset="0"/>
                      </a:rPr>
                      <m:t>𝑝𝑎𝑟𝑎</m:t>
                    </m:r>
                    <m:r>
                      <a:rPr lang="pt-BR" sz="2400" b="0" i="1" cap="none" smtClean="0">
                        <a:latin typeface="Cambria Math" panose="02040503050406030204" pitchFamily="18" charset="0"/>
                      </a:rPr>
                      <m:t> </m:t>
                    </m:r>
                    <m:r>
                      <a:rPr lang="pt-BR" sz="2400" b="0" i="1" cap="none" smtClean="0">
                        <a:latin typeface="Cambria Math" panose="02040503050406030204" pitchFamily="18" charset="0"/>
                      </a:rPr>
                      <m:t>𝑎𝑙𝑔𝑢𝑚</m:t>
                    </m:r>
                    <m:r>
                      <a:rPr lang="pt-BR" sz="2400" b="0" i="1" cap="none" smtClean="0">
                        <a:latin typeface="Cambria Math" panose="02040503050406030204" pitchFamily="18" charset="0"/>
                      </a:rPr>
                      <m:t> </m:t>
                    </m:r>
                    <m:r>
                      <a:rPr lang="pt-BR" sz="2400" b="0" i="1" cap="none" smtClean="0">
                        <a:latin typeface="Cambria Math" panose="02040503050406030204" pitchFamily="18" charset="0"/>
                      </a:rPr>
                      <m:t>𝑚</m:t>
                    </m:r>
                    <m:r>
                      <a:rPr lang="pt-BR" sz="2400" b="0" i="1" cap="none" smtClean="0">
                        <a:latin typeface="Cambria Math" panose="02040503050406030204" pitchFamily="18" charset="0"/>
                        <a:ea typeface="Cambria Math" panose="02040503050406030204" pitchFamily="18" charset="0"/>
                      </a:rPr>
                      <m:t>∈</m:t>
                    </m:r>
                    <m:r>
                      <a:rPr lang="pt-BR" sz="2400" b="0" i="1" cap="none" smtClean="0">
                        <a:latin typeface="Cambria Math" panose="02040503050406030204" pitchFamily="18" charset="0"/>
                        <a:ea typeface="Cambria Math" panose="02040503050406030204" pitchFamily="18" charset="0"/>
                      </a:rPr>
                      <m:t>𝑁</m:t>
                    </m:r>
                    <m:r>
                      <a:rPr lang="pt-BR" sz="2400" b="0" i="1" cap="none" smtClean="0">
                        <a:latin typeface="Cambria Math" panose="02040503050406030204" pitchFamily="18" charset="0"/>
                      </a:rPr>
                      <m:t>}</m:t>
                    </m:r>
                  </m:oMath>
                </a14:m>
                <a:r>
                  <a:rPr lang="pt-BR" sz="2400" cap="none" dirty="0"/>
                  <a:t> </a:t>
                </a:r>
              </a:p>
              <a:p>
                <a:pPr marL="265113" indent="0" algn="just">
                  <a:buFont typeface="Wingdings" panose="05000000000000000000" pitchFamily="2" charset="2"/>
                  <a:buChar char="Ø"/>
                </a:pPr>
                <a:r>
                  <a:rPr lang="pt-BR" sz="2400" cap="none" dirty="0"/>
                  <a:t>Usando diagrama de </a:t>
                </a:r>
                <a:r>
                  <a:rPr lang="pt-BR" sz="2400" cap="none" dirty="0" err="1"/>
                  <a:t>Venn</a:t>
                </a:r>
                <a:r>
                  <a:rPr lang="pt-BR" sz="2400" cap="none" dirty="0"/>
                  <a:t>:</a:t>
                </a:r>
              </a:p>
              <a:p>
                <a:pPr algn="just"/>
                <a:endParaRPr lang="pt-BR" sz="2800" cap="none" dirty="0"/>
              </a:p>
            </p:txBody>
          </p:sp>
        </mc:Choice>
        <mc:Fallback xmlns="">
          <p:sp>
            <p:nvSpPr>
              <p:cNvPr id="6" name="Espaço Reservado para Conteúdo 5">
                <a:extLst>
                  <a:ext uri="{FF2B5EF4-FFF2-40B4-BE49-F238E27FC236}">
                    <a16:creationId xmlns:a16="http://schemas.microsoft.com/office/drawing/2014/main" id="{7D4B232C-A757-4AE1-80C3-752B08629402}"/>
                  </a:ext>
                </a:extLst>
              </p:cNvPr>
              <p:cNvSpPr>
                <a:spLocks noGrp="1" noRot="1" noChangeAspect="1" noMove="1" noResize="1" noEditPoints="1" noAdjustHandles="1" noChangeArrowheads="1" noChangeShapeType="1" noTextEdit="1"/>
              </p:cNvSpPr>
              <p:nvPr>
                <p:ph idx="1"/>
              </p:nvPr>
            </p:nvSpPr>
            <p:spPr>
              <a:xfrm>
                <a:off x="913774" y="1209367"/>
                <a:ext cx="10364452" cy="5379921"/>
              </a:xfrm>
              <a:blipFill>
                <a:blip r:embed="rId2"/>
                <a:stretch>
                  <a:fillRect l="-1353" t="-340"/>
                </a:stretch>
              </a:blipFill>
            </p:spPr>
            <p:txBody>
              <a:bodyPr/>
              <a:lstStyle/>
              <a:p>
                <a:r>
                  <a:rPr lang="pt-BR">
                    <a:noFill/>
                  </a:rPr>
                  <a:t> </a:t>
                </a:r>
              </a:p>
            </p:txBody>
          </p:sp>
        </mc:Fallback>
      </mc:AlternateContent>
      <p:pic>
        <p:nvPicPr>
          <p:cNvPr id="3" name="Imagem 2">
            <a:extLst>
              <a:ext uri="{FF2B5EF4-FFF2-40B4-BE49-F238E27FC236}">
                <a16:creationId xmlns:a16="http://schemas.microsoft.com/office/drawing/2014/main" id="{39BE5B4A-0654-4005-B32B-CD7B4A1F029A}"/>
              </a:ext>
            </a:extLst>
          </p:cNvPr>
          <p:cNvPicPr>
            <a:picLocks noChangeAspect="1"/>
          </p:cNvPicPr>
          <p:nvPr/>
        </p:nvPicPr>
        <p:blipFill>
          <a:blip r:embed="rId3"/>
          <a:stretch>
            <a:fillRect/>
          </a:stretch>
        </p:blipFill>
        <p:spPr>
          <a:xfrm>
            <a:off x="4144297" y="3661982"/>
            <a:ext cx="3291069" cy="2521229"/>
          </a:xfrm>
          <a:prstGeom prst="rect">
            <a:avLst/>
          </a:prstGeom>
        </p:spPr>
      </p:pic>
      <p:sp>
        <p:nvSpPr>
          <p:cNvPr id="4" name="Espaço Reservado para Número de Slide 3"/>
          <p:cNvSpPr>
            <a:spLocks noGrp="1"/>
          </p:cNvSpPr>
          <p:nvPr>
            <p:ph type="sldNum" sz="quarter" idx="12"/>
          </p:nvPr>
        </p:nvSpPr>
        <p:spPr/>
        <p:txBody>
          <a:bodyPr/>
          <a:lstStyle/>
          <a:p>
            <a:fld id="{F631A6C5-47D5-48C8-A12A-201366616B67}" type="slidenum">
              <a:rPr lang="pt-BR" smtClean="0"/>
              <a:t>27</a:t>
            </a:fld>
            <a:endParaRPr lang="pt-BR"/>
          </a:p>
        </p:txBody>
      </p:sp>
    </p:spTree>
    <p:extLst>
      <p:ext uri="{BB962C8B-B14F-4D97-AF65-F5344CB8AC3E}">
        <p14:creationId xmlns:p14="http://schemas.microsoft.com/office/powerpoint/2010/main" val="2366706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Conjuntos</a:t>
            </a:r>
          </a:p>
        </p:txBody>
      </p:sp>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fontScale="92500"/>
          </a:bodyPr>
          <a:lstStyle/>
          <a:p>
            <a:pPr algn="just"/>
            <a:r>
              <a:rPr lang="pt-BR" sz="3200" cap="none" dirty="0"/>
              <a:t>Descrição de conjuntos:</a:t>
            </a:r>
          </a:p>
          <a:p>
            <a:pPr marL="265113" indent="0" algn="just">
              <a:buFont typeface="Wingdings" panose="05000000000000000000" pitchFamily="2" charset="2"/>
              <a:buChar char="Ø"/>
            </a:pPr>
            <a:r>
              <a:rPr lang="pt-BR" sz="2400" cap="none" dirty="0"/>
              <a:t>A ordem de descrever um conjunto não importa, nem a repetição de seus membros</a:t>
            </a:r>
            <a:r>
              <a:rPr lang="pt-BR" sz="2400" cap="none"/>
              <a:t>. </a:t>
            </a:r>
          </a:p>
          <a:p>
            <a:pPr marL="265113" indent="0" algn="just">
              <a:buNone/>
            </a:pPr>
            <a:r>
              <a:rPr lang="pt-BR" sz="2400" cap="none"/>
              <a:t>{ </a:t>
            </a:r>
            <a:r>
              <a:rPr lang="pt-BR" sz="2400" cap="none" dirty="0"/>
              <a:t>57, 7, 7, 7, 21 } = { 57, 7, 21 }. </a:t>
            </a:r>
          </a:p>
          <a:p>
            <a:pPr marL="265113" indent="0" algn="just">
              <a:buFont typeface="Wingdings" panose="05000000000000000000" pitchFamily="2" charset="2"/>
              <a:buChar char="Ø"/>
            </a:pPr>
            <a:r>
              <a:rPr lang="pt-BR" sz="2400" cap="none" dirty="0"/>
              <a:t>Se desejamos levar em consideração o numero de ocorrências de membros chamamos o grupo um </a:t>
            </a:r>
            <a:r>
              <a:rPr lang="pt-BR" sz="2400" b="1" i="1" cap="none" dirty="0">
                <a:solidFill>
                  <a:srgbClr val="FF0000"/>
                </a:solidFill>
              </a:rPr>
              <a:t>multiconjunto</a:t>
            </a:r>
            <a:r>
              <a:rPr lang="pt-BR" sz="2400" cap="none" dirty="0"/>
              <a:t> ao invés de um conjunto. Logo { 7 } e { 7, 7 } são diferentes como multiconjunto mas idênticos como conjuntos.</a:t>
            </a:r>
          </a:p>
          <a:p>
            <a:pPr marL="265113" indent="0" algn="just">
              <a:buFont typeface="Wingdings" panose="05000000000000000000" pitchFamily="2" charset="2"/>
              <a:buChar char="Ø"/>
            </a:pPr>
            <a:r>
              <a:rPr lang="pt-BR" sz="2800" cap="none" dirty="0"/>
              <a:t>Um conjunto inﬁnito contém uma quantidade inﬁnita de elementos. O conjunto de números naturais N, { 1, 2, 3, . . . }. O conjunto de inteiros Z, escrito como { . . . , − 2, − 1, 0, 1, 2, . . . } .</a:t>
            </a:r>
          </a:p>
          <a:p>
            <a:pPr marL="265113" indent="0" algn="just">
              <a:buFont typeface="Wingdings" panose="05000000000000000000" pitchFamily="2" charset="2"/>
              <a:buChar char="Ø"/>
            </a:pPr>
            <a:r>
              <a:rPr lang="pt-BR" sz="2800" cap="none" dirty="0"/>
              <a:t>O conjunto com 0 membros é chamado o conjunto vazio e é escrito ∅ .</a:t>
            </a:r>
          </a:p>
        </p:txBody>
      </p:sp>
      <p:sp>
        <p:nvSpPr>
          <p:cNvPr id="3" name="Espaço Reservado para Número de Slide 2"/>
          <p:cNvSpPr>
            <a:spLocks noGrp="1"/>
          </p:cNvSpPr>
          <p:nvPr>
            <p:ph type="sldNum" sz="quarter" idx="12"/>
          </p:nvPr>
        </p:nvSpPr>
        <p:spPr/>
        <p:txBody>
          <a:bodyPr/>
          <a:lstStyle/>
          <a:p>
            <a:fld id="{F631A6C5-47D5-48C8-A12A-201366616B67}" type="slidenum">
              <a:rPr lang="pt-BR" smtClean="0"/>
              <a:t>28</a:t>
            </a:fld>
            <a:endParaRPr lang="pt-BR"/>
          </a:p>
        </p:txBody>
      </p:sp>
    </p:spTree>
    <p:extLst>
      <p:ext uri="{BB962C8B-B14F-4D97-AF65-F5344CB8AC3E}">
        <p14:creationId xmlns:p14="http://schemas.microsoft.com/office/powerpoint/2010/main" val="14418937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Conjuntos</a:t>
            </a:r>
          </a:p>
        </p:txBody>
      </p:sp>
      <mc:AlternateContent xmlns:mc="http://schemas.openxmlformats.org/markup-compatibility/2006" xmlns:a14="http://schemas.microsoft.com/office/drawing/2010/main">
        <mc:Choice Requires="a14">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marL="0" indent="0" algn="just">
                  <a:buNone/>
                </a:pPr>
                <a:r>
                  <a:rPr lang="pt-BR" sz="3200" b="1" cap="none" dirty="0"/>
                  <a:t>Relações e Operações sobre Conjuntos</a:t>
                </a:r>
              </a:p>
              <a:p>
                <a:pPr marL="0" indent="0" algn="just">
                  <a:buNone/>
                </a:pPr>
                <a:endParaRPr lang="pt-BR" sz="3200" b="1" cap="none" dirty="0">
                  <a:solidFill>
                    <a:srgbClr val="FF0000"/>
                  </a:solidFill>
                </a:endParaRPr>
              </a:p>
              <a:p>
                <a:pPr marL="0" indent="0" algn="just">
                  <a:buNone/>
                </a:pPr>
                <a:r>
                  <a:rPr lang="pt-BR" sz="3200" cap="none" dirty="0">
                    <a:solidFill>
                      <a:srgbClr val="FF0000"/>
                    </a:solidFill>
                  </a:rPr>
                  <a:t>1. Pertinência</a:t>
                </a:r>
                <a:r>
                  <a:rPr lang="pt-BR" sz="3200" cap="none" dirty="0"/>
                  <a:t>:</a:t>
                </a:r>
              </a:p>
              <a:p>
                <a:pPr algn="just"/>
                <a:r>
                  <a:rPr lang="pt-BR" sz="3200" cap="none" dirty="0"/>
                  <a:t>Pertence a: </a:t>
                </a:r>
                <a14:m>
                  <m:oMath xmlns:m="http://schemas.openxmlformats.org/officeDocument/2006/math">
                    <m:r>
                      <a:rPr lang="pt-BR" sz="3200" i="1" cap="none" smtClean="0">
                        <a:latin typeface="Cambria Math" panose="02040503050406030204" pitchFamily="18" charset="0"/>
                        <a:ea typeface="Cambria Math" panose="02040503050406030204" pitchFamily="18" charset="0"/>
                      </a:rPr>
                      <m:t>𝛼</m:t>
                    </m:r>
                    <m:r>
                      <a:rPr lang="pt-BR" sz="3200" b="0" i="1" cap="none" smtClean="0">
                        <a:latin typeface="Cambria Math" panose="02040503050406030204" pitchFamily="18" charset="0"/>
                        <a:ea typeface="Cambria Math" panose="02040503050406030204" pitchFamily="18" charset="0"/>
                      </a:rPr>
                      <m:t>∈{</m:t>
                    </m:r>
                    <m:r>
                      <a:rPr lang="pt-BR" sz="3200" b="0" i="1" cap="none" smtClean="0">
                        <a:latin typeface="Cambria Math" panose="02040503050406030204" pitchFamily="18" charset="0"/>
                        <a:ea typeface="Cambria Math" panose="02040503050406030204" pitchFamily="18" charset="0"/>
                      </a:rPr>
                      <m:t>𝛼</m:t>
                    </m:r>
                    <m:r>
                      <a:rPr lang="pt-BR" sz="3200" b="0" i="1" cap="none" smtClean="0">
                        <a:latin typeface="Cambria Math" panose="02040503050406030204" pitchFamily="18" charset="0"/>
                        <a:ea typeface="Cambria Math" panose="02040503050406030204" pitchFamily="18" charset="0"/>
                      </a:rPr>
                      <m:t>, </m:t>
                    </m:r>
                    <m:r>
                      <a:rPr lang="pt-BR" sz="3200" b="0" i="1" cap="none" smtClean="0">
                        <a:latin typeface="Cambria Math" panose="02040503050406030204" pitchFamily="18" charset="0"/>
                        <a:ea typeface="Cambria Math" panose="02040503050406030204" pitchFamily="18" charset="0"/>
                      </a:rPr>
                      <m:t>𝑏</m:t>
                    </m:r>
                    <m:r>
                      <a:rPr lang="pt-BR" sz="3200" b="0" i="1" cap="none" smtClean="0">
                        <a:latin typeface="Cambria Math" panose="02040503050406030204" pitchFamily="18" charset="0"/>
                        <a:ea typeface="Cambria Math" panose="02040503050406030204" pitchFamily="18" charset="0"/>
                      </a:rPr>
                      <m:t>,0}</m:t>
                    </m:r>
                  </m:oMath>
                </a14:m>
                <a:endParaRPr lang="pt-BR" sz="3200" cap="none" dirty="0"/>
              </a:p>
              <a:p>
                <a:pPr algn="just"/>
                <a:r>
                  <a:rPr lang="pt-BR" sz="3200" cap="none" dirty="0"/>
                  <a:t>Não pertence a: </a:t>
                </a:r>
                <a14:m>
                  <m:oMath xmlns:m="http://schemas.openxmlformats.org/officeDocument/2006/math">
                    <m:r>
                      <a:rPr lang="pt-BR" sz="3200" b="0" i="1" cap="none" smtClean="0">
                        <a:latin typeface="Cambria Math" panose="02040503050406030204" pitchFamily="18" charset="0"/>
                      </a:rPr>
                      <m:t>1∉{</m:t>
                    </m:r>
                    <m:r>
                      <a:rPr lang="pt-BR" sz="3200" b="0" i="1" cap="none" smtClean="0">
                        <a:latin typeface="Cambria Math" panose="02040503050406030204" pitchFamily="18" charset="0"/>
                        <a:ea typeface="Cambria Math" panose="02040503050406030204" pitchFamily="18" charset="0"/>
                      </a:rPr>
                      <m:t>𝛼</m:t>
                    </m:r>
                    <m:r>
                      <a:rPr lang="pt-BR" sz="3200" b="0" i="1" cap="none" smtClean="0">
                        <a:latin typeface="Cambria Math" panose="02040503050406030204" pitchFamily="18" charset="0"/>
                        <a:ea typeface="Cambria Math" panose="02040503050406030204" pitchFamily="18" charset="0"/>
                      </a:rPr>
                      <m:t>, </m:t>
                    </m:r>
                    <m:r>
                      <a:rPr lang="pt-BR" sz="3200" b="0" i="1" cap="none" smtClean="0">
                        <a:latin typeface="Cambria Math" panose="02040503050406030204" pitchFamily="18" charset="0"/>
                        <a:ea typeface="Cambria Math" panose="02040503050406030204" pitchFamily="18" charset="0"/>
                      </a:rPr>
                      <m:t>𝑏</m:t>
                    </m:r>
                    <m:r>
                      <a:rPr lang="pt-BR" sz="3200" b="0" i="1" cap="none" smtClean="0">
                        <a:latin typeface="Cambria Math" panose="02040503050406030204" pitchFamily="18" charset="0"/>
                        <a:ea typeface="Cambria Math" panose="02040503050406030204" pitchFamily="18" charset="0"/>
                      </a:rPr>
                      <m:t>,0}</m:t>
                    </m:r>
                  </m:oMath>
                </a14:m>
                <a:endParaRPr lang="pt-BR" sz="3200" cap="none" dirty="0"/>
              </a:p>
            </p:txBody>
          </p:sp>
        </mc:Choice>
        <mc:Fallback xmlns="">
          <p:sp>
            <p:nvSpPr>
              <p:cNvPr id="6" name="Espaço Reservado para Conteúdo 5">
                <a:extLst>
                  <a:ext uri="{FF2B5EF4-FFF2-40B4-BE49-F238E27FC236}">
                    <a16:creationId xmlns:a16="http://schemas.microsoft.com/office/drawing/2014/main" id="{7D4B232C-A757-4AE1-80C3-752B08629402}"/>
                  </a:ext>
                </a:extLst>
              </p:cNvPr>
              <p:cNvSpPr>
                <a:spLocks noGrp="1" noRot="1" noChangeAspect="1" noMove="1" noResize="1" noEditPoints="1" noAdjustHandles="1" noChangeArrowheads="1" noChangeShapeType="1" noTextEdit="1"/>
              </p:cNvSpPr>
              <p:nvPr>
                <p:ph idx="1"/>
              </p:nvPr>
            </p:nvSpPr>
            <p:spPr>
              <a:xfrm>
                <a:off x="913774" y="1209367"/>
                <a:ext cx="10364452" cy="5379921"/>
              </a:xfrm>
              <a:blipFill>
                <a:blip r:embed="rId2"/>
                <a:stretch>
                  <a:fillRect l="-1529" t="-340"/>
                </a:stretch>
              </a:blipFill>
            </p:spPr>
            <p:txBody>
              <a:bodyPr/>
              <a:lstStyle/>
              <a:p>
                <a:r>
                  <a:rPr lang="pt-BR">
                    <a:noFill/>
                  </a:rPr>
                  <a:t> </a:t>
                </a:r>
              </a:p>
            </p:txBody>
          </p:sp>
        </mc:Fallback>
      </mc:AlternateContent>
      <p:sp>
        <p:nvSpPr>
          <p:cNvPr id="3" name="Espaço Reservado para Número de Slide 2"/>
          <p:cNvSpPr>
            <a:spLocks noGrp="1"/>
          </p:cNvSpPr>
          <p:nvPr>
            <p:ph type="sldNum" sz="quarter" idx="12"/>
          </p:nvPr>
        </p:nvSpPr>
        <p:spPr/>
        <p:txBody>
          <a:bodyPr/>
          <a:lstStyle/>
          <a:p>
            <a:fld id="{F631A6C5-47D5-48C8-A12A-201366616B67}" type="slidenum">
              <a:rPr lang="pt-BR" smtClean="0"/>
              <a:t>29</a:t>
            </a:fld>
            <a:endParaRPr lang="pt-BR"/>
          </a:p>
        </p:txBody>
      </p:sp>
    </p:spTree>
    <p:extLst>
      <p:ext uri="{BB962C8B-B14F-4D97-AF65-F5344CB8AC3E}">
        <p14:creationId xmlns:p14="http://schemas.microsoft.com/office/powerpoint/2010/main" val="2955073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r>
              <a:rPr lang="pt-BR" sz="4400" cap="none" dirty="0"/>
              <a:t>Apresentação da Disciplina</a:t>
            </a:r>
          </a:p>
        </p:txBody>
      </p:sp>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5" y="1415845"/>
            <a:ext cx="10364452" cy="4852220"/>
          </a:xfrm>
        </p:spPr>
        <p:txBody>
          <a:bodyPr/>
          <a:lstStyle/>
          <a:p>
            <a:pPr marL="0" indent="0">
              <a:buNone/>
            </a:pPr>
            <a:r>
              <a:rPr lang="pt-BR" sz="3200" b="1" cap="none" dirty="0"/>
              <a:t>Objetivos</a:t>
            </a:r>
          </a:p>
          <a:p>
            <a:pPr algn="just"/>
            <a:r>
              <a:rPr lang="pt-BR" sz="2800" cap="none" dirty="0"/>
              <a:t>Fornecer uma visão geral sobre as capacidades e limitações fundamentais dos computadores e sobre os problemas que podem ou não ser resolvidos computacionalmente.</a:t>
            </a:r>
          </a:p>
          <a:p>
            <a:pPr algn="just"/>
            <a:r>
              <a:rPr lang="pt-BR" sz="2800" cap="none" dirty="0"/>
              <a:t>Compreender modelos computacionais, incluindo autômatos e a máquina de Turing.</a:t>
            </a:r>
          </a:p>
        </p:txBody>
      </p:sp>
      <p:sp>
        <p:nvSpPr>
          <p:cNvPr id="3" name="Espaço Reservado para Número de Slide 2"/>
          <p:cNvSpPr>
            <a:spLocks noGrp="1"/>
          </p:cNvSpPr>
          <p:nvPr>
            <p:ph type="sldNum" sz="quarter" idx="12"/>
          </p:nvPr>
        </p:nvSpPr>
        <p:spPr/>
        <p:txBody>
          <a:bodyPr/>
          <a:lstStyle/>
          <a:p>
            <a:fld id="{F631A6C5-47D5-48C8-A12A-201366616B67}" type="slidenum">
              <a:rPr lang="pt-BR" smtClean="0"/>
              <a:t>3</a:t>
            </a:fld>
            <a:endParaRPr lang="pt-BR"/>
          </a:p>
        </p:txBody>
      </p:sp>
    </p:spTree>
    <p:extLst>
      <p:ext uri="{BB962C8B-B14F-4D97-AF65-F5344CB8AC3E}">
        <p14:creationId xmlns:p14="http://schemas.microsoft.com/office/powerpoint/2010/main" val="2728835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Conjuntos</a:t>
            </a:r>
          </a:p>
        </p:txBody>
      </p:sp>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fontScale="85000" lnSpcReduction="20000"/>
          </a:bodyPr>
          <a:lstStyle/>
          <a:p>
            <a:pPr marL="0" indent="0" algn="just">
              <a:buNone/>
            </a:pPr>
            <a:r>
              <a:rPr lang="pt-BR" sz="3200" b="1" cap="none" dirty="0"/>
              <a:t>Relações e Operações sobre Conjuntos</a:t>
            </a:r>
          </a:p>
          <a:p>
            <a:pPr marL="0" indent="0" algn="just">
              <a:buNone/>
            </a:pPr>
            <a:r>
              <a:rPr lang="pt-BR" sz="3200" cap="none" dirty="0">
                <a:solidFill>
                  <a:srgbClr val="FF0000"/>
                </a:solidFill>
              </a:rPr>
              <a:t>2. Inclusão</a:t>
            </a:r>
            <a:r>
              <a:rPr lang="pt-BR" sz="3200" cap="none" dirty="0"/>
              <a:t>:</a:t>
            </a:r>
          </a:p>
          <a:p>
            <a:pPr algn="just"/>
            <a:r>
              <a:rPr lang="pt-BR" sz="3200" cap="none" dirty="0"/>
              <a:t>É subconjunto: {1,18} ⊂ {1,2,18}</a:t>
            </a:r>
          </a:p>
          <a:p>
            <a:pPr algn="just"/>
            <a:r>
              <a:rPr lang="pt-BR" sz="3200" cap="none" dirty="0"/>
              <a:t>Não é subconjunto: {1,19} </a:t>
            </a:r>
            <a:r>
              <a:rPr lang="pt-BR" sz="3200" cap="none" dirty="0">
                <a:latin typeface="Cambria Math" panose="02040503050406030204" pitchFamily="18" charset="0"/>
                <a:ea typeface="Cambria Math" panose="02040503050406030204" pitchFamily="18" charset="0"/>
              </a:rPr>
              <a:t>⊄ </a:t>
            </a:r>
            <a:r>
              <a:rPr lang="pt-BR" sz="3200" cap="none" dirty="0"/>
              <a:t>{1,2,18}</a:t>
            </a:r>
          </a:p>
          <a:p>
            <a:pPr algn="just"/>
            <a:r>
              <a:rPr lang="pt-BR" sz="3200" cap="none" dirty="0"/>
              <a:t>É </a:t>
            </a:r>
            <a:r>
              <a:rPr lang="pt-BR" sz="3200" cap="none" dirty="0" err="1"/>
              <a:t>superconjunto</a:t>
            </a:r>
            <a:r>
              <a:rPr lang="pt-BR" sz="3200" cap="none" dirty="0"/>
              <a:t> : {1,2,18} ⊃ {1,18}</a:t>
            </a:r>
          </a:p>
          <a:p>
            <a:pPr algn="just"/>
            <a:r>
              <a:rPr lang="pt-BR" sz="3200" cap="none" dirty="0"/>
              <a:t>Não é </a:t>
            </a:r>
            <a:r>
              <a:rPr lang="pt-BR" sz="3200" cap="none" dirty="0" err="1"/>
              <a:t>superconjunto</a:t>
            </a:r>
            <a:r>
              <a:rPr lang="pt-BR" sz="3200" cap="none" dirty="0"/>
              <a:t>: {1,2,18} </a:t>
            </a:r>
            <a:r>
              <a:rPr lang="pt-BR" sz="3200" cap="none" dirty="0">
                <a:latin typeface="Cambria Math" panose="02040503050406030204" pitchFamily="18" charset="0"/>
                <a:ea typeface="Cambria Math" panose="02040503050406030204" pitchFamily="18" charset="0"/>
              </a:rPr>
              <a:t>⊉</a:t>
            </a:r>
            <a:r>
              <a:rPr lang="pt-BR" sz="3200" cap="none" dirty="0"/>
              <a:t> {1,10}</a:t>
            </a:r>
          </a:p>
          <a:p>
            <a:pPr algn="just"/>
            <a:r>
              <a:rPr lang="pt-BR" sz="3200" cap="none" dirty="0"/>
              <a:t>É subconjunto: {1,2,18} ⊆ {1,2,18}</a:t>
            </a:r>
          </a:p>
          <a:p>
            <a:pPr algn="just"/>
            <a:r>
              <a:rPr lang="pt-BR" sz="3200" cap="none" dirty="0"/>
              <a:t>Não é subconjunto: {1,3,19} </a:t>
            </a:r>
            <a:r>
              <a:rPr lang="pt-BR" sz="3200" cap="none" dirty="0">
                <a:latin typeface="Cambria Math" panose="02040503050406030204" pitchFamily="18" charset="0"/>
                <a:ea typeface="Cambria Math" panose="02040503050406030204" pitchFamily="18" charset="0"/>
              </a:rPr>
              <a:t>⊈ </a:t>
            </a:r>
            <a:r>
              <a:rPr lang="pt-BR" sz="3200" cap="none" dirty="0"/>
              <a:t>{1,2,18}</a:t>
            </a:r>
          </a:p>
          <a:p>
            <a:pPr algn="just"/>
            <a:r>
              <a:rPr lang="pt-BR" sz="3200" cap="none" dirty="0"/>
              <a:t>É </a:t>
            </a:r>
            <a:r>
              <a:rPr lang="pt-BR" sz="3200" cap="none" dirty="0" err="1"/>
              <a:t>superconjunto</a:t>
            </a:r>
            <a:r>
              <a:rPr lang="pt-BR" sz="3200" cap="none" dirty="0"/>
              <a:t>: {1,2,18} ⊇ {1,2,18}</a:t>
            </a:r>
          </a:p>
          <a:p>
            <a:pPr algn="just"/>
            <a:r>
              <a:rPr lang="pt-BR" sz="3200" cap="none" dirty="0"/>
              <a:t>Não é </a:t>
            </a:r>
            <a:r>
              <a:rPr lang="pt-BR" sz="3200" cap="none" dirty="0" err="1"/>
              <a:t>superconjunto</a:t>
            </a:r>
            <a:r>
              <a:rPr lang="pt-BR" sz="3200" cap="none" dirty="0"/>
              <a:t>: {1,2,19} </a:t>
            </a:r>
            <a:r>
              <a:rPr lang="pt-BR" sz="3200" cap="none" dirty="0">
                <a:latin typeface="Cambria Math" panose="02040503050406030204" pitchFamily="18" charset="0"/>
                <a:ea typeface="Cambria Math" panose="02040503050406030204" pitchFamily="18" charset="0"/>
              </a:rPr>
              <a:t>⊉</a:t>
            </a:r>
            <a:r>
              <a:rPr lang="pt-BR" sz="3200" cap="none" dirty="0"/>
              <a:t> {1,2,18}</a:t>
            </a:r>
            <a:endParaRPr lang="pt-BR" sz="2800" cap="none" dirty="0"/>
          </a:p>
          <a:p>
            <a:pPr algn="just"/>
            <a:endParaRPr lang="pt-BR" sz="3200" cap="none" dirty="0"/>
          </a:p>
        </p:txBody>
      </p:sp>
      <p:sp>
        <p:nvSpPr>
          <p:cNvPr id="3" name="Espaço Reservado para Número de Slide 2"/>
          <p:cNvSpPr>
            <a:spLocks noGrp="1"/>
          </p:cNvSpPr>
          <p:nvPr>
            <p:ph type="sldNum" sz="quarter" idx="12"/>
          </p:nvPr>
        </p:nvSpPr>
        <p:spPr/>
        <p:txBody>
          <a:bodyPr/>
          <a:lstStyle/>
          <a:p>
            <a:fld id="{F631A6C5-47D5-48C8-A12A-201366616B67}" type="slidenum">
              <a:rPr lang="pt-BR" smtClean="0"/>
              <a:t>30</a:t>
            </a:fld>
            <a:endParaRPr lang="pt-BR"/>
          </a:p>
        </p:txBody>
      </p:sp>
    </p:spTree>
    <p:extLst>
      <p:ext uri="{BB962C8B-B14F-4D97-AF65-F5344CB8AC3E}">
        <p14:creationId xmlns:p14="http://schemas.microsoft.com/office/powerpoint/2010/main" val="38320678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Conjuntos</a:t>
            </a:r>
          </a:p>
        </p:txBody>
      </p:sp>
      <mc:AlternateContent xmlns:mc="http://schemas.openxmlformats.org/markup-compatibility/2006" xmlns:a14="http://schemas.microsoft.com/office/drawing/2010/main">
        <mc:Choice Requires="a14">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marL="0" indent="0" algn="just">
                  <a:buNone/>
                </a:pPr>
                <a:r>
                  <a:rPr lang="pt-BR" sz="3200" b="1" cap="none" dirty="0"/>
                  <a:t>Relações e Operações sobre Conjuntos</a:t>
                </a:r>
              </a:p>
              <a:p>
                <a:pPr marL="0" indent="0" algn="just">
                  <a:buNone/>
                </a:pPr>
                <a:endParaRPr lang="pt-BR" sz="3200" b="1" cap="none" dirty="0"/>
              </a:p>
              <a:p>
                <a:pPr algn="just"/>
                <a:r>
                  <a:rPr lang="pt-BR" sz="3200" cap="none" dirty="0"/>
                  <a:t>União: </a:t>
                </a:r>
                <a14:m>
                  <m:oMath xmlns:m="http://schemas.openxmlformats.org/officeDocument/2006/math">
                    <m:d>
                      <m:dPr>
                        <m:begChr m:val="{"/>
                        <m:endChr m:val="}"/>
                        <m:ctrlPr>
                          <a:rPr lang="pt-BR" sz="3200" b="0" i="1" cap="none" smtClean="0">
                            <a:latin typeface="Cambria Math" panose="02040503050406030204" pitchFamily="18" charset="0"/>
                          </a:rPr>
                        </m:ctrlPr>
                      </m:dPr>
                      <m:e>
                        <m:r>
                          <a:rPr lang="pt-BR" sz="3200" b="0" i="1" cap="none" smtClean="0">
                            <a:latin typeface="Cambria Math" panose="02040503050406030204" pitchFamily="18" charset="0"/>
                          </a:rPr>
                          <m:t>1</m:t>
                        </m:r>
                      </m:e>
                    </m:d>
                    <m:r>
                      <a:rPr lang="pt-BR" sz="3200" b="0" i="1" cap="none" smtClean="0">
                        <a:latin typeface="Cambria Math" panose="02040503050406030204" pitchFamily="18" charset="0"/>
                        <a:ea typeface="Cambria Math" panose="02040503050406030204" pitchFamily="18" charset="0"/>
                      </a:rPr>
                      <m:t>∪</m:t>
                    </m:r>
                    <m:d>
                      <m:dPr>
                        <m:begChr m:val="{"/>
                        <m:endChr m:val="}"/>
                        <m:ctrlPr>
                          <a:rPr lang="pt-BR" sz="3200" b="0" i="1" cap="none" smtClean="0">
                            <a:latin typeface="Cambria Math" panose="02040503050406030204" pitchFamily="18" charset="0"/>
                            <a:ea typeface="Cambria Math" panose="02040503050406030204" pitchFamily="18" charset="0"/>
                          </a:rPr>
                        </m:ctrlPr>
                      </m:dPr>
                      <m:e>
                        <m:r>
                          <a:rPr lang="pt-BR" sz="3200" b="0" i="1" cap="none" smtClean="0">
                            <a:latin typeface="Cambria Math" panose="02040503050406030204" pitchFamily="18" charset="0"/>
                            <a:ea typeface="Cambria Math" panose="02040503050406030204" pitchFamily="18" charset="0"/>
                          </a:rPr>
                          <m:t>𝑞</m:t>
                        </m:r>
                        <m:r>
                          <a:rPr lang="pt-BR" sz="3200" b="0" i="1" cap="none" smtClean="0">
                            <a:latin typeface="Cambria Math" panose="02040503050406030204" pitchFamily="18" charset="0"/>
                            <a:ea typeface="Cambria Math" panose="02040503050406030204" pitchFamily="18" charset="0"/>
                          </a:rPr>
                          <m:t>, </m:t>
                        </m:r>
                        <m:r>
                          <a:rPr lang="pt-BR" sz="3200" b="0" i="1" cap="none" smtClean="0">
                            <a:latin typeface="Cambria Math" panose="02040503050406030204" pitchFamily="18" charset="0"/>
                            <a:ea typeface="Cambria Math" panose="02040503050406030204" pitchFamily="18" charset="0"/>
                          </a:rPr>
                          <m:t>𝑤</m:t>
                        </m:r>
                      </m:e>
                    </m:d>
                    <m:r>
                      <a:rPr lang="pt-BR" sz="3200" b="0" i="1" cap="none" smtClean="0">
                        <a:latin typeface="Cambria Math" panose="02040503050406030204" pitchFamily="18" charset="0"/>
                        <a:ea typeface="Cambria Math" panose="02040503050406030204" pitchFamily="18" charset="0"/>
                      </a:rPr>
                      <m:t>={1, </m:t>
                    </m:r>
                    <m:r>
                      <a:rPr lang="pt-BR" sz="3200" b="0" i="1" cap="none" smtClean="0">
                        <a:latin typeface="Cambria Math" panose="02040503050406030204" pitchFamily="18" charset="0"/>
                        <a:ea typeface="Cambria Math" panose="02040503050406030204" pitchFamily="18" charset="0"/>
                      </a:rPr>
                      <m:t>𝑞</m:t>
                    </m:r>
                    <m:r>
                      <a:rPr lang="pt-BR" sz="3200" b="0" i="1" cap="none" smtClean="0">
                        <a:latin typeface="Cambria Math" panose="02040503050406030204" pitchFamily="18" charset="0"/>
                        <a:ea typeface="Cambria Math" panose="02040503050406030204" pitchFamily="18" charset="0"/>
                      </a:rPr>
                      <m:t>, </m:t>
                    </m:r>
                    <m:r>
                      <a:rPr lang="pt-BR" sz="3200" b="0" i="1" cap="none" smtClean="0">
                        <a:latin typeface="Cambria Math" panose="02040503050406030204" pitchFamily="18" charset="0"/>
                        <a:ea typeface="Cambria Math" panose="02040503050406030204" pitchFamily="18" charset="0"/>
                      </a:rPr>
                      <m:t>𝑤</m:t>
                    </m:r>
                    <m:r>
                      <a:rPr lang="pt-BR" sz="3200" b="0" i="1" cap="none" smtClean="0">
                        <a:latin typeface="Cambria Math" panose="02040503050406030204" pitchFamily="18" charset="0"/>
                        <a:ea typeface="Cambria Math" panose="02040503050406030204" pitchFamily="18" charset="0"/>
                      </a:rPr>
                      <m:t>}</m:t>
                    </m:r>
                  </m:oMath>
                </a14:m>
                <a:endParaRPr lang="pt-BR" sz="3200" cap="none" dirty="0"/>
              </a:p>
              <a:p>
                <a:pPr algn="just"/>
                <a:r>
                  <a:rPr lang="pt-BR" sz="3200" cap="none" dirty="0"/>
                  <a:t>Interseção:</a:t>
                </a:r>
                <a:r>
                  <a:rPr lang="pt-BR" sz="3200" cap="none" dirty="0">
                    <a:ea typeface="Cambria Math" panose="02040503050406030204" pitchFamily="18" charset="0"/>
                  </a:rPr>
                  <a:t> </a:t>
                </a:r>
                <a14:m>
                  <m:oMath xmlns:m="http://schemas.openxmlformats.org/officeDocument/2006/math">
                    <m:d>
                      <m:dPr>
                        <m:begChr m:val="{"/>
                        <m:endChr m:val="}"/>
                        <m:ctrlPr>
                          <a:rPr lang="pt-BR" sz="3200" i="1" cap="none">
                            <a:latin typeface="Cambria Math" panose="02040503050406030204" pitchFamily="18" charset="0"/>
                            <a:ea typeface="Cambria Math" panose="02040503050406030204" pitchFamily="18" charset="0"/>
                          </a:rPr>
                        </m:ctrlPr>
                      </m:dPr>
                      <m:e>
                        <m:r>
                          <a:rPr lang="pt-BR" sz="3200" i="1" cap="none">
                            <a:latin typeface="Cambria Math" panose="02040503050406030204" pitchFamily="18" charset="0"/>
                            <a:ea typeface="Cambria Math" panose="02040503050406030204" pitchFamily="18" charset="0"/>
                          </a:rPr>
                          <m:t>1, </m:t>
                        </m:r>
                        <m:r>
                          <a:rPr lang="pt-BR" sz="3200" i="1" cap="none">
                            <a:latin typeface="Cambria Math" panose="02040503050406030204" pitchFamily="18" charset="0"/>
                            <a:ea typeface="Cambria Math" panose="02040503050406030204" pitchFamily="18" charset="0"/>
                          </a:rPr>
                          <m:t>𝑞</m:t>
                        </m:r>
                        <m:r>
                          <a:rPr lang="pt-BR" sz="3200" i="1" cap="none">
                            <a:latin typeface="Cambria Math" panose="02040503050406030204" pitchFamily="18" charset="0"/>
                            <a:ea typeface="Cambria Math" panose="02040503050406030204" pitchFamily="18" charset="0"/>
                          </a:rPr>
                          <m:t>, </m:t>
                        </m:r>
                        <m:r>
                          <a:rPr lang="pt-BR" sz="3200" i="1" cap="none">
                            <a:latin typeface="Cambria Math" panose="02040503050406030204" pitchFamily="18" charset="0"/>
                            <a:ea typeface="Cambria Math" panose="02040503050406030204" pitchFamily="18" charset="0"/>
                          </a:rPr>
                          <m:t>𝑤</m:t>
                        </m:r>
                      </m:e>
                    </m:d>
                    <m:r>
                      <a:rPr lang="pt-BR" sz="3200" i="1" cap="none" smtClean="0">
                        <a:latin typeface="Cambria Math" panose="02040503050406030204" pitchFamily="18" charset="0"/>
                        <a:ea typeface="Cambria Math" panose="02040503050406030204" pitchFamily="18" charset="0"/>
                      </a:rPr>
                      <m:t>∩</m:t>
                    </m:r>
                    <m:d>
                      <m:dPr>
                        <m:begChr m:val="{"/>
                        <m:endChr m:val="}"/>
                        <m:ctrlPr>
                          <a:rPr lang="pt-BR" sz="3200" b="0" i="1" cap="none" smtClean="0">
                            <a:latin typeface="Cambria Math" panose="02040503050406030204" pitchFamily="18" charset="0"/>
                            <a:ea typeface="Cambria Math" panose="02040503050406030204" pitchFamily="18" charset="0"/>
                          </a:rPr>
                        </m:ctrlPr>
                      </m:dPr>
                      <m:e>
                        <m:r>
                          <a:rPr lang="pt-BR" sz="3200" b="0" i="1" cap="none" smtClean="0">
                            <a:latin typeface="Cambria Math" panose="02040503050406030204" pitchFamily="18" charset="0"/>
                            <a:ea typeface="Cambria Math" panose="02040503050406030204" pitchFamily="18" charset="0"/>
                          </a:rPr>
                          <m:t>𝑞</m:t>
                        </m:r>
                        <m:r>
                          <a:rPr lang="pt-BR" sz="3200" b="0" i="1" cap="none" smtClean="0">
                            <a:latin typeface="Cambria Math" panose="02040503050406030204" pitchFamily="18" charset="0"/>
                            <a:ea typeface="Cambria Math" panose="02040503050406030204" pitchFamily="18" charset="0"/>
                          </a:rPr>
                          <m:t>,</m:t>
                        </m:r>
                        <m:r>
                          <a:rPr lang="pt-BR" sz="3200" b="0" i="1" cap="none" smtClean="0">
                            <a:latin typeface="Cambria Math" panose="02040503050406030204" pitchFamily="18" charset="0"/>
                            <a:ea typeface="Cambria Math" panose="02040503050406030204" pitchFamily="18" charset="0"/>
                          </a:rPr>
                          <m:t>𝑤</m:t>
                        </m:r>
                      </m:e>
                    </m:d>
                    <m:r>
                      <a:rPr lang="pt-BR" sz="3200" b="0" i="1" cap="none" smtClean="0">
                        <a:latin typeface="Cambria Math" panose="02040503050406030204" pitchFamily="18" charset="0"/>
                        <a:ea typeface="Cambria Math" panose="02040503050406030204" pitchFamily="18" charset="0"/>
                      </a:rPr>
                      <m:t>={</m:t>
                    </m:r>
                    <m:r>
                      <a:rPr lang="pt-BR" sz="3200" b="0" i="1" cap="none" smtClean="0">
                        <a:latin typeface="Cambria Math" panose="02040503050406030204" pitchFamily="18" charset="0"/>
                        <a:ea typeface="Cambria Math" panose="02040503050406030204" pitchFamily="18" charset="0"/>
                      </a:rPr>
                      <m:t>𝑞</m:t>
                    </m:r>
                    <m:r>
                      <a:rPr lang="pt-BR" sz="3200" b="0" i="1" cap="none" smtClean="0">
                        <a:latin typeface="Cambria Math" panose="02040503050406030204" pitchFamily="18" charset="0"/>
                        <a:ea typeface="Cambria Math" panose="02040503050406030204" pitchFamily="18" charset="0"/>
                      </a:rPr>
                      <m:t>, </m:t>
                    </m:r>
                    <m:r>
                      <a:rPr lang="pt-BR" sz="3200" b="0" i="1" cap="none" smtClean="0">
                        <a:latin typeface="Cambria Math" panose="02040503050406030204" pitchFamily="18" charset="0"/>
                        <a:ea typeface="Cambria Math" panose="02040503050406030204" pitchFamily="18" charset="0"/>
                      </a:rPr>
                      <m:t>𝑤</m:t>
                    </m:r>
                    <m:r>
                      <a:rPr lang="pt-BR" sz="3200" b="0" i="1" cap="none" smtClean="0">
                        <a:latin typeface="Cambria Math" panose="02040503050406030204" pitchFamily="18" charset="0"/>
                        <a:ea typeface="Cambria Math" panose="02040503050406030204" pitchFamily="18" charset="0"/>
                      </a:rPr>
                      <m:t>}</m:t>
                    </m:r>
                  </m:oMath>
                </a14:m>
                <a:r>
                  <a:rPr lang="pt-BR" sz="3200" cap="none" dirty="0"/>
                  <a:t> </a:t>
                </a:r>
              </a:p>
              <a:p>
                <a:pPr algn="just"/>
                <a:r>
                  <a:rPr lang="pt-BR" sz="3200" cap="none" dirty="0"/>
                  <a:t>Complementar: </a:t>
                </a:r>
                <a14:m>
                  <m:oMath xmlns:m="http://schemas.openxmlformats.org/officeDocument/2006/math">
                    <m:acc>
                      <m:accPr>
                        <m:chr m:val="̅"/>
                        <m:ctrlPr>
                          <a:rPr lang="pt-BR" sz="3200" i="1" cap="none" dirty="0" smtClean="0">
                            <a:latin typeface="Cambria Math" panose="02040503050406030204" pitchFamily="18" charset="0"/>
                          </a:rPr>
                        </m:ctrlPr>
                      </m:accPr>
                      <m:e>
                        <m:r>
                          <a:rPr lang="pt-BR" sz="3200" b="0" i="1" cap="none" dirty="0" smtClean="0">
                            <a:latin typeface="Cambria Math" panose="02040503050406030204" pitchFamily="18" charset="0"/>
                          </a:rPr>
                          <m:t>𝐴</m:t>
                        </m:r>
                      </m:e>
                    </m:acc>
                  </m:oMath>
                </a14:m>
                <a:r>
                  <a:rPr lang="pt-BR" sz="3200" cap="none" dirty="0"/>
                  <a:t> </a:t>
                </a:r>
              </a:p>
              <a:p>
                <a:pPr algn="just"/>
                <a:r>
                  <a:rPr lang="pt-BR" sz="3200" cap="none" dirty="0"/>
                  <a:t>Diferença: </a:t>
                </a:r>
                <a14:m>
                  <m:oMath xmlns:m="http://schemas.openxmlformats.org/officeDocument/2006/math">
                    <m:d>
                      <m:dPr>
                        <m:begChr m:val="{"/>
                        <m:endChr m:val="}"/>
                        <m:ctrlPr>
                          <a:rPr lang="pt-BR" sz="3200" b="0" i="1" cap="none" smtClean="0">
                            <a:latin typeface="Cambria Math" panose="02040503050406030204" pitchFamily="18" charset="0"/>
                          </a:rPr>
                        </m:ctrlPr>
                      </m:dPr>
                      <m:e>
                        <m:r>
                          <a:rPr lang="pt-BR" sz="3200" b="0" i="1" cap="none" smtClean="0">
                            <a:latin typeface="Cambria Math" panose="02040503050406030204" pitchFamily="18" charset="0"/>
                          </a:rPr>
                          <m:t>1, 2, 3</m:t>
                        </m:r>
                      </m:e>
                    </m:d>
                    <m:r>
                      <a:rPr lang="pt-BR" sz="3200" b="0" i="1" cap="none" smtClean="0">
                        <a:latin typeface="Cambria Math" panose="02040503050406030204" pitchFamily="18" charset="0"/>
                      </a:rPr>
                      <m:t>−</m:t>
                    </m:r>
                    <m:d>
                      <m:dPr>
                        <m:begChr m:val="{"/>
                        <m:endChr m:val="}"/>
                        <m:ctrlPr>
                          <a:rPr lang="pt-BR" sz="3200" b="0" i="1" cap="none" smtClean="0">
                            <a:latin typeface="Cambria Math" panose="02040503050406030204" pitchFamily="18" charset="0"/>
                          </a:rPr>
                        </m:ctrlPr>
                      </m:dPr>
                      <m:e>
                        <m:r>
                          <a:rPr lang="pt-BR" sz="3200" b="0" i="1" cap="none" smtClean="0">
                            <a:latin typeface="Cambria Math" panose="02040503050406030204" pitchFamily="18" charset="0"/>
                          </a:rPr>
                          <m:t>1</m:t>
                        </m:r>
                      </m:e>
                    </m:d>
                    <m:r>
                      <a:rPr lang="pt-BR" sz="3200" b="0" i="1" cap="none" smtClean="0">
                        <a:latin typeface="Cambria Math" panose="02040503050406030204" pitchFamily="18" charset="0"/>
                      </a:rPr>
                      <m:t>={2, 3}</m:t>
                    </m:r>
                  </m:oMath>
                </a14:m>
                <a:r>
                  <a:rPr lang="pt-BR" sz="3200" cap="none" dirty="0"/>
                  <a:t> ou </a:t>
                </a:r>
                <a14:m>
                  <m:oMath xmlns:m="http://schemas.openxmlformats.org/officeDocument/2006/math">
                    <m:d>
                      <m:dPr>
                        <m:begChr m:val="{"/>
                        <m:endChr m:val="}"/>
                        <m:ctrlPr>
                          <a:rPr lang="pt-BR" sz="3200" i="1" cap="none">
                            <a:latin typeface="Cambria Math" panose="02040503050406030204" pitchFamily="18" charset="0"/>
                          </a:rPr>
                        </m:ctrlPr>
                      </m:dPr>
                      <m:e>
                        <m:r>
                          <a:rPr lang="pt-BR" sz="3200" i="1" cap="none">
                            <a:latin typeface="Cambria Math" panose="02040503050406030204" pitchFamily="18" charset="0"/>
                          </a:rPr>
                          <m:t>1, 2, 3</m:t>
                        </m:r>
                      </m:e>
                    </m:d>
                    <m:r>
                      <a:rPr lang="pt-BR" sz="3200" b="0" i="1" cap="none" smtClean="0">
                        <a:latin typeface="Cambria Math" panose="02040503050406030204" pitchFamily="18" charset="0"/>
                      </a:rPr>
                      <m:t>\</m:t>
                    </m:r>
                    <m:d>
                      <m:dPr>
                        <m:begChr m:val="{"/>
                        <m:endChr m:val="}"/>
                        <m:ctrlPr>
                          <a:rPr lang="pt-BR" sz="3200" i="1" cap="none">
                            <a:latin typeface="Cambria Math" panose="02040503050406030204" pitchFamily="18" charset="0"/>
                          </a:rPr>
                        </m:ctrlPr>
                      </m:dPr>
                      <m:e>
                        <m:r>
                          <a:rPr lang="pt-BR" sz="3200" i="1" cap="none">
                            <a:latin typeface="Cambria Math" panose="02040503050406030204" pitchFamily="18" charset="0"/>
                          </a:rPr>
                          <m:t>1</m:t>
                        </m:r>
                      </m:e>
                    </m:d>
                    <m:r>
                      <a:rPr lang="pt-BR" sz="3200" i="1" cap="none">
                        <a:latin typeface="Cambria Math" panose="02040503050406030204" pitchFamily="18" charset="0"/>
                      </a:rPr>
                      <m:t>={2, 3}</m:t>
                    </m:r>
                  </m:oMath>
                </a14:m>
                <a:endParaRPr lang="pt-BR" sz="3200" cap="none" dirty="0"/>
              </a:p>
            </p:txBody>
          </p:sp>
        </mc:Choice>
        <mc:Fallback xmlns="">
          <p:sp>
            <p:nvSpPr>
              <p:cNvPr id="6" name="Espaço Reservado para Conteúdo 5">
                <a:extLst>
                  <a:ext uri="{FF2B5EF4-FFF2-40B4-BE49-F238E27FC236}">
                    <a16:creationId xmlns:a16="http://schemas.microsoft.com/office/drawing/2014/main" id="{7D4B232C-A757-4AE1-80C3-752B08629402}"/>
                  </a:ext>
                </a:extLst>
              </p:cNvPr>
              <p:cNvSpPr>
                <a:spLocks noGrp="1" noRot="1" noChangeAspect="1" noMove="1" noResize="1" noEditPoints="1" noAdjustHandles="1" noChangeArrowheads="1" noChangeShapeType="1" noTextEdit="1"/>
              </p:cNvSpPr>
              <p:nvPr>
                <p:ph idx="1"/>
              </p:nvPr>
            </p:nvSpPr>
            <p:spPr>
              <a:xfrm>
                <a:off x="913774" y="1209367"/>
                <a:ext cx="10364452" cy="5379921"/>
              </a:xfrm>
              <a:blipFill>
                <a:blip r:embed="rId2"/>
                <a:stretch>
                  <a:fillRect l="-1529" t="-340"/>
                </a:stretch>
              </a:blipFill>
            </p:spPr>
            <p:txBody>
              <a:bodyPr/>
              <a:lstStyle/>
              <a:p>
                <a:r>
                  <a:rPr lang="pt-BR">
                    <a:noFill/>
                  </a:rPr>
                  <a:t> </a:t>
                </a:r>
              </a:p>
            </p:txBody>
          </p:sp>
        </mc:Fallback>
      </mc:AlternateContent>
      <p:sp>
        <p:nvSpPr>
          <p:cNvPr id="3" name="Espaço Reservado para Número de Slide 2"/>
          <p:cNvSpPr>
            <a:spLocks noGrp="1"/>
          </p:cNvSpPr>
          <p:nvPr>
            <p:ph type="sldNum" sz="quarter" idx="12"/>
          </p:nvPr>
        </p:nvSpPr>
        <p:spPr/>
        <p:txBody>
          <a:bodyPr/>
          <a:lstStyle/>
          <a:p>
            <a:fld id="{F631A6C5-47D5-48C8-A12A-201366616B67}" type="slidenum">
              <a:rPr lang="pt-BR" smtClean="0"/>
              <a:t>31</a:t>
            </a:fld>
            <a:endParaRPr lang="pt-BR"/>
          </a:p>
        </p:txBody>
      </p:sp>
    </p:spTree>
    <p:extLst>
      <p:ext uri="{BB962C8B-B14F-4D97-AF65-F5344CB8AC3E}">
        <p14:creationId xmlns:p14="http://schemas.microsoft.com/office/powerpoint/2010/main" val="300068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Conjuntos – Exercício </a:t>
            </a:r>
          </a:p>
        </p:txBody>
      </p:sp>
      <mc:AlternateContent xmlns:mc="http://schemas.openxmlformats.org/markup-compatibility/2006" xmlns:a14="http://schemas.microsoft.com/office/drawing/2010/main">
        <mc:Choice Requires="a14">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marL="0" indent="0" algn="just">
                  <a:buNone/>
                </a:pPr>
                <a:r>
                  <a:rPr lang="pt-BR" sz="2800" cap="none" dirty="0"/>
                  <a:t>Examine as descrições formais de conjuntos abaixo de modo que você entenda quais membros eles contem. Escreva uma descrição informal breve em português de cada conjunto.</a:t>
                </a:r>
              </a:p>
              <a:p>
                <a:pPr marL="514350" indent="-514350" algn="just">
                  <a:buFont typeface="+mj-lt"/>
                  <a:buAutoNum type="arabicPeriod"/>
                </a:pPr>
                <a14:m>
                  <m:oMath xmlns:m="http://schemas.openxmlformats.org/officeDocument/2006/math">
                    <m:r>
                      <a:rPr lang="pt-BR" sz="2800" b="0" i="1" cap="none" smtClean="0">
                        <a:latin typeface="Cambria Math" panose="02040503050406030204" pitchFamily="18" charset="0"/>
                      </a:rPr>
                      <m:t>{1, 3, 5, 7, …}</m:t>
                    </m:r>
                  </m:oMath>
                </a14:m>
                <a:endParaRPr lang="pt-BR" sz="2800" cap="none" dirty="0"/>
              </a:p>
              <a:p>
                <a:pPr marL="514350" indent="-514350" algn="just">
                  <a:buFont typeface="+mj-lt"/>
                  <a:buAutoNum type="arabicPeriod"/>
                </a:pPr>
                <a14:m>
                  <m:oMath xmlns:m="http://schemas.openxmlformats.org/officeDocument/2006/math">
                    <m:r>
                      <a:rPr lang="pt-BR" sz="2800" b="0" i="1" cap="none" smtClean="0">
                        <a:latin typeface="Cambria Math" panose="02040503050406030204" pitchFamily="18" charset="0"/>
                      </a:rPr>
                      <m:t>{…, −4, −2, 0, 2, 4, …}</m:t>
                    </m:r>
                  </m:oMath>
                </a14:m>
                <a:endParaRPr lang="pt-BR" sz="2800" cap="none" dirty="0"/>
              </a:p>
              <a:p>
                <a:pPr marL="514350" indent="-514350" algn="just">
                  <a:buFont typeface="+mj-lt"/>
                  <a:buAutoNum type="arabicPeriod"/>
                </a:pPr>
                <a14:m>
                  <m:oMath xmlns:m="http://schemas.openxmlformats.org/officeDocument/2006/math">
                    <m:d>
                      <m:dPr>
                        <m:begChr m:val="{"/>
                        <m:endChr m:val="|"/>
                        <m:ctrlPr>
                          <a:rPr lang="pt-BR" sz="2800" b="0" i="1" cap="none" smtClean="0">
                            <a:latin typeface="Cambria Math" panose="02040503050406030204" pitchFamily="18" charset="0"/>
                          </a:rPr>
                        </m:ctrlPr>
                      </m:dPr>
                      <m:e>
                        <m:r>
                          <a:rPr lang="pt-BR" sz="2800" b="0" i="1" cap="none" smtClean="0">
                            <a:latin typeface="Cambria Math" panose="02040503050406030204" pitchFamily="18" charset="0"/>
                          </a:rPr>
                          <m:t>𝑛</m:t>
                        </m:r>
                        <m:r>
                          <a:rPr lang="pt-BR" sz="2800" b="0" i="1" cap="none" smtClean="0">
                            <a:latin typeface="Cambria Math" panose="02040503050406030204" pitchFamily="18" charset="0"/>
                          </a:rPr>
                          <m:t> </m:t>
                        </m:r>
                      </m:e>
                    </m:d>
                    <m:r>
                      <a:rPr lang="pt-BR" sz="2800" b="0" i="1" cap="none" smtClean="0">
                        <a:latin typeface="Cambria Math" panose="02040503050406030204" pitchFamily="18" charset="0"/>
                      </a:rPr>
                      <m:t> </m:t>
                    </m:r>
                    <m:r>
                      <a:rPr lang="pt-BR" sz="2800" b="0" i="1" cap="none" smtClean="0">
                        <a:latin typeface="Cambria Math" panose="02040503050406030204" pitchFamily="18" charset="0"/>
                      </a:rPr>
                      <m:t>𝑛</m:t>
                    </m:r>
                    <m:r>
                      <a:rPr lang="pt-BR" sz="2800" b="0" i="1" cap="none" smtClean="0">
                        <a:latin typeface="Cambria Math" panose="02040503050406030204" pitchFamily="18" charset="0"/>
                      </a:rPr>
                      <m:t>=2</m:t>
                    </m:r>
                    <m:r>
                      <a:rPr lang="pt-BR" sz="2800" b="0" i="1" cap="none" smtClean="0">
                        <a:latin typeface="Cambria Math" panose="02040503050406030204" pitchFamily="18" charset="0"/>
                      </a:rPr>
                      <m:t>𝑚</m:t>
                    </m:r>
                    <m:r>
                      <a:rPr lang="pt-BR" sz="2800" b="0" i="1" cap="none" smtClean="0">
                        <a:latin typeface="Cambria Math" panose="02040503050406030204" pitchFamily="18" charset="0"/>
                      </a:rPr>
                      <m:t>  </m:t>
                    </m:r>
                    <m:r>
                      <a:rPr lang="pt-BR" sz="2800" b="0" i="1" cap="none" smtClean="0">
                        <a:latin typeface="Cambria Math" panose="02040503050406030204" pitchFamily="18" charset="0"/>
                      </a:rPr>
                      <m:t>𝑝𝑎𝑟𝑎</m:t>
                    </m:r>
                    <m:r>
                      <a:rPr lang="pt-BR" sz="2800" b="0" i="1" cap="none" smtClean="0">
                        <a:latin typeface="Cambria Math" panose="02040503050406030204" pitchFamily="18" charset="0"/>
                      </a:rPr>
                      <m:t> </m:t>
                    </m:r>
                    <m:r>
                      <a:rPr lang="pt-BR" sz="2800" b="0" i="1" cap="none" smtClean="0">
                        <a:latin typeface="Cambria Math" panose="02040503050406030204" pitchFamily="18" charset="0"/>
                      </a:rPr>
                      <m:t>𝑎𝑙𝑔𝑢𝑚</m:t>
                    </m:r>
                    <m:r>
                      <a:rPr lang="pt-BR" sz="2800" b="0" i="1" cap="none" smtClean="0">
                        <a:latin typeface="Cambria Math" panose="02040503050406030204" pitchFamily="18" charset="0"/>
                      </a:rPr>
                      <m:t> </m:t>
                    </m:r>
                    <m:r>
                      <a:rPr lang="pt-BR" sz="2800" b="0" i="1" cap="none" smtClean="0">
                        <a:latin typeface="Cambria Math" panose="02040503050406030204" pitchFamily="18" charset="0"/>
                      </a:rPr>
                      <m:t>𝑚</m:t>
                    </m:r>
                    <m:r>
                      <a:rPr lang="pt-BR" sz="2800" b="0" i="1" cap="none" smtClean="0">
                        <a:latin typeface="Cambria Math" panose="02040503050406030204" pitchFamily="18" charset="0"/>
                        <a:ea typeface="Cambria Math" panose="02040503050406030204" pitchFamily="18" charset="0"/>
                      </a:rPr>
                      <m:t>∈ </m:t>
                    </m:r>
                    <m:r>
                      <a:rPr lang="pt-BR" sz="2800" b="0" i="1" cap="none" smtClean="0">
                        <a:latin typeface="Cambria Math" panose="02040503050406030204" pitchFamily="18" charset="0"/>
                        <a:ea typeface="Cambria Math" panose="02040503050406030204" pitchFamily="18" charset="0"/>
                      </a:rPr>
                      <m:t>ℕ</m:t>
                    </m:r>
                    <m:r>
                      <a:rPr lang="pt-BR" sz="2800" b="0" i="1" cap="none" smtClean="0">
                        <a:latin typeface="Cambria Math" panose="02040503050406030204" pitchFamily="18" charset="0"/>
                      </a:rPr>
                      <m:t>}</m:t>
                    </m:r>
                  </m:oMath>
                </a14:m>
                <a:endParaRPr lang="pt-BR" sz="2800" cap="none" dirty="0"/>
              </a:p>
              <a:p>
                <a:pPr marL="514350" indent="-514350" algn="just">
                  <a:buFont typeface="+mj-lt"/>
                  <a:buAutoNum type="arabicPeriod"/>
                </a:pPr>
                <a14:m>
                  <m:oMath xmlns:m="http://schemas.openxmlformats.org/officeDocument/2006/math">
                    <m:d>
                      <m:dPr>
                        <m:begChr m:val="{"/>
                        <m:endChr m:val="|"/>
                        <m:ctrlPr>
                          <a:rPr lang="pt-BR" sz="2800" i="1" cap="none">
                            <a:latin typeface="Cambria Math" panose="02040503050406030204" pitchFamily="18" charset="0"/>
                          </a:rPr>
                        </m:ctrlPr>
                      </m:dPr>
                      <m:e>
                        <m:r>
                          <a:rPr lang="pt-BR" sz="2800" i="1" cap="none">
                            <a:latin typeface="Cambria Math" panose="02040503050406030204" pitchFamily="18" charset="0"/>
                          </a:rPr>
                          <m:t>𝑛</m:t>
                        </m:r>
                        <m:r>
                          <a:rPr lang="pt-BR" sz="2800" i="1" cap="none">
                            <a:latin typeface="Cambria Math" panose="02040503050406030204" pitchFamily="18" charset="0"/>
                          </a:rPr>
                          <m:t> </m:t>
                        </m:r>
                      </m:e>
                    </m:d>
                    <m:r>
                      <a:rPr lang="pt-BR" sz="2800" i="1" cap="none">
                        <a:latin typeface="Cambria Math" panose="02040503050406030204" pitchFamily="18" charset="0"/>
                      </a:rPr>
                      <m:t> </m:t>
                    </m:r>
                    <m:r>
                      <a:rPr lang="pt-BR" sz="2800" i="1" cap="none">
                        <a:latin typeface="Cambria Math" panose="02040503050406030204" pitchFamily="18" charset="0"/>
                      </a:rPr>
                      <m:t>𝑛</m:t>
                    </m:r>
                    <m:r>
                      <a:rPr lang="pt-BR" sz="2800" i="1" cap="none">
                        <a:latin typeface="Cambria Math" panose="02040503050406030204" pitchFamily="18" charset="0"/>
                      </a:rPr>
                      <m:t>=3</m:t>
                    </m:r>
                    <m:r>
                      <a:rPr lang="pt-BR" sz="2800" b="0" i="1" cap="none" smtClean="0">
                        <a:latin typeface="Cambria Math" panose="02040503050406030204" pitchFamily="18" charset="0"/>
                      </a:rPr>
                      <m:t>𝑘</m:t>
                    </m:r>
                    <m:r>
                      <a:rPr lang="pt-BR" sz="2800" i="1" cap="none">
                        <a:latin typeface="Cambria Math" panose="02040503050406030204" pitchFamily="18" charset="0"/>
                      </a:rPr>
                      <m:t>  </m:t>
                    </m:r>
                    <m:r>
                      <a:rPr lang="pt-BR" sz="2800" i="1" cap="none">
                        <a:latin typeface="Cambria Math" panose="02040503050406030204" pitchFamily="18" charset="0"/>
                      </a:rPr>
                      <m:t>𝑝𝑎𝑟𝑎</m:t>
                    </m:r>
                    <m:r>
                      <a:rPr lang="pt-BR" sz="2800" i="1" cap="none">
                        <a:latin typeface="Cambria Math" panose="02040503050406030204" pitchFamily="18" charset="0"/>
                      </a:rPr>
                      <m:t> </m:t>
                    </m:r>
                    <m:r>
                      <a:rPr lang="pt-BR" sz="2800" i="1" cap="none">
                        <a:latin typeface="Cambria Math" panose="02040503050406030204" pitchFamily="18" charset="0"/>
                      </a:rPr>
                      <m:t>𝑎𝑙𝑔𝑢𝑚</m:t>
                    </m:r>
                    <m:r>
                      <a:rPr lang="pt-BR" sz="2800" i="1" cap="none">
                        <a:latin typeface="Cambria Math" panose="02040503050406030204" pitchFamily="18" charset="0"/>
                      </a:rPr>
                      <m:t> </m:t>
                    </m:r>
                    <m:r>
                      <a:rPr lang="pt-BR" sz="2800" b="0" i="1" cap="none" smtClean="0">
                        <a:latin typeface="Cambria Math" panose="02040503050406030204" pitchFamily="18" charset="0"/>
                      </a:rPr>
                      <m:t>𝑘</m:t>
                    </m:r>
                    <m:r>
                      <a:rPr lang="pt-BR" sz="2800" i="1" cap="none">
                        <a:latin typeface="Cambria Math" panose="02040503050406030204" pitchFamily="18" charset="0"/>
                        <a:ea typeface="Cambria Math" panose="02040503050406030204" pitchFamily="18" charset="0"/>
                      </a:rPr>
                      <m:t>∈ </m:t>
                    </m:r>
                    <m:r>
                      <a:rPr lang="pt-BR" sz="2800" i="1" cap="none">
                        <a:latin typeface="Cambria Math" panose="02040503050406030204" pitchFamily="18" charset="0"/>
                        <a:ea typeface="Cambria Math" panose="02040503050406030204" pitchFamily="18" charset="0"/>
                      </a:rPr>
                      <m:t>ℕ</m:t>
                    </m:r>
                    <m:r>
                      <a:rPr lang="pt-BR" sz="2800" i="1" cap="none">
                        <a:latin typeface="Cambria Math" panose="02040503050406030204" pitchFamily="18" charset="0"/>
                      </a:rPr>
                      <m:t>}</m:t>
                    </m:r>
                  </m:oMath>
                </a14:m>
                <a:endParaRPr lang="pt-BR" sz="2800" cap="none" dirty="0"/>
              </a:p>
              <a:p>
                <a:pPr marL="514350" indent="-514350" algn="just">
                  <a:buFont typeface="+mj-lt"/>
                  <a:buAutoNum type="arabicPeriod"/>
                </a:pPr>
                <a14:m>
                  <m:oMath xmlns:m="http://schemas.openxmlformats.org/officeDocument/2006/math">
                    <m:d>
                      <m:dPr>
                        <m:begChr m:val="{"/>
                        <m:endChr m:val="|"/>
                        <m:ctrlPr>
                          <a:rPr lang="pt-BR" sz="2800" i="1" cap="none">
                            <a:latin typeface="Cambria Math" panose="02040503050406030204" pitchFamily="18" charset="0"/>
                          </a:rPr>
                        </m:ctrlPr>
                      </m:dPr>
                      <m:e>
                        <m:r>
                          <a:rPr lang="pt-BR" sz="2800" i="1" cap="none">
                            <a:latin typeface="Cambria Math" panose="02040503050406030204" pitchFamily="18" charset="0"/>
                          </a:rPr>
                          <m:t>𝑛</m:t>
                        </m:r>
                        <m:r>
                          <a:rPr lang="pt-BR" sz="2800" i="1" cap="none">
                            <a:latin typeface="Cambria Math" panose="02040503050406030204" pitchFamily="18" charset="0"/>
                          </a:rPr>
                          <m:t> </m:t>
                        </m:r>
                      </m:e>
                    </m:d>
                    <m:r>
                      <a:rPr lang="pt-BR" sz="2800" i="1" cap="none">
                        <a:latin typeface="Cambria Math" panose="02040503050406030204" pitchFamily="18" charset="0"/>
                      </a:rPr>
                      <m:t> </m:t>
                    </m:r>
                    <m:r>
                      <a:rPr lang="pt-BR" sz="2800" b="0" i="1" cap="none" smtClean="0">
                        <a:latin typeface="Cambria Math" panose="02040503050406030204" pitchFamily="18" charset="0"/>
                      </a:rPr>
                      <m:t>é </m:t>
                    </m:r>
                    <m:r>
                      <a:rPr lang="pt-BR" sz="2800" b="0" i="1" cap="none" smtClean="0">
                        <a:latin typeface="Cambria Math" panose="02040503050406030204" pitchFamily="18" charset="0"/>
                      </a:rPr>
                      <m:t>𝑢𝑚</m:t>
                    </m:r>
                    <m:r>
                      <a:rPr lang="pt-BR" sz="2800" b="0" i="1" cap="none" smtClean="0">
                        <a:latin typeface="Cambria Math" panose="02040503050406030204" pitchFamily="18" charset="0"/>
                      </a:rPr>
                      <m:t> </m:t>
                    </m:r>
                    <m:r>
                      <a:rPr lang="pt-BR" sz="2800" b="0" i="1" cap="none" smtClean="0">
                        <a:latin typeface="Cambria Math" panose="02040503050406030204" pitchFamily="18" charset="0"/>
                      </a:rPr>
                      <m:t>𝑖𝑛𝑡𝑒𝑖𝑟𝑜</m:t>
                    </m:r>
                    <m:r>
                      <a:rPr lang="pt-BR" sz="2800" b="0" i="1" cap="none" smtClean="0">
                        <a:latin typeface="Cambria Math" panose="02040503050406030204" pitchFamily="18" charset="0"/>
                      </a:rPr>
                      <m:t> </m:t>
                    </m:r>
                    <m:r>
                      <a:rPr lang="pt-BR" sz="2800" b="0" i="1" cap="none" smtClean="0">
                        <a:latin typeface="Cambria Math" panose="02040503050406030204" pitchFamily="18" charset="0"/>
                      </a:rPr>
                      <m:t>𝑒</m:t>
                    </m:r>
                    <m:r>
                      <a:rPr lang="pt-BR" sz="2800" b="0" i="1" cap="none" smtClean="0">
                        <a:latin typeface="Cambria Math" panose="02040503050406030204" pitchFamily="18" charset="0"/>
                      </a:rPr>
                      <m:t> </m:t>
                    </m:r>
                    <m:r>
                      <a:rPr lang="pt-BR" sz="2800" b="0" i="1" cap="none" smtClean="0">
                        <a:latin typeface="Cambria Math" panose="02040503050406030204" pitchFamily="18" charset="0"/>
                      </a:rPr>
                      <m:t>𝑛</m:t>
                    </m:r>
                    <m:r>
                      <a:rPr lang="pt-BR" sz="2800" b="0" i="1" cap="none" smtClean="0">
                        <a:latin typeface="Cambria Math" panose="02040503050406030204" pitchFamily="18" charset="0"/>
                      </a:rPr>
                      <m:t>=</m:t>
                    </m:r>
                    <m:r>
                      <a:rPr lang="pt-BR" sz="2800" b="0" i="1" cap="none" smtClean="0">
                        <a:latin typeface="Cambria Math" panose="02040503050406030204" pitchFamily="18" charset="0"/>
                      </a:rPr>
                      <m:t>𝑛</m:t>
                    </m:r>
                    <m:r>
                      <a:rPr lang="pt-BR" sz="2800" b="0" i="1" cap="none" smtClean="0">
                        <a:latin typeface="Cambria Math" panose="02040503050406030204" pitchFamily="18" charset="0"/>
                      </a:rPr>
                      <m:t>+1}</m:t>
                    </m:r>
                  </m:oMath>
                </a14:m>
                <a:endParaRPr lang="pt-BR" sz="2800" cap="none" dirty="0"/>
              </a:p>
            </p:txBody>
          </p:sp>
        </mc:Choice>
        <mc:Fallback xmlns="">
          <p:sp>
            <p:nvSpPr>
              <p:cNvPr id="6" name="Espaço Reservado para Conteúdo 5">
                <a:extLst>
                  <a:ext uri="{FF2B5EF4-FFF2-40B4-BE49-F238E27FC236}">
                    <a16:creationId xmlns:a16="http://schemas.microsoft.com/office/drawing/2014/main" id="{7D4B232C-A757-4AE1-80C3-752B08629402}"/>
                  </a:ext>
                </a:extLst>
              </p:cNvPr>
              <p:cNvSpPr>
                <a:spLocks noGrp="1" noRot="1" noChangeAspect="1" noMove="1" noResize="1" noEditPoints="1" noAdjustHandles="1" noChangeArrowheads="1" noChangeShapeType="1" noTextEdit="1"/>
              </p:cNvSpPr>
              <p:nvPr>
                <p:ph idx="1"/>
              </p:nvPr>
            </p:nvSpPr>
            <p:spPr>
              <a:xfrm>
                <a:off x="913774" y="1209367"/>
                <a:ext cx="10364452" cy="5379921"/>
              </a:xfrm>
              <a:blipFill>
                <a:blip r:embed="rId2"/>
                <a:stretch>
                  <a:fillRect l="-1235" t="-227" r="-1176"/>
                </a:stretch>
              </a:blipFill>
            </p:spPr>
            <p:txBody>
              <a:bodyPr/>
              <a:lstStyle/>
              <a:p>
                <a:r>
                  <a:rPr lang="pt-BR">
                    <a:noFill/>
                  </a:rPr>
                  <a:t> </a:t>
                </a:r>
              </a:p>
            </p:txBody>
          </p:sp>
        </mc:Fallback>
      </mc:AlternateContent>
      <p:sp>
        <p:nvSpPr>
          <p:cNvPr id="3" name="Espaço Reservado para Número de Slide 2"/>
          <p:cNvSpPr>
            <a:spLocks noGrp="1"/>
          </p:cNvSpPr>
          <p:nvPr>
            <p:ph type="sldNum" sz="quarter" idx="12"/>
          </p:nvPr>
        </p:nvSpPr>
        <p:spPr/>
        <p:txBody>
          <a:bodyPr/>
          <a:lstStyle/>
          <a:p>
            <a:fld id="{F631A6C5-47D5-48C8-A12A-201366616B67}" type="slidenum">
              <a:rPr lang="pt-BR" smtClean="0"/>
              <a:t>32</a:t>
            </a:fld>
            <a:endParaRPr lang="pt-BR"/>
          </a:p>
        </p:txBody>
      </p:sp>
    </p:spTree>
    <p:extLst>
      <p:ext uri="{BB962C8B-B14F-4D97-AF65-F5344CB8AC3E}">
        <p14:creationId xmlns:p14="http://schemas.microsoft.com/office/powerpoint/2010/main" val="32795973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Conjuntos – Exercício </a:t>
            </a:r>
          </a:p>
        </p:txBody>
      </p:sp>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marL="0" indent="0" algn="just">
              <a:buNone/>
            </a:pPr>
            <a:r>
              <a:rPr lang="pt-BR" sz="2800" cap="none" dirty="0"/>
              <a:t>Escreva descrições formais dos seguinte conjuntos:</a:t>
            </a:r>
          </a:p>
          <a:p>
            <a:pPr marL="0" indent="0" algn="just">
              <a:buNone/>
            </a:pPr>
            <a:endParaRPr lang="pt-BR" sz="2800" cap="none" dirty="0"/>
          </a:p>
          <a:p>
            <a:pPr marL="514350" indent="-514350" algn="just">
              <a:buFont typeface="+mj-lt"/>
              <a:buAutoNum type="arabicPeriod"/>
            </a:pPr>
            <a:r>
              <a:rPr lang="pt-BR" sz="2800" cap="none" dirty="0">
                <a:latin typeface="Cambria Math" panose="02040503050406030204" pitchFamily="18" charset="0"/>
              </a:rPr>
              <a:t>O conjunto contendo os números 1, 10, e 100.</a:t>
            </a:r>
          </a:p>
          <a:p>
            <a:pPr marL="514350" indent="-514350" algn="just">
              <a:buFont typeface="+mj-lt"/>
              <a:buAutoNum type="arabicPeriod"/>
            </a:pPr>
            <a:r>
              <a:rPr lang="pt-BR" sz="2800" cap="none" dirty="0">
                <a:latin typeface="Cambria Math" panose="02040503050406030204" pitchFamily="18" charset="0"/>
              </a:rPr>
              <a:t>O conjunto contendo todos os inteiros que são maiores que 5.</a:t>
            </a:r>
          </a:p>
          <a:p>
            <a:pPr marL="514350" indent="-514350" algn="just">
              <a:buFont typeface="+mj-lt"/>
              <a:buAutoNum type="arabicPeriod"/>
            </a:pPr>
            <a:r>
              <a:rPr lang="pt-BR" sz="2800" cap="none" dirty="0">
                <a:latin typeface="Cambria Math" panose="02040503050406030204" pitchFamily="18" charset="0"/>
              </a:rPr>
              <a:t>O conjunto contendo todos os naturais que são menores que 5.</a:t>
            </a:r>
            <a:endParaRPr lang="pt-BR" sz="2800" b="0" cap="none" dirty="0">
              <a:latin typeface="Cambria Math" panose="02040503050406030204" pitchFamily="18" charset="0"/>
            </a:endParaRPr>
          </a:p>
        </p:txBody>
      </p:sp>
      <p:sp>
        <p:nvSpPr>
          <p:cNvPr id="3" name="Espaço Reservado para Número de Slide 2"/>
          <p:cNvSpPr>
            <a:spLocks noGrp="1"/>
          </p:cNvSpPr>
          <p:nvPr>
            <p:ph type="sldNum" sz="quarter" idx="12"/>
          </p:nvPr>
        </p:nvSpPr>
        <p:spPr/>
        <p:txBody>
          <a:bodyPr/>
          <a:lstStyle/>
          <a:p>
            <a:fld id="{F631A6C5-47D5-48C8-A12A-201366616B67}" type="slidenum">
              <a:rPr lang="pt-BR" smtClean="0"/>
              <a:t>33</a:t>
            </a:fld>
            <a:endParaRPr lang="pt-BR"/>
          </a:p>
        </p:txBody>
      </p:sp>
    </p:spTree>
    <p:extLst>
      <p:ext uri="{BB962C8B-B14F-4D97-AF65-F5344CB8AC3E}">
        <p14:creationId xmlns:p14="http://schemas.microsoft.com/office/powerpoint/2010/main" val="42085118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Conjuntos – Exercício </a:t>
            </a:r>
          </a:p>
        </p:txBody>
      </p:sp>
      <mc:AlternateContent xmlns:mc="http://schemas.openxmlformats.org/markup-compatibility/2006" xmlns:a14="http://schemas.microsoft.com/office/drawing/2010/main">
        <mc:Choice Requires="a14">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marL="0" indent="0" algn="just">
                  <a:buNone/>
                </a:pPr>
                <a:r>
                  <a:rPr lang="pt-BR" sz="2800" cap="none" dirty="0"/>
                  <a:t>Seja </a:t>
                </a:r>
                <a14:m>
                  <m:oMath xmlns:m="http://schemas.openxmlformats.org/officeDocument/2006/math">
                    <m:r>
                      <a:rPr lang="pt-BR" sz="2800" b="0" i="1" cap="none" smtClean="0">
                        <a:latin typeface="Cambria Math" panose="02040503050406030204" pitchFamily="18" charset="0"/>
                      </a:rPr>
                      <m:t>𝐴</m:t>
                    </m:r>
                    <m:r>
                      <a:rPr lang="pt-BR" sz="2800" b="0" i="1" cap="none" smtClean="0">
                        <a:latin typeface="Cambria Math" panose="02040503050406030204" pitchFamily="18" charset="0"/>
                      </a:rPr>
                      <m:t>={</m:t>
                    </m:r>
                    <m:r>
                      <a:rPr lang="pt-BR" sz="2800" b="0" i="1" cap="none" smtClean="0">
                        <a:latin typeface="Cambria Math" panose="02040503050406030204" pitchFamily="18" charset="0"/>
                      </a:rPr>
                      <m:t>𝑥</m:t>
                    </m:r>
                    <m:r>
                      <a:rPr lang="pt-BR" sz="2800" b="0" i="1" cap="none" smtClean="0">
                        <a:latin typeface="Cambria Math" panose="02040503050406030204" pitchFamily="18" charset="0"/>
                      </a:rPr>
                      <m:t>, </m:t>
                    </m:r>
                    <m:r>
                      <a:rPr lang="pt-BR" sz="2800" b="0" i="1" cap="none" smtClean="0">
                        <a:latin typeface="Cambria Math" panose="02040503050406030204" pitchFamily="18" charset="0"/>
                      </a:rPr>
                      <m:t>𝑦</m:t>
                    </m:r>
                    <m:r>
                      <a:rPr lang="pt-BR" sz="2800" b="0" i="1" cap="none" smtClean="0">
                        <a:latin typeface="Cambria Math" panose="02040503050406030204" pitchFamily="18" charset="0"/>
                      </a:rPr>
                      <m:t>, </m:t>
                    </m:r>
                    <m:r>
                      <a:rPr lang="pt-BR" sz="2800" b="0" i="1" cap="none" smtClean="0">
                        <a:latin typeface="Cambria Math" panose="02040503050406030204" pitchFamily="18" charset="0"/>
                      </a:rPr>
                      <m:t>𝑧</m:t>
                    </m:r>
                    <m:r>
                      <a:rPr lang="pt-BR" sz="2800" b="0" i="1" cap="none" smtClean="0">
                        <a:latin typeface="Cambria Math" panose="02040503050406030204" pitchFamily="18" charset="0"/>
                      </a:rPr>
                      <m:t>}</m:t>
                    </m:r>
                  </m:oMath>
                </a14:m>
                <a:r>
                  <a:rPr lang="pt-BR" sz="2800" cap="none" dirty="0"/>
                  <a:t> e </a:t>
                </a:r>
                <a14:m>
                  <m:oMath xmlns:m="http://schemas.openxmlformats.org/officeDocument/2006/math">
                    <m:r>
                      <a:rPr lang="pt-BR" sz="2800" b="0" i="1" cap="none" smtClean="0">
                        <a:latin typeface="Cambria Math" panose="02040503050406030204" pitchFamily="18" charset="0"/>
                      </a:rPr>
                      <m:t>𝐵</m:t>
                    </m:r>
                    <m:r>
                      <a:rPr lang="pt-BR" sz="2800" b="0" i="1" cap="none" smtClean="0">
                        <a:latin typeface="Cambria Math" panose="02040503050406030204" pitchFamily="18" charset="0"/>
                      </a:rPr>
                      <m:t>={</m:t>
                    </m:r>
                    <m:r>
                      <a:rPr lang="pt-BR" sz="2800" b="0" i="1" cap="none" smtClean="0">
                        <a:latin typeface="Cambria Math" panose="02040503050406030204" pitchFamily="18" charset="0"/>
                      </a:rPr>
                      <m:t>𝑥</m:t>
                    </m:r>
                    <m:r>
                      <a:rPr lang="pt-BR" sz="2800" b="0" i="1" cap="none" smtClean="0">
                        <a:latin typeface="Cambria Math" panose="02040503050406030204" pitchFamily="18" charset="0"/>
                      </a:rPr>
                      <m:t>, </m:t>
                    </m:r>
                    <m:r>
                      <a:rPr lang="pt-BR" sz="2800" b="0" i="1" cap="none" smtClean="0">
                        <a:latin typeface="Cambria Math" panose="02040503050406030204" pitchFamily="18" charset="0"/>
                      </a:rPr>
                      <m:t>𝑦</m:t>
                    </m:r>
                    <m:r>
                      <a:rPr lang="pt-BR" sz="2800" b="0" i="1" cap="none" smtClean="0">
                        <a:latin typeface="Cambria Math" panose="02040503050406030204" pitchFamily="18" charset="0"/>
                      </a:rPr>
                      <m:t>}</m:t>
                    </m:r>
                  </m:oMath>
                </a14:m>
                <a:r>
                  <a:rPr lang="pt-BR" sz="2800" cap="none" dirty="0"/>
                  <a:t>:</a:t>
                </a:r>
              </a:p>
              <a:p>
                <a:pPr marL="0" indent="0" algn="just">
                  <a:buNone/>
                </a:pPr>
                <a:endParaRPr lang="pt-BR" sz="2800" cap="none" dirty="0"/>
              </a:p>
              <a:p>
                <a:pPr marL="514350" indent="-514350" algn="just">
                  <a:buFont typeface="+mj-lt"/>
                  <a:buAutoNum type="arabicPeriod"/>
                </a:pPr>
                <a:r>
                  <a:rPr lang="pt-BR" sz="2800" cap="none" dirty="0">
                    <a:latin typeface="Cambria Math" panose="02040503050406030204" pitchFamily="18" charset="0"/>
                  </a:rPr>
                  <a:t>A é um subconjunto de B?</a:t>
                </a:r>
              </a:p>
              <a:p>
                <a:pPr marL="514350" indent="-514350" algn="just">
                  <a:buFont typeface="+mj-lt"/>
                  <a:buAutoNum type="arabicPeriod"/>
                </a:pPr>
                <a:r>
                  <a:rPr lang="pt-BR" sz="2800" cap="none" dirty="0">
                    <a:latin typeface="Cambria Math" panose="02040503050406030204" pitchFamily="18" charset="0"/>
                  </a:rPr>
                  <a:t>B é subconjunto de A?</a:t>
                </a:r>
              </a:p>
              <a:p>
                <a:pPr marL="514350" indent="-514350" algn="just">
                  <a:buFont typeface="+mj-lt"/>
                  <a:buAutoNum type="arabicPeriod"/>
                </a:pPr>
                <a:r>
                  <a:rPr lang="pt-BR" sz="2800" cap="none" dirty="0">
                    <a:latin typeface="Cambria Math" panose="02040503050406030204" pitchFamily="18" charset="0"/>
                  </a:rPr>
                  <a:t>Quem é A∪B ?</a:t>
                </a:r>
              </a:p>
              <a:p>
                <a:pPr marL="514350" indent="-514350" algn="just">
                  <a:buFont typeface="+mj-lt"/>
                  <a:buAutoNum type="arabicPeriod"/>
                </a:pPr>
                <a:r>
                  <a:rPr lang="pt-BR" sz="2800" cap="none" dirty="0">
                    <a:latin typeface="Cambria Math" panose="02040503050406030204" pitchFamily="18" charset="0"/>
                  </a:rPr>
                  <a:t>Quem é A∩B ?</a:t>
                </a:r>
              </a:p>
              <a:p>
                <a:pPr marL="514350" indent="-514350" algn="just">
                  <a:buFont typeface="+mj-lt"/>
                  <a:buAutoNum type="arabicPeriod"/>
                </a:pPr>
                <a:r>
                  <a:rPr lang="pt-BR" sz="2800" cap="none" dirty="0">
                    <a:latin typeface="Cambria Math" panose="02040503050406030204" pitchFamily="18" charset="0"/>
                  </a:rPr>
                  <a:t>Quem é o complementar de A em relação a B?</a:t>
                </a:r>
              </a:p>
              <a:p>
                <a:pPr marL="514350" indent="-514350" algn="just">
                  <a:buFont typeface="+mj-lt"/>
                  <a:buAutoNum type="arabicPeriod"/>
                </a:pPr>
                <a:r>
                  <a:rPr lang="pt-BR" sz="2800" cap="none" dirty="0">
                    <a:latin typeface="Cambria Math" panose="02040503050406030204" pitchFamily="18" charset="0"/>
                  </a:rPr>
                  <a:t>Quem é o complementar de B em relação a </a:t>
                </a:r>
                <a:r>
                  <a:rPr lang="pt-BR" sz="2800" cap="none" dirty="0" err="1">
                    <a:latin typeface="Cambria Math" panose="02040503050406030204" pitchFamily="18" charset="0"/>
                  </a:rPr>
                  <a:t>A</a:t>
                </a:r>
                <a:r>
                  <a:rPr lang="pt-BR" sz="2800" cap="none" dirty="0">
                    <a:latin typeface="Cambria Math" panose="02040503050406030204" pitchFamily="18" charset="0"/>
                  </a:rPr>
                  <a:t>?.</a:t>
                </a:r>
                <a:endParaRPr lang="pt-BR" sz="2800" b="0" cap="none" dirty="0">
                  <a:latin typeface="Cambria Math" panose="02040503050406030204" pitchFamily="18" charset="0"/>
                </a:endParaRPr>
              </a:p>
            </p:txBody>
          </p:sp>
        </mc:Choice>
        <mc:Fallback xmlns="">
          <p:sp>
            <p:nvSpPr>
              <p:cNvPr id="6" name="Espaço Reservado para Conteúdo 5">
                <a:extLst>
                  <a:ext uri="{FF2B5EF4-FFF2-40B4-BE49-F238E27FC236}">
                    <a16:creationId xmlns:a16="http://schemas.microsoft.com/office/drawing/2014/main" id="{7D4B232C-A757-4AE1-80C3-752B08629402}"/>
                  </a:ext>
                </a:extLst>
              </p:cNvPr>
              <p:cNvSpPr>
                <a:spLocks noGrp="1" noRot="1" noChangeAspect="1" noMove="1" noResize="1" noEditPoints="1" noAdjustHandles="1" noChangeArrowheads="1" noChangeShapeType="1" noTextEdit="1"/>
              </p:cNvSpPr>
              <p:nvPr>
                <p:ph idx="1"/>
              </p:nvPr>
            </p:nvSpPr>
            <p:spPr>
              <a:xfrm>
                <a:off x="913774" y="1209367"/>
                <a:ext cx="10364452" cy="5379921"/>
              </a:xfrm>
              <a:blipFill>
                <a:blip r:embed="rId2"/>
                <a:stretch>
                  <a:fillRect l="-1235" t="-227"/>
                </a:stretch>
              </a:blipFill>
            </p:spPr>
            <p:txBody>
              <a:bodyPr/>
              <a:lstStyle/>
              <a:p>
                <a:r>
                  <a:rPr lang="pt-BR">
                    <a:noFill/>
                  </a:rPr>
                  <a:t> </a:t>
                </a:r>
              </a:p>
            </p:txBody>
          </p:sp>
        </mc:Fallback>
      </mc:AlternateContent>
      <p:sp>
        <p:nvSpPr>
          <p:cNvPr id="3" name="Espaço Reservado para Número de Slide 2"/>
          <p:cNvSpPr>
            <a:spLocks noGrp="1"/>
          </p:cNvSpPr>
          <p:nvPr>
            <p:ph type="sldNum" sz="quarter" idx="12"/>
          </p:nvPr>
        </p:nvSpPr>
        <p:spPr/>
        <p:txBody>
          <a:bodyPr/>
          <a:lstStyle/>
          <a:p>
            <a:fld id="{F631A6C5-47D5-48C8-A12A-201366616B67}" type="slidenum">
              <a:rPr lang="pt-BR" smtClean="0"/>
              <a:t>34</a:t>
            </a:fld>
            <a:endParaRPr lang="pt-BR"/>
          </a:p>
        </p:txBody>
      </p:sp>
    </p:spTree>
    <p:extLst>
      <p:ext uri="{BB962C8B-B14F-4D97-AF65-F5344CB8AC3E}">
        <p14:creationId xmlns:p14="http://schemas.microsoft.com/office/powerpoint/2010/main" val="13588767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Sequências e Uplas</a:t>
            </a:r>
          </a:p>
        </p:txBody>
      </p:sp>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algn="just"/>
            <a:endParaRPr lang="pt-BR" sz="2800" cap="none" dirty="0"/>
          </a:p>
          <a:p>
            <a:pPr algn="just"/>
            <a:r>
              <a:rPr lang="pt-BR" sz="2800" cap="none" dirty="0"/>
              <a:t>Uma </a:t>
            </a:r>
            <a:r>
              <a:rPr lang="pt-BR" sz="2800" b="1" cap="none" dirty="0">
                <a:solidFill>
                  <a:srgbClr val="FF0000"/>
                </a:solidFill>
              </a:rPr>
              <a:t>sequência de objetos</a:t>
            </a:r>
            <a:r>
              <a:rPr lang="pt-BR" sz="2800" cap="none" dirty="0"/>
              <a:t> é uma lista desses objetos na mesma ordem.</a:t>
            </a:r>
          </a:p>
          <a:p>
            <a:pPr algn="just"/>
            <a:r>
              <a:rPr lang="pt-BR" sz="2800" cap="none" dirty="0"/>
              <a:t>Em um conjunto a </a:t>
            </a:r>
            <a:r>
              <a:rPr lang="pt-BR" sz="2800" b="1" cap="none" dirty="0"/>
              <a:t>ordem</a:t>
            </a:r>
            <a:r>
              <a:rPr lang="pt-BR" sz="2800" cap="none" dirty="0"/>
              <a:t> e </a:t>
            </a:r>
            <a:r>
              <a:rPr lang="pt-BR" sz="2800" b="1" cap="none" dirty="0"/>
              <a:t>repetição</a:t>
            </a:r>
            <a:r>
              <a:rPr lang="pt-BR" sz="2800" cap="none" dirty="0"/>
              <a:t> não importam, mas em sequências importam.</a:t>
            </a:r>
          </a:p>
          <a:p>
            <a:pPr algn="just"/>
            <a:r>
              <a:rPr lang="pt-BR" sz="2800" b="1" cap="none" dirty="0">
                <a:solidFill>
                  <a:srgbClr val="FF0000"/>
                </a:solidFill>
              </a:rPr>
              <a:t>Uplas</a:t>
            </a:r>
            <a:r>
              <a:rPr lang="pt-BR" sz="2800" cap="none" dirty="0"/>
              <a:t> são sequências finitas. Uma sequência com </a:t>
            </a:r>
            <a:r>
              <a:rPr lang="pt-BR" sz="2800" i="1" cap="none" dirty="0"/>
              <a:t>k</a:t>
            </a:r>
            <a:r>
              <a:rPr lang="pt-BR" sz="2800" cap="none" dirty="0"/>
              <a:t> elementos é uma </a:t>
            </a:r>
            <a:r>
              <a:rPr lang="pt-BR" sz="2800" b="1" i="1" cap="none" dirty="0">
                <a:solidFill>
                  <a:srgbClr val="FF0000"/>
                </a:solidFill>
              </a:rPr>
              <a:t>k-</a:t>
            </a:r>
            <a:r>
              <a:rPr lang="pt-BR" sz="2800" b="1" i="1" cap="none" dirty="0" err="1">
                <a:solidFill>
                  <a:srgbClr val="FF0000"/>
                </a:solidFill>
              </a:rPr>
              <a:t>upla</a:t>
            </a:r>
            <a:r>
              <a:rPr lang="pt-BR" sz="2800" cap="none" dirty="0"/>
              <a:t>.</a:t>
            </a:r>
            <a:endParaRPr lang="pt-BR" sz="2800" b="0" cap="none" dirty="0">
              <a:latin typeface="Cambria Math" panose="02040503050406030204" pitchFamily="18" charset="0"/>
            </a:endParaRPr>
          </a:p>
        </p:txBody>
      </p:sp>
      <p:sp>
        <p:nvSpPr>
          <p:cNvPr id="3" name="Espaço Reservado para Número de Slide 2"/>
          <p:cNvSpPr>
            <a:spLocks noGrp="1"/>
          </p:cNvSpPr>
          <p:nvPr>
            <p:ph type="sldNum" sz="quarter" idx="12"/>
          </p:nvPr>
        </p:nvSpPr>
        <p:spPr/>
        <p:txBody>
          <a:bodyPr/>
          <a:lstStyle/>
          <a:p>
            <a:fld id="{F631A6C5-47D5-48C8-A12A-201366616B67}" type="slidenum">
              <a:rPr lang="pt-BR" smtClean="0"/>
              <a:t>35</a:t>
            </a:fld>
            <a:endParaRPr lang="pt-BR"/>
          </a:p>
        </p:txBody>
      </p:sp>
    </p:spTree>
    <p:extLst>
      <p:ext uri="{BB962C8B-B14F-4D97-AF65-F5344CB8AC3E}">
        <p14:creationId xmlns:p14="http://schemas.microsoft.com/office/powerpoint/2010/main" val="27286916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Sequências e Uplas</a:t>
            </a:r>
          </a:p>
        </p:txBody>
      </p:sp>
      <mc:AlternateContent xmlns:mc="http://schemas.openxmlformats.org/markup-compatibility/2006" xmlns:a14="http://schemas.microsoft.com/office/drawing/2010/main">
        <mc:Choice Requires="a14">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marL="0" indent="0" algn="just">
                  <a:buNone/>
                </a:pPr>
                <a:r>
                  <a:rPr lang="pt-BR" sz="2800" cap="none" dirty="0"/>
                  <a:t>Exemplos:</a:t>
                </a:r>
              </a:p>
              <a:p>
                <a:pPr algn="just"/>
                <a:r>
                  <a:rPr lang="pt-BR" sz="2800" cap="none" dirty="0"/>
                  <a:t>A sequência 7, 21, 57 pode ser escrita como uma k-</a:t>
                </a:r>
                <a:r>
                  <a:rPr lang="pt-BR" sz="2800" cap="none" dirty="0" err="1"/>
                  <a:t>upla</a:t>
                </a:r>
                <a:endParaRPr lang="pt-BR" sz="2800" cap="none" dirty="0"/>
              </a:p>
              <a:p>
                <a:pPr algn="just"/>
                <a:r>
                  <a:rPr lang="pt-BR" sz="2800" cap="none" dirty="0"/>
                  <a:t>(7, 21, 57) com </a:t>
                </a:r>
                <a14:m>
                  <m:oMath xmlns:m="http://schemas.openxmlformats.org/officeDocument/2006/math">
                    <m:r>
                      <a:rPr lang="pt-BR" sz="2800" b="0" i="1" cap="none" smtClean="0">
                        <a:latin typeface="Cambria Math" panose="02040503050406030204" pitchFamily="18" charset="0"/>
                      </a:rPr>
                      <m:t>𝑘</m:t>
                    </m:r>
                    <m:r>
                      <a:rPr lang="pt-BR" sz="2800" b="0" i="1" cap="none" smtClean="0">
                        <a:latin typeface="Cambria Math" panose="02040503050406030204" pitchFamily="18" charset="0"/>
                      </a:rPr>
                      <m:t>=3</m:t>
                    </m:r>
                  </m:oMath>
                </a14:m>
                <a:r>
                  <a:rPr lang="pt-BR" sz="2800" cap="none" dirty="0"/>
                  <a:t>, ou seja </a:t>
                </a:r>
                <a14:m>
                  <m:oMath xmlns:m="http://schemas.openxmlformats.org/officeDocument/2006/math">
                    <m:r>
                      <a:rPr lang="pt-BR" sz="2800" i="1" cap="none">
                        <a:latin typeface="Cambria Math" panose="02040503050406030204" pitchFamily="18" charset="0"/>
                      </a:rPr>
                      <m:t>3</m:t>
                    </m:r>
                    <m:r>
                      <a:rPr lang="pt-BR" sz="2800" b="0" i="1" cap="none" smtClean="0">
                        <a:latin typeface="Cambria Math" panose="02040503050406030204" pitchFamily="18" charset="0"/>
                      </a:rPr>
                      <m:t>−</m:t>
                    </m:r>
                    <m:r>
                      <a:rPr lang="pt-BR" sz="2800" b="0" i="1" cap="none" smtClean="0">
                        <a:latin typeface="Cambria Math" panose="02040503050406030204" pitchFamily="18" charset="0"/>
                      </a:rPr>
                      <m:t>𝑢𝑝𝑙𝑎</m:t>
                    </m:r>
                  </m:oMath>
                </a14:m>
                <a:r>
                  <a:rPr lang="pt-BR" sz="2800" cap="none" dirty="0"/>
                  <a:t>. </a:t>
                </a:r>
              </a:p>
              <a:p>
                <a:pPr algn="just"/>
                <a:r>
                  <a:rPr lang="pt-BR" sz="2800" cap="none" dirty="0"/>
                  <a:t>(7, 21, 57) não é o mesmo que (7, 57, 21), e ambas são diferentes de (7, 7, 21, 57).</a:t>
                </a:r>
              </a:p>
              <a:p>
                <a:pPr algn="just"/>
                <a:r>
                  <a:rPr lang="pt-BR" sz="2800" cap="none" dirty="0"/>
                  <a:t>{7, 21, 57} é idêntico a {7, 7, 21, 57}.</a:t>
                </a:r>
                <a:endParaRPr lang="pt-BR" sz="2800" b="0" cap="none" dirty="0">
                  <a:latin typeface="Cambria Math" panose="02040503050406030204" pitchFamily="18" charset="0"/>
                </a:endParaRPr>
              </a:p>
            </p:txBody>
          </p:sp>
        </mc:Choice>
        <mc:Fallback xmlns="">
          <p:sp>
            <p:nvSpPr>
              <p:cNvPr id="6" name="Espaço Reservado para Conteúdo 5">
                <a:extLst>
                  <a:ext uri="{FF2B5EF4-FFF2-40B4-BE49-F238E27FC236}">
                    <a16:creationId xmlns:a16="http://schemas.microsoft.com/office/drawing/2014/main" xmlns:a14="http://schemas.microsoft.com/office/drawing/2010/main" xmlns="" id="{7D4B232C-A757-4AE1-80C3-752B08629402}"/>
                  </a:ext>
                </a:extLst>
              </p:cNvPr>
              <p:cNvSpPr>
                <a:spLocks noGrp="1" noRot="1" noChangeAspect="1" noMove="1" noResize="1" noEditPoints="1" noAdjustHandles="1" noChangeArrowheads="1" noChangeShapeType="1" noTextEdit="1"/>
              </p:cNvSpPr>
              <p:nvPr>
                <p:ph idx="1"/>
              </p:nvPr>
            </p:nvSpPr>
            <p:spPr>
              <a:xfrm>
                <a:off x="913774" y="1209367"/>
                <a:ext cx="10364452" cy="5379921"/>
              </a:xfrm>
              <a:blipFill rotWithShape="0">
                <a:blip r:embed="rId2"/>
                <a:stretch>
                  <a:fillRect l="-1235" t="-227" r="-1176"/>
                </a:stretch>
              </a:blipFill>
            </p:spPr>
            <p:txBody>
              <a:bodyPr/>
              <a:lstStyle/>
              <a:p>
                <a:r>
                  <a:rPr lang="pt-BR">
                    <a:noFill/>
                  </a:rPr>
                  <a:t> </a:t>
                </a:r>
              </a:p>
            </p:txBody>
          </p:sp>
        </mc:Fallback>
      </mc:AlternateContent>
      <p:sp>
        <p:nvSpPr>
          <p:cNvPr id="3" name="Espaço Reservado para Número de Slide 2"/>
          <p:cNvSpPr>
            <a:spLocks noGrp="1"/>
          </p:cNvSpPr>
          <p:nvPr>
            <p:ph type="sldNum" sz="quarter" idx="12"/>
          </p:nvPr>
        </p:nvSpPr>
        <p:spPr/>
        <p:txBody>
          <a:bodyPr/>
          <a:lstStyle/>
          <a:p>
            <a:fld id="{F631A6C5-47D5-48C8-A12A-201366616B67}" type="slidenum">
              <a:rPr lang="pt-BR" smtClean="0"/>
              <a:t>36</a:t>
            </a:fld>
            <a:endParaRPr lang="pt-BR"/>
          </a:p>
        </p:txBody>
      </p:sp>
    </p:spTree>
    <p:extLst>
      <p:ext uri="{BB962C8B-B14F-4D97-AF65-F5344CB8AC3E}">
        <p14:creationId xmlns:p14="http://schemas.microsoft.com/office/powerpoint/2010/main" val="11945020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Sequências e Uplas</a:t>
            </a:r>
          </a:p>
        </p:txBody>
      </p:sp>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marL="0" indent="0" algn="just">
              <a:buNone/>
            </a:pPr>
            <a:endParaRPr lang="pt-BR" sz="2800" cap="none" dirty="0"/>
          </a:p>
          <a:p>
            <a:pPr algn="just"/>
            <a:endParaRPr lang="pt-BR" sz="2800" cap="none" dirty="0"/>
          </a:p>
          <a:p>
            <a:pPr algn="just"/>
            <a:r>
              <a:rPr lang="pt-BR" sz="2800" cap="none" dirty="0"/>
              <a:t>Conjuntos e sequências podem aparecer como elementos de outros conjuntos e sequências.</a:t>
            </a:r>
          </a:p>
          <a:p>
            <a:pPr algn="just"/>
            <a:r>
              <a:rPr lang="pt-BR" sz="2800" cap="none" dirty="0"/>
              <a:t>O </a:t>
            </a:r>
            <a:r>
              <a:rPr lang="pt-BR" sz="2800" b="1" cap="none" dirty="0">
                <a:solidFill>
                  <a:srgbClr val="FF0000"/>
                </a:solidFill>
              </a:rPr>
              <a:t>conjunto das partes</a:t>
            </a:r>
            <a:r>
              <a:rPr lang="pt-BR" sz="2800" cap="none" dirty="0"/>
              <a:t> de um conjunto A é um conjunto de todos os subconjuntos de A.</a:t>
            </a:r>
            <a:endParaRPr lang="pt-BR" sz="2800" b="0" cap="none" dirty="0">
              <a:latin typeface="Cambria Math" panose="02040503050406030204" pitchFamily="18" charset="0"/>
            </a:endParaRPr>
          </a:p>
        </p:txBody>
      </p:sp>
      <p:sp>
        <p:nvSpPr>
          <p:cNvPr id="3" name="Espaço Reservado para Número de Slide 2"/>
          <p:cNvSpPr>
            <a:spLocks noGrp="1"/>
          </p:cNvSpPr>
          <p:nvPr>
            <p:ph type="sldNum" sz="quarter" idx="12"/>
          </p:nvPr>
        </p:nvSpPr>
        <p:spPr/>
        <p:txBody>
          <a:bodyPr/>
          <a:lstStyle/>
          <a:p>
            <a:fld id="{F631A6C5-47D5-48C8-A12A-201366616B67}" type="slidenum">
              <a:rPr lang="pt-BR" smtClean="0"/>
              <a:t>37</a:t>
            </a:fld>
            <a:endParaRPr lang="pt-BR"/>
          </a:p>
        </p:txBody>
      </p:sp>
    </p:spTree>
    <p:extLst>
      <p:ext uri="{BB962C8B-B14F-4D97-AF65-F5344CB8AC3E}">
        <p14:creationId xmlns:p14="http://schemas.microsoft.com/office/powerpoint/2010/main" val="5424123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Sequências e Uplas</a:t>
            </a:r>
          </a:p>
        </p:txBody>
      </p:sp>
      <mc:AlternateContent xmlns:mc="http://schemas.openxmlformats.org/markup-compatibility/2006" xmlns:a14="http://schemas.microsoft.com/office/drawing/2010/main">
        <mc:Choice Requires="a14">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marL="0" indent="0" algn="just">
                  <a:buNone/>
                </a:pPr>
                <a:endParaRPr lang="pt-BR" sz="2800" cap="none" dirty="0"/>
              </a:p>
              <a:p>
                <a:pPr marL="0" indent="0" algn="just">
                  <a:buNone/>
                </a:pPr>
                <a:r>
                  <a:rPr lang="pt-BR" sz="2800" cap="none" dirty="0"/>
                  <a:t>Exemplos:</a:t>
                </a:r>
              </a:p>
              <a:p>
                <a:pPr marL="0" indent="0" algn="just">
                  <a:buNone/>
                </a:pPr>
                <a:r>
                  <a:rPr lang="pt-BR" sz="2800" cap="none" dirty="0"/>
                  <a:t>Seja </a:t>
                </a:r>
                <a14:m>
                  <m:oMath xmlns:m="http://schemas.openxmlformats.org/officeDocument/2006/math">
                    <m:r>
                      <a:rPr lang="pt-BR" sz="2800" b="0" i="1" cap="none" smtClean="0">
                        <a:latin typeface="Cambria Math" panose="02040503050406030204" pitchFamily="18" charset="0"/>
                      </a:rPr>
                      <m:t>𝐵</m:t>
                    </m:r>
                    <m:r>
                      <a:rPr lang="pt-BR" sz="2800" b="0" i="1" cap="none" smtClean="0">
                        <a:latin typeface="Cambria Math" panose="02040503050406030204" pitchFamily="18" charset="0"/>
                      </a:rPr>
                      <m:t>={0, 1}</m:t>
                    </m:r>
                  </m:oMath>
                </a14:m>
                <a:r>
                  <a:rPr lang="pt-BR" sz="2800" cap="none" dirty="0"/>
                  <a:t> </a:t>
                </a:r>
              </a:p>
              <a:p>
                <a:pPr algn="just"/>
                <a:r>
                  <a:rPr lang="pt-BR" sz="2800" cap="none" dirty="0"/>
                  <a:t>O conjunto das partes de B é o conjunto </a:t>
                </a:r>
                <a14:m>
                  <m:oMath xmlns:m="http://schemas.openxmlformats.org/officeDocument/2006/math">
                    <m:r>
                      <a:rPr lang="pt-BR" sz="2800" b="0" i="1" cap="none" smtClean="0">
                        <a:latin typeface="Cambria Math" panose="02040503050406030204" pitchFamily="18" charset="0"/>
                      </a:rPr>
                      <m:t>{</m:t>
                    </m:r>
                    <m:r>
                      <a:rPr lang="pt-BR" sz="2800" b="0" i="1" cap="none" smtClean="0">
                        <a:latin typeface="Cambria Math" panose="02040503050406030204" pitchFamily="18" charset="0"/>
                        <a:ea typeface="Cambria Math" panose="02040503050406030204" pitchFamily="18" charset="0"/>
                      </a:rPr>
                      <m:t>∅, </m:t>
                    </m:r>
                    <m:d>
                      <m:dPr>
                        <m:begChr m:val="{"/>
                        <m:endChr m:val="}"/>
                        <m:ctrlPr>
                          <a:rPr lang="pt-BR" sz="2800" b="0" i="1" cap="none" smtClean="0">
                            <a:latin typeface="Cambria Math" panose="02040503050406030204" pitchFamily="18" charset="0"/>
                            <a:ea typeface="Cambria Math" panose="02040503050406030204" pitchFamily="18" charset="0"/>
                          </a:rPr>
                        </m:ctrlPr>
                      </m:dPr>
                      <m:e>
                        <m:r>
                          <a:rPr lang="pt-BR" sz="2800" b="0" i="1" cap="none" smtClean="0">
                            <a:latin typeface="Cambria Math" panose="02040503050406030204" pitchFamily="18" charset="0"/>
                            <a:ea typeface="Cambria Math" panose="02040503050406030204" pitchFamily="18" charset="0"/>
                          </a:rPr>
                          <m:t>0</m:t>
                        </m:r>
                      </m:e>
                    </m:d>
                    <m:r>
                      <a:rPr lang="pt-BR" sz="2800" b="0" i="1" cap="none" smtClean="0">
                        <a:latin typeface="Cambria Math" panose="02040503050406030204" pitchFamily="18" charset="0"/>
                        <a:ea typeface="Cambria Math" panose="02040503050406030204" pitchFamily="18" charset="0"/>
                      </a:rPr>
                      <m:t>, </m:t>
                    </m:r>
                    <m:d>
                      <m:dPr>
                        <m:begChr m:val="{"/>
                        <m:endChr m:val="}"/>
                        <m:ctrlPr>
                          <a:rPr lang="pt-BR" sz="2800" b="0" i="1" cap="none" smtClean="0">
                            <a:latin typeface="Cambria Math" panose="02040503050406030204" pitchFamily="18" charset="0"/>
                            <a:ea typeface="Cambria Math" panose="02040503050406030204" pitchFamily="18" charset="0"/>
                          </a:rPr>
                        </m:ctrlPr>
                      </m:dPr>
                      <m:e>
                        <m:r>
                          <a:rPr lang="pt-BR" sz="2800" b="0" i="1" cap="none" smtClean="0">
                            <a:latin typeface="Cambria Math" panose="02040503050406030204" pitchFamily="18" charset="0"/>
                            <a:ea typeface="Cambria Math" panose="02040503050406030204" pitchFamily="18" charset="0"/>
                          </a:rPr>
                          <m:t>1</m:t>
                        </m:r>
                      </m:e>
                    </m:d>
                    <m:r>
                      <a:rPr lang="pt-BR" sz="2800" b="0" i="1" cap="none" smtClean="0">
                        <a:latin typeface="Cambria Math" panose="02040503050406030204" pitchFamily="18" charset="0"/>
                        <a:ea typeface="Cambria Math" panose="02040503050406030204" pitchFamily="18" charset="0"/>
                      </a:rPr>
                      <m:t>,{0, 1}</m:t>
                    </m:r>
                    <m:r>
                      <a:rPr lang="pt-BR" sz="2800" b="0" i="1" cap="none" smtClean="0">
                        <a:latin typeface="Cambria Math" panose="02040503050406030204" pitchFamily="18" charset="0"/>
                      </a:rPr>
                      <m:t>}</m:t>
                    </m:r>
                  </m:oMath>
                </a14:m>
                <a:r>
                  <a:rPr lang="pt-BR" sz="2800" cap="none" dirty="0"/>
                  <a:t>.</a:t>
                </a:r>
              </a:p>
              <a:p>
                <a:pPr algn="just"/>
                <a:r>
                  <a:rPr lang="pt-BR" sz="2800" cap="none" dirty="0"/>
                  <a:t>O conjunto de todos os pares cujos elementos são 0s e 1s é </a:t>
                </a:r>
                <a14:m>
                  <m:oMath xmlns:m="http://schemas.openxmlformats.org/officeDocument/2006/math">
                    <m:r>
                      <a:rPr lang="pt-BR" sz="2800" b="0" i="1" cap="none" smtClean="0">
                        <a:latin typeface="Cambria Math" panose="02040503050406030204" pitchFamily="18" charset="0"/>
                      </a:rPr>
                      <m:t>{</m:t>
                    </m:r>
                    <m:d>
                      <m:dPr>
                        <m:ctrlPr>
                          <a:rPr lang="pt-BR" sz="2800" b="0" i="1" cap="none" smtClean="0">
                            <a:latin typeface="Cambria Math" panose="02040503050406030204" pitchFamily="18" charset="0"/>
                          </a:rPr>
                        </m:ctrlPr>
                      </m:dPr>
                      <m:e>
                        <m:r>
                          <a:rPr lang="pt-BR" sz="2800" b="0" i="1" cap="none" smtClean="0">
                            <a:latin typeface="Cambria Math" panose="02040503050406030204" pitchFamily="18" charset="0"/>
                          </a:rPr>
                          <m:t>0,0</m:t>
                        </m:r>
                      </m:e>
                    </m:d>
                    <m:r>
                      <a:rPr lang="pt-BR" sz="2800" b="0" i="1" cap="none" smtClean="0">
                        <a:latin typeface="Cambria Math" panose="02040503050406030204" pitchFamily="18" charset="0"/>
                      </a:rPr>
                      <m:t>, </m:t>
                    </m:r>
                    <m:d>
                      <m:dPr>
                        <m:ctrlPr>
                          <a:rPr lang="pt-BR" sz="2800" b="0" i="1" cap="none" smtClean="0">
                            <a:latin typeface="Cambria Math" panose="02040503050406030204" pitchFamily="18" charset="0"/>
                          </a:rPr>
                        </m:ctrlPr>
                      </m:dPr>
                      <m:e>
                        <m:r>
                          <a:rPr lang="pt-BR" sz="2800" b="0" i="1" cap="none" smtClean="0">
                            <a:latin typeface="Cambria Math" panose="02040503050406030204" pitchFamily="18" charset="0"/>
                          </a:rPr>
                          <m:t>0,1</m:t>
                        </m:r>
                      </m:e>
                    </m:d>
                    <m:r>
                      <a:rPr lang="pt-BR" sz="2800" b="0" i="1" cap="none" smtClean="0">
                        <a:latin typeface="Cambria Math" panose="02040503050406030204" pitchFamily="18" charset="0"/>
                      </a:rPr>
                      <m:t>, </m:t>
                    </m:r>
                    <m:d>
                      <m:dPr>
                        <m:ctrlPr>
                          <a:rPr lang="pt-BR" sz="2800" b="0" i="1" cap="none" smtClean="0">
                            <a:latin typeface="Cambria Math" panose="02040503050406030204" pitchFamily="18" charset="0"/>
                          </a:rPr>
                        </m:ctrlPr>
                      </m:dPr>
                      <m:e>
                        <m:r>
                          <a:rPr lang="pt-BR" sz="2800" b="0" i="1" cap="none" smtClean="0">
                            <a:latin typeface="Cambria Math" panose="02040503050406030204" pitchFamily="18" charset="0"/>
                          </a:rPr>
                          <m:t>1,0</m:t>
                        </m:r>
                      </m:e>
                    </m:d>
                    <m:r>
                      <a:rPr lang="pt-BR" sz="2800" b="0" i="1" cap="none" smtClean="0">
                        <a:latin typeface="Cambria Math" panose="02040503050406030204" pitchFamily="18" charset="0"/>
                      </a:rPr>
                      <m:t>,(1,1)}</m:t>
                    </m:r>
                  </m:oMath>
                </a14:m>
                <a:r>
                  <a:rPr lang="pt-BR" sz="2800" cap="none" dirty="0"/>
                  <a:t>.</a:t>
                </a:r>
              </a:p>
              <a:p>
                <a:pPr marL="0" indent="0" algn="just">
                  <a:buNone/>
                </a:pPr>
                <a:endParaRPr lang="pt-BR" sz="2800" b="0" cap="none" dirty="0">
                  <a:latin typeface="Cambria Math" panose="02040503050406030204" pitchFamily="18" charset="0"/>
                </a:endParaRPr>
              </a:p>
            </p:txBody>
          </p:sp>
        </mc:Choice>
        <mc:Fallback xmlns="">
          <p:sp>
            <p:nvSpPr>
              <p:cNvPr id="6" name="Espaço Reservado para Conteúdo 5">
                <a:extLst>
                  <a:ext uri="{FF2B5EF4-FFF2-40B4-BE49-F238E27FC236}">
                    <a16:creationId xmlns:a16="http://schemas.microsoft.com/office/drawing/2014/main" xmlns:a14="http://schemas.microsoft.com/office/drawing/2010/main" xmlns="" id="{7D4B232C-A757-4AE1-80C3-752B08629402}"/>
                  </a:ext>
                </a:extLst>
              </p:cNvPr>
              <p:cNvSpPr>
                <a:spLocks noGrp="1" noRot="1" noChangeAspect="1" noMove="1" noResize="1" noEditPoints="1" noAdjustHandles="1" noChangeArrowheads="1" noChangeShapeType="1" noTextEdit="1"/>
              </p:cNvSpPr>
              <p:nvPr>
                <p:ph idx="1"/>
              </p:nvPr>
            </p:nvSpPr>
            <p:spPr>
              <a:xfrm>
                <a:off x="913774" y="1209367"/>
                <a:ext cx="10364452" cy="5379921"/>
              </a:xfrm>
              <a:blipFill rotWithShape="0">
                <a:blip r:embed="rId2"/>
                <a:stretch>
                  <a:fillRect l="-1235" r="-1176"/>
                </a:stretch>
              </a:blipFill>
            </p:spPr>
            <p:txBody>
              <a:bodyPr/>
              <a:lstStyle/>
              <a:p>
                <a:r>
                  <a:rPr lang="pt-BR">
                    <a:noFill/>
                  </a:rPr>
                  <a:t> </a:t>
                </a:r>
              </a:p>
            </p:txBody>
          </p:sp>
        </mc:Fallback>
      </mc:AlternateContent>
      <p:sp>
        <p:nvSpPr>
          <p:cNvPr id="3" name="Espaço Reservado para Número de Slide 2"/>
          <p:cNvSpPr>
            <a:spLocks noGrp="1"/>
          </p:cNvSpPr>
          <p:nvPr>
            <p:ph type="sldNum" sz="quarter" idx="12"/>
          </p:nvPr>
        </p:nvSpPr>
        <p:spPr/>
        <p:txBody>
          <a:bodyPr/>
          <a:lstStyle/>
          <a:p>
            <a:fld id="{F631A6C5-47D5-48C8-A12A-201366616B67}" type="slidenum">
              <a:rPr lang="pt-BR" smtClean="0"/>
              <a:t>38</a:t>
            </a:fld>
            <a:endParaRPr lang="pt-BR"/>
          </a:p>
        </p:txBody>
      </p:sp>
    </p:spTree>
    <p:extLst>
      <p:ext uri="{BB962C8B-B14F-4D97-AF65-F5344CB8AC3E}">
        <p14:creationId xmlns:p14="http://schemas.microsoft.com/office/powerpoint/2010/main" val="5690262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Sequências e Uplas</a:t>
            </a:r>
          </a:p>
        </p:txBody>
      </p:sp>
      <mc:AlternateContent xmlns:mc="http://schemas.openxmlformats.org/markup-compatibility/2006" xmlns:a14="http://schemas.microsoft.com/office/drawing/2010/main">
        <mc:Choice Requires="a14">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marL="0" indent="0" algn="just">
                  <a:buNone/>
                </a:pPr>
                <a:endParaRPr lang="pt-BR" sz="2800" cap="none" dirty="0"/>
              </a:p>
              <a:p>
                <a:pPr marL="0" indent="0" algn="just">
                  <a:buNone/>
                </a:pPr>
                <a:endParaRPr lang="pt-BR" sz="2800" cap="none" dirty="0"/>
              </a:p>
              <a:p>
                <a:pPr marL="0" indent="0" algn="just">
                  <a:buNone/>
                </a:pPr>
                <a:r>
                  <a:rPr lang="pt-BR" sz="2800" cap="none" dirty="0"/>
                  <a:t>Se A e B são dois conjuntos, o </a:t>
                </a:r>
                <a:r>
                  <a:rPr lang="pt-BR" sz="2800" b="1" cap="none" dirty="0">
                    <a:solidFill>
                      <a:srgbClr val="FF0000"/>
                    </a:solidFill>
                  </a:rPr>
                  <a:t>produto cartesiano </a:t>
                </a:r>
                <a:r>
                  <a:rPr lang="pt-BR" sz="2800" cap="none" dirty="0"/>
                  <a:t>ou </a:t>
                </a:r>
                <a:r>
                  <a:rPr lang="pt-BR" sz="2800" b="1" cap="none" dirty="0">
                    <a:solidFill>
                      <a:srgbClr val="FF0000"/>
                    </a:solidFill>
                  </a:rPr>
                  <a:t>produto cruzado</a:t>
                </a:r>
                <a:r>
                  <a:rPr lang="pt-BR" sz="2800" cap="none" dirty="0"/>
                  <a:t> de </a:t>
                </a:r>
                <a14:m>
                  <m:oMath xmlns:m="http://schemas.openxmlformats.org/officeDocument/2006/math">
                    <m:r>
                      <a:rPr lang="pt-BR" sz="2800" b="0" i="1" cap="none" smtClean="0">
                        <a:latin typeface="Cambria Math" panose="02040503050406030204" pitchFamily="18" charset="0"/>
                      </a:rPr>
                      <m:t>𝐴</m:t>
                    </m:r>
                  </m:oMath>
                </a14:m>
                <a:r>
                  <a:rPr lang="pt-BR" sz="2800" cap="none" dirty="0"/>
                  <a:t> e </a:t>
                </a:r>
                <a14:m>
                  <m:oMath xmlns:m="http://schemas.openxmlformats.org/officeDocument/2006/math">
                    <m:r>
                      <a:rPr lang="pt-BR" sz="2800" b="0" i="1" cap="none" smtClean="0">
                        <a:latin typeface="Cambria Math" panose="02040503050406030204" pitchFamily="18" charset="0"/>
                      </a:rPr>
                      <m:t>𝐵</m:t>
                    </m:r>
                  </m:oMath>
                </a14:m>
                <a:r>
                  <a:rPr lang="pt-BR" sz="2800" cap="none" dirty="0"/>
                  <a:t>, escrito como </a:t>
                </a:r>
                <a14:m>
                  <m:oMath xmlns:m="http://schemas.openxmlformats.org/officeDocument/2006/math">
                    <m:r>
                      <a:rPr lang="pt-BR" sz="2800" b="0" i="1" cap="none" smtClean="0">
                        <a:latin typeface="Cambria Math" panose="02040503050406030204" pitchFamily="18" charset="0"/>
                      </a:rPr>
                      <m:t>𝐴𝑥𝐵</m:t>
                    </m:r>
                  </m:oMath>
                </a14:m>
                <a:r>
                  <a:rPr lang="pt-BR" sz="2800" cap="none" dirty="0"/>
                  <a:t>, é o conjunto de todos os pares nos quais o primeiro elemento é membro de A e o segundo elemento é um membro de B.</a:t>
                </a:r>
                <a:endParaRPr lang="pt-BR" sz="2800" b="0" cap="none" dirty="0">
                  <a:latin typeface="Cambria Math" panose="02040503050406030204" pitchFamily="18" charset="0"/>
                </a:endParaRPr>
              </a:p>
            </p:txBody>
          </p:sp>
        </mc:Choice>
        <mc:Fallback xmlns="">
          <p:sp>
            <p:nvSpPr>
              <p:cNvPr id="6" name="Espaço Reservado para Conteúdo 5">
                <a:extLst>
                  <a:ext uri="{FF2B5EF4-FFF2-40B4-BE49-F238E27FC236}">
                    <a16:creationId xmlns:a16="http://schemas.microsoft.com/office/drawing/2014/main" xmlns:a14="http://schemas.microsoft.com/office/drawing/2010/main" xmlns="" id="{7D4B232C-A757-4AE1-80C3-752B08629402}"/>
                  </a:ext>
                </a:extLst>
              </p:cNvPr>
              <p:cNvSpPr>
                <a:spLocks noGrp="1" noRot="1" noChangeAspect="1" noMove="1" noResize="1" noEditPoints="1" noAdjustHandles="1" noChangeArrowheads="1" noChangeShapeType="1" noTextEdit="1"/>
              </p:cNvSpPr>
              <p:nvPr>
                <p:ph idx="1"/>
              </p:nvPr>
            </p:nvSpPr>
            <p:spPr>
              <a:xfrm>
                <a:off x="913774" y="1209367"/>
                <a:ext cx="10364452" cy="5379921"/>
              </a:xfrm>
              <a:blipFill rotWithShape="0">
                <a:blip r:embed="rId2"/>
                <a:stretch>
                  <a:fillRect l="-1235" r="-1176"/>
                </a:stretch>
              </a:blipFill>
            </p:spPr>
            <p:txBody>
              <a:bodyPr/>
              <a:lstStyle/>
              <a:p>
                <a:r>
                  <a:rPr lang="pt-BR">
                    <a:noFill/>
                  </a:rPr>
                  <a:t> </a:t>
                </a:r>
              </a:p>
            </p:txBody>
          </p:sp>
        </mc:Fallback>
      </mc:AlternateContent>
      <p:sp>
        <p:nvSpPr>
          <p:cNvPr id="3" name="Espaço Reservado para Número de Slide 2"/>
          <p:cNvSpPr>
            <a:spLocks noGrp="1"/>
          </p:cNvSpPr>
          <p:nvPr>
            <p:ph type="sldNum" sz="quarter" idx="12"/>
          </p:nvPr>
        </p:nvSpPr>
        <p:spPr/>
        <p:txBody>
          <a:bodyPr/>
          <a:lstStyle/>
          <a:p>
            <a:fld id="{F631A6C5-47D5-48C8-A12A-201366616B67}" type="slidenum">
              <a:rPr lang="pt-BR" smtClean="0"/>
              <a:t>39</a:t>
            </a:fld>
            <a:endParaRPr lang="pt-BR"/>
          </a:p>
        </p:txBody>
      </p:sp>
    </p:spTree>
    <p:extLst>
      <p:ext uri="{BB962C8B-B14F-4D97-AF65-F5344CB8AC3E}">
        <p14:creationId xmlns:p14="http://schemas.microsoft.com/office/powerpoint/2010/main" val="376751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r>
              <a:rPr lang="pt-BR" sz="4400" cap="none" dirty="0"/>
              <a:t>Apresentação da Disciplina</a:t>
            </a:r>
          </a:p>
        </p:txBody>
      </p:sp>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5" y="1415845"/>
            <a:ext cx="10364452" cy="4852220"/>
          </a:xfrm>
        </p:spPr>
        <p:txBody>
          <a:bodyPr/>
          <a:lstStyle/>
          <a:p>
            <a:pPr marL="0" indent="0">
              <a:buNone/>
            </a:pPr>
            <a:endParaRPr lang="pt-BR" sz="3200" b="1" cap="none" dirty="0"/>
          </a:p>
          <a:p>
            <a:pPr marL="0" indent="0">
              <a:buNone/>
            </a:pPr>
            <a:r>
              <a:rPr lang="pt-BR" sz="3200" b="1" cap="none" dirty="0"/>
              <a:t>Ementa</a:t>
            </a:r>
          </a:p>
          <a:p>
            <a:pPr algn="just"/>
            <a:r>
              <a:rPr lang="pt-BR" sz="2800" cap="none" dirty="0"/>
              <a:t>Autômatos e Linguagens Formais, Linguagens regulares.</a:t>
            </a:r>
          </a:p>
          <a:p>
            <a:pPr algn="just"/>
            <a:r>
              <a:rPr lang="pt-BR" sz="2800" cap="none" dirty="0"/>
              <a:t>Linguagens livres de contexto.</a:t>
            </a:r>
          </a:p>
          <a:p>
            <a:pPr algn="just"/>
            <a:r>
              <a:rPr lang="pt-BR" sz="2800" cap="none" dirty="0"/>
              <a:t>Modelos computacionais universais, Computabilidade, Máquina de Turing, Variações da Máquina de Turing.</a:t>
            </a:r>
          </a:p>
        </p:txBody>
      </p:sp>
      <p:sp>
        <p:nvSpPr>
          <p:cNvPr id="3" name="Espaço Reservado para Número de Slide 2"/>
          <p:cNvSpPr>
            <a:spLocks noGrp="1"/>
          </p:cNvSpPr>
          <p:nvPr>
            <p:ph type="sldNum" sz="quarter" idx="12"/>
          </p:nvPr>
        </p:nvSpPr>
        <p:spPr/>
        <p:txBody>
          <a:bodyPr/>
          <a:lstStyle/>
          <a:p>
            <a:fld id="{F631A6C5-47D5-48C8-A12A-201366616B67}" type="slidenum">
              <a:rPr lang="pt-BR" smtClean="0"/>
              <a:t>4</a:t>
            </a:fld>
            <a:endParaRPr lang="pt-BR"/>
          </a:p>
        </p:txBody>
      </p:sp>
    </p:spTree>
    <p:extLst>
      <p:ext uri="{BB962C8B-B14F-4D97-AF65-F5344CB8AC3E}">
        <p14:creationId xmlns:p14="http://schemas.microsoft.com/office/powerpoint/2010/main" val="1879156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Sequências e Uplas</a:t>
            </a:r>
          </a:p>
        </p:txBody>
      </p:sp>
      <mc:AlternateContent xmlns:mc="http://schemas.openxmlformats.org/markup-compatibility/2006" xmlns:a14="http://schemas.microsoft.com/office/drawing/2010/main">
        <mc:Choice Requires="a14">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marL="0" indent="0" algn="just">
                  <a:buNone/>
                </a:pPr>
                <a:r>
                  <a:rPr lang="pt-BR" sz="2800" cap="none" dirty="0"/>
                  <a:t>Exemplos:</a:t>
                </a:r>
              </a:p>
              <a:p>
                <a:pPr marL="0" indent="0" algn="just">
                  <a:buNone/>
                </a:pPr>
                <a:endParaRPr lang="pt-BR" sz="2800" cap="none" dirty="0"/>
              </a:p>
              <a:p>
                <a:pPr marL="0" indent="0" algn="just">
                  <a:buNone/>
                </a:pPr>
                <a:r>
                  <a:rPr lang="pt-BR" sz="2800" cap="none" dirty="0"/>
                  <a:t>Seja </a:t>
                </a:r>
                <a14:m>
                  <m:oMath xmlns:m="http://schemas.openxmlformats.org/officeDocument/2006/math">
                    <m:r>
                      <m:rPr>
                        <m:sty m:val="p"/>
                      </m:rPr>
                      <a:rPr lang="pt-BR" sz="2800" b="0" i="0" cap="none" smtClean="0">
                        <a:latin typeface="Cambria Math" panose="02040503050406030204" pitchFamily="18" charset="0"/>
                      </a:rPr>
                      <m:t>A</m:t>
                    </m:r>
                    <m:r>
                      <a:rPr lang="pt-BR" sz="2800" b="0" i="1" cap="none" smtClean="0">
                        <a:latin typeface="Cambria Math" panose="02040503050406030204" pitchFamily="18" charset="0"/>
                      </a:rPr>
                      <m:t>={1, 2}</m:t>
                    </m:r>
                  </m:oMath>
                </a14:m>
                <a:r>
                  <a:rPr lang="pt-BR" sz="2800" cap="none" dirty="0"/>
                  <a:t> e </a:t>
                </a:r>
                <a14:m>
                  <m:oMath xmlns:m="http://schemas.openxmlformats.org/officeDocument/2006/math">
                    <m:r>
                      <a:rPr lang="pt-BR" sz="2800" b="0" i="1" cap="none" smtClean="0">
                        <a:latin typeface="Cambria Math" panose="02040503050406030204" pitchFamily="18" charset="0"/>
                      </a:rPr>
                      <m:t>𝐵</m:t>
                    </m:r>
                    <m:r>
                      <a:rPr lang="pt-BR" sz="2800" b="0" i="1" cap="none" smtClean="0">
                        <a:latin typeface="Cambria Math" panose="02040503050406030204" pitchFamily="18" charset="0"/>
                      </a:rPr>
                      <m:t>={</m:t>
                    </m:r>
                    <m:r>
                      <a:rPr lang="pt-BR" sz="2800" b="0" i="1" cap="none" smtClean="0">
                        <a:latin typeface="Cambria Math" panose="02040503050406030204" pitchFamily="18" charset="0"/>
                      </a:rPr>
                      <m:t>𝑥</m:t>
                    </m:r>
                    <m:r>
                      <a:rPr lang="pt-BR" sz="2800" b="0" i="1" cap="none" smtClean="0">
                        <a:latin typeface="Cambria Math" panose="02040503050406030204" pitchFamily="18" charset="0"/>
                      </a:rPr>
                      <m:t>,</m:t>
                    </m:r>
                    <m:r>
                      <a:rPr lang="pt-BR" sz="2800" b="0" i="1" cap="none" smtClean="0">
                        <a:latin typeface="Cambria Math" panose="02040503050406030204" pitchFamily="18" charset="0"/>
                      </a:rPr>
                      <m:t>𝑦</m:t>
                    </m:r>
                    <m:r>
                      <a:rPr lang="pt-BR" sz="2800" b="0" i="1" cap="none" smtClean="0">
                        <a:latin typeface="Cambria Math" panose="02040503050406030204" pitchFamily="18" charset="0"/>
                      </a:rPr>
                      <m:t>,</m:t>
                    </m:r>
                    <m:r>
                      <a:rPr lang="pt-BR" sz="2800" b="0" i="1" cap="none" smtClean="0">
                        <a:latin typeface="Cambria Math" panose="02040503050406030204" pitchFamily="18" charset="0"/>
                      </a:rPr>
                      <m:t>𝑧</m:t>
                    </m:r>
                    <m:r>
                      <a:rPr lang="pt-BR" sz="2800" b="0" i="1" cap="none" smtClean="0">
                        <a:latin typeface="Cambria Math" panose="02040503050406030204" pitchFamily="18" charset="0"/>
                      </a:rPr>
                      <m:t>}</m:t>
                    </m:r>
                  </m:oMath>
                </a14:m>
                <a:r>
                  <a:rPr lang="pt-BR" sz="2800" cap="none" dirty="0"/>
                  <a:t>.</a:t>
                </a:r>
              </a:p>
              <a:p>
                <a:pPr algn="just"/>
                <a14:m>
                  <m:oMath xmlns:m="http://schemas.openxmlformats.org/officeDocument/2006/math">
                    <m:r>
                      <a:rPr lang="pt-BR" sz="2800" b="0" i="1" cap="none" smtClean="0">
                        <a:latin typeface="Cambria Math" panose="02040503050406030204" pitchFamily="18" charset="0"/>
                      </a:rPr>
                      <m:t>𝐴𝑥𝐵</m:t>
                    </m:r>
                    <m:r>
                      <a:rPr lang="pt-BR" sz="2800" b="0" i="1" cap="none" smtClean="0">
                        <a:latin typeface="Cambria Math" panose="02040503050406030204" pitchFamily="18" charset="0"/>
                      </a:rPr>
                      <m:t>={</m:t>
                    </m:r>
                    <m:d>
                      <m:dPr>
                        <m:ctrlPr>
                          <a:rPr lang="pt-BR" sz="2800" b="0" i="1" cap="none" smtClean="0">
                            <a:latin typeface="Cambria Math" panose="02040503050406030204" pitchFamily="18" charset="0"/>
                          </a:rPr>
                        </m:ctrlPr>
                      </m:dPr>
                      <m:e>
                        <m:r>
                          <a:rPr lang="pt-BR" sz="2800" b="0" i="1" cap="none" smtClean="0">
                            <a:latin typeface="Cambria Math" panose="02040503050406030204" pitchFamily="18" charset="0"/>
                          </a:rPr>
                          <m:t>1,</m:t>
                        </m:r>
                        <m:r>
                          <a:rPr lang="pt-BR" sz="2800" b="0" i="1" cap="none" smtClean="0">
                            <a:latin typeface="Cambria Math" panose="02040503050406030204" pitchFamily="18" charset="0"/>
                          </a:rPr>
                          <m:t>𝑥</m:t>
                        </m:r>
                      </m:e>
                    </m:d>
                    <m:r>
                      <a:rPr lang="pt-BR" sz="2800" b="0" i="1" cap="none" smtClean="0">
                        <a:latin typeface="Cambria Math" panose="02040503050406030204" pitchFamily="18" charset="0"/>
                      </a:rPr>
                      <m:t>,</m:t>
                    </m:r>
                    <m:d>
                      <m:dPr>
                        <m:ctrlPr>
                          <a:rPr lang="pt-BR" sz="2800" b="0" i="1" cap="none" smtClean="0">
                            <a:latin typeface="Cambria Math" panose="02040503050406030204" pitchFamily="18" charset="0"/>
                          </a:rPr>
                        </m:ctrlPr>
                      </m:dPr>
                      <m:e>
                        <m:r>
                          <a:rPr lang="pt-BR" sz="2800" b="0" i="1" cap="none" smtClean="0">
                            <a:latin typeface="Cambria Math" panose="02040503050406030204" pitchFamily="18" charset="0"/>
                          </a:rPr>
                          <m:t>1,</m:t>
                        </m:r>
                        <m:r>
                          <a:rPr lang="pt-BR" sz="2800" b="0" i="1" cap="none" smtClean="0">
                            <a:latin typeface="Cambria Math" panose="02040503050406030204" pitchFamily="18" charset="0"/>
                          </a:rPr>
                          <m:t>𝑦</m:t>
                        </m:r>
                      </m:e>
                    </m:d>
                    <m:r>
                      <a:rPr lang="pt-BR" sz="2800" b="0" i="1" cap="none" smtClean="0">
                        <a:latin typeface="Cambria Math" panose="02040503050406030204" pitchFamily="18" charset="0"/>
                      </a:rPr>
                      <m:t>,</m:t>
                    </m:r>
                    <m:d>
                      <m:dPr>
                        <m:ctrlPr>
                          <a:rPr lang="pt-BR" sz="2800" b="0" i="1" cap="none" smtClean="0">
                            <a:latin typeface="Cambria Math" panose="02040503050406030204" pitchFamily="18" charset="0"/>
                          </a:rPr>
                        </m:ctrlPr>
                      </m:dPr>
                      <m:e>
                        <m:r>
                          <a:rPr lang="pt-BR" sz="2800" b="0" i="1" cap="none" smtClean="0">
                            <a:latin typeface="Cambria Math" panose="02040503050406030204" pitchFamily="18" charset="0"/>
                          </a:rPr>
                          <m:t>1,</m:t>
                        </m:r>
                        <m:r>
                          <a:rPr lang="pt-BR" sz="2800" b="0" i="1" cap="none" smtClean="0">
                            <a:latin typeface="Cambria Math" panose="02040503050406030204" pitchFamily="18" charset="0"/>
                          </a:rPr>
                          <m:t>𝑧</m:t>
                        </m:r>
                      </m:e>
                    </m:d>
                    <m:r>
                      <a:rPr lang="pt-BR" sz="2800" b="0" i="1" cap="none" smtClean="0">
                        <a:latin typeface="Cambria Math" panose="02040503050406030204" pitchFamily="18" charset="0"/>
                      </a:rPr>
                      <m:t>,</m:t>
                    </m:r>
                    <m:d>
                      <m:dPr>
                        <m:ctrlPr>
                          <a:rPr lang="pt-BR" sz="2800" b="0" i="1" cap="none" smtClean="0">
                            <a:latin typeface="Cambria Math" panose="02040503050406030204" pitchFamily="18" charset="0"/>
                          </a:rPr>
                        </m:ctrlPr>
                      </m:dPr>
                      <m:e>
                        <m:r>
                          <a:rPr lang="pt-BR" sz="2800" b="0" i="1" cap="none" smtClean="0">
                            <a:latin typeface="Cambria Math" panose="02040503050406030204" pitchFamily="18" charset="0"/>
                          </a:rPr>
                          <m:t>2,</m:t>
                        </m:r>
                        <m:r>
                          <a:rPr lang="pt-BR" sz="2800" b="0" i="1" cap="none" smtClean="0">
                            <a:latin typeface="Cambria Math" panose="02040503050406030204" pitchFamily="18" charset="0"/>
                          </a:rPr>
                          <m:t>𝑥</m:t>
                        </m:r>
                      </m:e>
                    </m:d>
                    <m:r>
                      <a:rPr lang="pt-BR" sz="2800" b="0" i="1" cap="none" smtClean="0">
                        <a:latin typeface="Cambria Math" panose="02040503050406030204" pitchFamily="18" charset="0"/>
                      </a:rPr>
                      <m:t>,</m:t>
                    </m:r>
                    <m:d>
                      <m:dPr>
                        <m:ctrlPr>
                          <a:rPr lang="pt-BR" sz="2800" b="0" i="1" cap="none" smtClean="0">
                            <a:latin typeface="Cambria Math" panose="02040503050406030204" pitchFamily="18" charset="0"/>
                          </a:rPr>
                        </m:ctrlPr>
                      </m:dPr>
                      <m:e>
                        <m:r>
                          <a:rPr lang="pt-BR" sz="2800" b="0" i="1" cap="none" smtClean="0">
                            <a:latin typeface="Cambria Math" panose="02040503050406030204" pitchFamily="18" charset="0"/>
                          </a:rPr>
                          <m:t>2,</m:t>
                        </m:r>
                        <m:r>
                          <a:rPr lang="pt-BR" sz="2800" b="0" i="1" cap="none" smtClean="0">
                            <a:latin typeface="Cambria Math" panose="02040503050406030204" pitchFamily="18" charset="0"/>
                          </a:rPr>
                          <m:t>𝑦</m:t>
                        </m:r>
                      </m:e>
                    </m:d>
                    <m:r>
                      <a:rPr lang="pt-BR" sz="2800" b="0" i="1" cap="none" smtClean="0">
                        <a:latin typeface="Cambria Math" panose="02040503050406030204" pitchFamily="18" charset="0"/>
                      </a:rPr>
                      <m:t>,(2,</m:t>
                    </m:r>
                    <m:r>
                      <a:rPr lang="pt-BR" sz="2800" b="0" i="1" cap="none" smtClean="0">
                        <a:latin typeface="Cambria Math" panose="02040503050406030204" pitchFamily="18" charset="0"/>
                      </a:rPr>
                      <m:t>𝑧</m:t>
                    </m:r>
                    <m:r>
                      <a:rPr lang="pt-BR" sz="2800" b="0" i="1" cap="none" smtClean="0">
                        <a:latin typeface="Cambria Math" panose="02040503050406030204" pitchFamily="18" charset="0"/>
                      </a:rPr>
                      <m:t>)}</m:t>
                    </m:r>
                  </m:oMath>
                </a14:m>
                <a:r>
                  <a:rPr lang="pt-BR" sz="2800" cap="none" dirty="0"/>
                  <a:t>.</a:t>
                </a:r>
              </a:p>
              <a:p>
                <a:pPr algn="just"/>
                <a14:m>
                  <m:oMath xmlns:m="http://schemas.openxmlformats.org/officeDocument/2006/math">
                    <m:r>
                      <a:rPr lang="pt-BR" sz="2800" b="0" i="1" cap="none" smtClean="0">
                        <a:latin typeface="Cambria Math" panose="02040503050406030204" pitchFamily="18" charset="0"/>
                      </a:rPr>
                      <m:t>𝐴𝑥𝐵𝑥𝐴</m:t>
                    </m:r>
                    <m:r>
                      <a:rPr lang="pt-BR" sz="2800" b="0" i="1" cap="none" smtClean="0">
                        <a:latin typeface="Cambria Math" panose="02040503050406030204" pitchFamily="18" charset="0"/>
                      </a:rPr>
                      <m:t>=</m:t>
                    </m:r>
                  </m:oMath>
                </a14:m>
                <a:endParaRPr lang="pt-BR" sz="2800" cap="none" dirty="0"/>
              </a:p>
              <a:p>
                <a:pPr marL="0" indent="0" algn="just">
                  <a:buNone/>
                </a:pPr>
                <a14:m>
                  <m:oMathPara xmlns:m="http://schemas.openxmlformats.org/officeDocument/2006/math">
                    <m:oMathParaPr>
                      <m:jc m:val="centerGroup"/>
                    </m:oMathParaPr>
                    <m:oMath xmlns:m="http://schemas.openxmlformats.org/officeDocument/2006/math">
                      <m:r>
                        <a:rPr lang="pt-BR" sz="2800" b="0" i="1" cap="none" smtClean="0">
                          <a:latin typeface="Cambria Math" panose="02040503050406030204" pitchFamily="18" charset="0"/>
                        </a:rPr>
                        <m:t>{</m:t>
                      </m:r>
                      <m:d>
                        <m:dPr>
                          <m:ctrlPr>
                            <a:rPr lang="pt-BR" sz="2800" b="0" i="1" cap="none" smtClean="0">
                              <a:latin typeface="Cambria Math" panose="02040503050406030204" pitchFamily="18" charset="0"/>
                            </a:rPr>
                          </m:ctrlPr>
                        </m:dPr>
                        <m:e>
                          <m:r>
                            <a:rPr lang="pt-BR" sz="2800" b="0" i="1" cap="none" smtClean="0">
                              <a:latin typeface="Cambria Math" panose="02040503050406030204" pitchFamily="18" charset="0"/>
                            </a:rPr>
                            <m:t>1,</m:t>
                          </m:r>
                          <m:r>
                            <a:rPr lang="pt-BR" sz="2800" b="0" i="1" cap="none" smtClean="0">
                              <a:latin typeface="Cambria Math" panose="02040503050406030204" pitchFamily="18" charset="0"/>
                            </a:rPr>
                            <m:t>𝑥</m:t>
                          </m:r>
                          <m:r>
                            <a:rPr lang="pt-BR" sz="2800" b="0" i="1" cap="none" smtClean="0">
                              <a:latin typeface="Cambria Math" panose="02040503050406030204" pitchFamily="18" charset="0"/>
                            </a:rPr>
                            <m:t>,1</m:t>
                          </m:r>
                        </m:e>
                      </m:d>
                      <m:r>
                        <a:rPr lang="pt-BR" sz="2800" b="0" i="1" cap="none" smtClean="0">
                          <a:latin typeface="Cambria Math" panose="02040503050406030204" pitchFamily="18" charset="0"/>
                        </a:rPr>
                        <m:t>,</m:t>
                      </m:r>
                      <m:d>
                        <m:dPr>
                          <m:ctrlPr>
                            <a:rPr lang="pt-BR" sz="2800" b="0" i="1" cap="none" smtClean="0">
                              <a:latin typeface="Cambria Math" panose="02040503050406030204" pitchFamily="18" charset="0"/>
                            </a:rPr>
                          </m:ctrlPr>
                        </m:dPr>
                        <m:e>
                          <m:r>
                            <a:rPr lang="pt-BR" sz="2800" b="0" i="1" cap="none" smtClean="0">
                              <a:latin typeface="Cambria Math" panose="02040503050406030204" pitchFamily="18" charset="0"/>
                            </a:rPr>
                            <m:t>1,</m:t>
                          </m:r>
                          <m:r>
                            <a:rPr lang="pt-BR" sz="2800" b="0" i="1" cap="none" smtClean="0">
                              <a:latin typeface="Cambria Math" panose="02040503050406030204" pitchFamily="18" charset="0"/>
                            </a:rPr>
                            <m:t>𝑦</m:t>
                          </m:r>
                          <m:r>
                            <a:rPr lang="pt-BR" sz="2800" b="0" i="1" cap="none" smtClean="0">
                              <a:latin typeface="Cambria Math" panose="02040503050406030204" pitchFamily="18" charset="0"/>
                            </a:rPr>
                            <m:t>,1</m:t>
                          </m:r>
                        </m:e>
                      </m:d>
                      <m:r>
                        <a:rPr lang="pt-BR" sz="2800" b="0" i="1" cap="none" smtClean="0">
                          <a:latin typeface="Cambria Math" panose="02040503050406030204" pitchFamily="18" charset="0"/>
                        </a:rPr>
                        <m:t>,</m:t>
                      </m:r>
                      <m:d>
                        <m:dPr>
                          <m:ctrlPr>
                            <a:rPr lang="pt-BR" sz="2800" b="0" i="1" cap="none" smtClean="0">
                              <a:latin typeface="Cambria Math" panose="02040503050406030204" pitchFamily="18" charset="0"/>
                            </a:rPr>
                          </m:ctrlPr>
                        </m:dPr>
                        <m:e>
                          <m:r>
                            <a:rPr lang="pt-BR" sz="2800" b="0" i="1" cap="none" smtClean="0">
                              <a:latin typeface="Cambria Math" panose="02040503050406030204" pitchFamily="18" charset="0"/>
                            </a:rPr>
                            <m:t>1,</m:t>
                          </m:r>
                          <m:r>
                            <a:rPr lang="pt-BR" sz="2800" b="0" i="1" cap="none" smtClean="0">
                              <a:latin typeface="Cambria Math" panose="02040503050406030204" pitchFamily="18" charset="0"/>
                            </a:rPr>
                            <m:t>𝑧</m:t>
                          </m:r>
                          <m:r>
                            <a:rPr lang="pt-BR" sz="2800" b="0" i="1" cap="none" smtClean="0">
                              <a:latin typeface="Cambria Math" panose="02040503050406030204" pitchFamily="18" charset="0"/>
                            </a:rPr>
                            <m:t>,1</m:t>
                          </m:r>
                        </m:e>
                      </m:d>
                      <m:r>
                        <a:rPr lang="pt-BR" sz="2800" b="0" i="1" cap="none" smtClean="0">
                          <a:latin typeface="Cambria Math" panose="02040503050406030204" pitchFamily="18" charset="0"/>
                        </a:rPr>
                        <m:t>,</m:t>
                      </m:r>
                      <m:d>
                        <m:dPr>
                          <m:ctrlPr>
                            <a:rPr lang="pt-BR" sz="2800" b="0" i="1" cap="none" smtClean="0">
                              <a:latin typeface="Cambria Math" panose="02040503050406030204" pitchFamily="18" charset="0"/>
                            </a:rPr>
                          </m:ctrlPr>
                        </m:dPr>
                        <m:e>
                          <m:r>
                            <a:rPr lang="pt-BR" sz="2800" b="0" i="1" cap="none" smtClean="0">
                              <a:latin typeface="Cambria Math" panose="02040503050406030204" pitchFamily="18" charset="0"/>
                            </a:rPr>
                            <m:t>2,</m:t>
                          </m:r>
                          <m:r>
                            <a:rPr lang="pt-BR" sz="2800" b="0" i="1" cap="none" smtClean="0">
                              <a:latin typeface="Cambria Math" panose="02040503050406030204" pitchFamily="18" charset="0"/>
                            </a:rPr>
                            <m:t>𝑥</m:t>
                          </m:r>
                          <m:r>
                            <a:rPr lang="pt-BR" sz="2800" b="0" i="1" cap="none" smtClean="0">
                              <a:latin typeface="Cambria Math" panose="02040503050406030204" pitchFamily="18" charset="0"/>
                            </a:rPr>
                            <m:t>,1</m:t>
                          </m:r>
                        </m:e>
                      </m:d>
                      <m:r>
                        <a:rPr lang="pt-BR" sz="2800" b="0" i="1" cap="none" smtClean="0">
                          <a:latin typeface="Cambria Math" panose="02040503050406030204" pitchFamily="18" charset="0"/>
                        </a:rPr>
                        <m:t>,</m:t>
                      </m:r>
                      <m:d>
                        <m:dPr>
                          <m:ctrlPr>
                            <a:rPr lang="pt-BR" sz="2800" b="0" i="1" cap="none" smtClean="0">
                              <a:latin typeface="Cambria Math" panose="02040503050406030204" pitchFamily="18" charset="0"/>
                            </a:rPr>
                          </m:ctrlPr>
                        </m:dPr>
                        <m:e>
                          <m:r>
                            <a:rPr lang="pt-BR" sz="2800" i="1" cap="none">
                              <a:latin typeface="Cambria Math" panose="02040503050406030204" pitchFamily="18" charset="0"/>
                            </a:rPr>
                            <m:t>2,</m:t>
                          </m:r>
                          <m:r>
                            <a:rPr lang="pt-BR" sz="2800" b="0" i="1" cap="none" smtClean="0">
                              <a:latin typeface="Cambria Math" panose="02040503050406030204" pitchFamily="18" charset="0"/>
                            </a:rPr>
                            <m:t>𝑦</m:t>
                          </m:r>
                          <m:r>
                            <a:rPr lang="pt-BR" sz="2800" i="1" cap="none">
                              <a:latin typeface="Cambria Math" panose="02040503050406030204" pitchFamily="18" charset="0"/>
                            </a:rPr>
                            <m:t>,1</m:t>
                          </m:r>
                        </m:e>
                      </m:d>
                      <m:r>
                        <a:rPr lang="pt-BR" sz="2800" i="1" cap="none">
                          <a:latin typeface="Cambria Math" panose="02040503050406030204" pitchFamily="18" charset="0"/>
                        </a:rPr>
                        <m:t>,</m:t>
                      </m:r>
                      <m:d>
                        <m:dPr>
                          <m:ctrlPr>
                            <a:rPr lang="pt-BR" sz="2800" i="1" cap="none">
                              <a:latin typeface="Cambria Math" panose="02040503050406030204" pitchFamily="18" charset="0"/>
                            </a:rPr>
                          </m:ctrlPr>
                        </m:dPr>
                        <m:e>
                          <m:r>
                            <a:rPr lang="pt-BR" sz="2800" i="1" cap="none">
                              <a:latin typeface="Cambria Math" panose="02040503050406030204" pitchFamily="18" charset="0"/>
                            </a:rPr>
                            <m:t>2,</m:t>
                          </m:r>
                          <m:r>
                            <a:rPr lang="pt-BR" sz="2800" b="0" i="1" cap="none" smtClean="0">
                              <a:latin typeface="Cambria Math" panose="02040503050406030204" pitchFamily="18" charset="0"/>
                            </a:rPr>
                            <m:t>𝑧</m:t>
                          </m:r>
                          <m:r>
                            <a:rPr lang="pt-BR" sz="2800" i="1" cap="none">
                              <a:latin typeface="Cambria Math" panose="02040503050406030204" pitchFamily="18" charset="0"/>
                            </a:rPr>
                            <m:t>,1</m:t>
                          </m:r>
                        </m:e>
                      </m:d>
                      <m:r>
                        <a:rPr lang="pt-BR" sz="2800" b="0" i="1" cap="none" smtClean="0">
                          <a:latin typeface="Cambria Math" panose="02040503050406030204" pitchFamily="18" charset="0"/>
                        </a:rPr>
                        <m:t>,</m:t>
                      </m:r>
                    </m:oMath>
                  </m:oMathPara>
                </a14:m>
                <a:endParaRPr lang="pt-BR" sz="2800" b="0" i="1" cap="none" dirty="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d>
                        <m:dPr>
                          <m:ctrlPr>
                            <a:rPr lang="pt-BR" sz="2800" b="0" i="1" cap="none" smtClean="0">
                              <a:latin typeface="Cambria Math" panose="02040503050406030204" pitchFamily="18" charset="0"/>
                            </a:rPr>
                          </m:ctrlPr>
                        </m:dPr>
                        <m:e>
                          <m:r>
                            <a:rPr lang="pt-BR" sz="2800" b="0" i="1" cap="none" smtClean="0">
                              <a:latin typeface="Cambria Math" panose="02040503050406030204" pitchFamily="18" charset="0"/>
                            </a:rPr>
                            <m:t>1</m:t>
                          </m:r>
                          <m:r>
                            <a:rPr lang="pt-BR" sz="2800" i="1" cap="none">
                              <a:latin typeface="Cambria Math" panose="02040503050406030204" pitchFamily="18" charset="0"/>
                            </a:rPr>
                            <m:t>,</m:t>
                          </m:r>
                          <m:r>
                            <a:rPr lang="pt-BR" sz="2800" i="1" cap="none">
                              <a:latin typeface="Cambria Math" panose="02040503050406030204" pitchFamily="18" charset="0"/>
                            </a:rPr>
                            <m:t>𝑥</m:t>
                          </m:r>
                          <m:r>
                            <a:rPr lang="pt-BR" sz="2800" i="1" cap="none">
                              <a:latin typeface="Cambria Math" panose="02040503050406030204" pitchFamily="18" charset="0"/>
                            </a:rPr>
                            <m:t>,2</m:t>
                          </m:r>
                        </m:e>
                      </m:d>
                      <m:r>
                        <a:rPr lang="pt-BR" sz="2800" b="0" i="1" cap="none" smtClean="0">
                          <a:latin typeface="Cambria Math" panose="02040503050406030204" pitchFamily="18" charset="0"/>
                        </a:rPr>
                        <m:t>,</m:t>
                      </m:r>
                      <m:d>
                        <m:dPr>
                          <m:ctrlPr>
                            <a:rPr lang="pt-BR" sz="2800" b="0" i="1" cap="none" smtClean="0">
                              <a:latin typeface="Cambria Math" panose="02040503050406030204" pitchFamily="18" charset="0"/>
                            </a:rPr>
                          </m:ctrlPr>
                        </m:dPr>
                        <m:e>
                          <m:r>
                            <a:rPr lang="pt-BR" sz="2800" b="0" i="1" cap="none" smtClean="0">
                              <a:latin typeface="Cambria Math" panose="02040503050406030204" pitchFamily="18" charset="0"/>
                            </a:rPr>
                            <m:t>1,</m:t>
                          </m:r>
                          <m:r>
                            <a:rPr lang="pt-BR" sz="2800" b="0" i="1" cap="none" smtClean="0">
                              <a:latin typeface="Cambria Math" panose="02040503050406030204" pitchFamily="18" charset="0"/>
                            </a:rPr>
                            <m:t>𝑦</m:t>
                          </m:r>
                          <m:r>
                            <a:rPr lang="pt-BR" sz="2800" b="0" i="1" cap="none" smtClean="0">
                              <a:latin typeface="Cambria Math" panose="02040503050406030204" pitchFamily="18" charset="0"/>
                            </a:rPr>
                            <m:t>,2</m:t>
                          </m:r>
                        </m:e>
                      </m:d>
                      <m:r>
                        <a:rPr lang="pt-BR" sz="2800" b="0" i="1" cap="none" smtClean="0">
                          <a:latin typeface="Cambria Math" panose="02040503050406030204" pitchFamily="18" charset="0"/>
                        </a:rPr>
                        <m:t>,</m:t>
                      </m:r>
                      <m:d>
                        <m:dPr>
                          <m:ctrlPr>
                            <a:rPr lang="pt-BR" sz="2800" b="0" i="1" cap="none" smtClean="0">
                              <a:latin typeface="Cambria Math" panose="02040503050406030204" pitchFamily="18" charset="0"/>
                            </a:rPr>
                          </m:ctrlPr>
                        </m:dPr>
                        <m:e>
                          <m:r>
                            <a:rPr lang="pt-BR" sz="2800" b="0" i="1" cap="none" smtClean="0">
                              <a:latin typeface="Cambria Math" panose="02040503050406030204" pitchFamily="18" charset="0"/>
                            </a:rPr>
                            <m:t>1,</m:t>
                          </m:r>
                          <m:r>
                            <a:rPr lang="pt-BR" sz="2800" b="0" i="1" cap="none" smtClean="0">
                              <a:latin typeface="Cambria Math" panose="02040503050406030204" pitchFamily="18" charset="0"/>
                            </a:rPr>
                            <m:t>𝑧</m:t>
                          </m:r>
                          <m:r>
                            <a:rPr lang="pt-BR" sz="2800" b="0" i="1" cap="none" smtClean="0">
                              <a:latin typeface="Cambria Math" panose="02040503050406030204" pitchFamily="18" charset="0"/>
                            </a:rPr>
                            <m:t>,2</m:t>
                          </m:r>
                        </m:e>
                      </m:d>
                      <m:r>
                        <a:rPr lang="pt-BR" sz="2800" b="0" i="1" cap="none" smtClean="0">
                          <a:latin typeface="Cambria Math" panose="02040503050406030204" pitchFamily="18" charset="0"/>
                        </a:rPr>
                        <m:t>,</m:t>
                      </m:r>
                      <m:d>
                        <m:dPr>
                          <m:ctrlPr>
                            <a:rPr lang="pt-BR" sz="2800" b="0" i="1" cap="none" smtClean="0">
                              <a:latin typeface="Cambria Math" panose="02040503050406030204" pitchFamily="18" charset="0"/>
                            </a:rPr>
                          </m:ctrlPr>
                        </m:dPr>
                        <m:e>
                          <m:r>
                            <a:rPr lang="pt-BR" sz="2800" b="0" i="1" cap="none" smtClean="0">
                              <a:latin typeface="Cambria Math" panose="02040503050406030204" pitchFamily="18" charset="0"/>
                            </a:rPr>
                            <m:t>2,</m:t>
                          </m:r>
                          <m:r>
                            <a:rPr lang="pt-BR" sz="2800" b="0" i="1" cap="none" smtClean="0">
                              <a:latin typeface="Cambria Math" panose="02040503050406030204" pitchFamily="18" charset="0"/>
                            </a:rPr>
                            <m:t>𝑥</m:t>
                          </m:r>
                          <m:r>
                            <a:rPr lang="pt-BR" sz="2800" b="0" i="1" cap="none" smtClean="0">
                              <a:latin typeface="Cambria Math" panose="02040503050406030204" pitchFamily="18" charset="0"/>
                            </a:rPr>
                            <m:t>,2</m:t>
                          </m:r>
                        </m:e>
                      </m:d>
                      <m:r>
                        <a:rPr lang="pt-BR" sz="2800" b="0" i="1" cap="none" smtClean="0">
                          <a:latin typeface="Cambria Math" panose="02040503050406030204" pitchFamily="18" charset="0"/>
                        </a:rPr>
                        <m:t>,</m:t>
                      </m:r>
                      <m:d>
                        <m:dPr>
                          <m:ctrlPr>
                            <a:rPr lang="pt-BR" sz="2800" b="0" i="1" cap="none" smtClean="0">
                              <a:latin typeface="Cambria Math" panose="02040503050406030204" pitchFamily="18" charset="0"/>
                            </a:rPr>
                          </m:ctrlPr>
                        </m:dPr>
                        <m:e>
                          <m:r>
                            <a:rPr lang="pt-BR" sz="2800" b="0" i="1" cap="none" smtClean="0">
                              <a:latin typeface="Cambria Math" panose="02040503050406030204" pitchFamily="18" charset="0"/>
                            </a:rPr>
                            <m:t>2,</m:t>
                          </m:r>
                          <m:r>
                            <a:rPr lang="pt-BR" sz="2800" b="0" i="1" cap="none" smtClean="0">
                              <a:latin typeface="Cambria Math" panose="02040503050406030204" pitchFamily="18" charset="0"/>
                            </a:rPr>
                            <m:t>𝑦</m:t>
                          </m:r>
                          <m:r>
                            <a:rPr lang="pt-BR" sz="2800" b="0" i="1" cap="none" smtClean="0">
                              <a:latin typeface="Cambria Math" panose="02040503050406030204" pitchFamily="18" charset="0"/>
                            </a:rPr>
                            <m:t>,2</m:t>
                          </m:r>
                        </m:e>
                      </m:d>
                      <m:r>
                        <a:rPr lang="pt-BR" sz="2800" b="0" i="1" cap="none" smtClean="0">
                          <a:latin typeface="Cambria Math" panose="02040503050406030204" pitchFamily="18" charset="0"/>
                        </a:rPr>
                        <m:t>,(2,</m:t>
                      </m:r>
                      <m:r>
                        <a:rPr lang="pt-BR" sz="2800" b="0" i="1" cap="none" smtClean="0">
                          <a:latin typeface="Cambria Math" panose="02040503050406030204" pitchFamily="18" charset="0"/>
                        </a:rPr>
                        <m:t>𝑧</m:t>
                      </m:r>
                      <m:r>
                        <a:rPr lang="pt-BR" sz="2800" b="0" i="1" cap="none" smtClean="0">
                          <a:latin typeface="Cambria Math" panose="02040503050406030204" pitchFamily="18" charset="0"/>
                        </a:rPr>
                        <m:t>,2)}</m:t>
                      </m:r>
                    </m:oMath>
                  </m:oMathPara>
                </a14:m>
                <a:endParaRPr lang="pt-BR" sz="2800" cap="none" dirty="0"/>
              </a:p>
            </p:txBody>
          </p:sp>
        </mc:Choice>
        <mc:Fallback xmlns="">
          <p:sp>
            <p:nvSpPr>
              <p:cNvPr id="6" name="Espaço Reservado para Conteúdo 5">
                <a:extLst>
                  <a:ext uri="{FF2B5EF4-FFF2-40B4-BE49-F238E27FC236}">
                    <a16:creationId xmlns:a16="http://schemas.microsoft.com/office/drawing/2014/main" xmlns:a14="http://schemas.microsoft.com/office/drawing/2010/main" xmlns="" id="{7D4B232C-A757-4AE1-80C3-752B08629402}"/>
                  </a:ext>
                </a:extLst>
              </p:cNvPr>
              <p:cNvSpPr>
                <a:spLocks noGrp="1" noRot="1" noChangeAspect="1" noMove="1" noResize="1" noEditPoints="1" noAdjustHandles="1" noChangeArrowheads="1" noChangeShapeType="1" noTextEdit="1"/>
              </p:cNvSpPr>
              <p:nvPr>
                <p:ph idx="1"/>
              </p:nvPr>
            </p:nvSpPr>
            <p:spPr>
              <a:xfrm>
                <a:off x="913774" y="1209367"/>
                <a:ext cx="10364452" cy="5379921"/>
              </a:xfrm>
              <a:blipFill rotWithShape="0">
                <a:blip r:embed="rId2"/>
                <a:stretch>
                  <a:fillRect l="-1235" t="-227"/>
                </a:stretch>
              </a:blipFill>
            </p:spPr>
            <p:txBody>
              <a:bodyPr/>
              <a:lstStyle/>
              <a:p>
                <a:r>
                  <a:rPr lang="pt-BR">
                    <a:noFill/>
                  </a:rPr>
                  <a:t> </a:t>
                </a:r>
              </a:p>
            </p:txBody>
          </p:sp>
        </mc:Fallback>
      </mc:AlternateContent>
      <p:sp>
        <p:nvSpPr>
          <p:cNvPr id="3" name="Espaço Reservado para Número de Slide 2"/>
          <p:cNvSpPr>
            <a:spLocks noGrp="1"/>
          </p:cNvSpPr>
          <p:nvPr>
            <p:ph type="sldNum" sz="quarter" idx="12"/>
          </p:nvPr>
        </p:nvSpPr>
        <p:spPr/>
        <p:txBody>
          <a:bodyPr/>
          <a:lstStyle/>
          <a:p>
            <a:fld id="{F631A6C5-47D5-48C8-A12A-201366616B67}" type="slidenum">
              <a:rPr lang="pt-BR" smtClean="0"/>
              <a:t>40</a:t>
            </a:fld>
            <a:endParaRPr lang="pt-BR"/>
          </a:p>
        </p:txBody>
      </p:sp>
    </p:spTree>
    <p:extLst>
      <p:ext uri="{BB962C8B-B14F-4D97-AF65-F5344CB8AC3E}">
        <p14:creationId xmlns:p14="http://schemas.microsoft.com/office/powerpoint/2010/main" val="41751295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Funções e Relações</a:t>
            </a:r>
          </a:p>
        </p:txBody>
      </p:sp>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algn="just"/>
            <a:r>
              <a:rPr lang="pt-BR" sz="2800" cap="none" dirty="0"/>
              <a:t>Uma </a:t>
            </a:r>
            <a:r>
              <a:rPr lang="pt-BR" sz="2800" b="1" cap="none" dirty="0">
                <a:solidFill>
                  <a:srgbClr val="FF0000"/>
                </a:solidFill>
              </a:rPr>
              <a:t>função</a:t>
            </a:r>
            <a:r>
              <a:rPr lang="pt-BR" sz="2800" cap="none" dirty="0"/>
              <a:t> ou </a:t>
            </a:r>
            <a:r>
              <a:rPr lang="pt-BR" sz="2800" b="1" cap="none" dirty="0">
                <a:solidFill>
                  <a:srgbClr val="FF0000"/>
                </a:solidFill>
              </a:rPr>
              <a:t>mapeamento</a:t>
            </a:r>
            <a:r>
              <a:rPr lang="pt-BR" sz="2800" cap="none" dirty="0"/>
              <a:t> é um objeto que estabelece um relacionamento entrada-saída.</a:t>
            </a:r>
          </a:p>
          <a:p>
            <a:pPr algn="just"/>
            <a:r>
              <a:rPr lang="pt-BR" sz="2800" cap="none" dirty="0"/>
              <a:t>É um procedimento para computar uma saída a partir de uma entrada especificada.</a:t>
            </a:r>
          </a:p>
          <a:p>
            <a:pPr algn="just"/>
            <a:r>
              <a:rPr lang="pt-BR" sz="2800" cap="none" dirty="0"/>
              <a:t>Se f é uma função cujo valor de saída é b quando o valor de entrada é a, escrevemos </a:t>
            </a:r>
            <a:r>
              <a:rPr lang="pt-BR" sz="2800" b="1" cap="none" dirty="0">
                <a:solidFill>
                  <a:srgbClr val="FF0000"/>
                </a:solidFill>
              </a:rPr>
              <a:t>f(a) = b</a:t>
            </a:r>
            <a:r>
              <a:rPr lang="pt-BR" sz="2800" cap="none" dirty="0"/>
              <a:t>, onde f mapeia a para b.</a:t>
            </a:r>
          </a:p>
          <a:p>
            <a:pPr algn="just"/>
            <a:r>
              <a:rPr lang="pt-BR" sz="2800" cap="none" dirty="0"/>
              <a:t>O conjunto das possíveis entradas para a função é chamado </a:t>
            </a:r>
            <a:r>
              <a:rPr lang="pt-BR" sz="2800" b="1" cap="none" dirty="0">
                <a:solidFill>
                  <a:srgbClr val="FF0000"/>
                </a:solidFill>
              </a:rPr>
              <a:t>domínio</a:t>
            </a:r>
            <a:r>
              <a:rPr lang="pt-BR" sz="2800" cap="none" dirty="0"/>
              <a:t>. As saídas da função vêm de um conjunto chamado </a:t>
            </a:r>
            <a:r>
              <a:rPr lang="pt-BR" sz="2800" b="1" cap="none" dirty="0">
                <a:solidFill>
                  <a:srgbClr val="FF0000"/>
                </a:solidFill>
              </a:rPr>
              <a:t>contradomínio</a:t>
            </a:r>
            <a:r>
              <a:rPr lang="pt-BR" sz="2800" cap="none" dirty="0"/>
              <a:t>.</a:t>
            </a:r>
          </a:p>
        </p:txBody>
      </p:sp>
      <p:sp>
        <p:nvSpPr>
          <p:cNvPr id="3" name="Espaço Reservado para Número de Slide 2"/>
          <p:cNvSpPr>
            <a:spLocks noGrp="1"/>
          </p:cNvSpPr>
          <p:nvPr>
            <p:ph type="sldNum" sz="quarter" idx="12"/>
          </p:nvPr>
        </p:nvSpPr>
        <p:spPr/>
        <p:txBody>
          <a:bodyPr/>
          <a:lstStyle/>
          <a:p>
            <a:fld id="{F631A6C5-47D5-48C8-A12A-201366616B67}" type="slidenum">
              <a:rPr lang="pt-BR" smtClean="0"/>
              <a:t>41</a:t>
            </a:fld>
            <a:endParaRPr lang="pt-BR"/>
          </a:p>
        </p:txBody>
      </p:sp>
    </p:spTree>
    <p:extLst>
      <p:ext uri="{BB962C8B-B14F-4D97-AF65-F5344CB8AC3E}">
        <p14:creationId xmlns:p14="http://schemas.microsoft.com/office/powerpoint/2010/main" val="2924044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Funções e Relações</a:t>
            </a:r>
          </a:p>
        </p:txBody>
      </p:sp>
      <mc:AlternateContent xmlns:mc="http://schemas.openxmlformats.org/markup-compatibility/2006" xmlns:a14="http://schemas.microsoft.com/office/drawing/2010/main">
        <mc:Choice Requires="a14">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algn="just"/>
                <a:endParaRPr lang="pt-BR" sz="2800" cap="none" dirty="0"/>
              </a:p>
              <a:p>
                <a:pPr algn="just"/>
                <a:r>
                  <a:rPr lang="pt-BR" sz="2800" cap="none" dirty="0"/>
                  <a:t>A notação </a:t>
                </a:r>
                <a14:m>
                  <m:oMath xmlns:m="http://schemas.openxmlformats.org/officeDocument/2006/math">
                    <m:r>
                      <a:rPr lang="pt-BR" sz="2800" b="0" i="1" cap="none" smtClean="0">
                        <a:latin typeface="Cambria Math" panose="02040503050406030204" pitchFamily="18" charset="0"/>
                      </a:rPr>
                      <m:t>𝑓</m:t>
                    </m:r>
                    <m:r>
                      <a:rPr lang="pt-BR" sz="2800" b="0" i="1" cap="none" smtClean="0">
                        <a:latin typeface="Cambria Math" panose="02040503050406030204" pitchFamily="18" charset="0"/>
                      </a:rPr>
                      <m:t>:</m:t>
                    </m:r>
                    <m:r>
                      <a:rPr lang="pt-BR" sz="2800" b="0" i="1" cap="none" smtClean="0">
                        <a:latin typeface="Cambria Math" panose="02040503050406030204" pitchFamily="18" charset="0"/>
                      </a:rPr>
                      <m:t>𝐷</m:t>
                    </m:r>
                    <m:r>
                      <a:rPr lang="pt-BR" sz="2800" b="0" i="1" cap="none" smtClean="0">
                        <a:latin typeface="Cambria Math" panose="02040503050406030204" pitchFamily="18" charset="0"/>
                        <a:ea typeface="Cambria Math" panose="02040503050406030204" pitchFamily="18" charset="0"/>
                      </a:rPr>
                      <m:t>→</m:t>
                    </m:r>
                    <m:r>
                      <a:rPr lang="pt-BR" sz="2800" b="0" i="1" cap="none" smtClean="0">
                        <a:latin typeface="Cambria Math" panose="02040503050406030204" pitchFamily="18" charset="0"/>
                        <a:ea typeface="Cambria Math" panose="02040503050406030204" pitchFamily="18" charset="0"/>
                      </a:rPr>
                      <m:t>𝐶</m:t>
                    </m:r>
                  </m:oMath>
                </a14:m>
                <a:r>
                  <a:rPr lang="pt-BR" sz="2800" cap="none" dirty="0"/>
                  <a:t> representa que "f é uma função com domínio em </a:t>
                </a:r>
                <a14:m>
                  <m:oMath xmlns:m="http://schemas.openxmlformats.org/officeDocument/2006/math">
                    <m:r>
                      <a:rPr lang="pt-BR" sz="2800" b="0" i="1" cap="none" smtClean="0">
                        <a:latin typeface="Cambria Math" panose="02040503050406030204" pitchFamily="18" charset="0"/>
                      </a:rPr>
                      <m:t>𝐷</m:t>
                    </m:r>
                  </m:oMath>
                </a14:m>
                <a:r>
                  <a:rPr lang="pt-BR" sz="2800" cap="none" dirty="0"/>
                  <a:t> e contradomínio em </a:t>
                </a:r>
                <a14:m>
                  <m:oMath xmlns:m="http://schemas.openxmlformats.org/officeDocument/2006/math">
                    <m:r>
                      <a:rPr lang="pt-BR" sz="2800" b="0" i="1" cap="none" smtClean="0">
                        <a:latin typeface="Cambria Math" panose="02040503050406030204" pitchFamily="18" charset="0"/>
                      </a:rPr>
                      <m:t>𝐶</m:t>
                    </m:r>
                  </m:oMath>
                </a14:m>
                <a:r>
                  <a:rPr lang="pt-BR" sz="2800" cap="none" dirty="0"/>
                  <a:t>".</a:t>
                </a:r>
              </a:p>
              <a:p>
                <a:pPr algn="just"/>
                <a:r>
                  <a:rPr lang="pt-BR" sz="2800" cap="none" dirty="0"/>
                  <a:t>Uma função pode não necessariamente usar todos os elementos do contradomínio especificado.</a:t>
                </a:r>
              </a:p>
              <a:p>
                <a:pPr algn="just"/>
                <a:r>
                  <a:rPr lang="pt-BR" sz="2800" cap="none" dirty="0"/>
                  <a:t>Uma função que usa todos os elementos do contradomínio é dita ser </a:t>
                </a:r>
                <a:r>
                  <a:rPr lang="pt-BR" sz="2800" b="1" cap="none" dirty="0">
                    <a:solidFill>
                      <a:srgbClr val="FF0000"/>
                    </a:solidFill>
                  </a:rPr>
                  <a:t>sobre o contradomínio</a:t>
                </a:r>
                <a:r>
                  <a:rPr lang="pt-BR" sz="2800" cap="none" dirty="0"/>
                  <a:t>.</a:t>
                </a:r>
              </a:p>
            </p:txBody>
          </p:sp>
        </mc:Choice>
        <mc:Fallback xmlns="">
          <p:sp>
            <p:nvSpPr>
              <p:cNvPr id="6" name="Espaço Reservado para Conteúdo 5">
                <a:extLst>
                  <a:ext uri="{FF2B5EF4-FFF2-40B4-BE49-F238E27FC236}">
                    <a16:creationId xmlns:a16="http://schemas.microsoft.com/office/drawing/2014/main" xmlns:a14="http://schemas.microsoft.com/office/drawing/2010/main" xmlns="" id="{7D4B232C-A757-4AE1-80C3-752B08629402}"/>
                  </a:ext>
                </a:extLst>
              </p:cNvPr>
              <p:cNvSpPr>
                <a:spLocks noGrp="1" noRot="1" noChangeAspect="1" noMove="1" noResize="1" noEditPoints="1" noAdjustHandles="1" noChangeArrowheads="1" noChangeShapeType="1" noTextEdit="1"/>
              </p:cNvSpPr>
              <p:nvPr>
                <p:ph idx="1"/>
              </p:nvPr>
            </p:nvSpPr>
            <p:spPr>
              <a:xfrm>
                <a:off x="913774" y="1209367"/>
                <a:ext cx="10364452" cy="5379921"/>
              </a:xfrm>
              <a:blipFill rotWithShape="0">
                <a:blip r:embed="rId2"/>
                <a:stretch>
                  <a:fillRect l="-1059" r="-1176"/>
                </a:stretch>
              </a:blipFill>
            </p:spPr>
            <p:txBody>
              <a:bodyPr/>
              <a:lstStyle/>
              <a:p>
                <a:r>
                  <a:rPr lang="pt-BR">
                    <a:noFill/>
                  </a:rPr>
                  <a:t> </a:t>
                </a:r>
              </a:p>
            </p:txBody>
          </p:sp>
        </mc:Fallback>
      </mc:AlternateContent>
      <p:sp>
        <p:nvSpPr>
          <p:cNvPr id="3" name="Espaço Reservado para Número de Slide 2"/>
          <p:cNvSpPr>
            <a:spLocks noGrp="1"/>
          </p:cNvSpPr>
          <p:nvPr>
            <p:ph type="sldNum" sz="quarter" idx="12"/>
          </p:nvPr>
        </p:nvSpPr>
        <p:spPr/>
        <p:txBody>
          <a:bodyPr/>
          <a:lstStyle/>
          <a:p>
            <a:fld id="{F631A6C5-47D5-48C8-A12A-201366616B67}" type="slidenum">
              <a:rPr lang="pt-BR" smtClean="0"/>
              <a:t>42</a:t>
            </a:fld>
            <a:endParaRPr lang="pt-BR"/>
          </a:p>
        </p:txBody>
      </p:sp>
    </p:spTree>
    <p:extLst>
      <p:ext uri="{BB962C8B-B14F-4D97-AF65-F5344CB8AC3E}">
        <p14:creationId xmlns:p14="http://schemas.microsoft.com/office/powerpoint/2010/main" val="11817416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Funções e Relações</a:t>
            </a:r>
          </a:p>
        </p:txBody>
      </p:sp>
      <mc:AlternateContent xmlns:mc="http://schemas.openxmlformats.org/markup-compatibility/2006" xmlns:a14="http://schemas.microsoft.com/office/drawing/2010/main">
        <mc:Choice Requires="a14">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marL="0" indent="0" algn="just">
                  <a:buNone/>
                </a:pPr>
                <a:r>
                  <a:rPr lang="pt-BR" sz="2800" cap="none" dirty="0"/>
                  <a:t>Exemplos:</a:t>
                </a:r>
              </a:p>
              <a:p>
                <a:pPr algn="just"/>
                <a:r>
                  <a:rPr lang="pt-BR" sz="2800" cap="none" dirty="0"/>
                  <a:t>Função do valor absoluto: </a:t>
                </a:r>
                <a14:m>
                  <m:oMath xmlns:m="http://schemas.openxmlformats.org/officeDocument/2006/math">
                    <m:r>
                      <a:rPr lang="pt-BR" sz="2800" b="0" i="1" cap="none" smtClean="0">
                        <a:latin typeface="Cambria Math" panose="02040503050406030204" pitchFamily="18" charset="0"/>
                      </a:rPr>
                      <m:t>𝑎𝑏𝑠</m:t>
                    </m:r>
                    <m:d>
                      <m:dPr>
                        <m:ctrlPr>
                          <a:rPr lang="pt-BR" sz="2800" b="0" i="1" cap="none" smtClean="0">
                            <a:latin typeface="Cambria Math" panose="02040503050406030204" pitchFamily="18" charset="0"/>
                          </a:rPr>
                        </m:ctrlPr>
                      </m:dPr>
                      <m:e>
                        <m:r>
                          <a:rPr lang="pt-BR" sz="2800" b="0" i="1" cap="none" smtClean="0">
                            <a:latin typeface="Cambria Math" panose="02040503050406030204" pitchFamily="18" charset="0"/>
                          </a:rPr>
                          <m:t>2</m:t>
                        </m:r>
                      </m:e>
                    </m:d>
                    <m:r>
                      <a:rPr lang="pt-BR" sz="2800" b="0" i="1" cap="none" smtClean="0">
                        <a:latin typeface="Cambria Math" panose="02040503050406030204" pitchFamily="18" charset="0"/>
                      </a:rPr>
                      <m:t>=2</m:t>
                    </m:r>
                  </m:oMath>
                </a14:m>
                <a:r>
                  <a:rPr lang="pt-BR" sz="2800" cap="none" dirty="0"/>
                  <a:t> e </a:t>
                </a:r>
                <a14:m>
                  <m:oMath xmlns:m="http://schemas.openxmlformats.org/officeDocument/2006/math">
                    <m:r>
                      <a:rPr lang="pt-BR" sz="2800" b="0" i="1" cap="none" smtClean="0">
                        <a:latin typeface="Cambria Math" panose="02040503050406030204" pitchFamily="18" charset="0"/>
                      </a:rPr>
                      <m:t>𝑎𝑏𝑠</m:t>
                    </m:r>
                    <m:d>
                      <m:dPr>
                        <m:ctrlPr>
                          <a:rPr lang="pt-BR" sz="2800" b="0" i="1" cap="none" smtClean="0">
                            <a:latin typeface="Cambria Math" panose="02040503050406030204" pitchFamily="18" charset="0"/>
                          </a:rPr>
                        </m:ctrlPr>
                      </m:dPr>
                      <m:e>
                        <m:r>
                          <a:rPr lang="pt-BR" sz="2800" b="0" i="1" cap="none" smtClean="0">
                            <a:latin typeface="Cambria Math" panose="02040503050406030204" pitchFamily="18" charset="0"/>
                          </a:rPr>
                          <m:t>−2</m:t>
                        </m:r>
                      </m:e>
                    </m:d>
                    <m:r>
                      <a:rPr lang="pt-BR" sz="2800" b="0" i="1" cap="none" smtClean="0">
                        <a:latin typeface="Cambria Math" panose="02040503050406030204" pitchFamily="18" charset="0"/>
                      </a:rPr>
                      <m:t>=2</m:t>
                    </m:r>
                  </m:oMath>
                </a14:m>
                <a:r>
                  <a:rPr lang="pt-BR" sz="2800" cap="none" dirty="0"/>
                  <a:t>.</a:t>
                </a:r>
              </a:p>
              <a:p>
                <a:pPr algn="just"/>
                <a:r>
                  <a:rPr lang="pt-BR" sz="2800" cap="none" dirty="0"/>
                  <a:t>Na função </a:t>
                </a:r>
                <a14:m>
                  <m:oMath xmlns:m="http://schemas.openxmlformats.org/officeDocument/2006/math">
                    <m:r>
                      <a:rPr lang="pt-BR" sz="2800" b="0" i="1" cap="none" smtClean="0">
                        <a:latin typeface="Cambria Math" panose="02040503050406030204" pitchFamily="18" charset="0"/>
                      </a:rPr>
                      <m:t>𝑎𝑏𝑠</m:t>
                    </m:r>
                  </m:oMath>
                </a14:m>
                <a:r>
                  <a:rPr lang="pt-BR" sz="2800" cap="none" dirty="0"/>
                  <a:t>, se o domínio e o contradomínio é o conjunto </a:t>
                </a:r>
                <a:r>
                  <a:rPr lang="pt-BR" sz="2800" cap="none" dirty="0">
                    <a:latin typeface="Cambria Math" panose="02040503050406030204" pitchFamily="18" charset="0"/>
                    <a:ea typeface="Cambria Math" panose="02040503050406030204" pitchFamily="18" charset="0"/>
                  </a:rPr>
                  <a:t>ℤ</a:t>
                </a:r>
                <a:r>
                  <a:rPr lang="pt-BR" sz="2800" cap="none" dirty="0"/>
                  <a:t>, então </a:t>
                </a:r>
                <a14:m>
                  <m:oMath xmlns:m="http://schemas.openxmlformats.org/officeDocument/2006/math">
                    <m:r>
                      <a:rPr lang="pt-BR" sz="2800" b="0" i="1" cap="none" smtClean="0">
                        <a:latin typeface="Cambria Math" panose="02040503050406030204" pitchFamily="18" charset="0"/>
                      </a:rPr>
                      <m:t>𝑎𝑏𝑠</m:t>
                    </m:r>
                    <m:r>
                      <a:rPr lang="pt-BR" sz="2800" b="0" i="1" cap="none" smtClean="0">
                        <a:latin typeface="Cambria Math" panose="02040503050406030204" pitchFamily="18" charset="0"/>
                      </a:rPr>
                      <m:t>:</m:t>
                    </m:r>
                    <m:r>
                      <a:rPr lang="pt-BR" sz="2800" b="0" i="1" cap="none" smtClean="0">
                        <a:latin typeface="Cambria Math" panose="02040503050406030204" pitchFamily="18" charset="0"/>
                        <a:ea typeface="Cambria Math" panose="02040503050406030204" pitchFamily="18" charset="0"/>
                      </a:rPr>
                      <m:t>ℤ</m:t>
                    </m:r>
                    <m:r>
                      <a:rPr lang="pt-BR" sz="2800" b="0" i="1" cap="none" smtClean="0">
                        <a:latin typeface="Cambria Math" panose="02040503050406030204" pitchFamily="18" charset="0"/>
                        <a:ea typeface="Cambria Math" panose="02040503050406030204" pitchFamily="18" charset="0"/>
                      </a:rPr>
                      <m:t>→</m:t>
                    </m:r>
                    <m:r>
                      <a:rPr lang="pt-BR" sz="2800" b="0" i="1" cap="none" smtClean="0">
                        <a:latin typeface="Cambria Math" panose="02040503050406030204" pitchFamily="18" charset="0"/>
                        <a:ea typeface="Cambria Math" panose="02040503050406030204" pitchFamily="18" charset="0"/>
                      </a:rPr>
                      <m:t>ℤ</m:t>
                    </m:r>
                  </m:oMath>
                </a14:m>
                <a:r>
                  <a:rPr lang="pt-BR" sz="2800" cap="none" dirty="0"/>
                  <a:t>.</a:t>
                </a:r>
              </a:p>
              <a:p>
                <a:pPr algn="just"/>
                <a:r>
                  <a:rPr lang="pt-BR" sz="2800" cap="none" dirty="0"/>
                  <a:t>Função da adição: </a:t>
                </a:r>
                <a14:m>
                  <m:oMath xmlns:m="http://schemas.openxmlformats.org/officeDocument/2006/math">
                    <m:r>
                      <a:rPr lang="pt-BR" sz="2800" b="0" i="1" cap="none" smtClean="0">
                        <a:latin typeface="Cambria Math" panose="02040503050406030204" pitchFamily="18" charset="0"/>
                      </a:rPr>
                      <m:t>𝑎𝑑𝑑</m:t>
                    </m:r>
                    <m:d>
                      <m:dPr>
                        <m:ctrlPr>
                          <a:rPr lang="pt-BR" sz="2800" b="0" i="1" cap="none" smtClean="0">
                            <a:latin typeface="Cambria Math" panose="02040503050406030204" pitchFamily="18" charset="0"/>
                          </a:rPr>
                        </m:ctrlPr>
                      </m:dPr>
                      <m:e>
                        <m:r>
                          <a:rPr lang="pt-BR" sz="2800" b="0" i="1" cap="none" smtClean="0">
                            <a:latin typeface="Cambria Math" panose="02040503050406030204" pitchFamily="18" charset="0"/>
                          </a:rPr>
                          <m:t>2,3</m:t>
                        </m:r>
                      </m:e>
                    </m:d>
                    <m:r>
                      <a:rPr lang="pt-BR" sz="2800" b="0" i="1" cap="none" smtClean="0">
                        <a:latin typeface="Cambria Math" panose="02040503050406030204" pitchFamily="18" charset="0"/>
                      </a:rPr>
                      <m:t>=5</m:t>
                    </m:r>
                  </m:oMath>
                </a14:m>
                <a:r>
                  <a:rPr lang="pt-BR" sz="2800" cap="none" dirty="0"/>
                  <a:t> e </a:t>
                </a:r>
                <a14:m>
                  <m:oMath xmlns:m="http://schemas.openxmlformats.org/officeDocument/2006/math">
                    <m:r>
                      <a:rPr lang="pt-BR" sz="2800" b="0" i="1" cap="none" smtClean="0">
                        <a:latin typeface="Cambria Math" panose="02040503050406030204" pitchFamily="18" charset="0"/>
                      </a:rPr>
                      <m:t>𝑎𝑑𝑑</m:t>
                    </m:r>
                    <m:d>
                      <m:dPr>
                        <m:ctrlPr>
                          <a:rPr lang="pt-BR" sz="2800" b="0" i="1" cap="none" smtClean="0">
                            <a:latin typeface="Cambria Math" panose="02040503050406030204" pitchFamily="18" charset="0"/>
                          </a:rPr>
                        </m:ctrlPr>
                      </m:dPr>
                      <m:e>
                        <m:r>
                          <a:rPr lang="pt-BR" sz="2800" b="0" i="1" cap="none" smtClean="0">
                            <a:latin typeface="Cambria Math" panose="02040503050406030204" pitchFamily="18" charset="0"/>
                          </a:rPr>
                          <m:t>0,−2</m:t>
                        </m:r>
                      </m:e>
                    </m:d>
                    <m:r>
                      <a:rPr lang="pt-BR" sz="2800" b="0" i="1" cap="none" smtClean="0">
                        <a:latin typeface="Cambria Math" panose="02040503050406030204" pitchFamily="18" charset="0"/>
                      </a:rPr>
                      <m:t>=−2</m:t>
                    </m:r>
                  </m:oMath>
                </a14:m>
                <a:endParaRPr lang="pt-BR" sz="2800" cap="none" dirty="0"/>
              </a:p>
              <a:p>
                <a:pPr algn="just"/>
                <a:r>
                  <a:rPr lang="pt-BR" sz="2800" cap="none" dirty="0"/>
                  <a:t>Na função </a:t>
                </a:r>
                <a14:m>
                  <m:oMath xmlns:m="http://schemas.openxmlformats.org/officeDocument/2006/math">
                    <m:r>
                      <a:rPr lang="pt-BR" sz="2800" i="1" cap="none">
                        <a:latin typeface="Cambria Math" panose="02040503050406030204" pitchFamily="18" charset="0"/>
                      </a:rPr>
                      <m:t>𝑎𝑑𝑑</m:t>
                    </m:r>
                  </m:oMath>
                </a14:m>
                <a:r>
                  <a:rPr lang="pt-BR" sz="2800" cap="none" dirty="0"/>
                  <a:t>, o domínio é o conjunto de pares de inteiros </a:t>
                </a:r>
                <a14:m>
                  <m:oMath xmlns:m="http://schemas.openxmlformats.org/officeDocument/2006/math">
                    <m:r>
                      <a:rPr lang="pt-BR" sz="2800" i="1" cap="none">
                        <a:latin typeface="Cambria Math" panose="02040503050406030204" pitchFamily="18" charset="0"/>
                        <a:ea typeface="Cambria Math" panose="02040503050406030204" pitchFamily="18" charset="0"/>
                      </a:rPr>
                      <m:t>ℤ</m:t>
                    </m:r>
                    <m:r>
                      <a:rPr lang="pt-BR" sz="2800" b="0" i="1" cap="none" smtClean="0">
                        <a:latin typeface="Cambria Math" panose="02040503050406030204" pitchFamily="18" charset="0"/>
                        <a:ea typeface="Cambria Math" panose="02040503050406030204" pitchFamily="18" charset="0"/>
                      </a:rPr>
                      <m:t>𝑥</m:t>
                    </m:r>
                    <m:r>
                      <a:rPr lang="pt-BR" sz="2800" i="1" cap="none">
                        <a:latin typeface="Cambria Math" panose="02040503050406030204" pitchFamily="18" charset="0"/>
                        <a:ea typeface="Cambria Math" panose="02040503050406030204" pitchFamily="18" charset="0"/>
                      </a:rPr>
                      <m:t>ℤ</m:t>
                    </m:r>
                  </m:oMath>
                </a14:m>
                <a:r>
                  <a:rPr lang="pt-BR" sz="2800" cap="none" dirty="0"/>
                  <a:t> e o contradomínio é </a:t>
                </a:r>
                <a14:m>
                  <m:oMath xmlns:m="http://schemas.openxmlformats.org/officeDocument/2006/math">
                    <m:r>
                      <a:rPr lang="pt-BR" sz="2800" i="1" cap="none">
                        <a:latin typeface="Cambria Math" panose="02040503050406030204" pitchFamily="18" charset="0"/>
                        <a:ea typeface="Cambria Math" panose="02040503050406030204" pitchFamily="18" charset="0"/>
                      </a:rPr>
                      <m:t>ℤ</m:t>
                    </m:r>
                  </m:oMath>
                </a14:m>
                <a:r>
                  <a:rPr lang="pt-BR" sz="2800" cap="none" dirty="0"/>
                  <a:t>, então </a:t>
                </a:r>
                <a14:m>
                  <m:oMath xmlns:m="http://schemas.openxmlformats.org/officeDocument/2006/math">
                    <m:r>
                      <a:rPr lang="pt-BR" sz="2800" i="1" cap="none">
                        <a:latin typeface="Cambria Math" panose="02040503050406030204" pitchFamily="18" charset="0"/>
                      </a:rPr>
                      <m:t>𝑎𝑑𝑑</m:t>
                    </m:r>
                    <m:r>
                      <a:rPr lang="pt-BR" sz="2800" b="0" i="1" cap="none" smtClean="0">
                        <a:latin typeface="Cambria Math" panose="02040503050406030204" pitchFamily="18" charset="0"/>
                      </a:rPr>
                      <m:t>:</m:t>
                    </m:r>
                    <m:r>
                      <a:rPr lang="pt-BR" sz="2800" i="1" cap="none">
                        <a:latin typeface="Cambria Math" panose="02040503050406030204" pitchFamily="18" charset="0"/>
                        <a:ea typeface="Cambria Math" panose="02040503050406030204" pitchFamily="18" charset="0"/>
                      </a:rPr>
                      <m:t>ℤ</m:t>
                    </m:r>
                    <m:r>
                      <a:rPr lang="pt-BR" sz="2800" b="0" i="1" cap="none" smtClean="0">
                        <a:latin typeface="Cambria Math" panose="02040503050406030204" pitchFamily="18" charset="0"/>
                        <a:ea typeface="Cambria Math" panose="02040503050406030204" pitchFamily="18" charset="0"/>
                      </a:rPr>
                      <m:t>𝑥</m:t>
                    </m:r>
                    <m:r>
                      <a:rPr lang="pt-BR" sz="2800" i="1" cap="none">
                        <a:latin typeface="Cambria Math" panose="02040503050406030204" pitchFamily="18" charset="0"/>
                        <a:ea typeface="Cambria Math" panose="02040503050406030204" pitchFamily="18" charset="0"/>
                      </a:rPr>
                      <m:t>ℤ</m:t>
                    </m:r>
                    <m:r>
                      <a:rPr lang="pt-BR" sz="2800" i="1" cap="none" smtClean="0">
                        <a:latin typeface="Cambria Math" panose="02040503050406030204" pitchFamily="18" charset="0"/>
                        <a:ea typeface="Cambria Math" panose="02040503050406030204" pitchFamily="18" charset="0"/>
                      </a:rPr>
                      <m:t>→</m:t>
                    </m:r>
                    <m:r>
                      <a:rPr lang="pt-BR" sz="2800" i="1" cap="none">
                        <a:latin typeface="Cambria Math" panose="02040503050406030204" pitchFamily="18" charset="0"/>
                        <a:ea typeface="Cambria Math" panose="02040503050406030204" pitchFamily="18" charset="0"/>
                      </a:rPr>
                      <m:t>ℤ</m:t>
                    </m:r>
                  </m:oMath>
                </a14:m>
                <a:r>
                  <a:rPr lang="pt-BR" sz="2800" cap="none" dirty="0"/>
                  <a:t>.</a:t>
                </a:r>
              </a:p>
            </p:txBody>
          </p:sp>
        </mc:Choice>
        <mc:Fallback xmlns="">
          <p:sp>
            <p:nvSpPr>
              <p:cNvPr id="6" name="Espaço Reservado para Conteúdo 5">
                <a:extLst>
                  <a:ext uri="{FF2B5EF4-FFF2-40B4-BE49-F238E27FC236}">
                    <a16:creationId xmlns:a16="http://schemas.microsoft.com/office/drawing/2014/main" xmlns:a14="http://schemas.microsoft.com/office/drawing/2010/main" xmlns="" id="{7D4B232C-A757-4AE1-80C3-752B08629402}"/>
                  </a:ext>
                </a:extLst>
              </p:cNvPr>
              <p:cNvSpPr>
                <a:spLocks noGrp="1" noRot="1" noChangeAspect="1" noMove="1" noResize="1" noEditPoints="1" noAdjustHandles="1" noChangeArrowheads="1" noChangeShapeType="1" noTextEdit="1"/>
              </p:cNvSpPr>
              <p:nvPr>
                <p:ph idx="1"/>
              </p:nvPr>
            </p:nvSpPr>
            <p:spPr>
              <a:xfrm>
                <a:off x="913774" y="1209367"/>
                <a:ext cx="10364452" cy="5379921"/>
              </a:xfrm>
              <a:blipFill rotWithShape="0">
                <a:blip r:embed="rId2"/>
                <a:stretch>
                  <a:fillRect l="-1235" t="-227" r="-1176"/>
                </a:stretch>
              </a:blipFill>
            </p:spPr>
            <p:txBody>
              <a:bodyPr/>
              <a:lstStyle/>
              <a:p>
                <a:r>
                  <a:rPr lang="pt-BR">
                    <a:noFill/>
                  </a:rPr>
                  <a:t> </a:t>
                </a:r>
              </a:p>
            </p:txBody>
          </p:sp>
        </mc:Fallback>
      </mc:AlternateContent>
      <p:sp>
        <p:nvSpPr>
          <p:cNvPr id="3" name="Espaço Reservado para Número de Slide 2"/>
          <p:cNvSpPr>
            <a:spLocks noGrp="1"/>
          </p:cNvSpPr>
          <p:nvPr>
            <p:ph type="sldNum" sz="quarter" idx="12"/>
          </p:nvPr>
        </p:nvSpPr>
        <p:spPr/>
        <p:txBody>
          <a:bodyPr/>
          <a:lstStyle/>
          <a:p>
            <a:fld id="{F631A6C5-47D5-48C8-A12A-201366616B67}" type="slidenum">
              <a:rPr lang="pt-BR" smtClean="0"/>
              <a:t>43</a:t>
            </a:fld>
            <a:endParaRPr lang="pt-BR"/>
          </a:p>
        </p:txBody>
      </p:sp>
    </p:spTree>
    <p:extLst>
      <p:ext uri="{BB962C8B-B14F-4D97-AF65-F5344CB8AC3E}">
        <p14:creationId xmlns:p14="http://schemas.microsoft.com/office/powerpoint/2010/main" val="37934520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Funções e Relações</a:t>
            </a:r>
          </a:p>
        </p:txBody>
      </p:sp>
      <mc:AlternateContent xmlns:mc="http://schemas.openxmlformats.org/markup-compatibility/2006" xmlns:a14="http://schemas.microsoft.com/office/drawing/2010/main">
        <mc:Choice Requires="a14">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algn="just"/>
                <a:endParaRPr lang="pt-BR" sz="2800" cap="none" dirty="0"/>
              </a:p>
              <a:p>
                <a:pPr algn="just"/>
                <a:r>
                  <a:rPr lang="pt-BR" sz="2800" cap="none" dirty="0"/>
                  <a:t>Quando o domínio de uma função </a:t>
                </a:r>
                <a14:m>
                  <m:oMath xmlns:m="http://schemas.openxmlformats.org/officeDocument/2006/math">
                    <m:r>
                      <a:rPr lang="pt-BR" sz="2800" b="0" i="1" cap="none" smtClean="0">
                        <a:latin typeface="Cambria Math" panose="02040503050406030204" pitchFamily="18" charset="0"/>
                      </a:rPr>
                      <m:t>𝑓</m:t>
                    </m:r>
                  </m:oMath>
                </a14:m>
                <a:r>
                  <a:rPr lang="pt-BR" sz="2800" cap="none" dirty="0"/>
                  <a:t> é </a:t>
                </a:r>
                <a14:m>
                  <m:oMath xmlns:m="http://schemas.openxmlformats.org/officeDocument/2006/math">
                    <m:sSub>
                      <m:sSubPr>
                        <m:ctrlPr>
                          <a:rPr lang="pt-BR" sz="2800" i="1" cap="none" smtClean="0">
                            <a:latin typeface="Cambria Math" panose="02040503050406030204" pitchFamily="18" charset="0"/>
                          </a:rPr>
                        </m:ctrlPr>
                      </m:sSubPr>
                      <m:e>
                        <m:r>
                          <a:rPr lang="pt-BR" sz="2800" b="0" i="1" cap="none" smtClean="0">
                            <a:latin typeface="Cambria Math" panose="02040503050406030204" pitchFamily="18" charset="0"/>
                          </a:rPr>
                          <m:t>𝐴</m:t>
                        </m:r>
                      </m:e>
                      <m:sub>
                        <m:r>
                          <a:rPr lang="pt-BR" sz="2800" b="0" i="1" cap="none" smtClean="0">
                            <a:latin typeface="Cambria Math" panose="02040503050406030204" pitchFamily="18" charset="0"/>
                          </a:rPr>
                          <m:t>1</m:t>
                        </m:r>
                      </m:sub>
                    </m:sSub>
                    <m:r>
                      <a:rPr lang="pt-BR" sz="2800" i="1" cap="none" smtClean="0">
                        <a:latin typeface="Cambria Math" panose="02040503050406030204" pitchFamily="18" charset="0"/>
                        <a:ea typeface="Cambria Math" panose="02040503050406030204" pitchFamily="18" charset="0"/>
                      </a:rPr>
                      <m:t>×⋯×</m:t>
                    </m:r>
                    <m:sSub>
                      <m:sSubPr>
                        <m:ctrlPr>
                          <a:rPr lang="pt-BR" sz="2800" i="1" cap="none" smtClean="0">
                            <a:latin typeface="Cambria Math" panose="02040503050406030204" pitchFamily="18" charset="0"/>
                            <a:ea typeface="Cambria Math" panose="02040503050406030204" pitchFamily="18" charset="0"/>
                          </a:rPr>
                        </m:ctrlPr>
                      </m:sSubPr>
                      <m:e>
                        <m:r>
                          <a:rPr lang="pt-BR" sz="2800" b="0" i="1" cap="none" smtClean="0">
                            <a:latin typeface="Cambria Math" panose="02040503050406030204" pitchFamily="18" charset="0"/>
                            <a:ea typeface="Cambria Math" panose="02040503050406030204" pitchFamily="18" charset="0"/>
                          </a:rPr>
                          <m:t>𝐴</m:t>
                        </m:r>
                      </m:e>
                      <m:sub>
                        <m:r>
                          <a:rPr lang="pt-BR" sz="2800" b="0" i="1" cap="none" smtClean="0">
                            <a:latin typeface="Cambria Math" panose="02040503050406030204" pitchFamily="18" charset="0"/>
                            <a:ea typeface="Cambria Math" panose="02040503050406030204" pitchFamily="18" charset="0"/>
                          </a:rPr>
                          <m:t>𝑘</m:t>
                        </m:r>
                      </m:sub>
                    </m:sSub>
                  </m:oMath>
                </a14:m>
                <a:r>
                  <a:rPr lang="pt-BR" sz="2800" cap="none" dirty="0"/>
                  <a:t> para alguns conjuntos </a:t>
                </a:r>
                <a14:m>
                  <m:oMath xmlns:m="http://schemas.openxmlformats.org/officeDocument/2006/math">
                    <m:sSub>
                      <m:sSubPr>
                        <m:ctrlPr>
                          <a:rPr lang="pt-BR" sz="2800" i="1" cap="none" smtClean="0">
                            <a:latin typeface="Cambria Math" panose="02040503050406030204" pitchFamily="18" charset="0"/>
                          </a:rPr>
                        </m:ctrlPr>
                      </m:sSubPr>
                      <m:e>
                        <m:r>
                          <a:rPr lang="pt-BR" sz="2800" b="0" i="1" cap="none" smtClean="0">
                            <a:latin typeface="Cambria Math" panose="02040503050406030204" pitchFamily="18" charset="0"/>
                          </a:rPr>
                          <m:t>𝐴</m:t>
                        </m:r>
                      </m:e>
                      <m:sub>
                        <m:r>
                          <a:rPr lang="pt-BR" sz="2800" b="0" i="1" cap="none" smtClean="0">
                            <a:latin typeface="Cambria Math" panose="02040503050406030204" pitchFamily="18" charset="0"/>
                          </a:rPr>
                          <m:t>1</m:t>
                        </m:r>
                      </m:sub>
                    </m:sSub>
                    <m:r>
                      <a:rPr lang="pt-BR" sz="2800" b="0" i="1" cap="none" smtClean="0">
                        <a:latin typeface="Cambria Math" panose="02040503050406030204" pitchFamily="18" charset="0"/>
                      </a:rPr>
                      <m:t>,</m:t>
                    </m:r>
                    <m:r>
                      <a:rPr lang="pt-BR" sz="2800" b="0" i="1" cap="none" smtClean="0">
                        <a:latin typeface="Cambria Math" panose="02040503050406030204" pitchFamily="18" charset="0"/>
                        <a:ea typeface="Cambria Math" panose="02040503050406030204" pitchFamily="18" charset="0"/>
                      </a:rPr>
                      <m:t>⋯, </m:t>
                    </m:r>
                    <m:sSub>
                      <m:sSubPr>
                        <m:ctrlPr>
                          <a:rPr lang="pt-BR" sz="2800" b="0" i="1" cap="none" smtClean="0">
                            <a:latin typeface="Cambria Math" panose="02040503050406030204" pitchFamily="18" charset="0"/>
                            <a:ea typeface="Cambria Math" panose="02040503050406030204" pitchFamily="18" charset="0"/>
                          </a:rPr>
                        </m:ctrlPr>
                      </m:sSubPr>
                      <m:e>
                        <m:r>
                          <a:rPr lang="pt-BR" sz="2800" b="0" i="1" cap="none" smtClean="0">
                            <a:latin typeface="Cambria Math" panose="02040503050406030204" pitchFamily="18" charset="0"/>
                            <a:ea typeface="Cambria Math" panose="02040503050406030204" pitchFamily="18" charset="0"/>
                          </a:rPr>
                          <m:t>𝐴</m:t>
                        </m:r>
                      </m:e>
                      <m:sub>
                        <m:r>
                          <a:rPr lang="pt-BR" sz="2800" b="0" i="1" cap="none" smtClean="0">
                            <a:latin typeface="Cambria Math" panose="02040503050406030204" pitchFamily="18" charset="0"/>
                            <a:ea typeface="Cambria Math" panose="02040503050406030204" pitchFamily="18" charset="0"/>
                          </a:rPr>
                          <m:t>𝑘</m:t>
                        </m:r>
                      </m:sub>
                    </m:sSub>
                  </m:oMath>
                </a14:m>
                <a:r>
                  <a:rPr lang="pt-BR" sz="2800" cap="none" dirty="0"/>
                  <a:t> a entrada para </a:t>
                </a:r>
                <a14:m>
                  <m:oMath xmlns:m="http://schemas.openxmlformats.org/officeDocument/2006/math">
                    <m:r>
                      <a:rPr lang="pt-BR" sz="2800" b="0" i="1" cap="none" smtClean="0">
                        <a:latin typeface="Cambria Math" panose="02040503050406030204" pitchFamily="18" charset="0"/>
                      </a:rPr>
                      <m:t>𝑓</m:t>
                    </m:r>
                  </m:oMath>
                </a14:m>
                <a:r>
                  <a:rPr lang="pt-BR" sz="2800" cap="none" dirty="0"/>
                  <a:t> é uma </a:t>
                </a:r>
                <a14:m>
                  <m:oMath xmlns:m="http://schemas.openxmlformats.org/officeDocument/2006/math">
                    <m:r>
                      <a:rPr lang="pt-BR" sz="2800" b="0" i="1" cap="none" smtClean="0">
                        <a:latin typeface="Cambria Math" panose="02040503050406030204" pitchFamily="18" charset="0"/>
                      </a:rPr>
                      <m:t>𝑘</m:t>
                    </m:r>
                    <m:r>
                      <a:rPr lang="pt-BR" sz="2800" b="0" i="1" cap="none" smtClean="0">
                        <a:latin typeface="Cambria Math" panose="02040503050406030204" pitchFamily="18" charset="0"/>
                      </a:rPr>
                      <m:t>−</m:t>
                    </m:r>
                    <m:r>
                      <a:rPr lang="pt-BR" sz="2800" b="0" i="1" cap="none" smtClean="0">
                        <a:latin typeface="Cambria Math" panose="02040503050406030204" pitchFamily="18" charset="0"/>
                      </a:rPr>
                      <m:t>𝑢𝑝𝑙𝑎</m:t>
                    </m:r>
                    <m:r>
                      <a:rPr lang="pt-BR" sz="2800" b="0" i="1" cap="none" smtClean="0">
                        <a:latin typeface="Cambria Math" panose="02040503050406030204" pitchFamily="18" charset="0"/>
                      </a:rPr>
                      <m:t> (</m:t>
                    </m:r>
                    <m:sSub>
                      <m:sSubPr>
                        <m:ctrlPr>
                          <a:rPr lang="pt-BR" sz="2800" b="0" i="1" cap="none" smtClean="0">
                            <a:latin typeface="Cambria Math" panose="02040503050406030204" pitchFamily="18" charset="0"/>
                          </a:rPr>
                        </m:ctrlPr>
                      </m:sSubPr>
                      <m:e>
                        <m:r>
                          <a:rPr lang="pt-BR" sz="2800" b="0" i="1" cap="none" smtClean="0">
                            <a:latin typeface="Cambria Math" panose="02040503050406030204" pitchFamily="18" charset="0"/>
                          </a:rPr>
                          <m:t>𝑎</m:t>
                        </m:r>
                      </m:e>
                      <m:sub>
                        <m:r>
                          <a:rPr lang="pt-BR" sz="2800" b="0" i="1" cap="none" smtClean="0">
                            <a:latin typeface="Cambria Math" panose="02040503050406030204" pitchFamily="18" charset="0"/>
                          </a:rPr>
                          <m:t>1</m:t>
                        </m:r>
                      </m:sub>
                    </m:sSub>
                    <m:r>
                      <a:rPr lang="pt-BR" sz="2800" b="0" i="1" cap="none" smtClean="0">
                        <a:latin typeface="Cambria Math" panose="02040503050406030204" pitchFamily="18" charset="0"/>
                      </a:rPr>
                      <m:t>,</m:t>
                    </m:r>
                    <m:sSub>
                      <m:sSubPr>
                        <m:ctrlPr>
                          <a:rPr lang="pt-BR" sz="2800" b="0" i="1" cap="none" smtClean="0">
                            <a:latin typeface="Cambria Math" panose="02040503050406030204" pitchFamily="18" charset="0"/>
                          </a:rPr>
                        </m:ctrlPr>
                      </m:sSubPr>
                      <m:e>
                        <m:r>
                          <a:rPr lang="pt-BR" sz="2800" b="0" i="1" cap="none" smtClean="0">
                            <a:latin typeface="Cambria Math" panose="02040503050406030204" pitchFamily="18" charset="0"/>
                          </a:rPr>
                          <m:t>𝑎</m:t>
                        </m:r>
                      </m:e>
                      <m:sub>
                        <m:r>
                          <a:rPr lang="pt-BR" sz="2800" b="0" i="1" cap="none" smtClean="0">
                            <a:latin typeface="Cambria Math" panose="02040503050406030204" pitchFamily="18" charset="0"/>
                          </a:rPr>
                          <m:t>2</m:t>
                        </m:r>
                      </m:sub>
                    </m:sSub>
                    <m:r>
                      <a:rPr lang="pt-BR" sz="2800" b="0" i="1" cap="none" smtClean="0">
                        <a:latin typeface="Cambria Math" panose="02040503050406030204" pitchFamily="18" charset="0"/>
                      </a:rPr>
                      <m:t>,</m:t>
                    </m:r>
                    <m:r>
                      <a:rPr lang="pt-BR" sz="2800" b="0" i="1" cap="none" smtClean="0">
                        <a:latin typeface="Cambria Math" panose="02040503050406030204" pitchFamily="18" charset="0"/>
                        <a:ea typeface="Cambria Math" panose="02040503050406030204" pitchFamily="18" charset="0"/>
                      </a:rPr>
                      <m:t>⋯,</m:t>
                    </m:r>
                    <m:sSub>
                      <m:sSubPr>
                        <m:ctrlPr>
                          <a:rPr lang="pt-BR" sz="2800" b="0" i="1" cap="none" smtClean="0">
                            <a:latin typeface="Cambria Math" panose="02040503050406030204" pitchFamily="18" charset="0"/>
                            <a:ea typeface="Cambria Math" panose="02040503050406030204" pitchFamily="18" charset="0"/>
                          </a:rPr>
                        </m:ctrlPr>
                      </m:sSubPr>
                      <m:e>
                        <m:r>
                          <a:rPr lang="pt-BR" sz="2800" b="0" i="1" cap="none" smtClean="0">
                            <a:latin typeface="Cambria Math" panose="02040503050406030204" pitchFamily="18" charset="0"/>
                            <a:ea typeface="Cambria Math" panose="02040503050406030204" pitchFamily="18" charset="0"/>
                          </a:rPr>
                          <m:t>𝑎</m:t>
                        </m:r>
                      </m:e>
                      <m:sub>
                        <m:r>
                          <a:rPr lang="pt-BR" sz="2800" b="0" i="1" cap="none" smtClean="0">
                            <a:latin typeface="Cambria Math" panose="02040503050406030204" pitchFamily="18" charset="0"/>
                            <a:ea typeface="Cambria Math" panose="02040503050406030204" pitchFamily="18" charset="0"/>
                          </a:rPr>
                          <m:t>𝑘</m:t>
                        </m:r>
                      </m:sub>
                    </m:sSub>
                    <m:r>
                      <a:rPr lang="pt-BR" sz="2800" b="0" i="1" cap="none" smtClean="0">
                        <a:latin typeface="Cambria Math" panose="02040503050406030204" pitchFamily="18" charset="0"/>
                      </a:rPr>
                      <m:t>)</m:t>
                    </m:r>
                  </m:oMath>
                </a14:m>
                <a:r>
                  <a:rPr lang="pt-BR" sz="2800" cap="none" dirty="0"/>
                  <a:t> e chamamos os </a:t>
                </a:r>
                <a14:m>
                  <m:oMath xmlns:m="http://schemas.openxmlformats.org/officeDocument/2006/math">
                    <m:sSub>
                      <m:sSubPr>
                        <m:ctrlPr>
                          <a:rPr lang="pt-BR" sz="2800" i="1" cap="none" smtClean="0">
                            <a:latin typeface="Cambria Math" panose="02040503050406030204" pitchFamily="18" charset="0"/>
                          </a:rPr>
                        </m:ctrlPr>
                      </m:sSubPr>
                      <m:e>
                        <m:r>
                          <a:rPr lang="pt-BR" sz="2800" b="0" i="1" cap="none" smtClean="0">
                            <a:latin typeface="Cambria Math" panose="02040503050406030204" pitchFamily="18" charset="0"/>
                          </a:rPr>
                          <m:t>𝑎</m:t>
                        </m:r>
                      </m:e>
                      <m:sub>
                        <m:r>
                          <a:rPr lang="pt-BR" sz="2800" b="0" i="1" cap="none" smtClean="0">
                            <a:latin typeface="Cambria Math" panose="02040503050406030204" pitchFamily="18" charset="0"/>
                          </a:rPr>
                          <m:t>𝑖</m:t>
                        </m:r>
                      </m:sub>
                    </m:sSub>
                  </m:oMath>
                </a14:m>
                <a:r>
                  <a:rPr lang="pt-BR" sz="2800" cap="none" dirty="0"/>
                  <a:t> de </a:t>
                </a:r>
                <a:r>
                  <a:rPr lang="pt-BR" sz="2800" b="1" cap="none" dirty="0">
                    <a:solidFill>
                      <a:srgbClr val="FF0000"/>
                    </a:solidFill>
                  </a:rPr>
                  <a:t>argumentos</a:t>
                </a:r>
                <a:r>
                  <a:rPr lang="pt-BR" sz="2800" cap="none" dirty="0"/>
                  <a:t>.</a:t>
                </a:r>
              </a:p>
              <a:p>
                <a:pPr algn="just"/>
                <a:r>
                  <a:rPr lang="pt-BR" sz="2800" cap="none" dirty="0"/>
                  <a:t>Uma função com </a:t>
                </a:r>
                <a14:m>
                  <m:oMath xmlns:m="http://schemas.openxmlformats.org/officeDocument/2006/math">
                    <m:r>
                      <a:rPr lang="pt-BR" sz="2800" b="0" i="1" cap="none" smtClean="0">
                        <a:latin typeface="Cambria Math" panose="02040503050406030204" pitchFamily="18" charset="0"/>
                      </a:rPr>
                      <m:t>𝑘</m:t>
                    </m:r>
                  </m:oMath>
                </a14:m>
                <a:r>
                  <a:rPr lang="pt-BR" sz="2800" cap="none" dirty="0"/>
                  <a:t> argumentos é chamada função </a:t>
                </a:r>
                <a14:m>
                  <m:oMath xmlns:m="http://schemas.openxmlformats.org/officeDocument/2006/math">
                    <m:r>
                      <a:rPr lang="pt-BR" sz="2800" b="1" i="1" cap="none" smtClean="0">
                        <a:solidFill>
                          <a:srgbClr val="FF0000"/>
                        </a:solidFill>
                        <a:latin typeface="Cambria Math" panose="02040503050406030204" pitchFamily="18" charset="0"/>
                      </a:rPr>
                      <m:t>𝒌</m:t>
                    </m:r>
                    <m:r>
                      <a:rPr lang="pt-BR" sz="2800" b="1" i="1" cap="none" smtClean="0">
                        <a:solidFill>
                          <a:srgbClr val="FF0000"/>
                        </a:solidFill>
                        <a:latin typeface="Cambria Math" panose="02040503050406030204" pitchFamily="18" charset="0"/>
                      </a:rPr>
                      <m:t>−á</m:t>
                    </m:r>
                    <m:r>
                      <a:rPr lang="pt-BR" sz="2800" b="1" i="1" cap="none" smtClean="0">
                        <a:solidFill>
                          <a:srgbClr val="FF0000"/>
                        </a:solidFill>
                        <a:latin typeface="Cambria Math" panose="02040503050406030204" pitchFamily="18" charset="0"/>
                      </a:rPr>
                      <m:t>𝒓𝒊𝒂</m:t>
                    </m:r>
                  </m:oMath>
                </a14:m>
                <a:r>
                  <a:rPr lang="pt-BR" sz="2800" cap="none" dirty="0"/>
                  <a:t>, e </a:t>
                </a:r>
                <a14:m>
                  <m:oMath xmlns:m="http://schemas.openxmlformats.org/officeDocument/2006/math">
                    <m:r>
                      <a:rPr lang="pt-BR" sz="2800" b="0" i="1" cap="none" smtClean="0">
                        <a:latin typeface="Cambria Math" panose="02040503050406030204" pitchFamily="18" charset="0"/>
                      </a:rPr>
                      <m:t>𝑘</m:t>
                    </m:r>
                  </m:oMath>
                </a14:m>
                <a:r>
                  <a:rPr lang="pt-BR" sz="2800" cap="none" dirty="0"/>
                  <a:t> é dita a </a:t>
                </a:r>
                <a:r>
                  <a:rPr lang="pt-BR" sz="2800" b="1" i="1" cap="none" dirty="0" err="1">
                    <a:solidFill>
                      <a:srgbClr val="FF0000"/>
                    </a:solidFill>
                  </a:rPr>
                  <a:t>aridade</a:t>
                </a:r>
                <a:r>
                  <a:rPr lang="pt-BR" sz="2800" cap="none" dirty="0"/>
                  <a:t> da função. Se </a:t>
                </a:r>
                <a14:m>
                  <m:oMath xmlns:m="http://schemas.openxmlformats.org/officeDocument/2006/math">
                    <m:r>
                      <a:rPr lang="pt-BR" sz="2800" b="0" i="1" cap="none" smtClean="0">
                        <a:latin typeface="Cambria Math" panose="02040503050406030204" pitchFamily="18" charset="0"/>
                      </a:rPr>
                      <m:t>𝑘</m:t>
                    </m:r>
                    <m:r>
                      <a:rPr lang="pt-BR" sz="2800" b="0" i="1" cap="none" smtClean="0">
                        <a:latin typeface="Cambria Math" panose="02040503050406030204" pitchFamily="18" charset="0"/>
                      </a:rPr>
                      <m:t> </m:t>
                    </m:r>
                  </m:oMath>
                </a14:m>
                <a:r>
                  <a:rPr lang="pt-BR" sz="2800" cap="none" dirty="0"/>
                  <a:t>é 1, </a:t>
                </a:r>
                <a14:m>
                  <m:oMath xmlns:m="http://schemas.openxmlformats.org/officeDocument/2006/math">
                    <m:r>
                      <a:rPr lang="pt-BR" sz="2800" b="0" i="1" cap="none" smtClean="0">
                        <a:latin typeface="Cambria Math" panose="02040503050406030204" pitchFamily="18" charset="0"/>
                      </a:rPr>
                      <m:t>𝑓</m:t>
                    </m:r>
                  </m:oMath>
                </a14:m>
                <a:r>
                  <a:rPr lang="pt-BR" sz="2800" cap="none" dirty="0"/>
                  <a:t> tem um único argumento e </a:t>
                </a:r>
                <a14:m>
                  <m:oMath xmlns:m="http://schemas.openxmlformats.org/officeDocument/2006/math">
                    <m:r>
                      <a:rPr lang="pt-BR" sz="2800" b="0" i="1" cap="none" smtClean="0">
                        <a:latin typeface="Cambria Math" panose="02040503050406030204" pitchFamily="18" charset="0"/>
                      </a:rPr>
                      <m:t>𝑓</m:t>
                    </m:r>
                  </m:oMath>
                </a14:m>
                <a:r>
                  <a:rPr lang="pt-BR" sz="2800" cap="none" dirty="0"/>
                  <a:t> é chamada uma </a:t>
                </a:r>
                <a:r>
                  <a:rPr lang="pt-BR" sz="2800" b="1" i="1" cap="none" dirty="0">
                    <a:solidFill>
                      <a:srgbClr val="FF0000"/>
                    </a:solidFill>
                  </a:rPr>
                  <a:t>função unária</a:t>
                </a:r>
                <a:r>
                  <a:rPr lang="pt-BR" sz="2800" cap="none" dirty="0"/>
                  <a:t>. Se </a:t>
                </a:r>
                <a14:m>
                  <m:oMath xmlns:m="http://schemas.openxmlformats.org/officeDocument/2006/math">
                    <m:r>
                      <a:rPr lang="pt-BR" sz="2800" i="1" cap="none">
                        <a:latin typeface="Cambria Math" panose="02040503050406030204" pitchFamily="18" charset="0"/>
                      </a:rPr>
                      <m:t>𝑘</m:t>
                    </m:r>
                  </m:oMath>
                </a14:m>
                <a:r>
                  <a:rPr lang="pt-BR" sz="2800" cap="none" dirty="0"/>
                  <a:t> é 2, </a:t>
                </a:r>
                <a14:m>
                  <m:oMath xmlns:m="http://schemas.openxmlformats.org/officeDocument/2006/math">
                    <m:r>
                      <a:rPr lang="pt-BR" sz="2800" i="1" cap="none">
                        <a:latin typeface="Cambria Math" panose="02040503050406030204" pitchFamily="18" charset="0"/>
                      </a:rPr>
                      <m:t>𝑓</m:t>
                    </m:r>
                  </m:oMath>
                </a14:m>
                <a:r>
                  <a:rPr lang="pt-BR" sz="2800" cap="none" dirty="0"/>
                  <a:t> é uma </a:t>
                </a:r>
                <a:r>
                  <a:rPr lang="pt-BR" sz="2800" b="1" i="1" cap="none" dirty="0">
                    <a:solidFill>
                      <a:srgbClr val="FF0000"/>
                    </a:solidFill>
                  </a:rPr>
                  <a:t>função binária</a:t>
                </a:r>
                <a:r>
                  <a:rPr lang="pt-BR" sz="2800" cap="none" dirty="0"/>
                  <a:t>.</a:t>
                </a:r>
              </a:p>
              <a:p>
                <a:pPr algn="just"/>
                <a:endParaRPr lang="pt-BR" sz="2800" cap="none" dirty="0"/>
              </a:p>
            </p:txBody>
          </p:sp>
        </mc:Choice>
        <mc:Fallback xmlns="">
          <p:sp>
            <p:nvSpPr>
              <p:cNvPr id="6" name="Espaço Reservado para Conteúdo 5">
                <a:extLst>
                  <a:ext uri="{FF2B5EF4-FFF2-40B4-BE49-F238E27FC236}">
                    <a16:creationId xmlns:a16="http://schemas.microsoft.com/office/drawing/2014/main" xmlns:a14="http://schemas.microsoft.com/office/drawing/2010/main" xmlns="" id="{7D4B232C-A757-4AE1-80C3-752B08629402}"/>
                  </a:ext>
                </a:extLst>
              </p:cNvPr>
              <p:cNvSpPr>
                <a:spLocks noGrp="1" noRot="1" noChangeAspect="1" noMove="1" noResize="1" noEditPoints="1" noAdjustHandles="1" noChangeArrowheads="1" noChangeShapeType="1" noTextEdit="1"/>
              </p:cNvSpPr>
              <p:nvPr>
                <p:ph idx="1"/>
              </p:nvPr>
            </p:nvSpPr>
            <p:spPr>
              <a:xfrm>
                <a:off x="913774" y="1209367"/>
                <a:ext cx="10364452" cy="5379921"/>
              </a:xfrm>
              <a:blipFill rotWithShape="0">
                <a:blip r:embed="rId2"/>
                <a:stretch>
                  <a:fillRect l="-1059" r="-1176"/>
                </a:stretch>
              </a:blipFill>
            </p:spPr>
            <p:txBody>
              <a:bodyPr/>
              <a:lstStyle/>
              <a:p>
                <a:r>
                  <a:rPr lang="pt-BR">
                    <a:noFill/>
                  </a:rPr>
                  <a:t> </a:t>
                </a:r>
              </a:p>
            </p:txBody>
          </p:sp>
        </mc:Fallback>
      </mc:AlternateContent>
      <p:sp>
        <p:nvSpPr>
          <p:cNvPr id="3" name="Espaço Reservado para Número de Slide 2"/>
          <p:cNvSpPr>
            <a:spLocks noGrp="1"/>
          </p:cNvSpPr>
          <p:nvPr>
            <p:ph type="sldNum" sz="quarter" idx="12"/>
          </p:nvPr>
        </p:nvSpPr>
        <p:spPr/>
        <p:txBody>
          <a:bodyPr/>
          <a:lstStyle/>
          <a:p>
            <a:fld id="{F631A6C5-47D5-48C8-A12A-201366616B67}" type="slidenum">
              <a:rPr lang="pt-BR" smtClean="0"/>
              <a:t>44</a:t>
            </a:fld>
            <a:endParaRPr lang="pt-BR"/>
          </a:p>
        </p:txBody>
      </p:sp>
    </p:spTree>
    <p:extLst>
      <p:ext uri="{BB962C8B-B14F-4D97-AF65-F5344CB8AC3E}">
        <p14:creationId xmlns:p14="http://schemas.microsoft.com/office/powerpoint/2010/main" val="15937100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Funções e Relações</a:t>
            </a:r>
          </a:p>
        </p:txBody>
      </p:sp>
      <mc:AlternateContent xmlns:mc="http://schemas.openxmlformats.org/markup-compatibility/2006" xmlns:a14="http://schemas.microsoft.com/office/drawing/2010/main">
        <mc:Choice Requires="a14">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algn="just"/>
                <a:endParaRPr lang="pt-BR" sz="2800" cap="none" dirty="0"/>
              </a:p>
              <a:p>
                <a:pPr algn="just"/>
                <a:r>
                  <a:rPr lang="pt-BR" sz="2800" cap="none" dirty="0"/>
                  <a:t>Funções binárias familiares são escritas em uma notação </a:t>
                </a:r>
                <a:r>
                  <a:rPr lang="pt-BR" sz="2800" b="1" i="1" cap="none" dirty="0">
                    <a:solidFill>
                      <a:srgbClr val="FF0000"/>
                    </a:solidFill>
                  </a:rPr>
                  <a:t>infixa </a:t>
                </a:r>
                <a:r>
                  <a:rPr lang="pt-BR" sz="2800" cap="none" dirty="0"/>
                  <a:t>(símbolo da função entre argumentos) ao invés da notação </a:t>
                </a:r>
                <a:r>
                  <a:rPr lang="pt-BR" sz="2800" b="1" i="1" cap="none" dirty="0">
                    <a:solidFill>
                      <a:srgbClr val="FF0000"/>
                    </a:solidFill>
                  </a:rPr>
                  <a:t>prefixa</a:t>
                </a:r>
                <a:r>
                  <a:rPr lang="pt-BR" sz="2800" cap="none" dirty="0"/>
                  <a:t> (símbolo da função precedendo os argumentos): </a:t>
                </a:r>
                <a14:m>
                  <m:oMath xmlns:m="http://schemas.openxmlformats.org/officeDocument/2006/math">
                    <m:r>
                      <a:rPr lang="pt-BR" sz="2800" b="0" i="1" cap="none" smtClean="0">
                        <a:latin typeface="Cambria Math" panose="02040503050406030204" pitchFamily="18" charset="0"/>
                      </a:rPr>
                      <m:t>𝑎</m:t>
                    </m:r>
                    <m:r>
                      <a:rPr lang="pt-BR" sz="2800" b="0" i="1" cap="none" smtClean="0">
                        <a:latin typeface="Cambria Math" panose="02040503050406030204" pitchFamily="18" charset="0"/>
                      </a:rPr>
                      <m:t>+</m:t>
                    </m:r>
                    <m:r>
                      <a:rPr lang="pt-BR" sz="2800" b="0" i="1" cap="none" smtClean="0">
                        <a:latin typeface="Cambria Math" panose="02040503050406030204" pitchFamily="18" charset="0"/>
                      </a:rPr>
                      <m:t>𝑏</m:t>
                    </m:r>
                  </m:oMath>
                </a14:m>
                <a:r>
                  <a:rPr lang="pt-BR" sz="2800" cap="none" dirty="0"/>
                  <a:t> ao invés de </a:t>
                </a:r>
                <a14:m>
                  <m:oMath xmlns:m="http://schemas.openxmlformats.org/officeDocument/2006/math">
                    <m:r>
                      <a:rPr lang="pt-BR" sz="2800" b="0" i="1" cap="none" smtClean="0">
                        <a:latin typeface="Cambria Math" panose="02040503050406030204" pitchFamily="18" charset="0"/>
                      </a:rPr>
                      <m:t>𝑎𝑑𝑑</m:t>
                    </m:r>
                    <m:r>
                      <a:rPr lang="pt-BR" sz="2800" b="0" i="1" cap="none" smtClean="0">
                        <a:latin typeface="Cambria Math" panose="02040503050406030204" pitchFamily="18" charset="0"/>
                      </a:rPr>
                      <m:t>(</m:t>
                    </m:r>
                    <m:r>
                      <a:rPr lang="pt-BR" sz="2800" b="0" i="1" cap="none" smtClean="0">
                        <a:latin typeface="Cambria Math" panose="02040503050406030204" pitchFamily="18" charset="0"/>
                      </a:rPr>
                      <m:t>𝑎</m:t>
                    </m:r>
                    <m:r>
                      <a:rPr lang="pt-BR" sz="2800" b="0" i="1" cap="none" smtClean="0">
                        <a:latin typeface="Cambria Math" panose="02040503050406030204" pitchFamily="18" charset="0"/>
                      </a:rPr>
                      <m:t>,</m:t>
                    </m:r>
                    <m:r>
                      <a:rPr lang="pt-BR" sz="2800" b="0" i="1" cap="none" smtClean="0">
                        <a:latin typeface="Cambria Math" panose="02040503050406030204" pitchFamily="18" charset="0"/>
                      </a:rPr>
                      <m:t>𝑏</m:t>
                    </m:r>
                    <m:r>
                      <a:rPr lang="pt-BR" sz="2800" b="0" i="1" cap="none" smtClean="0">
                        <a:latin typeface="Cambria Math" panose="02040503050406030204" pitchFamily="18" charset="0"/>
                      </a:rPr>
                      <m:t>)</m:t>
                    </m:r>
                  </m:oMath>
                </a14:m>
                <a:r>
                  <a:rPr lang="pt-BR" sz="2800" cap="none" dirty="0"/>
                  <a:t>, por exemplo.</a:t>
                </a:r>
              </a:p>
              <a:p>
                <a:pPr algn="just"/>
                <a:r>
                  <a:rPr lang="pt-BR" sz="2800" cap="none" dirty="0"/>
                  <a:t>Um </a:t>
                </a:r>
                <a:r>
                  <a:rPr lang="pt-BR" sz="2800" b="1" i="1" cap="none" dirty="0">
                    <a:solidFill>
                      <a:srgbClr val="FF0000"/>
                    </a:solidFill>
                  </a:rPr>
                  <a:t>predicado</a:t>
                </a:r>
                <a:r>
                  <a:rPr lang="pt-BR" sz="2800" cap="none" dirty="0"/>
                  <a:t> ou </a:t>
                </a:r>
                <a:r>
                  <a:rPr lang="pt-BR" sz="2800" b="1" i="1" cap="none" dirty="0">
                    <a:solidFill>
                      <a:srgbClr val="FF0000"/>
                    </a:solidFill>
                  </a:rPr>
                  <a:t>propriedade</a:t>
                </a:r>
                <a:r>
                  <a:rPr lang="pt-BR" sz="2800" cap="none" dirty="0"/>
                  <a:t> é uma função cujo contradomínio é </a:t>
                </a:r>
                <a14:m>
                  <m:oMath xmlns:m="http://schemas.openxmlformats.org/officeDocument/2006/math">
                    <m:r>
                      <a:rPr lang="pt-BR" sz="2800" b="0" i="1" cap="none" smtClean="0">
                        <a:latin typeface="Cambria Math" panose="02040503050406030204" pitchFamily="18" charset="0"/>
                      </a:rPr>
                      <m:t>{</m:t>
                    </m:r>
                    <m:r>
                      <a:rPr lang="pt-BR" sz="2800" b="0" i="1" cap="none" smtClean="0">
                        <a:latin typeface="Cambria Math" panose="02040503050406030204" pitchFamily="18" charset="0"/>
                      </a:rPr>
                      <m:t>𝑇𝑅𝑈𝐸</m:t>
                    </m:r>
                    <m:r>
                      <a:rPr lang="pt-BR" sz="2800" b="0" i="1" cap="none" smtClean="0">
                        <a:latin typeface="Cambria Math" panose="02040503050406030204" pitchFamily="18" charset="0"/>
                      </a:rPr>
                      <m:t>, </m:t>
                    </m:r>
                    <m:r>
                      <a:rPr lang="pt-BR" sz="2800" b="0" i="1" cap="none" smtClean="0">
                        <a:latin typeface="Cambria Math" panose="02040503050406030204" pitchFamily="18" charset="0"/>
                      </a:rPr>
                      <m:t>𝐹𝐴𝐿𝑆𝐸</m:t>
                    </m:r>
                    <m:r>
                      <a:rPr lang="pt-BR" sz="2800" b="0" i="1" cap="none" smtClean="0">
                        <a:latin typeface="Cambria Math" panose="02040503050406030204" pitchFamily="18" charset="0"/>
                      </a:rPr>
                      <m:t>}</m:t>
                    </m:r>
                  </m:oMath>
                </a14:m>
                <a:r>
                  <a:rPr lang="pt-BR" sz="2800" cap="none" dirty="0"/>
                  <a:t>. Ex.: </a:t>
                </a:r>
                <a14:m>
                  <m:oMath xmlns:m="http://schemas.openxmlformats.org/officeDocument/2006/math">
                    <m:r>
                      <a:rPr lang="pt-BR" sz="2800" b="0" i="1" cap="none" smtClean="0">
                        <a:latin typeface="Cambria Math" panose="02040503050406030204" pitchFamily="18" charset="0"/>
                      </a:rPr>
                      <m:t>𝑝𝑎𝑟</m:t>
                    </m:r>
                    <m:d>
                      <m:dPr>
                        <m:ctrlPr>
                          <a:rPr lang="pt-BR" sz="2800" b="0" i="1" cap="none" smtClean="0">
                            <a:latin typeface="Cambria Math" panose="02040503050406030204" pitchFamily="18" charset="0"/>
                          </a:rPr>
                        </m:ctrlPr>
                      </m:dPr>
                      <m:e>
                        <m:r>
                          <a:rPr lang="pt-BR" sz="2800" b="0" i="1" cap="none" smtClean="0">
                            <a:latin typeface="Cambria Math" panose="02040503050406030204" pitchFamily="18" charset="0"/>
                          </a:rPr>
                          <m:t>5</m:t>
                        </m:r>
                      </m:e>
                    </m:d>
                    <m:r>
                      <a:rPr lang="pt-BR" sz="2800" b="0" i="1" cap="none" smtClean="0">
                        <a:latin typeface="Cambria Math" panose="02040503050406030204" pitchFamily="18" charset="0"/>
                      </a:rPr>
                      <m:t>=</m:t>
                    </m:r>
                    <m:r>
                      <a:rPr lang="pt-BR" sz="2800" b="0" i="1" cap="none" smtClean="0">
                        <a:latin typeface="Cambria Math" panose="02040503050406030204" pitchFamily="18" charset="0"/>
                      </a:rPr>
                      <m:t>𝐹𝐴𝐿𝑆𝐸</m:t>
                    </m:r>
                    <m:r>
                      <a:rPr lang="pt-BR" sz="2800" b="0" i="0" cap="none" smtClean="0">
                        <a:latin typeface="Cambria Math" panose="02040503050406030204" pitchFamily="18" charset="0"/>
                      </a:rPr>
                      <m:t>.</m:t>
                    </m:r>
                  </m:oMath>
                </a14:m>
                <a:r>
                  <a:rPr lang="pt-BR" sz="2800" cap="none" dirty="0"/>
                  <a:t> </a:t>
                </a:r>
              </a:p>
            </p:txBody>
          </p:sp>
        </mc:Choice>
        <mc:Fallback xmlns="">
          <p:sp>
            <p:nvSpPr>
              <p:cNvPr id="6" name="Espaço Reservado para Conteúdo 5">
                <a:extLst>
                  <a:ext uri="{FF2B5EF4-FFF2-40B4-BE49-F238E27FC236}">
                    <a16:creationId xmlns:a16="http://schemas.microsoft.com/office/drawing/2014/main" xmlns:a14="http://schemas.microsoft.com/office/drawing/2010/main" xmlns="" id="{7D4B232C-A757-4AE1-80C3-752B08629402}"/>
                  </a:ext>
                </a:extLst>
              </p:cNvPr>
              <p:cNvSpPr>
                <a:spLocks noGrp="1" noRot="1" noChangeAspect="1" noMove="1" noResize="1" noEditPoints="1" noAdjustHandles="1" noChangeArrowheads="1" noChangeShapeType="1" noTextEdit="1"/>
              </p:cNvSpPr>
              <p:nvPr>
                <p:ph idx="1"/>
              </p:nvPr>
            </p:nvSpPr>
            <p:spPr>
              <a:xfrm>
                <a:off x="913774" y="1209367"/>
                <a:ext cx="10364452" cy="5379921"/>
              </a:xfrm>
              <a:blipFill rotWithShape="0">
                <a:blip r:embed="rId2"/>
                <a:stretch>
                  <a:fillRect l="-1059" r="-1176"/>
                </a:stretch>
              </a:blipFill>
            </p:spPr>
            <p:txBody>
              <a:bodyPr/>
              <a:lstStyle/>
              <a:p>
                <a:r>
                  <a:rPr lang="pt-BR">
                    <a:noFill/>
                  </a:rPr>
                  <a:t> </a:t>
                </a:r>
              </a:p>
            </p:txBody>
          </p:sp>
        </mc:Fallback>
      </mc:AlternateContent>
      <p:sp>
        <p:nvSpPr>
          <p:cNvPr id="3" name="Espaço Reservado para Número de Slide 2"/>
          <p:cNvSpPr>
            <a:spLocks noGrp="1"/>
          </p:cNvSpPr>
          <p:nvPr>
            <p:ph type="sldNum" sz="quarter" idx="12"/>
          </p:nvPr>
        </p:nvSpPr>
        <p:spPr/>
        <p:txBody>
          <a:bodyPr/>
          <a:lstStyle/>
          <a:p>
            <a:fld id="{F631A6C5-47D5-48C8-A12A-201366616B67}" type="slidenum">
              <a:rPr lang="pt-BR" smtClean="0"/>
              <a:t>45</a:t>
            </a:fld>
            <a:endParaRPr lang="pt-BR"/>
          </a:p>
        </p:txBody>
      </p:sp>
    </p:spTree>
    <p:extLst>
      <p:ext uri="{BB962C8B-B14F-4D97-AF65-F5344CB8AC3E}">
        <p14:creationId xmlns:p14="http://schemas.microsoft.com/office/powerpoint/2010/main" val="16548581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Funções e Relações</a:t>
            </a:r>
          </a:p>
        </p:txBody>
      </p:sp>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marL="0" indent="0" algn="just">
              <a:buNone/>
            </a:pPr>
            <a:r>
              <a:rPr lang="pt-BR" sz="2800" cap="none" dirty="0"/>
              <a:t>Exemplo:</a:t>
            </a:r>
          </a:p>
          <a:p>
            <a:pPr algn="just"/>
            <a:r>
              <a:rPr lang="pt-BR" cap="none" dirty="0"/>
              <a:t>Em um jogo infantil chamado Tesoura–Papel–Pedra, os dois jogadores escolhem simultaneamente um membro do conjunto { TESOURA, PAPEL, PEDRA } e indicam suas escolhas com sinais de mão. Se as duas escolhas são iguais, o jogo começa. Se as escolhas diferem, um jogador vence, conforme a relação </a:t>
            </a:r>
            <a:r>
              <a:rPr lang="pt-BR" i="1" cap="none" dirty="0"/>
              <a:t>bate</a:t>
            </a:r>
            <a:r>
              <a:rPr lang="pt-BR" cap="none" dirty="0"/>
              <a:t>. </a:t>
            </a:r>
          </a:p>
          <a:p>
            <a:pPr algn="just"/>
            <a:endParaRPr lang="pt-BR" sz="2800" cap="none" dirty="0"/>
          </a:p>
          <a:p>
            <a:pPr algn="just"/>
            <a:endParaRPr lang="pt-BR" sz="2800" cap="none" dirty="0"/>
          </a:p>
          <a:p>
            <a:pPr algn="just"/>
            <a:endParaRPr lang="pt-BR" sz="2800" cap="none" dirty="0"/>
          </a:p>
          <a:p>
            <a:pPr marL="0" indent="0" algn="just">
              <a:buNone/>
            </a:pPr>
            <a:r>
              <a:rPr lang="pt-BR" cap="none" dirty="0"/>
              <a:t>Dessa tabela determinamos que TESOURA bate PAPEL é VERDADEIRO e que PAPEL bate TESOURA é FALSO.</a:t>
            </a:r>
          </a:p>
          <a:p>
            <a:pPr algn="just"/>
            <a:endParaRPr lang="pt-BR" sz="2800" cap="none" dirty="0"/>
          </a:p>
        </p:txBody>
      </p:sp>
      <p:pic>
        <p:nvPicPr>
          <p:cNvPr id="3" name="Imagem 2"/>
          <p:cNvPicPr>
            <a:picLocks noChangeAspect="1"/>
          </p:cNvPicPr>
          <p:nvPr/>
        </p:nvPicPr>
        <p:blipFill>
          <a:blip r:embed="rId2"/>
          <a:stretch>
            <a:fillRect/>
          </a:stretch>
        </p:blipFill>
        <p:spPr>
          <a:xfrm>
            <a:off x="1712338" y="3579223"/>
            <a:ext cx="8767324" cy="1624015"/>
          </a:xfrm>
          <a:prstGeom prst="rect">
            <a:avLst/>
          </a:prstGeom>
        </p:spPr>
      </p:pic>
      <p:sp>
        <p:nvSpPr>
          <p:cNvPr id="4" name="Espaço Reservado para Número de Slide 3"/>
          <p:cNvSpPr>
            <a:spLocks noGrp="1"/>
          </p:cNvSpPr>
          <p:nvPr>
            <p:ph type="sldNum" sz="quarter" idx="12"/>
          </p:nvPr>
        </p:nvSpPr>
        <p:spPr/>
        <p:txBody>
          <a:bodyPr/>
          <a:lstStyle/>
          <a:p>
            <a:fld id="{F631A6C5-47D5-48C8-A12A-201366616B67}" type="slidenum">
              <a:rPr lang="pt-BR" smtClean="0"/>
              <a:t>46</a:t>
            </a:fld>
            <a:endParaRPr lang="pt-BR"/>
          </a:p>
        </p:txBody>
      </p:sp>
    </p:spTree>
    <p:extLst>
      <p:ext uri="{BB962C8B-B14F-4D97-AF65-F5344CB8AC3E}">
        <p14:creationId xmlns:p14="http://schemas.microsoft.com/office/powerpoint/2010/main" val="3435884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Funções e Relações</a:t>
            </a:r>
          </a:p>
        </p:txBody>
      </p:sp>
      <mc:AlternateContent xmlns:mc="http://schemas.openxmlformats.org/markup-compatibility/2006" xmlns:a14="http://schemas.microsoft.com/office/drawing/2010/main">
        <mc:Choice Requires="a14">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marL="0" indent="0" algn="just">
                  <a:buNone/>
                </a:pPr>
                <a:endParaRPr lang="pt-BR" sz="2800" cap="none" dirty="0"/>
              </a:p>
              <a:p>
                <a:pPr marL="0" indent="0" algn="just">
                  <a:buNone/>
                </a:pPr>
                <a:r>
                  <a:rPr lang="pt-BR" sz="2800" cap="none" dirty="0"/>
                  <a:t>Um tipo especial de relação binária é chamada um </a:t>
                </a:r>
                <a:r>
                  <a:rPr lang="pt-BR" sz="2800" b="1" i="1" cap="none" dirty="0">
                    <a:solidFill>
                      <a:srgbClr val="FF0000"/>
                    </a:solidFill>
                  </a:rPr>
                  <a:t>relação de equivalência R</a:t>
                </a:r>
                <a:r>
                  <a:rPr lang="pt-BR" sz="2800" cap="none" dirty="0"/>
                  <a:t> se R satisfaz três condições:</a:t>
                </a:r>
              </a:p>
              <a:p>
                <a:pPr algn="just"/>
                <a:r>
                  <a:rPr lang="pt-BR" sz="2800" cap="none" dirty="0"/>
                  <a:t>1. </a:t>
                </a:r>
                <a14:m>
                  <m:oMath xmlns:m="http://schemas.openxmlformats.org/officeDocument/2006/math">
                    <m:r>
                      <a:rPr lang="pt-BR" sz="2800" b="0" i="1" cap="none" smtClean="0">
                        <a:latin typeface="Cambria Math" panose="02040503050406030204" pitchFamily="18" charset="0"/>
                      </a:rPr>
                      <m:t>𝑅</m:t>
                    </m:r>
                  </m:oMath>
                </a14:m>
                <a:r>
                  <a:rPr lang="pt-BR" sz="2800" cap="none" dirty="0"/>
                  <a:t> é </a:t>
                </a:r>
                <a:r>
                  <a:rPr lang="pt-BR" sz="2800" b="1" cap="none" dirty="0"/>
                  <a:t>reﬂexiva</a:t>
                </a:r>
                <a:r>
                  <a:rPr lang="pt-BR" sz="2800" cap="none" dirty="0"/>
                  <a:t> se para todo </a:t>
                </a:r>
                <a14:m>
                  <m:oMath xmlns:m="http://schemas.openxmlformats.org/officeDocument/2006/math">
                    <m:r>
                      <a:rPr lang="pt-BR" sz="2800" b="0" i="1" cap="none" smtClean="0">
                        <a:latin typeface="Cambria Math" panose="02040503050406030204" pitchFamily="18" charset="0"/>
                      </a:rPr>
                      <m:t>𝑥</m:t>
                    </m:r>
                  </m:oMath>
                </a14:m>
                <a:r>
                  <a:rPr lang="pt-BR" sz="2800" cap="none" dirty="0"/>
                  <a:t>, </a:t>
                </a:r>
                <a14:m>
                  <m:oMath xmlns:m="http://schemas.openxmlformats.org/officeDocument/2006/math">
                    <m:r>
                      <a:rPr lang="pt-BR" sz="2800" b="0" i="1" cap="none" smtClean="0">
                        <a:latin typeface="Cambria Math" panose="02040503050406030204" pitchFamily="18" charset="0"/>
                      </a:rPr>
                      <m:t>𝑥𝑅𝑥</m:t>
                    </m:r>
                  </m:oMath>
                </a14:m>
                <a:r>
                  <a:rPr lang="pt-BR" sz="2800" cap="none" dirty="0"/>
                  <a:t>; </a:t>
                </a:r>
              </a:p>
              <a:p>
                <a:pPr algn="just"/>
                <a:r>
                  <a:rPr lang="pt-BR" sz="2800" cap="none" dirty="0"/>
                  <a:t>2. </a:t>
                </a:r>
                <a14:m>
                  <m:oMath xmlns:m="http://schemas.openxmlformats.org/officeDocument/2006/math">
                    <m:r>
                      <a:rPr lang="pt-BR" sz="2800" i="1" cap="none">
                        <a:latin typeface="Cambria Math" panose="02040503050406030204" pitchFamily="18" charset="0"/>
                      </a:rPr>
                      <m:t>𝑅</m:t>
                    </m:r>
                  </m:oMath>
                </a14:m>
                <a:r>
                  <a:rPr lang="pt-BR" sz="2800" cap="none" dirty="0"/>
                  <a:t> é </a:t>
                </a:r>
                <a:r>
                  <a:rPr lang="pt-BR" sz="2800" b="1" cap="none" dirty="0"/>
                  <a:t>simétrica</a:t>
                </a:r>
                <a:r>
                  <a:rPr lang="pt-BR" sz="2800" cap="none" dirty="0"/>
                  <a:t> se para todo </a:t>
                </a:r>
                <a14:m>
                  <m:oMath xmlns:m="http://schemas.openxmlformats.org/officeDocument/2006/math">
                    <m:r>
                      <a:rPr lang="pt-BR" sz="2800" i="1" cap="none">
                        <a:latin typeface="Cambria Math" panose="02040503050406030204" pitchFamily="18" charset="0"/>
                      </a:rPr>
                      <m:t>𝑥</m:t>
                    </m:r>
                  </m:oMath>
                </a14:m>
                <a:r>
                  <a:rPr lang="pt-BR" sz="2800" cap="none" dirty="0"/>
                  <a:t> e </a:t>
                </a:r>
                <a14:m>
                  <m:oMath xmlns:m="http://schemas.openxmlformats.org/officeDocument/2006/math">
                    <m:r>
                      <a:rPr lang="pt-BR" sz="2800" b="0" i="1" cap="none" smtClean="0">
                        <a:latin typeface="Cambria Math" panose="02040503050406030204" pitchFamily="18" charset="0"/>
                      </a:rPr>
                      <m:t>𝑦</m:t>
                    </m:r>
                  </m:oMath>
                </a14:m>
                <a:r>
                  <a:rPr lang="pt-BR" sz="2800" cap="none" dirty="0"/>
                  <a:t>, </a:t>
                </a:r>
                <a14:m>
                  <m:oMath xmlns:m="http://schemas.openxmlformats.org/officeDocument/2006/math">
                    <m:r>
                      <a:rPr lang="pt-BR" sz="2800" i="1" cap="none">
                        <a:latin typeface="Cambria Math" panose="02040503050406030204" pitchFamily="18" charset="0"/>
                      </a:rPr>
                      <m:t>𝑥</m:t>
                    </m:r>
                    <m:r>
                      <a:rPr lang="pt-BR" sz="2800" b="0" i="1" cap="none" smtClean="0">
                        <a:latin typeface="Cambria Math" panose="02040503050406030204" pitchFamily="18" charset="0"/>
                      </a:rPr>
                      <m:t>𝑅𝑦</m:t>
                    </m:r>
                  </m:oMath>
                </a14:m>
                <a:r>
                  <a:rPr lang="pt-BR" sz="2800" cap="none" dirty="0"/>
                  <a:t> implica </a:t>
                </a:r>
                <a14:m>
                  <m:oMath xmlns:m="http://schemas.openxmlformats.org/officeDocument/2006/math">
                    <m:r>
                      <a:rPr lang="pt-BR" sz="2800" i="1" cap="none">
                        <a:latin typeface="Cambria Math" panose="02040503050406030204" pitchFamily="18" charset="0"/>
                      </a:rPr>
                      <m:t>𝑦</m:t>
                    </m:r>
                    <m:r>
                      <m:rPr>
                        <m:sty m:val="p"/>
                      </m:rPr>
                      <a:rPr lang="pt-BR" sz="2800" b="0" i="0" cap="none" smtClean="0">
                        <a:latin typeface="Cambria Math" panose="02040503050406030204" pitchFamily="18" charset="0"/>
                      </a:rPr>
                      <m:t>R</m:t>
                    </m:r>
                    <m:r>
                      <a:rPr lang="pt-BR" sz="2800" i="1" cap="none">
                        <a:latin typeface="Cambria Math" panose="02040503050406030204" pitchFamily="18" charset="0"/>
                      </a:rPr>
                      <m:t>𝑥</m:t>
                    </m:r>
                  </m:oMath>
                </a14:m>
                <a:r>
                  <a:rPr lang="pt-BR" sz="2800" cap="none" dirty="0"/>
                  <a:t>; e</a:t>
                </a:r>
              </a:p>
              <a:p>
                <a:pPr algn="just"/>
                <a:r>
                  <a:rPr lang="pt-BR" sz="2800" cap="none" dirty="0"/>
                  <a:t>3. </a:t>
                </a:r>
                <a14:m>
                  <m:oMath xmlns:m="http://schemas.openxmlformats.org/officeDocument/2006/math">
                    <m:r>
                      <a:rPr lang="pt-BR" sz="2800" i="1" cap="none">
                        <a:latin typeface="Cambria Math" panose="02040503050406030204" pitchFamily="18" charset="0"/>
                      </a:rPr>
                      <m:t>𝑅</m:t>
                    </m:r>
                  </m:oMath>
                </a14:m>
                <a:r>
                  <a:rPr lang="pt-BR" sz="2800" cap="none" dirty="0"/>
                  <a:t> é </a:t>
                </a:r>
                <a:r>
                  <a:rPr lang="pt-BR" sz="2800" b="1" cap="none" dirty="0"/>
                  <a:t>transitiva</a:t>
                </a:r>
                <a:r>
                  <a:rPr lang="pt-BR" sz="2800" cap="none" dirty="0"/>
                  <a:t> se para todo </a:t>
                </a:r>
                <a14:m>
                  <m:oMath xmlns:m="http://schemas.openxmlformats.org/officeDocument/2006/math">
                    <m:r>
                      <a:rPr lang="pt-BR" sz="2800" i="1" cap="none">
                        <a:latin typeface="Cambria Math" panose="02040503050406030204" pitchFamily="18" charset="0"/>
                      </a:rPr>
                      <m:t>𝑥</m:t>
                    </m:r>
                  </m:oMath>
                </a14:m>
                <a:r>
                  <a:rPr lang="pt-BR" sz="2800" cap="none" dirty="0"/>
                  <a:t>, </a:t>
                </a:r>
                <a14:m>
                  <m:oMath xmlns:m="http://schemas.openxmlformats.org/officeDocument/2006/math">
                    <m:r>
                      <a:rPr lang="pt-BR" sz="2800" b="0" i="1" cap="none" smtClean="0">
                        <a:latin typeface="Cambria Math" panose="02040503050406030204" pitchFamily="18" charset="0"/>
                      </a:rPr>
                      <m:t>𝑦</m:t>
                    </m:r>
                  </m:oMath>
                </a14:m>
                <a:r>
                  <a:rPr lang="pt-BR" sz="2800" cap="none" dirty="0"/>
                  <a:t>, e </a:t>
                </a:r>
                <a14:m>
                  <m:oMath xmlns:m="http://schemas.openxmlformats.org/officeDocument/2006/math">
                    <m:r>
                      <a:rPr lang="pt-BR" sz="2800" b="0" i="1" cap="none" smtClean="0">
                        <a:latin typeface="Cambria Math" panose="02040503050406030204" pitchFamily="18" charset="0"/>
                      </a:rPr>
                      <m:t>𝑧</m:t>
                    </m:r>
                  </m:oMath>
                </a14:m>
                <a:r>
                  <a:rPr lang="pt-BR" sz="2800" cap="none" dirty="0"/>
                  <a:t>, </a:t>
                </a:r>
                <a14:m>
                  <m:oMath xmlns:m="http://schemas.openxmlformats.org/officeDocument/2006/math">
                    <m:r>
                      <a:rPr lang="pt-BR" sz="2800" i="1" cap="none">
                        <a:latin typeface="Cambria Math" panose="02040503050406030204" pitchFamily="18" charset="0"/>
                      </a:rPr>
                      <m:t>𝑥𝑅𝑦</m:t>
                    </m:r>
                  </m:oMath>
                </a14:m>
                <a:r>
                  <a:rPr lang="pt-BR" sz="2800" cap="none" dirty="0"/>
                  <a:t> e </a:t>
                </a:r>
                <a14:m>
                  <m:oMath xmlns:m="http://schemas.openxmlformats.org/officeDocument/2006/math">
                    <m:r>
                      <a:rPr lang="pt-BR" sz="2800" i="1" cap="none">
                        <a:latin typeface="Cambria Math" panose="02040503050406030204" pitchFamily="18" charset="0"/>
                      </a:rPr>
                      <m:t>𝑦</m:t>
                    </m:r>
                    <m:r>
                      <m:rPr>
                        <m:sty m:val="p"/>
                      </m:rPr>
                      <a:rPr lang="pt-BR" sz="2800" cap="none">
                        <a:latin typeface="Cambria Math" panose="02040503050406030204" pitchFamily="18" charset="0"/>
                      </a:rPr>
                      <m:t>R</m:t>
                    </m:r>
                    <m:r>
                      <a:rPr lang="pt-BR" sz="2800" b="0" i="1" cap="none" smtClean="0">
                        <a:latin typeface="Cambria Math" panose="02040503050406030204" pitchFamily="18" charset="0"/>
                      </a:rPr>
                      <m:t>𝑧</m:t>
                    </m:r>
                  </m:oMath>
                </a14:m>
                <a:r>
                  <a:rPr lang="pt-BR" sz="2800" cap="none" dirty="0"/>
                  <a:t> implica </a:t>
                </a:r>
                <a14:m>
                  <m:oMath xmlns:m="http://schemas.openxmlformats.org/officeDocument/2006/math">
                    <m:r>
                      <a:rPr lang="pt-BR" sz="2800" i="1" cap="none">
                        <a:latin typeface="Cambria Math" panose="02040503050406030204" pitchFamily="18" charset="0"/>
                      </a:rPr>
                      <m:t>𝑥𝑅</m:t>
                    </m:r>
                    <m:r>
                      <a:rPr lang="pt-BR" sz="2800" b="0" i="1" cap="none" smtClean="0">
                        <a:latin typeface="Cambria Math" panose="02040503050406030204" pitchFamily="18" charset="0"/>
                      </a:rPr>
                      <m:t>𝑧</m:t>
                    </m:r>
                  </m:oMath>
                </a14:m>
                <a:r>
                  <a:rPr lang="pt-BR" sz="2800" cap="none" dirty="0"/>
                  <a:t>.</a:t>
                </a:r>
              </a:p>
            </p:txBody>
          </p:sp>
        </mc:Choice>
        <mc:Fallback xmlns="">
          <p:sp>
            <p:nvSpPr>
              <p:cNvPr id="6" name="Espaço Reservado para Conteúdo 5">
                <a:extLst>
                  <a:ext uri="{FF2B5EF4-FFF2-40B4-BE49-F238E27FC236}">
                    <a16:creationId xmlns:a16="http://schemas.microsoft.com/office/drawing/2014/main" xmlns:a14="http://schemas.microsoft.com/office/drawing/2010/main" xmlns="" id="{7D4B232C-A757-4AE1-80C3-752B08629402}"/>
                  </a:ext>
                </a:extLst>
              </p:cNvPr>
              <p:cNvSpPr>
                <a:spLocks noGrp="1" noRot="1" noChangeAspect="1" noMove="1" noResize="1" noEditPoints="1" noAdjustHandles="1" noChangeArrowheads="1" noChangeShapeType="1" noTextEdit="1"/>
              </p:cNvSpPr>
              <p:nvPr>
                <p:ph idx="1"/>
              </p:nvPr>
            </p:nvSpPr>
            <p:spPr>
              <a:xfrm>
                <a:off x="913774" y="1209367"/>
                <a:ext cx="10364452" cy="5379921"/>
              </a:xfrm>
              <a:blipFill rotWithShape="0">
                <a:blip r:embed="rId2"/>
                <a:stretch>
                  <a:fillRect l="-1235" r="-1176"/>
                </a:stretch>
              </a:blipFill>
            </p:spPr>
            <p:txBody>
              <a:bodyPr/>
              <a:lstStyle/>
              <a:p>
                <a:r>
                  <a:rPr lang="pt-BR">
                    <a:noFill/>
                  </a:rPr>
                  <a:t> </a:t>
                </a:r>
              </a:p>
            </p:txBody>
          </p:sp>
        </mc:Fallback>
      </mc:AlternateContent>
      <p:sp>
        <p:nvSpPr>
          <p:cNvPr id="3" name="Espaço Reservado para Número de Slide 2"/>
          <p:cNvSpPr>
            <a:spLocks noGrp="1"/>
          </p:cNvSpPr>
          <p:nvPr>
            <p:ph type="sldNum" sz="quarter" idx="12"/>
          </p:nvPr>
        </p:nvSpPr>
        <p:spPr/>
        <p:txBody>
          <a:bodyPr/>
          <a:lstStyle/>
          <a:p>
            <a:fld id="{F631A6C5-47D5-48C8-A12A-201366616B67}" type="slidenum">
              <a:rPr lang="pt-BR" smtClean="0"/>
              <a:t>47</a:t>
            </a:fld>
            <a:endParaRPr lang="pt-BR"/>
          </a:p>
        </p:txBody>
      </p:sp>
    </p:spTree>
    <p:extLst>
      <p:ext uri="{BB962C8B-B14F-4D97-AF65-F5344CB8AC3E}">
        <p14:creationId xmlns:p14="http://schemas.microsoft.com/office/powerpoint/2010/main" val="38755982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Grafos</a:t>
            </a:r>
          </a:p>
        </p:txBody>
      </p:sp>
      <mc:AlternateContent xmlns:mc="http://schemas.openxmlformats.org/markup-compatibility/2006" xmlns:a14="http://schemas.microsoft.com/office/drawing/2010/main">
        <mc:Choice Requires="a14">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algn="just"/>
                <a:endParaRPr lang="pt-BR" sz="2800" cap="none" dirty="0"/>
              </a:p>
              <a:p>
                <a:pPr algn="just"/>
                <a:endParaRPr lang="pt-BR" sz="2800" cap="none" dirty="0"/>
              </a:p>
              <a:p>
                <a:pPr algn="just"/>
                <a:r>
                  <a:rPr lang="pt-BR" sz="2800" cap="none" dirty="0"/>
                  <a:t>Um </a:t>
                </a:r>
                <a:r>
                  <a:rPr lang="pt-BR" sz="2800" b="1" i="1" cap="none" dirty="0">
                    <a:solidFill>
                      <a:srgbClr val="FF0000"/>
                    </a:solidFill>
                  </a:rPr>
                  <a:t>grafo não-direcionado</a:t>
                </a:r>
                <a:r>
                  <a:rPr lang="pt-BR" sz="2800" cap="none" dirty="0"/>
                  <a:t>, ou simplesmente um </a:t>
                </a:r>
                <a:r>
                  <a:rPr lang="pt-BR" sz="2800" b="1" i="1" cap="none" dirty="0">
                    <a:solidFill>
                      <a:srgbClr val="FF0000"/>
                    </a:solidFill>
                  </a:rPr>
                  <a:t>grafo </a:t>
                </a:r>
                <a:r>
                  <a:rPr lang="pt-BR" sz="2800" cap="none" dirty="0"/>
                  <a:t>(representado por </a:t>
                </a:r>
                <a14:m>
                  <m:oMath xmlns:m="http://schemas.openxmlformats.org/officeDocument/2006/math">
                    <m:r>
                      <a:rPr lang="pt-BR" sz="2800" b="0" i="1" cap="none" smtClean="0">
                        <a:latin typeface="Cambria Math" panose="02040503050406030204" pitchFamily="18" charset="0"/>
                      </a:rPr>
                      <m:t>𝐺</m:t>
                    </m:r>
                    <m:r>
                      <a:rPr lang="pt-BR" sz="2800" b="0" i="1" cap="none" smtClean="0">
                        <a:latin typeface="Cambria Math" panose="02040503050406030204" pitchFamily="18" charset="0"/>
                      </a:rPr>
                      <m:t>=(</m:t>
                    </m:r>
                    <m:r>
                      <a:rPr lang="pt-BR" sz="2800" b="0" i="1" cap="none" smtClean="0">
                        <a:latin typeface="Cambria Math" panose="02040503050406030204" pitchFamily="18" charset="0"/>
                      </a:rPr>
                      <m:t>𝑉</m:t>
                    </m:r>
                    <m:r>
                      <a:rPr lang="pt-BR" sz="2800" b="0" i="1" cap="none" smtClean="0">
                        <a:latin typeface="Cambria Math" panose="02040503050406030204" pitchFamily="18" charset="0"/>
                      </a:rPr>
                      <m:t>, </m:t>
                    </m:r>
                    <m:r>
                      <a:rPr lang="pt-BR" sz="2800" b="0" i="1" cap="none" smtClean="0">
                        <a:latin typeface="Cambria Math" panose="02040503050406030204" pitchFamily="18" charset="0"/>
                      </a:rPr>
                      <m:t>𝐸</m:t>
                    </m:r>
                    <m:r>
                      <a:rPr lang="pt-BR" sz="2800" b="0" i="1" cap="none" smtClean="0">
                        <a:latin typeface="Cambria Math" panose="02040503050406030204" pitchFamily="18" charset="0"/>
                      </a:rPr>
                      <m:t>)</m:t>
                    </m:r>
                  </m:oMath>
                </a14:m>
                <a:r>
                  <a:rPr lang="pt-BR" sz="2800" cap="none" dirty="0"/>
                  <a:t>) é um conjunto de pontos com linhas conectando alguns dos pontos.</a:t>
                </a:r>
              </a:p>
              <a:p>
                <a:pPr algn="just"/>
                <a:r>
                  <a:rPr lang="pt-BR" sz="2800" cap="none" dirty="0"/>
                  <a:t>Os pontos são chamados </a:t>
                </a:r>
                <a:r>
                  <a:rPr lang="pt-BR" sz="2800" b="1" cap="none" dirty="0">
                    <a:solidFill>
                      <a:srgbClr val="FF0000"/>
                    </a:solidFill>
                  </a:rPr>
                  <a:t>nós (vértices, V)</a:t>
                </a:r>
                <a:r>
                  <a:rPr lang="pt-BR" sz="2800" cap="none" dirty="0"/>
                  <a:t> e as linhas são arestas </a:t>
                </a:r>
                <a:r>
                  <a:rPr lang="pt-BR" sz="2800" b="1" cap="none" dirty="0">
                    <a:solidFill>
                      <a:srgbClr val="FF0000"/>
                    </a:solidFill>
                  </a:rPr>
                  <a:t>E</a:t>
                </a:r>
                <a:r>
                  <a:rPr lang="pt-BR" sz="2800" cap="none" dirty="0"/>
                  <a:t>.</a:t>
                </a:r>
              </a:p>
              <a:p>
                <a:pPr algn="just"/>
                <a:r>
                  <a:rPr lang="pt-BR" sz="2800" cap="none" dirty="0"/>
                  <a:t>O número de arestas de um dados nó representa o </a:t>
                </a:r>
                <a:r>
                  <a:rPr lang="pt-BR" sz="2800" b="1" cap="none" dirty="0">
                    <a:solidFill>
                      <a:srgbClr val="FF0000"/>
                    </a:solidFill>
                  </a:rPr>
                  <a:t>grau</a:t>
                </a:r>
                <a:r>
                  <a:rPr lang="pt-BR" sz="2800" cap="none" dirty="0"/>
                  <a:t> desse nó.</a:t>
                </a:r>
              </a:p>
            </p:txBody>
          </p:sp>
        </mc:Choice>
        <mc:Fallback xmlns="">
          <p:sp>
            <p:nvSpPr>
              <p:cNvPr id="6" name="Espaço Reservado para Conteúdo 5">
                <a:extLst>
                  <a:ext uri="{FF2B5EF4-FFF2-40B4-BE49-F238E27FC236}">
                    <a16:creationId xmlns:a16="http://schemas.microsoft.com/office/drawing/2014/main" xmlns:a14="http://schemas.microsoft.com/office/drawing/2010/main" xmlns="" id="{7D4B232C-A757-4AE1-80C3-752B08629402}"/>
                  </a:ext>
                </a:extLst>
              </p:cNvPr>
              <p:cNvSpPr>
                <a:spLocks noGrp="1" noRot="1" noChangeAspect="1" noMove="1" noResize="1" noEditPoints="1" noAdjustHandles="1" noChangeArrowheads="1" noChangeShapeType="1" noTextEdit="1"/>
              </p:cNvSpPr>
              <p:nvPr>
                <p:ph idx="1"/>
              </p:nvPr>
            </p:nvSpPr>
            <p:spPr>
              <a:xfrm>
                <a:off x="913774" y="1209367"/>
                <a:ext cx="10364452" cy="5379921"/>
              </a:xfrm>
              <a:blipFill rotWithShape="0">
                <a:blip r:embed="rId2"/>
                <a:stretch>
                  <a:fillRect l="-1059" r="-1176"/>
                </a:stretch>
              </a:blipFill>
            </p:spPr>
            <p:txBody>
              <a:bodyPr/>
              <a:lstStyle/>
              <a:p>
                <a:r>
                  <a:rPr lang="pt-BR">
                    <a:noFill/>
                  </a:rPr>
                  <a:t> </a:t>
                </a:r>
              </a:p>
            </p:txBody>
          </p:sp>
        </mc:Fallback>
      </mc:AlternateContent>
      <p:sp>
        <p:nvSpPr>
          <p:cNvPr id="3" name="Espaço Reservado para Número de Slide 2"/>
          <p:cNvSpPr>
            <a:spLocks noGrp="1"/>
          </p:cNvSpPr>
          <p:nvPr>
            <p:ph type="sldNum" sz="quarter" idx="12"/>
          </p:nvPr>
        </p:nvSpPr>
        <p:spPr/>
        <p:txBody>
          <a:bodyPr/>
          <a:lstStyle/>
          <a:p>
            <a:fld id="{F631A6C5-47D5-48C8-A12A-201366616B67}" type="slidenum">
              <a:rPr lang="pt-BR" smtClean="0"/>
              <a:t>48</a:t>
            </a:fld>
            <a:endParaRPr lang="pt-BR"/>
          </a:p>
        </p:txBody>
      </p:sp>
    </p:spTree>
    <p:extLst>
      <p:ext uri="{BB962C8B-B14F-4D97-AF65-F5344CB8AC3E}">
        <p14:creationId xmlns:p14="http://schemas.microsoft.com/office/powerpoint/2010/main" val="15553221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Grafos</a:t>
            </a:r>
          </a:p>
        </p:txBody>
      </p:sp>
      <mc:AlternateContent xmlns:mc="http://schemas.openxmlformats.org/markup-compatibility/2006" xmlns:a14="http://schemas.microsoft.com/office/drawing/2010/main">
        <mc:Choice Requires="a14">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marL="0" indent="0" algn="just">
                  <a:buNone/>
                </a:pPr>
                <a:r>
                  <a:rPr lang="pt-BR" sz="2800" cap="none" dirty="0"/>
                  <a:t>Exemplos: </a:t>
                </a:r>
              </a:p>
              <a:p>
                <a:pPr algn="just"/>
                <a:r>
                  <a:rPr lang="pt-BR" sz="2800" cap="none" dirty="0"/>
                  <a:t>Na figura, o </a:t>
                </a:r>
                <a14:m>
                  <m:oMath xmlns:m="http://schemas.openxmlformats.org/officeDocument/2006/math">
                    <m:r>
                      <a:rPr lang="pt-BR" sz="2800" i="1" cap="none">
                        <a:latin typeface="Cambria Math" panose="02040503050406030204" pitchFamily="18" charset="0"/>
                      </a:rPr>
                      <m:t>𝐺</m:t>
                    </m:r>
                    <m:r>
                      <a:rPr lang="pt-BR" sz="2800" i="1" cap="none">
                        <a:latin typeface="Cambria Math" panose="02040503050406030204" pitchFamily="18" charset="0"/>
                      </a:rPr>
                      <m:t>=(</m:t>
                    </m:r>
                    <m:r>
                      <a:rPr lang="pt-BR" sz="2800" i="1" cap="none">
                        <a:latin typeface="Cambria Math" panose="02040503050406030204" pitchFamily="18" charset="0"/>
                      </a:rPr>
                      <m:t>𝑉</m:t>
                    </m:r>
                    <m:r>
                      <a:rPr lang="pt-BR" sz="2800" i="1" cap="none">
                        <a:latin typeface="Cambria Math" panose="02040503050406030204" pitchFamily="18" charset="0"/>
                      </a:rPr>
                      <m:t>, </m:t>
                    </m:r>
                    <m:r>
                      <a:rPr lang="pt-BR" sz="2800" i="1" cap="none">
                        <a:latin typeface="Cambria Math" panose="02040503050406030204" pitchFamily="18" charset="0"/>
                      </a:rPr>
                      <m:t>𝐸</m:t>
                    </m:r>
                    <m:r>
                      <a:rPr lang="pt-BR" sz="2800" i="1" cap="none">
                        <a:latin typeface="Cambria Math" panose="02040503050406030204" pitchFamily="18" charset="0"/>
                      </a:rPr>
                      <m:t>)</m:t>
                    </m:r>
                  </m:oMath>
                </a14:m>
                <a:r>
                  <a:rPr lang="pt-BR" sz="2800" cap="none" dirty="0"/>
                  <a:t> tem </a:t>
                </a:r>
                <a14:m>
                  <m:oMath xmlns:m="http://schemas.openxmlformats.org/officeDocument/2006/math">
                    <m:r>
                      <a:rPr lang="pt-BR" sz="2800" b="0" i="1" cap="none" smtClean="0">
                        <a:latin typeface="Cambria Math" panose="02040503050406030204" pitchFamily="18" charset="0"/>
                      </a:rPr>
                      <m:t>𝑉</m:t>
                    </m:r>
                    <m:r>
                      <a:rPr lang="pt-BR" sz="2800" b="0" i="1" cap="none" smtClean="0">
                        <a:latin typeface="Cambria Math" panose="02040503050406030204" pitchFamily="18" charset="0"/>
                      </a:rPr>
                      <m:t>={</m:t>
                    </m:r>
                    <m:r>
                      <a:rPr lang="pt-BR" sz="2800" b="0" i="1" cap="none" smtClean="0">
                        <a:latin typeface="Cambria Math" panose="02040503050406030204" pitchFamily="18" charset="0"/>
                      </a:rPr>
                      <m:t>𝐴</m:t>
                    </m:r>
                    <m:r>
                      <a:rPr lang="pt-BR" sz="2800" b="0" i="1" cap="none" smtClean="0">
                        <a:latin typeface="Cambria Math" panose="02040503050406030204" pitchFamily="18" charset="0"/>
                      </a:rPr>
                      <m:t>, </m:t>
                    </m:r>
                    <m:r>
                      <a:rPr lang="pt-BR" sz="2800" b="0" i="1" cap="none" smtClean="0">
                        <a:latin typeface="Cambria Math" panose="02040503050406030204" pitchFamily="18" charset="0"/>
                      </a:rPr>
                      <m:t>𝐵</m:t>
                    </m:r>
                    <m:r>
                      <a:rPr lang="pt-BR" sz="2800" b="0" i="1" cap="none" smtClean="0">
                        <a:latin typeface="Cambria Math" panose="02040503050406030204" pitchFamily="18" charset="0"/>
                      </a:rPr>
                      <m:t>, </m:t>
                    </m:r>
                    <m:r>
                      <a:rPr lang="pt-BR" sz="2800" b="0" i="1" cap="none" smtClean="0">
                        <a:latin typeface="Cambria Math" panose="02040503050406030204" pitchFamily="18" charset="0"/>
                      </a:rPr>
                      <m:t>𝐶</m:t>
                    </m:r>
                    <m:r>
                      <a:rPr lang="pt-BR" sz="2800" b="0" i="1" cap="none" smtClean="0">
                        <a:latin typeface="Cambria Math" panose="02040503050406030204" pitchFamily="18" charset="0"/>
                      </a:rPr>
                      <m:t>, </m:t>
                    </m:r>
                    <m:r>
                      <a:rPr lang="pt-BR" sz="2800" b="0" i="1" cap="none" smtClean="0">
                        <a:latin typeface="Cambria Math" panose="02040503050406030204" pitchFamily="18" charset="0"/>
                      </a:rPr>
                      <m:t>𝐷</m:t>
                    </m:r>
                    <m:r>
                      <a:rPr lang="pt-BR" sz="2800" b="0" i="1" cap="none" smtClean="0">
                        <a:latin typeface="Cambria Math" panose="02040503050406030204" pitchFamily="18" charset="0"/>
                      </a:rPr>
                      <m:t>}</m:t>
                    </m:r>
                  </m:oMath>
                </a14:m>
                <a:r>
                  <a:rPr lang="pt-BR" sz="2800" cap="none" dirty="0"/>
                  <a:t> e </a:t>
                </a:r>
                <a:endParaRPr lang="pt-BR" sz="2800" b="0" i="1" cap="none" dirty="0">
                  <a:latin typeface="Cambria Math" panose="02040503050406030204" pitchFamily="18" charset="0"/>
                </a:endParaRPr>
              </a:p>
              <a:p>
                <a:pPr marL="0" indent="0" algn="just">
                  <a:buNone/>
                </a:pPr>
                <a14:m>
                  <m:oMath xmlns:m="http://schemas.openxmlformats.org/officeDocument/2006/math">
                    <m:r>
                      <a:rPr lang="pt-BR" sz="2800" b="0" i="1" cap="none" smtClean="0">
                        <a:latin typeface="Cambria Math" panose="02040503050406030204" pitchFamily="18" charset="0"/>
                      </a:rPr>
                      <m:t>𝐸</m:t>
                    </m:r>
                    <m:r>
                      <a:rPr lang="pt-BR" sz="2800" b="0" i="1" cap="none" smtClean="0">
                        <a:latin typeface="Cambria Math" panose="02040503050406030204" pitchFamily="18" charset="0"/>
                      </a:rPr>
                      <m:t>={</m:t>
                    </m:r>
                    <m:d>
                      <m:dPr>
                        <m:ctrlPr>
                          <a:rPr lang="pt-BR" sz="2800" b="0" i="1" cap="none" smtClean="0">
                            <a:latin typeface="Cambria Math" panose="02040503050406030204" pitchFamily="18" charset="0"/>
                          </a:rPr>
                        </m:ctrlPr>
                      </m:dPr>
                      <m:e>
                        <m:r>
                          <a:rPr lang="pt-BR" sz="2800" b="0" i="1" cap="none" smtClean="0">
                            <a:latin typeface="Cambria Math" panose="02040503050406030204" pitchFamily="18" charset="0"/>
                          </a:rPr>
                          <m:t>𝐴</m:t>
                        </m:r>
                        <m:r>
                          <a:rPr lang="pt-BR" sz="2800" b="0" i="1" cap="none" smtClean="0">
                            <a:latin typeface="Cambria Math" panose="02040503050406030204" pitchFamily="18" charset="0"/>
                          </a:rPr>
                          <m:t>, </m:t>
                        </m:r>
                        <m:r>
                          <a:rPr lang="pt-BR" sz="2800" b="0" i="1" cap="none" smtClean="0">
                            <a:latin typeface="Cambria Math" panose="02040503050406030204" pitchFamily="18" charset="0"/>
                          </a:rPr>
                          <m:t>𝐵</m:t>
                        </m:r>
                      </m:e>
                    </m:d>
                    <m:r>
                      <a:rPr lang="pt-BR" sz="2800" b="0" i="1" cap="none" smtClean="0">
                        <a:latin typeface="Cambria Math" panose="02040503050406030204" pitchFamily="18" charset="0"/>
                      </a:rPr>
                      <m:t>, </m:t>
                    </m:r>
                    <m:d>
                      <m:dPr>
                        <m:ctrlPr>
                          <a:rPr lang="pt-BR" sz="2800" b="0" i="1" cap="none" smtClean="0">
                            <a:latin typeface="Cambria Math" panose="02040503050406030204" pitchFamily="18" charset="0"/>
                          </a:rPr>
                        </m:ctrlPr>
                      </m:dPr>
                      <m:e>
                        <m:r>
                          <a:rPr lang="pt-BR" sz="2800" b="0" i="1" cap="none" smtClean="0">
                            <a:latin typeface="Cambria Math" panose="02040503050406030204" pitchFamily="18" charset="0"/>
                          </a:rPr>
                          <m:t>𝐴</m:t>
                        </m:r>
                        <m:r>
                          <a:rPr lang="pt-BR" sz="2800" b="0" i="1" cap="none" smtClean="0">
                            <a:latin typeface="Cambria Math" panose="02040503050406030204" pitchFamily="18" charset="0"/>
                          </a:rPr>
                          <m:t>,</m:t>
                        </m:r>
                        <m:r>
                          <a:rPr lang="pt-BR" sz="2800" b="0" i="1" cap="none" smtClean="0">
                            <a:latin typeface="Cambria Math" panose="02040503050406030204" pitchFamily="18" charset="0"/>
                          </a:rPr>
                          <m:t>𝐶</m:t>
                        </m:r>
                      </m:e>
                    </m:d>
                    <m:r>
                      <a:rPr lang="pt-BR" sz="2800" b="0" i="1" cap="none" smtClean="0">
                        <a:latin typeface="Cambria Math" panose="02040503050406030204" pitchFamily="18" charset="0"/>
                      </a:rPr>
                      <m:t>,</m:t>
                    </m:r>
                    <m:d>
                      <m:dPr>
                        <m:ctrlPr>
                          <a:rPr lang="pt-BR" sz="2800" b="0" i="1" cap="none" smtClean="0">
                            <a:latin typeface="Cambria Math" panose="02040503050406030204" pitchFamily="18" charset="0"/>
                          </a:rPr>
                        </m:ctrlPr>
                      </m:dPr>
                      <m:e>
                        <m:r>
                          <a:rPr lang="pt-BR" sz="2800" b="0" i="1" cap="none" smtClean="0">
                            <a:latin typeface="Cambria Math" panose="02040503050406030204" pitchFamily="18" charset="0"/>
                          </a:rPr>
                          <m:t>𝐵</m:t>
                        </m:r>
                        <m:r>
                          <a:rPr lang="pt-BR" sz="2800" b="0" i="1" cap="none" smtClean="0">
                            <a:latin typeface="Cambria Math" panose="02040503050406030204" pitchFamily="18" charset="0"/>
                          </a:rPr>
                          <m:t>,</m:t>
                        </m:r>
                        <m:r>
                          <a:rPr lang="pt-BR" sz="2800" b="0" i="1" cap="none" smtClean="0">
                            <a:latin typeface="Cambria Math" panose="02040503050406030204" pitchFamily="18" charset="0"/>
                          </a:rPr>
                          <m:t>𝐷</m:t>
                        </m:r>
                      </m:e>
                    </m:d>
                    <m:r>
                      <a:rPr lang="pt-BR" sz="2800" b="0" i="1" cap="none" smtClean="0">
                        <a:latin typeface="Cambria Math" panose="02040503050406030204" pitchFamily="18" charset="0"/>
                      </a:rPr>
                      <m:t>, (</m:t>
                    </m:r>
                    <m:r>
                      <a:rPr lang="pt-BR" sz="2800" b="0" i="1" cap="none" smtClean="0">
                        <a:latin typeface="Cambria Math" panose="02040503050406030204" pitchFamily="18" charset="0"/>
                      </a:rPr>
                      <m:t>𝐶</m:t>
                    </m:r>
                    <m:r>
                      <a:rPr lang="pt-BR" sz="2800" b="0" i="1" cap="none" smtClean="0">
                        <a:latin typeface="Cambria Math" panose="02040503050406030204" pitchFamily="18" charset="0"/>
                      </a:rPr>
                      <m:t>,</m:t>
                    </m:r>
                    <m:r>
                      <a:rPr lang="pt-BR" sz="2800" b="0" i="1" cap="none" smtClean="0">
                        <a:latin typeface="Cambria Math" panose="02040503050406030204" pitchFamily="18" charset="0"/>
                      </a:rPr>
                      <m:t>𝐷</m:t>
                    </m:r>
                    <m:r>
                      <a:rPr lang="pt-BR" sz="2800" b="0" i="1" cap="none" smtClean="0">
                        <a:latin typeface="Cambria Math" panose="02040503050406030204" pitchFamily="18" charset="0"/>
                      </a:rPr>
                      <m:t>)}</m:t>
                    </m:r>
                  </m:oMath>
                </a14:m>
                <a:r>
                  <a:rPr lang="pt-BR" sz="2800" cap="none" dirty="0"/>
                  <a:t>.</a:t>
                </a:r>
              </a:p>
              <a:p>
                <a:pPr algn="just"/>
                <a:endParaRPr lang="pt-BR" sz="2800" cap="none" dirty="0"/>
              </a:p>
              <a:p>
                <a:pPr algn="just"/>
                <a:endParaRPr lang="pt-BR" sz="2800" cap="none" dirty="0"/>
              </a:p>
              <a:p>
                <a:pPr marL="0" indent="0" algn="just">
                  <a:buNone/>
                </a:pPr>
                <a:endParaRPr lang="pt-BR" sz="2800" cap="none" dirty="0"/>
              </a:p>
              <a:p>
                <a:pPr marL="0" indent="0" algn="just">
                  <a:buNone/>
                </a:pPr>
                <a:r>
                  <a:rPr lang="pt-BR" sz="2800" cap="none" dirty="0"/>
                  <a:t>Aqui, a ordem das coordenadas das arestas não importa. </a:t>
                </a:r>
              </a:p>
              <a:p>
                <a:pPr marL="0" indent="0" algn="just">
                  <a:buNone/>
                </a:pPr>
                <a:r>
                  <a:rPr lang="pt-BR" cap="none" dirty="0"/>
                  <a:t>*Grafos frequentemente são usados para representar dados. Nós podem ser cidades e arestas as estradas que as conectam, ou nós podem ser componentes elétricas e arestas os ﬁos entre elas</a:t>
                </a:r>
              </a:p>
            </p:txBody>
          </p:sp>
        </mc:Choice>
        <mc:Fallback xmlns="">
          <p:sp>
            <p:nvSpPr>
              <p:cNvPr id="6" name="Espaço Reservado para Conteúdo 5">
                <a:extLst>
                  <a:ext uri="{FF2B5EF4-FFF2-40B4-BE49-F238E27FC236}">
                    <a16:creationId xmlns:a16="http://schemas.microsoft.com/office/drawing/2014/main" xmlns:a14="http://schemas.microsoft.com/office/drawing/2010/main" xmlns="" id="{7D4B232C-A757-4AE1-80C3-752B08629402}"/>
                  </a:ext>
                </a:extLst>
              </p:cNvPr>
              <p:cNvSpPr>
                <a:spLocks noGrp="1" noRot="1" noChangeAspect="1" noMove="1" noResize="1" noEditPoints="1" noAdjustHandles="1" noChangeArrowheads="1" noChangeShapeType="1" noTextEdit="1"/>
              </p:cNvSpPr>
              <p:nvPr>
                <p:ph idx="1"/>
              </p:nvPr>
            </p:nvSpPr>
            <p:spPr>
              <a:xfrm>
                <a:off x="913774" y="1209367"/>
                <a:ext cx="10364452" cy="5379921"/>
              </a:xfrm>
              <a:blipFill rotWithShape="0">
                <a:blip r:embed="rId2"/>
                <a:stretch>
                  <a:fillRect l="-1235" t="-227" r="-588"/>
                </a:stretch>
              </a:blipFill>
            </p:spPr>
            <p:txBody>
              <a:bodyPr/>
              <a:lstStyle/>
              <a:p>
                <a:r>
                  <a:rPr lang="pt-BR">
                    <a:noFill/>
                  </a:rPr>
                  <a:t> </a:t>
                </a:r>
              </a:p>
            </p:txBody>
          </p:sp>
        </mc:Fallback>
      </mc:AlternateContent>
      <p:pic>
        <p:nvPicPr>
          <p:cNvPr id="3" name="Imagem 2"/>
          <p:cNvPicPr>
            <a:picLocks noChangeAspect="1"/>
          </p:cNvPicPr>
          <p:nvPr/>
        </p:nvPicPr>
        <p:blipFill>
          <a:blip r:embed="rId3"/>
          <a:stretch>
            <a:fillRect/>
          </a:stretch>
        </p:blipFill>
        <p:spPr>
          <a:xfrm>
            <a:off x="4877400" y="3310164"/>
            <a:ext cx="2437200" cy="1892300"/>
          </a:xfrm>
          <a:prstGeom prst="rect">
            <a:avLst/>
          </a:prstGeom>
        </p:spPr>
      </p:pic>
      <p:sp>
        <p:nvSpPr>
          <p:cNvPr id="4" name="Espaço Reservado para Número de Slide 3"/>
          <p:cNvSpPr>
            <a:spLocks noGrp="1"/>
          </p:cNvSpPr>
          <p:nvPr>
            <p:ph type="sldNum" sz="quarter" idx="12"/>
          </p:nvPr>
        </p:nvSpPr>
        <p:spPr/>
        <p:txBody>
          <a:bodyPr/>
          <a:lstStyle/>
          <a:p>
            <a:fld id="{F631A6C5-47D5-48C8-A12A-201366616B67}" type="slidenum">
              <a:rPr lang="pt-BR" smtClean="0"/>
              <a:t>49</a:t>
            </a:fld>
            <a:endParaRPr lang="pt-BR"/>
          </a:p>
        </p:txBody>
      </p:sp>
    </p:spTree>
    <p:extLst>
      <p:ext uri="{BB962C8B-B14F-4D97-AF65-F5344CB8AC3E}">
        <p14:creationId xmlns:p14="http://schemas.microsoft.com/office/powerpoint/2010/main" val="1551808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r>
              <a:rPr lang="pt-BR" sz="4400" cap="none" dirty="0"/>
              <a:t>Apresentação da Disciplina</a:t>
            </a:r>
          </a:p>
        </p:txBody>
      </p:sp>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179870"/>
            <a:ext cx="10364452" cy="4852220"/>
          </a:xfrm>
        </p:spPr>
        <p:txBody>
          <a:bodyPr>
            <a:normAutofit fontScale="92500"/>
          </a:bodyPr>
          <a:lstStyle/>
          <a:p>
            <a:pPr marL="0" indent="0">
              <a:buNone/>
            </a:pPr>
            <a:r>
              <a:rPr lang="pt-BR" sz="3200" b="1" cap="none" dirty="0"/>
              <a:t>Material Didático</a:t>
            </a:r>
          </a:p>
          <a:p>
            <a:pPr marL="0" indent="0">
              <a:buNone/>
            </a:pPr>
            <a:r>
              <a:rPr lang="pt-BR" sz="2800" u="sng" cap="none" dirty="0"/>
              <a:t>Básica:</a:t>
            </a:r>
          </a:p>
          <a:p>
            <a:pPr marL="0" indent="0" algn="just">
              <a:buNone/>
            </a:pPr>
            <a:r>
              <a:rPr lang="pt-BR" sz="2800" cap="none" dirty="0"/>
              <a:t>SIPSER, Michael. </a:t>
            </a:r>
            <a:r>
              <a:rPr lang="pt-BR" sz="2800" b="1" cap="none" dirty="0"/>
              <a:t>Introdução à teoria da computação</a:t>
            </a:r>
            <a:r>
              <a:rPr lang="pt-BR" sz="2800" cap="none" dirty="0"/>
              <a:t>. 2.ed. São Paulo: Thomson, 2007. </a:t>
            </a:r>
          </a:p>
          <a:p>
            <a:pPr marL="0" indent="0" algn="just">
              <a:buNone/>
            </a:pPr>
            <a:r>
              <a:rPr lang="pt-BR" sz="2800" cap="none" dirty="0"/>
              <a:t>HOPCROFT, John E ; ULLMAN, Jeffrey D ; MOTWANI, </a:t>
            </a:r>
            <a:r>
              <a:rPr lang="pt-BR" sz="2800" cap="none" dirty="0" err="1"/>
              <a:t>Rajeev</a:t>
            </a:r>
            <a:r>
              <a:rPr lang="pt-BR" sz="2800" cap="none" dirty="0"/>
              <a:t>. </a:t>
            </a:r>
            <a:r>
              <a:rPr lang="pt-BR" sz="2800" b="1" cap="none" dirty="0"/>
              <a:t>Introdução à teoria de autômatos, linguagens e computação</a:t>
            </a:r>
            <a:r>
              <a:rPr lang="pt-BR" sz="2800" cap="none" dirty="0"/>
              <a:t>. São Paulo: Campus, 2002.</a:t>
            </a:r>
          </a:p>
          <a:p>
            <a:pPr marL="0" indent="0" algn="just">
              <a:buNone/>
            </a:pPr>
            <a:r>
              <a:rPr lang="pt-BR" sz="2800" cap="none" dirty="0"/>
              <a:t>LEWIS, Harry R. ; PAPADIMITRIOU, </a:t>
            </a:r>
            <a:r>
              <a:rPr lang="pt-BR" sz="2800" cap="none" dirty="0" err="1"/>
              <a:t>Christos</a:t>
            </a:r>
            <a:r>
              <a:rPr lang="pt-BR" sz="2800" cap="none" dirty="0"/>
              <a:t> H. </a:t>
            </a:r>
            <a:r>
              <a:rPr lang="pt-BR" sz="2800" b="1" cap="none" dirty="0"/>
              <a:t>Elementos de teoria da computação</a:t>
            </a:r>
            <a:r>
              <a:rPr lang="pt-BR" sz="2800" cap="none" dirty="0"/>
              <a:t>. Bookman, 2004.</a:t>
            </a:r>
          </a:p>
          <a:p>
            <a:pPr marL="0" indent="0">
              <a:buNone/>
            </a:pPr>
            <a:endParaRPr lang="pt-BR" sz="2800" cap="none" dirty="0"/>
          </a:p>
        </p:txBody>
      </p:sp>
      <p:sp>
        <p:nvSpPr>
          <p:cNvPr id="3" name="Espaço Reservado para Número de Slide 2"/>
          <p:cNvSpPr>
            <a:spLocks noGrp="1"/>
          </p:cNvSpPr>
          <p:nvPr>
            <p:ph type="sldNum" sz="quarter" idx="12"/>
          </p:nvPr>
        </p:nvSpPr>
        <p:spPr/>
        <p:txBody>
          <a:bodyPr/>
          <a:lstStyle/>
          <a:p>
            <a:fld id="{F631A6C5-47D5-48C8-A12A-201366616B67}" type="slidenum">
              <a:rPr lang="pt-BR" smtClean="0"/>
              <a:t>5</a:t>
            </a:fld>
            <a:endParaRPr lang="pt-BR"/>
          </a:p>
        </p:txBody>
      </p:sp>
    </p:spTree>
    <p:extLst>
      <p:ext uri="{BB962C8B-B14F-4D97-AF65-F5344CB8AC3E}">
        <p14:creationId xmlns:p14="http://schemas.microsoft.com/office/powerpoint/2010/main" val="23577833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Grafos</a:t>
            </a:r>
          </a:p>
        </p:txBody>
      </p:sp>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fontScale="92500"/>
          </a:bodyPr>
          <a:lstStyle/>
          <a:p>
            <a:pPr marL="0" indent="0" algn="just">
              <a:buNone/>
            </a:pPr>
            <a:r>
              <a:rPr lang="pt-BR" sz="2800" cap="none" dirty="0"/>
              <a:t>Exemplos: </a:t>
            </a:r>
          </a:p>
          <a:p>
            <a:pPr algn="just"/>
            <a:r>
              <a:rPr lang="pt-BR" sz="2800" cap="none" dirty="0"/>
              <a:t>Seja</a:t>
            </a:r>
          </a:p>
          <a:p>
            <a:pPr algn="just"/>
            <a:endParaRPr lang="pt-BR" sz="2800" cap="none" dirty="0"/>
          </a:p>
          <a:p>
            <a:pPr algn="just"/>
            <a:endParaRPr lang="pt-BR" sz="2800" cap="none" dirty="0"/>
          </a:p>
          <a:p>
            <a:pPr algn="just"/>
            <a:endParaRPr lang="pt-BR" sz="2800" cap="none" dirty="0"/>
          </a:p>
          <a:p>
            <a:pPr algn="just"/>
            <a:endParaRPr lang="pt-BR" sz="2800" cap="none" dirty="0"/>
          </a:p>
          <a:p>
            <a:pPr algn="just"/>
            <a:r>
              <a:rPr lang="pt-BR" sz="2800" cap="none" dirty="0"/>
              <a:t>O </a:t>
            </a:r>
            <a:r>
              <a:rPr lang="pt-BR" sz="2800" b="1" cap="none" dirty="0"/>
              <a:t>número de arestas </a:t>
            </a:r>
            <a:r>
              <a:rPr lang="pt-BR" sz="2800" cap="none" dirty="0"/>
              <a:t>em um nó especíﬁco é o </a:t>
            </a:r>
            <a:r>
              <a:rPr lang="pt-BR" sz="2800" b="1" cap="none" dirty="0"/>
              <a:t>grau daquele nó</a:t>
            </a:r>
            <a:r>
              <a:rPr lang="pt-BR" sz="2800" cap="none" dirty="0"/>
              <a:t>. Na Figura acima, (a) todos os nós têm grau 2. Na Figura (b) todos os nós têm grau 3.</a:t>
            </a:r>
          </a:p>
          <a:p>
            <a:pPr algn="just"/>
            <a:r>
              <a:rPr lang="pt-BR" sz="2800" cap="none" dirty="0"/>
              <a:t>Não mais que uma aresta é permitida entre quaisquer dois nós.</a:t>
            </a:r>
          </a:p>
          <a:p>
            <a:pPr algn="just"/>
            <a:endParaRPr lang="pt-BR" sz="2800" cap="none" dirty="0"/>
          </a:p>
          <a:p>
            <a:pPr algn="just"/>
            <a:endParaRPr lang="pt-BR" sz="2800" cap="none" dirty="0"/>
          </a:p>
          <a:p>
            <a:pPr marL="0" indent="0" algn="just">
              <a:buNone/>
            </a:pPr>
            <a:endParaRPr lang="pt-BR" sz="2800" cap="none" dirty="0"/>
          </a:p>
          <a:p>
            <a:pPr marL="0" indent="0" algn="just">
              <a:buNone/>
            </a:pPr>
            <a:endParaRPr lang="pt-BR" sz="2800" cap="none" dirty="0"/>
          </a:p>
        </p:txBody>
      </p:sp>
      <p:pic>
        <p:nvPicPr>
          <p:cNvPr id="4" name="Imagem 3"/>
          <p:cNvPicPr>
            <a:picLocks noChangeAspect="1"/>
          </p:cNvPicPr>
          <p:nvPr/>
        </p:nvPicPr>
        <p:blipFill>
          <a:blip r:embed="rId2"/>
          <a:stretch>
            <a:fillRect/>
          </a:stretch>
        </p:blipFill>
        <p:spPr>
          <a:xfrm>
            <a:off x="2415868" y="2055595"/>
            <a:ext cx="5299927" cy="2456064"/>
          </a:xfrm>
          <a:prstGeom prst="rect">
            <a:avLst/>
          </a:prstGeom>
        </p:spPr>
      </p:pic>
      <p:sp>
        <p:nvSpPr>
          <p:cNvPr id="3" name="Espaço Reservado para Número de Slide 2"/>
          <p:cNvSpPr>
            <a:spLocks noGrp="1"/>
          </p:cNvSpPr>
          <p:nvPr>
            <p:ph type="sldNum" sz="quarter" idx="12"/>
          </p:nvPr>
        </p:nvSpPr>
        <p:spPr/>
        <p:txBody>
          <a:bodyPr/>
          <a:lstStyle/>
          <a:p>
            <a:fld id="{F631A6C5-47D5-48C8-A12A-201366616B67}" type="slidenum">
              <a:rPr lang="pt-BR" smtClean="0"/>
              <a:t>50</a:t>
            </a:fld>
            <a:endParaRPr lang="pt-BR"/>
          </a:p>
        </p:txBody>
      </p:sp>
    </p:spTree>
    <p:extLst>
      <p:ext uri="{BB962C8B-B14F-4D97-AF65-F5344CB8AC3E}">
        <p14:creationId xmlns:p14="http://schemas.microsoft.com/office/powerpoint/2010/main" val="37723254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Grafos</a:t>
            </a:r>
          </a:p>
        </p:txBody>
      </p:sp>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fontScale="92500" lnSpcReduction="20000"/>
          </a:bodyPr>
          <a:lstStyle/>
          <a:p>
            <a:pPr marL="0" indent="0" algn="just">
              <a:buNone/>
            </a:pPr>
            <a:r>
              <a:rPr lang="pt-BR" sz="2800" cap="none" dirty="0"/>
              <a:t>Exemplos: </a:t>
            </a:r>
          </a:p>
          <a:p>
            <a:pPr algn="just"/>
            <a:r>
              <a:rPr lang="pt-BR" sz="2800" cap="none" dirty="0"/>
              <a:t>Seja</a:t>
            </a:r>
          </a:p>
          <a:p>
            <a:pPr algn="just"/>
            <a:endParaRPr lang="pt-BR" sz="2800" cap="none" dirty="0"/>
          </a:p>
          <a:p>
            <a:pPr algn="just"/>
            <a:endParaRPr lang="pt-BR" sz="2800" cap="none" dirty="0"/>
          </a:p>
          <a:p>
            <a:pPr algn="just"/>
            <a:endParaRPr lang="pt-BR" sz="2800" cap="none" dirty="0"/>
          </a:p>
          <a:p>
            <a:pPr algn="just"/>
            <a:endParaRPr lang="pt-BR" sz="2800" cap="none" dirty="0"/>
          </a:p>
          <a:p>
            <a:pPr marL="0" indent="0" algn="just">
              <a:buNone/>
            </a:pPr>
            <a:r>
              <a:rPr lang="pt-BR" sz="2800" cap="none" dirty="0"/>
              <a:t>uma descrição formal do grafo na Figura (a) é</a:t>
            </a:r>
          </a:p>
          <a:p>
            <a:pPr marL="0" indent="0" algn="just">
              <a:buNone/>
            </a:pPr>
            <a:r>
              <a:rPr lang="pt-BR" sz="2800" cap="none" dirty="0"/>
              <a:t>  ({ 1, 2, 3, 4, 5 } , { (1, 2), (2, 3), (3, 4), (4, 5), (5, 1) } </a:t>
            </a:r>
          </a:p>
          <a:p>
            <a:pPr marL="0" indent="0" algn="just">
              <a:buNone/>
            </a:pPr>
            <a:r>
              <a:rPr lang="pt-BR" sz="2800" cap="none" dirty="0"/>
              <a:t>e uma descrição formal do grafo na Figura (b) é</a:t>
            </a:r>
          </a:p>
          <a:p>
            <a:pPr marL="0" indent="0" algn="just">
              <a:buNone/>
            </a:pPr>
            <a:r>
              <a:rPr lang="pt-BR" sz="2800" cap="none" dirty="0"/>
              <a:t>  ({ 1, 2, 3, 4 } , { (1, 2), (1, 3), (1, 4), (2, 3), (2, 4), (3, 4) }).</a:t>
            </a:r>
          </a:p>
          <a:p>
            <a:pPr algn="just"/>
            <a:endParaRPr lang="pt-BR" sz="2800" cap="none" dirty="0"/>
          </a:p>
          <a:p>
            <a:pPr marL="0" indent="0" algn="just">
              <a:buNone/>
            </a:pPr>
            <a:endParaRPr lang="pt-BR" sz="2800" cap="none" dirty="0"/>
          </a:p>
          <a:p>
            <a:pPr marL="0" indent="0" algn="just">
              <a:buNone/>
            </a:pPr>
            <a:endParaRPr lang="pt-BR" sz="2800" cap="none" dirty="0"/>
          </a:p>
        </p:txBody>
      </p:sp>
      <p:pic>
        <p:nvPicPr>
          <p:cNvPr id="4" name="Imagem 3"/>
          <p:cNvPicPr>
            <a:picLocks noChangeAspect="1"/>
          </p:cNvPicPr>
          <p:nvPr/>
        </p:nvPicPr>
        <p:blipFill>
          <a:blip r:embed="rId2"/>
          <a:stretch>
            <a:fillRect/>
          </a:stretch>
        </p:blipFill>
        <p:spPr>
          <a:xfrm>
            <a:off x="3182222" y="1740589"/>
            <a:ext cx="5299927" cy="2456064"/>
          </a:xfrm>
          <a:prstGeom prst="rect">
            <a:avLst/>
          </a:prstGeom>
        </p:spPr>
      </p:pic>
      <p:sp>
        <p:nvSpPr>
          <p:cNvPr id="3" name="Espaço Reservado para Número de Slide 2"/>
          <p:cNvSpPr>
            <a:spLocks noGrp="1"/>
          </p:cNvSpPr>
          <p:nvPr>
            <p:ph type="sldNum" sz="quarter" idx="12"/>
          </p:nvPr>
        </p:nvSpPr>
        <p:spPr/>
        <p:txBody>
          <a:bodyPr/>
          <a:lstStyle/>
          <a:p>
            <a:fld id="{F631A6C5-47D5-48C8-A12A-201366616B67}" type="slidenum">
              <a:rPr lang="pt-BR" smtClean="0"/>
              <a:t>51</a:t>
            </a:fld>
            <a:endParaRPr lang="pt-BR"/>
          </a:p>
        </p:txBody>
      </p:sp>
    </p:spTree>
    <p:extLst>
      <p:ext uri="{BB962C8B-B14F-4D97-AF65-F5344CB8AC3E}">
        <p14:creationId xmlns:p14="http://schemas.microsoft.com/office/powerpoint/2010/main" val="21366820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Grafos</a:t>
            </a:r>
          </a:p>
        </p:txBody>
      </p:sp>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marL="0" indent="0" algn="just">
              <a:buNone/>
            </a:pPr>
            <a:r>
              <a:rPr lang="pt-BR" sz="2800" cap="none" dirty="0"/>
              <a:t>Definições: </a:t>
            </a:r>
          </a:p>
          <a:p>
            <a:pPr algn="just"/>
            <a:r>
              <a:rPr lang="pt-BR" sz="2800" b="1" cap="none" dirty="0">
                <a:solidFill>
                  <a:srgbClr val="FF0000"/>
                </a:solidFill>
              </a:rPr>
              <a:t>Grafos rotulados </a:t>
            </a:r>
            <a:r>
              <a:rPr lang="pt-BR" sz="2800" cap="none" dirty="0"/>
              <a:t>possui identificação em vértices e arestas.</a:t>
            </a:r>
          </a:p>
          <a:p>
            <a:pPr algn="just"/>
            <a:r>
              <a:rPr lang="pt-BR" sz="2800" cap="none" dirty="0"/>
              <a:t>Um grafo G é um </a:t>
            </a:r>
            <a:r>
              <a:rPr lang="pt-BR" sz="2800" b="1" i="1" cap="none" dirty="0" err="1">
                <a:solidFill>
                  <a:srgbClr val="FF0000"/>
                </a:solidFill>
              </a:rPr>
              <a:t>subgrafo</a:t>
            </a:r>
            <a:r>
              <a:rPr lang="pt-BR" sz="2800" cap="none" dirty="0"/>
              <a:t> de um grafo H se os nós de G formam um subconjunto dos nós de H, e as arestas de G são as arestas de H sobre os nós correspondentes.</a:t>
            </a:r>
          </a:p>
          <a:p>
            <a:pPr marL="0" indent="0" algn="just">
              <a:buNone/>
            </a:pPr>
            <a:endParaRPr lang="pt-BR" sz="2800" cap="none" dirty="0"/>
          </a:p>
          <a:p>
            <a:pPr marL="0" indent="0" algn="just">
              <a:buNone/>
            </a:pPr>
            <a:endParaRPr lang="pt-BR" sz="2800" cap="none" dirty="0"/>
          </a:p>
        </p:txBody>
      </p:sp>
      <p:pic>
        <p:nvPicPr>
          <p:cNvPr id="3" name="Imagem 2"/>
          <p:cNvPicPr>
            <a:picLocks noChangeAspect="1"/>
          </p:cNvPicPr>
          <p:nvPr/>
        </p:nvPicPr>
        <p:blipFill>
          <a:blip r:embed="rId2"/>
          <a:stretch>
            <a:fillRect/>
          </a:stretch>
        </p:blipFill>
        <p:spPr>
          <a:xfrm>
            <a:off x="4154494" y="4022413"/>
            <a:ext cx="3883011" cy="2566875"/>
          </a:xfrm>
          <a:prstGeom prst="rect">
            <a:avLst/>
          </a:prstGeom>
        </p:spPr>
      </p:pic>
      <p:sp>
        <p:nvSpPr>
          <p:cNvPr id="4" name="Espaço Reservado para Número de Slide 3"/>
          <p:cNvSpPr>
            <a:spLocks noGrp="1"/>
          </p:cNvSpPr>
          <p:nvPr>
            <p:ph type="sldNum" sz="quarter" idx="12"/>
          </p:nvPr>
        </p:nvSpPr>
        <p:spPr/>
        <p:txBody>
          <a:bodyPr/>
          <a:lstStyle/>
          <a:p>
            <a:fld id="{F631A6C5-47D5-48C8-A12A-201366616B67}" type="slidenum">
              <a:rPr lang="pt-BR" smtClean="0"/>
              <a:t>52</a:t>
            </a:fld>
            <a:endParaRPr lang="pt-BR"/>
          </a:p>
        </p:txBody>
      </p:sp>
    </p:spTree>
    <p:extLst>
      <p:ext uri="{BB962C8B-B14F-4D97-AF65-F5344CB8AC3E}">
        <p14:creationId xmlns:p14="http://schemas.microsoft.com/office/powerpoint/2010/main" val="16008674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Grafos</a:t>
            </a:r>
          </a:p>
        </p:txBody>
      </p:sp>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marL="0" indent="0" algn="just">
              <a:buNone/>
            </a:pPr>
            <a:r>
              <a:rPr lang="pt-BR" sz="2800" cap="none" dirty="0"/>
              <a:t>Definições: </a:t>
            </a:r>
          </a:p>
          <a:p>
            <a:pPr algn="just"/>
            <a:r>
              <a:rPr lang="pt-BR" sz="2800" cap="none" dirty="0"/>
              <a:t>Um</a:t>
            </a:r>
            <a:r>
              <a:rPr lang="pt-BR" sz="2800" b="1" cap="none" dirty="0">
                <a:solidFill>
                  <a:srgbClr val="FF0000"/>
                </a:solidFill>
              </a:rPr>
              <a:t> caminho </a:t>
            </a:r>
            <a:r>
              <a:rPr lang="pt-BR" sz="2800" cap="none" dirty="0"/>
              <a:t>em um grafo é uma sequência de nós conectados por arestas.</a:t>
            </a:r>
          </a:p>
          <a:p>
            <a:pPr algn="just"/>
            <a:r>
              <a:rPr lang="pt-BR" sz="2800" cap="none" dirty="0"/>
              <a:t>Um </a:t>
            </a:r>
            <a:r>
              <a:rPr lang="pt-BR" sz="2800" b="1" cap="none" dirty="0">
                <a:solidFill>
                  <a:srgbClr val="FF0000"/>
                </a:solidFill>
              </a:rPr>
              <a:t>caminho simples</a:t>
            </a:r>
            <a:r>
              <a:rPr lang="pt-BR" sz="2800" cap="none" dirty="0"/>
              <a:t> é um caminho que não repete nenhum nó.</a:t>
            </a:r>
          </a:p>
          <a:p>
            <a:pPr algn="just"/>
            <a:r>
              <a:rPr lang="pt-BR" sz="2800" cap="none" dirty="0"/>
              <a:t>Um grafo é </a:t>
            </a:r>
            <a:r>
              <a:rPr lang="pt-BR" sz="2800" b="1" cap="none" dirty="0">
                <a:solidFill>
                  <a:srgbClr val="FF0000"/>
                </a:solidFill>
              </a:rPr>
              <a:t>conexo</a:t>
            </a:r>
            <a:r>
              <a:rPr lang="pt-BR" sz="2800" cap="none" dirty="0"/>
              <a:t> se cada dois nós têm um caminho entre eles.</a:t>
            </a:r>
          </a:p>
          <a:p>
            <a:pPr algn="just"/>
            <a:r>
              <a:rPr lang="pt-BR" sz="2800" cap="none" dirty="0"/>
              <a:t>Um caminho é um </a:t>
            </a:r>
            <a:r>
              <a:rPr lang="pt-BR" sz="2800" b="1" cap="none" dirty="0">
                <a:solidFill>
                  <a:srgbClr val="FF0000"/>
                </a:solidFill>
              </a:rPr>
              <a:t>ciclo</a:t>
            </a:r>
            <a:r>
              <a:rPr lang="pt-BR" sz="2800" cap="none" dirty="0"/>
              <a:t> se ele começa e termina no mesmo nó</a:t>
            </a:r>
          </a:p>
          <a:p>
            <a:pPr algn="just"/>
            <a:r>
              <a:rPr lang="pt-BR" sz="2800" cap="none" dirty="0"/>
              <a:t>Um </a:t>
            </a:r>
            <a:r>
              <a:rPr lang="pt-BR" sz="2800" b="1" cap="none" dirty="0">
                <a:solidFill>
                  <a:srgbClr val="FF0000"/>
                </a:solidFill>
              </a:rPr>
              <a:t>ciclo simples </a:t>
            </a:r>
            <a:r>
              <a:rPr lang="pt-BR" sz="2800" cap="none" dirty="0"/>
              <a:t>é aquele que contém pelo menos três nós e repete somente o primeiro e último nós.</a:t>
            </a:r>
          </a:p>
          <a:p>
            <a:pPr marL="0" indent="0" algn="just">
              <a:buNone/>
            </a:pPr>
            <a:endParaRPr lang="pt-BR" sz="2800" cap="none" dirty="0"/>
          </a:p>
        </p:txBody>
      </p:sp>
      <p:sp>
        <p:nvSpPr>
          <p:cNvPr id="3" name="Espaço Reservado para Número de Slide 2"/>
          <p:cNvSpPr>
            <a:spLocks noGrp="1"/>
          </p:cNvSpPr>
          <p:nvPr>
            <p:ph type="sldNum" sz="quarter" idx="12"/>
          </p:nvPr>
        </p:nvSpPr>
        <p:spPr/>
        <p:txBody>
          <a:bodyPr/>
          <a:lstStyle/>
          <a:p>
            <a:fld id="{F631A6C5-47D5-48C8-A12A-201366616B67}" type="slidenum">
              <a:rPr lang="pt-BR" smtClean="0"/>
              <a:t>53</a:t>
            </a:fld>
            <a:endParaRPr lang="pt-BR"/>
          </a:p>
        </p:txBody>
      </p:sp>
    </p:spTree>
    <p:extLst>
      <p:ext uri="{BB962C8B-B14F-4D97-AF65-F5344CB8AC3E}">
        <p14:creationId xmlns:p14="http://schemas.microsoft.com/office/powerpoint/2010/main" val="4215377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Grafos</a:t>
            </a:r>
          </a:p>
        </p:txBody>
      </p:sp>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5" y="956818"/>
            <a:ext cx="10364452" cy="5379921"/>
          </a:xfrm>
        </p:spPr>
        <p:txBody>
          <a:bodyPr>
            <a:normAutofit/>
          </a:bodyPr>
          <a:lstStyle/>
          <a:p>
            <a:pPr marL="0" indent="0" algn="just">
              <a:buNone/>
            </a:pPr>
            <a:r>
              <a:rPr lang="pt-BR" sz="2800" cap="none" dirty="0"/>
              <a:t>Definições: </a:t>
            </a:r>
          </a:p>
          <a:p>
            <a:pPr algn="just"/>
            <a:r>
              <a:rPr lang="pt-BR" sz="2400" b="1" cap="none" dirty="0">
                <a:solidFill>
                  <a:srgbClr val="FF0000"/>
                </a:solidFill>
              </a:rPr>
              <a:t>Árvore</a:t>
            </a:r>
            <a:r>
              <a:rPr lang="pt-BR" sz="2400" cap="none" dirty="0"/>
              <a:t> é um grafo conexo sem ciclos.</a:t>
            </a:r>
          </a:p>
          <a:p>
            <a:pPr algn="just"/>
            <a:r>
              <a:rPr lang="pt-BR" sz="2400" b="1" cap="none" dirty="0">
                <a:solidFill>
                  <a:srgbClr val="FF0000"/>
                </a:solidFill>
              </a:rPr>
              <a:t>Raiz</a:t>
            </a:r>
            <a:r>
              <a:rPr lang="pt-BR" sz="2400" cap="none" dirty="0"/>
              <a:t> é o nó de origem da árvore</a:t>
            </a:r>
          </a:p>
          <a:p>
            <a:pPr algn="just"/>
            <a:r>
              <a:rPr lang="pt-BR" sz="2400" cap="none" dirty="0"/>
              <a:t>Os nós de grau 1 em uma árvore, exceto a raiz, são chamados as </a:t>
            </a:r>
            <a:r>
              <a:rPr lang="pt-BR" sz="2400" b="1" cap="none" dirty="0">
                <a:solidFill>
                  <a:srgbClr val="FF0000"/>
                </a:solidFill>
              </a:rPr>
              <a:t>folhas</a:t>
            </a:r>
            <a:r>
              <a:rPr lang="pt-BR" sz="2400" cap="none" dirty="0"/>
              <a:t> da árvore.</a:t>
            </a:r>
          </a:p>
        </p:txBody>
      </p:sp>
      <p:pic>
        <p:nvPicPr>
          <p:cNvPr id="3" name="Imagem 2"/>
          <p:cNvPicPr>
            <a:picLocks noChangeAspect="1"/>
          </p:cNvPicPr>
          <p:nvPr/>
        </p:nvPicPr>
        <p:blipFill>
          <a:blip r:embed="rId2"/>
          <a:stretch>
            <a:fillRect/>
          </a:stretch>
        </p:blipFill>
        <p:spPr>
          <a:xfrm>
            <a:off x="2441379" y="3646778"/>
            <a:ext cx="7565573" cy="2621624"/>
          </a:xfrm>
          <a:prstGeom prst="rect">
            <a:avLst/>
          </a:prstGeom>
        </p:spPr>
      </p:pic>
      <p:pic>
        <p:nvPicPr>
          <p:cNvPr id="4" name="Imagem 3"/>
          <p:cNvPicPr>
            <a:picLocks noChangeAspect="1"/>
          </p:cNvPicPr>
          <p:nvPr/>
        </p:nvPicPr>
        <p:blipFill>
          <a:blip r:embed="rId3"/>
          <a:stretch>
            <a:fillRect/>
          </a:stretch>
        </p:blipFill>
        <p:spPr>
          <a:xfrm>
            <a:off x="2441379" y="6409509"/>
            <a:ext cx="7565573" cy="326571"/>
          </a:xfrm>
          <a:prstGeom prst="rect">
            <a:avLst/>
          </a:prstGeom>
        </p:spPr>
      </p:pic>
      <p:sp>
        <p:nvSpPr>
          <p:cNvPr id="5" name="Espaço Reservado para Número de Slide 4"/>
          <p:cNvSpPr>
            <a:spLocks noGrp="1"/>
          </p:cNvSpPr>
          <p:nvPr>
            <p:ph type="sldNum" sz="quarter" idx="12"/>
          </p:nvPr>
        </p:nvSpPr>
        <p:spPr/>
        <p:txBody>
          <a:bodyPr/>
          <a:lstStyle/>
          <a:p>
            <a:fld id="{F631A6C5-47D5-48C8-A12A-201366616B67}" type="slidenum">
              <a:rPr lang="pt-BR" smtClean="0"/>
              <a:t>54</a:t>
            </a:fld>
            <a:endParaRPr lang="pt-BR"/>
          </a:p>
        </p:txBody>
      </p:sp>
    </p:spTree>
    <p:extLst>
      <p:ext uri="{BB962C8B-B14F-4D97-AF65-F5344CB8AC3E}">
        <p14:creationId xmlns:p14="http://schemas.microsoft.com/office/powerpoint/2010/main" val="20375223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Grafos</a:t>
            </a:r>
          </a:p>
        </p:txBody>
      </p:sp>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marL="0" indent="0" algn="just">
              <a:buNone/>
            </a:pPr>
            <a:r>
              <a:rPr lang="pt-BR" sz="2800" cap="none" dirty="0"/>
              <a:t>Definições: </a:t>
            </a:r>
          </a:p>
          <a:p>
            <a:pPr algn="just"/>
            <a:r>
              <a:rPr lang="pt-BR" cap="none" dirty="0"/>
              <a:t>Um grafo com “setas” ao invés de linhas é um </a:t>
            </a:r>
            <a:r>
              <a:rPr lang="pt-BR" b="1" cap="none" dirty="0">
                <a:solidFill>
                  <a:srgbClr val="FF0000"/>
                </a:solidFill>
              </a:rPr>
              <a:t>grafo direcionado</a:t>
            </a:r>
            <a:r>
              <a:rPr lang="pt-BR" cap="none" dirty="0">
                <a:solidFill>
                  <a:srgbClr val="FF0000"/>
                </a:solidFill>
              </a:rPr>
              <a:t>.</a:t>
            </a:r>
            <a:endParaRPr lang="pt-BR" b="1" cap="none" dirty="0">
              <a:solidFill>
                <a:srgbClr val="FF0000"/>
              </a:solidFill>
            </a:endParaRPr>
          </a:p>
          <a:p>
            <a:pPr algn="just"/>
            <a:r>
              <a:rPr lang="pt-BR" cap="none" dirty="0"/>
              <a:t>O número de setas apontando para um dado nó representa o </a:t>
            </a:r>
            <a:r>
              <a:rPr lang="pt-BR" b="1" cap="none" dirty="0">
                <a:solidFill>
                  <a:srgbClr val="FF0000"/>
                </a:solidFill>
              </a:rPr>
              <a:t>grau de entrada.</a:t>
            </a:r>
          </a:p>
          <a:p>
            <a:pPr algn="just"/>
            <a:r>
              <a:rPr lang="pt-BR" cap="none" dirty="0"/>
              <a:t>O número de setas apontando a partir de um dado nó representa o </a:t>
            </a:r>
            <a:r>
              <a:rPr lang="pt-BR" b="1" cap="none" dirty="0">
                <a:solidFill>
                  <a:srgbClr val="FF0000"/>
                </a:solidFill>
              </a:rPr>
              <a:t>grau de saída.</a:t>
            </a:r>
          </a:p>
          <a:p>
            <a:pPr algn="just"/>
            <a:r>
              <a:rPr lang="pt-BR" cap="none" dirty="0"/>
              <a:t>Um grafo no qual todas as setas apontam na mesma direção de seus passos é chamado um </a:t>
            </a:r>
            <a:r>
              <a:rPr lang="pt-BR" b="1" cap="none" dirty="0">
                <a:solidFill>
                  <a:srgbClr val="FF0000"/>
                </a:solidFill>
              </a:rPr>
              <a:t>caminho direcionado.</a:t>
            </a:r>
          </a:p>
        </p:txBody>
      </p:sp>
      <p:pic>
        <p:nvPicPr>
          <p:cNvPr id="3" name="Imagem 2"/>
          <p:cNvPicPr>
            <a:picLocks noChangeAspect="1"/>
          </p:cNvPicPr>
          <p:nvPr/>
        </p:nvPicPr>
        <p:blipFill>
          <a:blip r:embed="rId2"/>
          <a:stretch>
            <a:fillRect/>
          </a:stretch>
        </p:blipFill>
        <p:spPr>
          <a:xfrm>
            <a:off x="3719775" y="4191255"/>
            <a:ext cx="4222441" cy="2302282"/>
          </a:xfrm>
          <a:prstGeom prst="rect">
            <a:avLst/>
          </a:prstGeom>
        </p:spPr>
      </p:pic>
      <p:sp>
        <p:nvSpPr>
          <p:cNvPr id="4" name="Espaço Reservado para Número de Slide 3"/>
          <p:cNvSpPr>
            <a:spLocks noGrp="1"/>
          </p:cNvSpPr>
          <p:nvPr>
            <p:ph type="sldNum" sz="quarter" idx="12"/>
          </p:nvPr>
        </p:nvSpPr>
        <p:spPr/>
        <p:txBody>
          <a:bodyPr/>
          <a:lstStyle/>
          <a:p>
            <a:fld id="{F631A6C5-47D5-48C8-A12A-201366616B67}" type="slidenum">
              <a:rPr lang="pt-BR" smtClean="0"/>
              <a:t>55</a:t>
            </a:fld>
            <a:endParaRPr lang="pt-BR"/>
          </a:p>
        </p:txBody>
      </p:sp>
    </p:spTree>
    <p:extLst>
      <p:ext uri="{BB962C8B-B14F-4D97-AF65-F5344CB8AC3E}">
        <p14:creationId xmlns:p14="http://schemas.microsoft.com/office/powerpoint/2010/main" val="17291368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Grafos</a:t>
            </a:r>
          </a:p>
        </p:txBody>
      </p:sp>
      <mc:AlternateContent xmlns:mc="http://schemas.openxmlformats.org/markup-compatibility/2006" xmlns:a14="http://schemas.microsoft.com/office/drawing/2010/main">
        <mc:Choice Requires="a14">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648633"/>
              </a:xfrm>
            </p:spPr>
            <p:txBody>
              <a:bodyPr>
                <a:normAutofit/>
              </a:bodyPr>
              <a:lstStyle/>
              <a:p>
                <a:pPr marL="0" indent="0" algn="just">
                  <a:buNone/>
                </a:pPr>
                <a:endParaRPr lang="pt-BR" sz="2800" cap="none" dirty="0"/>
              </a:p>
              <a:p>
                <a:pPr marL="0" indent="0" algn="just">
                  <a:buNone/>
                </a:pPr>
                <a:endParaRPr lang="pt-BR" sz="2800" cap="none" dirty="0"/>
              </a:p>
              <a:p>
                <a:pPr marL="0" indent="0" algn="just">
                  <a:buNone/>
                </a:pPr>
                <a:endParaRPr lang="pt-BR" sz="2800" cap="none" dirty="0"/>
              </a:p>
              <a:p>
                <a:pPr marL="0" indent="0" algn="just">
                  <a:buNone/>
                </a:pPr>
                <a:endParaRPr lang="pt-BR" sz="2800" cap="none" dirty="0"/>
              </a:p>
              <a:p>
                <a:pPr marL="0" indent="0" algn="just">
                  <a:buNone/>
                </a:pPr>
                <a:r>
                  <a:rPr lang="pt-BR" sz="2800" cap="none" dirty="0"/>
                  <a:t>Em um grafo direcionado representamos uma aresta de </a:t>
                </a:r>
                <a14:m>
                  <m:oMath xmlns:m="http://schemas.openxmlformats.org/officeDocument/2006/math">
                    <m:r>
                      <a:rPr lang="pt-BR" sz="2800" b="0" i="1" cap="none" smtClean="0">
                        <a:latin typeface="Cambria Math" panose="02040503050406030204" pitchFamily="18" charset="0"/>
                      </a:rPr>
                      <m:t>𝑖</m:t>
                    </m:r>
                  </m:oMath>
                </a14:m>
                <a:r>
                  <a:rPr lang="pt-BR" sz="2800" cap="none" dirty="0"/>
                  <a:t> para </a:t>
                </a:r>
                <a14:m>
                  <m:oMath xmlns:m="http://schemas.openxmlformats.org/officeDocument/2006/math">
                    <m:r>
                      <a:rPr lang="pt-BR" sz="2800" b="0" i="1" cap="none" smtClean="0">
                        <a:latin typeface="Cambria Math" panose="02040503050406030204" pitchFamily="18" charset="0"/>
                      </a:rPr>
                      <m:t>𝑗</m:t>
                    </m:r>
                  </m:oMath>
                </a14:m>
                <a:r>
                  <a:rPr lang="pt-BR" sz="2800" cap="none" dirty="0"/>
                  <a:t> como um par </a:t>
                </a:r>
                <a14:m>
                  <m:oMath xmlns:m="http://schemas.openxmlformats.org/officeDocument/2006/math">
                    <m:r>
                      <a:rPr lang="pt-BR" sz="2800" b="0" i="1" cap="none" smtClean="0">
                        <a:latin typeface="Cambria Math" panose="02040503050406030204" pitchFamily="18" charset="0"/>
                      </a:rPr>
                      <m:t>(</m:t>
                    </m:r>
                    <m:r>
                      <a:rPr lang="pt-BR" sz="2800" b="0" i="1" cap="none" smtClean="0">
                        <a:latin typeface="Cambria Math" panose="02040503050406030204" pitchFamily="18" charset="0"/>
                      </a:rPr>
                      <m:t>𝑖</m:t>
                    </m:r>
                    <m:r>
                      <a:rPr lang="pt-BR" sz="2800" b="0" i="1" cap="none" smtClean="0">
                        <a:latin typeface="Cambria Math" panose="02040503050406030204" pitchFamily="18" charset="0"/>
                      </a:rPr>
                      <m:t>,</m:t>
                    </m:r>
                    <m:r>
                      <a:rPr lang="pt-BR" sz="2800" b="0" i="1" cap="none" smtClean="0">
                        <a:latin typeface="Cambria Math" panose="02040503050406030204" pitchFamily="18" charset="0"/>
                      </a:rPr>
                      <m:t>𝑗</m:t>
                    </m:r>
                    <m:r>
                      <a:rPr lang="pt-BR" sz="2800" b="0" i="1" cap="none" smtClean="0">
                        <a:latin typeface="Cambria Math" panose="02040503050406030204" pitchFamily="18" charset="0"/>
                      </a:rPr>
                      <m:t>)</m:t>
                    </m:r>
                  </m:oMath>
                </a14:m>
                <a:r>
                  <a:rPr lang="pt-BR" sz="2800" cap="none" dirty="0"/>
                  <a:t>. A descrição formal de um grafo direcionado </a:t>
                </a:r>
                <a14:m>
                  <m:oMath xmlns:m="http://schemas.openxmlformats.org/officeDocument/2006/math">
                    <m:r>
                      <a:rPr lang="pt-BR" sz="2800" b="0" i="1" cap="none" smtClean="0">
                        <a:latin typeface="Cambria Math" panose="02040503050406030204" pitchFamily="18" charset="0"/>
                      </a:rPr>
                      <m:t>𝐺</m:t>
                    </m:r>
                  </m:oMath>
                </a14:m>
                <a:r>
                  <a:rPr lang="pt-BR" sz="2800" cap="none" dirty="0"/>
                  <a:t> é </a:t>
                </a:r>
                <a14:m>
                  <m:oMath xmlns:m="http://schemas.openxmlformats.org/officeDocument/2006/math">
                    <m:r>
                      <a:rPr lang="pt-BR" sz="2800" b="0" i="1" cap="none" smtClean="0">
                        <a:latin typeface="Cambria Math" panose="02040503050406030204" pitchFamily="18" charset="0"/>
                      </a:rPr>
                      <m:t>(</m:t>
                    </m:r>
                    <m:r>
                      <a:rPr lang="pt-BR" sz="2800" b="0" i="1" cap="none" smtClean="0">
                        <a:latin typeface="Cambria Math" panose="02040503050406030204" pitchFamily="18" charset="0"/>
                      </a:rPr>
                      <m:t>𝑉</m:t>
                    </m:r>
                    <m:r>
                      <a:rPr lang="pt-BR" sz="2800" b="0" i="1" cap="none" smtClean="0">
                        <a:latin typeface="Cambria Math" panose="02040503050406030204" pitchFamily="18" charset="0"/>
                      </a:rPr>
                      <m:t>,</m:t>
                    </m:r>
                    <m:r>
                      <a:rPr lang="pt-BR" sz="2800" b="0" i="1" cap="none" smtClean="0">
                        <a:latin typeface="Cambria Math" panose="02040503050406030204" pitchFamily="18" charset="0"/>
                      </a:rPr>
                      <m:t>𝐸</m:t>
                    </m:r>
                    <m:r>
                      <a:rPr lang="pt-BR" sz="2800" b="0" i="1" cap="none" smtClean="0">
                        <a:latin typeface="Cambria Math" panose="02040503050406030204" pitchFamily="18" charset="0"/>
                      </a:rPr>
                      <m:t>)</m:t>
                    </m:r>
                  </m:oMath>
                </a14:m>
                <a:r>
                  <a:rPr lang="pt-BR" sz="2800" cap="none" dirty="0"/>
                  <a:t> onde </a:t>
                </a:r>
                <a14:m>
                  <m:oMath xmlns:m="http://schemas.openxmlformats.org/officeDocument/2006/math">
                    <m:r>
                      <a:rPr lang="pt-BR" sz="2800" b="0" i="1" cap="none" smtClean="0">
                        <a:latin typeface="Cambria Math" panose="02040503050406030204" pitchFamily="18" charset="0"/>
                      </a:rPr>
                      <m:t>𝑉</m:t>
                    </m:r>
                  </m:oMath>
                </a14:m>
                <a:r>
                  <a:rPr lang="pt-BR" sz="2800" cap="none" dirty="0"/>
                  <a:t> é o conjunto de nós e </a:t>
                </a:r>
                <a14:m>
                  <m:oMath xmlns:m="http://schemas.openxmlformats.org/officeDocument/2006/math">
                    <m:r>
                      <a:rPr lang="pt-BR" sz="2800" b="0" i="1" cap="none" smtClean="0">
                        <a:latin typeface="Cambria Math" panose="02040503050406030204" pitchFamily="18" charset="0"/>
                      </a:rPr>
                      <m:t>𝐸</m:t>
                    </m:r>
                  </m:oMath>
                </a14:m>
                <a:r>
                  <a:rPr lang="pt-BR" sz="2800" cap="none" dirty="0"/>
                  <a:t> é o conjunto de arestas. A descrição formal do grafo acima é </a:t>
                </a:r>
              </a:p>
              <a:p>
                <a:pPr marL="0" indent="0" algn="ctr">
                  <a:buNone/>
                </a:pPr>
                <a:r>
                  <a:rPr lang="pt-BR" sz="2800" cap="none" dirty="0"/>
                  <a:t>  ( {1,2,3,4,5,6 } , { (1,2), (1,5), (2,1), (2,4), (5,4), (5,6), (6,1), (6,3) } )</a:t>
                </a:r>
              </a:p>
            </p:txBody>
          </p:sp>
        </mc:Choice>
        <mc:Fallback xmlns="">
          <p:sp>
            <p:nvSpPr>
              <p:cNvPr id="6" name="Espaço Reservado para Conteúdo 5">
                <a:extLst>
                  <a:ext uri="{FF2B5EF4-FFF2-40B4-BE49-F238E27FC236}">
                    <a16:creationId xmlns:a16="http://schemas.microsoft.com/office/drawing/2014/main" xmlns:a14="http://schemas.microsoft.com/office/drawing/2010/main" xmlns="" id="{7D4B232C-A757-4AE1-80C3-752B08629402}"/>
                  </a:ext>
                </a:extLst>
              </p:cNvPr>
              <p:cNvSpPr>
                <a:spLocks noGrp="1" noRot="1" noChangeAspect="1" noMove="1" noResize="1" noEditPoints="1" noAdjustHandles="1" noChangeArrowheads="1" noChangeShapeType="1" noTextEdit="1"/>
              </p:cNvSpPr>
              <p:nvPr>
                <p:ph idx="1"/>
              </p:nvPr>
            </p:nvSpPr>
            <p:spPr>
              <a:xfrm>
                <a:off x="913774" y="1209367"/>
                <a:ext cx="10364452" cy="5648633"/>
              </a:xfrm>
              <a:blipFill rotWithShape="0">
                <a:blip r:embed="rId2"/>
                <a:stretch>
                  <a:fillRect l="-1235" r="-1176"/>
                </a:stretch>
              </a:blipFill>
            </p:spPr>
            <p:txBody>
              <a:bodyPr/>
              <a:lstStyle/>
              <a:p>
                <a:r>
                  <a:rPr lang="pt-BR">
                    <a:noFill/>
                  </a:rPr>
                  <a:t> </a:t>
                </a:r>
              </a:p>
            </p:txBody>
          </p:sp>
        </mc:Fallback>
      </mc:AlternateContent>
      <p:pic>
        <p:nvPicPr>
          <p:cNvPr id="3" name="Imagem 2"/>
          <p:cNvPicPr>
            <a:picLocks noChangeAspect="1"/>
          </p:cNvPicPr>
          <p:nvPr/>
        </p:nvPicPr>
        <p:blipFill>
          <a:blip r:embed="rId3"/>
          <a:stretch>
            <a:fillRect/>
          </a:stretch>
        </p:blipFill>
        <p:spPr>
          <a:xfrm>
            <a:off x="3645380" y="1066800"/>
            <a:ext cx="4901239" cy="2672396"/>
          </a:xfrm>
          <a:prstGeom prst="rect">
            <a:avLst/>
          </a:prstGeom>
        </p:spPr>
      </p:pic>
      <p:sp>
        <p:nvSpPr>
          <p:cNvPr id="4" name="Espaço Reservado para Número de Slide 3"/>
          <p:cNvSpPr>
            <a:spLocks noGrp="1"/>
          </p:cNvSpPr>
          <p:nvPr>
            <p:ph type="sldNum" sz="quarter" idx="12"/>
          </p:nvPr>
        </p:nvSpPr>
        <p:spPr/>
        <p:txBody>
          <a:bodyPr/>
          <a:lstStyle/>
          <a:p>
            <a:fld id="{F631A6C5-47D5-48C8-A12A-201366616B67}" type="slidenum">
              <a:rPr lang="pt-BR" smtClean="0"/>
              <a:t>56</a:t>
            </a:fld>
            <a:endParaRPr lang="pt-BR"/>
          </a:p>
        </p:txBody>
      </p:sp>
    </p:spTree>
    <p:extLst>
      <p:ext uri="{BB962C8B-B14F-4D97-AF65-F5344CB8AC3E}">
        <p14:creationId xmlns:p14="http://schemas.microsoft.com/office/powerpoint/2010/main" val="10380319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Cadeias e Linguagens</a:t>
            </a:r>
          </a:p>
        </p:txBody>
      </p:sp>
      <mc:AlternateContent xmlns:mc="http://schemas.openxmlformats.org/markup-compatibility/2006" xmlns:a14="http://schemas.microsoft.com/office/drawing/2010/main">
        <mc:Choice Requires="a14">
          <p:sp>
            <p:nvSpPr>
              <p:cNvPr id="5"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algn="just"/>
                <a:endParaRPr lang="pt-BR" sz="2800" b="1" cap="none" dirty="0">
                  <a:solidFill>
                    <a:srgbClr val="FF0000"/>
                  </a:solidFill>
                </a:endParaRPr>
              </a:p>
              <a:p>
                <a:pPr algn="just"/>
                <a:r>
                  <a:rPr lang="pt-BR" sz="2800" b="1" cap="none" dirty="0">
                    <a:solidFill>
                      <a:srgbClr val="FF0000"/>
                    </a:solidFill>
                  </a:rPr>
                  <a:t>Alfabeto</a:t>
                </a:r>
                <a:r>
                  <a:rPr lang="pt-BR" sz="2800" cap="none" dirty="0"/>
                  <a:t> é um conjunto finito de caracteres usados na escrita de uma linguagem.</a:t>
                </a:r>
              </a:p>
              <a:p>
                <a:pPr algn="just"/>
                <a:r>
                  <a:rPr lang="pt-BR" sz="2800" cap="none" dirty="0"/>
                  <a:t>Os membros do alfabeto são os </a:t>
                </a:r>
                <a:r>
                  <a:rPr lang="pt-BR" sz="2800" b="1" cap="none" dirty="0">
                    <a:solidFill>
                      <a:srgbClr val="FF0000"/>
                    </a:solidFill>
                  </a:rPr>
                  <a:t>símbolos (caracteres)</a:t>
                </a:r>
                <a:r>
                  <a:rPr lang="pt-BR" sz="2800" cap="none" dirty="0"/>
                  <a:t> do alfabeto.</a:t>
                </a:r>
              </a:p>
              <a:p>
                <a:pPr algn="just"/>
                <a:r>
                  <a:rPr lang="pt-BR" sz="2800" cap="none" dirty="0"/>
                  <a:t>Geralmente usamos letras gregas maiúsculas </a:t>
                </a:r>
                <a14:m>
                  <m:oMath xmlns:m="http://schemas.openxmlformats.org/officeDocument/2006/math">
                    <m:r>
                      <m:rPr>
                        <m:sty m:val="p"/>
                      </m:rPr>
                      <a:rPr lang="el-GR" sz="2800" i="1" cap="none" smtClean="0">
                        <a:latin typeface="Cambria Math" panose="02040503050406030204" pitchFamily="18" charset="0"/>
                      </a:rPr>
                      <m:t>Σ</m:t>
                    </m:r>
                    <m:r>
                      <a:rPr lang="pt-BR" sz="2800" b="0" i="1" cap="none" smtClean="0">
                        <a:latin typeface="Cambria Math" panose="02040503050406030204" pitchFamily="18" charset="0"/>
                      </a:rPr>
                      <m:t> </m:t>
                    </m:r>
                    <m:r>
                      <a:rPr lang="pt-BR" sz="2800" b="0" i="1" cap="none" smtClean="0">
                        <a:latin typeface="Cambria Math" panose="02040503050406030204" pitchFamily="18" charset="0"/>
                      </a:rPr>
                      <m:t>𝑒</m:t>
                    </m:r>
                    <m:r>
                      <a:rPr lang="pt-BR" sz="2800" b="0" i="1" cap="none" smtClean="0">
                        <a:latin typeface="Cambria Math" panose="02040503050406030204" pitchFamily="18" charset="0"/>
                      </a:rPr>
                      <m:t> </m:t>
                    </m:r>
                    <m:r>
                      <m:rPr>
                        <m:sty m:val="p"/>
                      </m:rPr>
                      <a:rPr lang="el-GR" sz="2800" i="1" cap="none" smtClean="0">
                        <a:latin typeface="Cambria Math" panose="02040503050406030204" pitchFamily="18" charset="0"/>
                      </a:rPr>
                      <m:t>Γ</m:t>
                    </m:r>
                  </m:oMath>
                </a14:m>
                <a:r>
                  <a:rPr lang="pt-BR" sz="2800" cap="none" dirty="0"/>
                  <a:t> para designar alfabetos.</a:t>
                </a:r>
              </a:p>
              <a:p>
                <a:pPr algn="just"/>
                <a:r>
                  <a:rPr lang="pt-BR" sz="2800" cap="none" dirty="0"/>
                  <a:t>Também usamos as letras minúsculas do nosso alfabeto para representar os símbolos.</a:t>
                </a:r>
                <a:endParaRPr lang="pt-BR" b="1" cap="none" dirty="0">
                  <a:solidFill>
                    <a:srgbClr val="FF0000"/>
                  </a:solidFill>
                </a:endParaRPr>
              </a:p>
            </p:txBody>
          </p:sp>
        </mc:Choice>
        <mc:Fallback xmlns="">
          <p:sp>
            <p:nvSpPr>
              <p:cNvPr id="5" name="Espaço Reservado para Conteúdo 5">
                <a:extLst>
                  <a:ext uri="{FF2B5EF4-FFF2-40B4-BE49-F238E27FC236}">
                    <a16:creationId xmlns:a16="http://schemas.microsoft.com/office/drawing/2014/main" xmlns:a14="http://schemas.microsoft.com/office/drawing/2010/main" xmlns="" id="{7D4B232C-A757-4AE1-80C3-752B08629402}"/>
                  </a:ext>
                </a:extLst>
              </p:cNvPr>
              <p:cNvSpPr>
                <a:spLocks noGrp="1" noRot="1" noChangeAspect="1" noMove="1" noResize="1" noEditPoints="1" noAdjustHandles="1" noChangeArrowheads="1" noChangeShapeType="1" noTextEdit="1"/>
              </p:cNvSpPr>
              <p:nvPr>
                <p:ph idx="1"/>
              </p:nvPr>
            </p:nvSpPr>
            <p:spPr>
              <a:xfrm>
                <a:off x="913774" y="1209367"/>
                <a:ext cx="10364452" cy="5379921"/>
              </a:xfrm>
              <a:blipFill rotWithShape="0">
                <a:blip r:embed="rId2"/>
                <a:stretch>
                  <a:fillRect l="-1059" r="-1176"/>
                </a:stretch>
              </a:blipFill>
            </p:spPr>
            <p:txBody>
              <a:bodyPr/>
              <a:lstStyle/>
              <a:p>
                <a:r>
                  <a:rPr lang="pt-BR">
                    <a:noFill/>
                  </a:rPr>
                  <a:t> </a:t>
                </a:r>
              </a:p>
            </p:txBody>
          </p:sp>
        </mc:Fallback>
      </mc:AlternateContent>
      <p:sp>
        <p:nvSpPr>
          <p:cNvPr id="3" name="Espaço Reservado para Número de Slide 2"/>
          <p:cNvSpPr>
            <a:spLocks noGrp="1"/>
          </p:cNvSpPr>
          <p:nvPr>
            <p:ph type="sldNum" sz="quarter" idx="12"/>
          </p:nvPr>
        </p:nvSpPr>
        <p:spPr/>
        <p:txBody>
          <a:bodyPr/>
          <a:lstStyle/>
          <a:p>
            <a:fld id="{F631A6C5-47D5-48C8-A12A-201366616B67}" type="slidenum">
              <a:rPr lang="pt-BR" smtClean="0"/>
              <a:t>57</a:t>
            </a:fld>
            <a:endParaRPr lang="pt-BR"/>
          </a:p>
        </p:txBody>
      </p:sp>
    </p:spTree>
    <p:extLst>
      <p:ext uri="{BB962C8B-B14F-4D97-AF65-F5344CB8AC3E}">
        <p14:creationId xmlns:p14="http://schemas.microsoft.com/office/powerpoint/2010/main" val="40568620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Cadeias e Linguagens</a:t>
            </a:r>
          </a:p>
        </p:txBody>
      </p:sp>
      <mc:AlternateContent xmlns:mc="http://schemas.openxmlformats.org/markup-compatibility/2006" xmlns:a14="http://schemas.microsoft.com/office/drawing/2010/main">
        <mc:Choice Requires="a14">
          <p:sp>
            <p:nvSpPr>
              <p:cNvPr id="5"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marL="0" indent="0" algn="just">
                  <a:buNone/>
                </a:pPr>
                <a:endParaRPr lang="pt-BR" sz="2800" cap="none" dirty="0"/>
              </a:p>
              <a:p>
                <a:pPr marL="0" indent="0" algn="just">
                  <a:buNone/>
                </a:pPr>
                <a:r>
                  <a:rPr lang="pt-BR" sz="2800" cap="none" dirty="0"/>
                  <a:t>Exemplos:</a:t>
                </a:r>
              </a:p>
              <a:p>
                <a:pPr algn="just"/>
                <a14:m>
                  <m:oMath xmlns:m="http://schemas.openxmlformats.org/officeDocument/2006/math">
                    <m:sSub>
                      <m:sSubPr>
                        <m:ctrlPr>
                          <a:rPr lang="pt-BR" sz="2800" i="1" cap="none" smtClean="0">
                            <a:latin typeface="Cambria Math" panose="02040503050406030204" pitchFamily="18" charset="0"/>
                          </a:rPr>
                        </m:ctrlPr>
                      </m:sSubPr>
                      <m:e>
                        <m:r>
                          <m:rPr>
                            <m:sty m:val="p"/>
                          </m:rPr>
                          <a:rPr lang="el-GR" sz="2800" i="1" cap="none">
                            <a:latin typeface="Cambria Math" panose="02040503050406030204" pitchFamily="18" charset="0"/>
                          </a:rPr>
                          <m:t>Σ</m:t>
                        </m:r>
                      </m:e>
                      <m:sub>
                        <m:r>
                          <a:rPr lang="pt-BR" sz="2800" b="0" i="1" cap="none" smtClean="0">
                            <a:latin typeface="Cambria Math" panose="02040503050406030204" pitchFamily="18" charset="0"/>
                          </a:rPr>
                          <m:t>1</m:t>
                        </m:r>
                      </m:sub>
                    </m:sSub>
                    <m:r>
                      <a:rPr lang="pt-BR" sz="2800" b="0" i="1" cap="none" smtClean="0">
                        <a:latin typeface="Cambria Math" panose="02040503050406030204" pitchFamily="18" charset="0"/>
                      </a:rPr>
                      <m:t>=</m:t>
                    </m:r>
                    <m:d>
                      <m:dPr>
                        <m:begChr m:val="{"/>
                        <m:endChr m:val="}"/>
                        <m:ctrlPr>
                          <a:rPr lang="pt-BR" sz="2800" b="0" i="1" cap="none" smtClean="0">
                            <a:latin typeface="Cambria Math" panose="02040503050406030204" pitchFamily="18" charset="0"/>
                          </a:rPr>
                        </m:ctrlPr>
                      </m:dPr>
                      <m:e>
                        <m:r>
                          <a:rPr lang="pt-BR" sz="2800" b="0" i="1" cap="none" smtClean="0">
                            <a:latin typeface="Cambria Math" panose="02040503050406030204" pitchFamily="18" charset="0"/>
                          </a:rPr>
                          <m:t>0, 1</m:t>
                        </m:r>
                      </m:e>
                    </m:d>
                  </m:oMath>
                </a14:m>
                <a:r>
                  <a:rPr lang="pt-BR" sz="2800" b="0" cap="none" dirty="0"/>
                  <a:t>.</a:t>
                </a:r>
              </a:p>
              <a:p>
                <a:pPr algn="just"/>
                <a14:m>
                  <m:oMath xmlns:m="http://schemas.openxmlformats.org/officeDocument/2006/math">
                    <m:sSub>
                      <m:sSubPr>
                        <m:ctrlPr>
                          <a:rPr lang="pt-BR" sz="2800" i="1" cap="none">
                            <a:latin typeface="Cambria Math" panose="02040503050406030204" pitchFamily="18" charset="0"/>
                          </a:rPr>
                        </m:ctrlPr>
                      </m:sSubPr>
                      <m:e>
                        <m:r>
                          <m:rPr>
                            <m:sty m:val="p"/>
                          </m:rPr>
                          <a:rPr lang="el-GR" sz="2800" i="1" cap="none">
                            <a:latin typeface="Cambria Math" panose="02040503050406030204" pitchFamily="18" charset="0"/>
                          </a:rPr>
                          <m:t>Σ</m:t>
                        </m:r>
                      </m:e>
                      <m:sub>
                        <m:r>
                          <a:rPr lang="pt-BR" sz="2800" b="0" i="1" cap="none" smtClean="0">
                            <a:latin typeface="Cambria Math" panose="02040503050406030204" pitchFamily="18" charset="0"/>
                          </a:rPr>
                          <m:t>2</m:t>
                        </m:r>
                      </m:sub>
                    </m:sSub>
                    <m:r>
                      <a:rPr lang="pt-BR" sz="2800" i="1" cap="none">
                        <a:latin typeface="Cambria Math" panose="02040503050406030204" pitchFamily="18" charset="0"/>
                      </a:rPr>
                      <m:t>=</m:t>
                    </m:r>
                    <m:d>
                      <m:dPr>
                        <m:begChr m:val="{"/>
                        <m:endChr m:val="}"/>
                        <m:ctrlPr>
                          <a:rPr lang="pt-BR" sz="2800" i="1" cap="none">
                            <a:latin typeface="Cambria Math" panose="02040503050406030204" pitchFamily="18" charset="0"/>
                          </a:rPr>
                        </m:ctrlPr>
                      </m:dPr>
                      <m:e>
                        <m:r>
                          <a:rPr lang="pt-BR" sz="2800" b="0" i="1" cap="none" smtClean="0">
                            <a:latin typeface="Cambria Math" panose="02040503050406030204" pitchFamily="18" charset="0"/>
                          </a:rPr>
                          <m:t>𝑎</m:t>
                        </m:r>
                        <m:r>
                          <a:rPr lang="pt-BR" sz="2800" b="0" i="1" cap="none" smtClean="0">
                            <a:latin typeface="Cambria Math" panose="02040503050406030204" pitchFamily="18" charset="0"/>
                          </a:rPr>
                          <m:t>,</m:t>
                        </m:r>
                        <m:r>
                          <a:rPr lang="pt-BR" sz="2800" b="0" i="1" cap="none" smtClean="0">
                            <a:latin typeface="Cambria Math" panose="02040503050406030204" pitchFamily="18" charset="0"/>
                          </a:rPr>
                          <m:t>𝑏</m:t>
                        </m:r>
                        <m:r>
                          <a:rPr lang="pt-BR" sz="2800" b="0" i="1" cap="none" smtClean="0">
                            <a:latin typeface="Cambria Math" panose="02040503050406030204" pitchFamily="18" charset="0"/>
                          </a:rPr>
                          <m:t>,</m:t>
                        </m:r>
                        <m:r>
                          <a:rPr lang="pt-BR" sz="2800" b="0" i="1" cap="none" smtClean="0">
                            <a:latin typeface="Cambria Math" panose="02040503050406030204" pitchFamily="18" charset="0"/>
                          </a:rPr>
                          <m:t>𝑐</m:t>
                        </m:r>
                        <m:r>
                          <a:rPr lang="pt-BR" sz="2800" b="0" i="1" cap="none" smtClean="0">
                            <a:latin typeface="Cambria Math" panose="02040503050406030204" pitchFamily="18" charset="0"/>
                          </a:rPr>
                          <m:t>,</m:t>
                        </m:r>
                        <m:r>
                          <a:rPr lang="pt-BR" sz="2800" b="0" i="1" cap="none" smtClean="0">
                            <a:latin typeface="Cambria Math" panose="02040503050406030204" pitchFamily="18" charset="0"/>
                          </a:rPr>
                          <m:t>𝑑</m:t>
                        </m:r>
                        <m:r>
                          <a:rPr lang="pt-BR" sz="2800" b="0" i="1" cap="none" smtClean="0">
                            <a:latin typeface="Cambria Math" panose="02040503050406030204" pitchFamily="18" charset="0"/>
                          </a:rPr>
                          <m:t>,</m:t>
                        </m:r>
                        <m:r>
                          <a:rPr lang="pt-BR" sz="2800" b="0" i="1" cap="none" smtClean="0">
                            <a:latin typeface="Cambria Math" panose="02040503050406030204" pitchFamily="18" charset="0"/>
                          </a:rPr>
                          <m:t>𝑒</m:t>
                        </m:r>
                        <m:r>
                          <a:rPr lang="pt-BR" sz="2800" b="0" i="1" cap="none" smtClean="0">
                            <a:latin typeface="Cambria Math" panose="02040503050406030204" pitchFamily="18" charset="0"/>
                          </a:rPr>
                          <m:t>,</m:t>
                        </m:r>
                        <m:r>
                          <a:rPr lang="pt-BR" sz="2800" b="0" i="1" cap="none" smtClean="0">
                            <a:latin typeface="Cambria Math" panose="02040503050406030204" pitchFamily="18" charset="0"/>
                          </a:rPr>
                          <m:t>𝑓</m:t>
                        </m:r>
                        <m:r>
                          <a:rPr lang="pt-BR" sz="2800" b="0" i="1" cap="none" smtClean="0">
                            <a:latin typeface="Cambria Math" panose="02040503050406030204" pitchFamily="18" charset="0"/>
                          </a:rPr>
                          <m:t>,</m:t>
                        </m:r>
                        <m:r>
                          <a:rPr lang="pt-BR" sz="2800" b="0" i="1" cap="none" smtClean="0">
                            <a:latin typeface="Cambria Math" panose="02040503050406030204" pitchFamily="18" charset="0"/>
                          </a:rPr>
                          <m:t>𝑔</m:t>
                        </m:r>
                        <m:r>
                          <a:rPr lang="pt-BR" sz="2800" b="0" i="1" cap="none" smtClean="0">
                            <a:latin typeface="Cambria Math" panose="02040503050406030204" pitchFamily="18" charset="0"/>
                          </a:rPr>
                          <m:t>,</m:t>
                        </m:r>
                        <m:r>
                          <a:rPr lang="pt-BR" sz="2800" b="0" i="1" cap="none" smtClean="0">
                            <a:latin typeface="Cambria Math" panose="02040503050406030204" pitchFamily="18" charset="0"/>
                          </a:rPr>
                          <m:t>h</m:t>
                        </m:r>
                        <m:r>
                          <a:rPr lang="pt-BR" sz="2800" b="0" i="1" cap="none" smtClean="0">
                            <a:latin typeface="Cambria Math" panose="02040503050406030204" pitchFamily="18" charset="0"/>
                          </a:rPr>
                          <m:t>,</m:t>
                        </m:r>
                        <m:r>
                          <a:rPr lang="pt-BR" sz="2800" b="0" i="1" cap="none" smtClean="0">
                            <a:latin typeface="Cambria Math" panose="02040503050406030204" pitchFamily="18" charset="0"/>
                          </a:rPr>
                          <m:t>𝑖</m:t>
                        </m:r>
                        <m:r>
                          <a:rPr lang="pt-BR" sz="2800" b="0" i="1" cap="none" smtClean="0">
                            <a:latin typeface="Cambria Math" panose="02040503050406030204" pitchFamily="18" charset="0"/>
                          </a:rPr>
                          <m:t>,</m:t>
                        </m:r>
                        <m:r>
                          <a:rPr lang="pt-BR" sz="2800" b="0" i="1" cap="none" smtClean="0">
                            <a:latin typeface="Cambria Math" panose="02040503050406030204" pitchFamily="18" charset="0"/>
                          </a:rPr>
                          <m:t>𝑗</m:t>
                        </m:r>
                        <m:r>
                          <a:rPr lang="pt-BR" sz="2800" b="0" i="1" cap="none" smtClean="0">
                            <a:latin typeface="Cambria Math" panose="02040503050406030204" pitchFamily="18" charset="0"/>
                          </a:rPr>
                          <m:t>,</m:t>
                        </m:r>
                        <m:r>
                          <a:rPr lang="pt-BR" sz="2800" b="0" i="1" cap="none" smtClean="0">
                            <a:latin typeface="Cambria Math" panose="02040503050406030204" pitchFamily="18" charset="0"/>
                          </a:rPr>
                          <m:t>𝑘</m:t>
                        </m:r>
                        <m:r>
                          <a:rPr lang="pt-BR" sz="2800" b="0" i="1" cap="none" smtClean="0">
                            <a:latin typeface="Cambria Math" panose="02040503050406030204" pitchFamily="18" charset="0"/>
                          </a:rPr>
                          <m:t>,</m:t>
                        </m:r>
                        <m:r>
                          <a:rPr lang="pt-BR" sz="2800" b="0" i="1" cap="none" smtClean="0">
                            <a:latin typeface="Cambria Math" panose="02040503050406030204" pitchFamily="18" charset="0"/>
                          </a:rPr>
                          <m:t>𝑙</m:t>
                        </m:r>
                        <m:r>
                          <a:rPr lang="pt-BR" sz="2800" b="0" i="1" cap="none" smtClean="0">
                            <a:latin typeface="Cambria Math" panose="02040503050406030204" pitchFamily="18" charset="0"/>
                          </a:rPr>
                          <m:t>,</m:t>
                        </m:r>
                        <m:r>
                          <a:rPr lang="pt-BR" sz="2800" b="0" i="1" cap="none" smtClean="0">
                            <a:latin typeface="Cambria Math" panose="02040503050406030204" pitchFamily="18" charset="0"/>
                          </a:rPr>
                          <m:t>𝑚</m:t>
                        </m:r>
                        <m:r>
                          <a:rPr lang="pt-BR" sz="2800" b="0" i="1" cap="none" smtClean="0">
                            <a:latin typeface="Cambria Math" panose="02040503050406030204" pitchFamily="18" charset="0"/>
                          </a:rPr>
                          <m:t>,</m:t>
                        </m:r>
                        <m:r>
                          <a:rPr lang="pt-BR" sz="2800" b="0" i="1" cap="none" smtClean="0">
                            <a:latin typeface="Cambria Math" panose="02040503050406030204" pitchFamily="18" charset="0"/>
                          </a:rPr>
                          <m:t>𝑛</m:t>
                        </m:r>
                        <m:r>
                          <a:rPr lang="pt-BR" sz="2800" b="0" i="1" cap="none" smtClean="0">
                            <a:latin typeface="Cambria Math" panose="02040503050406030204" pitchFamily="18" charset="0"/>
                          </a:rPr>
                          <m:t>,</m:t>
                        </m:r>
                        <m:r>
                          <a:rPr lang="pt-BR" sz="2800" b="0" i="1" cap="none" smtClean="0">
                            <a:latin typeface="Cambria Math" panose="02040503050406030204" pitchFamily="18" charset="0"/>
                          </a:rPr>
                          <m:t>𝑜</m:t>
                        </m:r>
                        <m:r>
                          <a:rPr lang="pt-BR" sz="2800" b="0" i="1" cap="none" smtClean="0">
                            <a:latin typeface="Cambria Math" panose="02040503050406030204" pitchFamily="18" charset="0"/>
                          </a:rPr>
                          <m:t>,</m:t>
                        </m:r>
                        <m:r>
                          <a:rPr lang="pt-BR" sz="2800" b="0" i="1" cap="none" smtClean="0">
                            <a:latin typeface="Cambria Math" panose="02040503050406030204" pitchFamily="18" charset="0"/>
                          </a:rPr>
                          <m:t>𝑝</m:t>
                        </m:r>
                        <m:r>
                          <a:rPr lang="pt-BR" sz="2800" b="0" i="1" cap="none" smtClean="0">
                            <a:latin typeface="Cambria Math" panose="02040503050406030204" pitchFamily="18" charset="0"/>
                          </a:rPr>
                          <m:t>,</m:t>
                        </m:r>
                        <m:r>
                          <a:rPr lang="pt-BR" sz="2800" b="0" i="1" cap="none" smtClean="0">
                            <a:latin typeface="Cambria Math" panose="02040503050406030204" pitchFamily="18" charset="0"/>
                          </a:rPr>
                          <m:t>𝑞</m:t>
                        </m:r>
                        <m:r>
                          <a:rPr lang="pt-BR" sz="2800" b="0" i="1" cap="none" smtClean="0">
                            <a:latin typeface="Cambria Math" panose="02040503050406030204" pitchFamily="18" charset="0"/>
                          </a:rPr>
                          <m:t>,</m:t>
                        </m:r>
                        <m:r>
                          <a:rPr lang="pt-BR" sz="2800" b="0" i="1" cap="none" smtClean="0">
                            <a:latin typeface="Cambria Math" panose="02040503050406030204" pitchFamily="18" charset="0"/>
                          </a:rPr>
                          <m:t>𝑟</m:t>
                        </m:r>
                        <m:r>
                          <a:rPr lang="pt-BR" sz="2800" b="0" i="1" cap="none" smtClean="0">
                            <a:latin typeface="Cambria Math" panose="02040503050406030204" pitchFamily="18" charset="0"/>
                          </a:rPr>
                          <m:t>,</m:t>
                        </m:r>
                        <m:r>
                          <a:rPr lang="pt-BR" sz="2800" b="0" i="1" cap="none" smtClean="0">
                            <a:latin typeface="Cambria Math" panose="02040503050406030204" pitchFamily="18" charset="0"/>
                          </a:rPr>
                          <m:t>𝑠</m:t>
                        </m:r>
                        <m:r>
                          <a:rPr lang="pt-BR" sz="2800" b="0" i="1" cap="none" smtClean="0">
                            <a:latin typeface="Cambria Math" panose="02040503050406030204" pitchFamily="18" charset="0"/>
                          </a:rPr>
                          <m:t>,</m:t>
                        </m:r>
                        <m:r>
                          <a:rPr lang="pt-BR" sz="2800" b="0" i="1" cap="none" smtClean="0">
                            <a:latin typeface="Cambria Math" panose="02040503050406030204" pitchFamily="18" charset="0"/>
                          </a:rPr>
                          <m:t>𝑡</m:t>
                        </m:r>
                        <m:r>
                          <a:rPr lang="pt-BR" sz="2800" b="0" i="1" cap="none" smtClean="0">
                            <a:latin typeface="Cambria Math" panose="02040503050406030204" pitchFamily="18" charset="0"/>
                          </a:rPr>
                          <m:t>,</m:t>
                        </m:r>
                        <m:r>
                          <a:rPr lang="pt-BR" sz="2800" b="0" i="1" cap="none" smtClean="0">
                            <a:latin typeface="Cambria Math" panose="02040503050406030204" pitchFamily="18" charset="0"/>
                          </a:rPr>
                          <m:t>𝑢</m:t>
                        </m:r>
                        <m:r>
                          <a:rPr lang="pt-BR" sz="2800" b="0" i="1" cap="none" smtClean="0">
                            <a:latin typeface="Cambria Math" panose="02040503050406030204" pitchFamily="18" charset="0"/>
                          </a:rPr>
                          <m:t>,</m:t>
                        </m:r>
                        <m:r>
                          <a:rPr lang="pt-BR" sz="2800" b="0" i="1" cap="none" smtClean="0">
                            <a:latin typeface="Cambria Math" panose="02040503050406030204" pitchFamily="18" charset="0"/>
                          </a:rPr>
                          <m:t>𝑣</m:t>
                        </m:r>
                        <m:r>
                          <a:rPr lang="pt-BR" sz="2800" b="0" i="1" cap="none" smtClean="0">
                            <a:latin typeface="Cambria Math" panose="02040503050406030204" pitchFamily="18" charset="0"/>
                          </a:rPr>
                          <m:t>,</m:t>
                        </m:r>
                        <m:r>
                          <a:rPr lang="pt-BR" sz="2800" b="0" i="1" cap="none" smtClean="0">
                            <a:latin typeface="Cambria Math" panose="02040503050406030204" pitchFamily="18" charset="0"/>
                          </a:rPr>
                          <m:t>𝑤</m:t>
                        </m:r>
                        <m:r>
                          <a:rPr lang="pt-BR" sz="2800" b="0" i="1" cap="none" smtClean="0">
                            <a:latin typeface="Cambria Math" panose="02040503050406030204" pitchFamily="18" charset="0"/>
                          </a:rPr>
                          <m:t>,</m:t>
                        </m:r>
                        <m:r>
                          <a:rPr lang="pt-BR" sz="2800" b="0" i="1" cap="none" smtClean="0">
                            <a:latin typeface="Cambria Math" panose="02040503050406030204" pitchFamily="18" charset="0"/>
                          </a:rPr>
                          <m:t>𝑥</m:t>
                        </m:r>
                        <m:r>
                          <a:rPr lang="pt-BR" sz="2800" b="0" i="1" cap="none" smtClean="0">
                            <a:latin typeface="Cambria Math" panose="02040503050406030204" pitchFamily="18" charset="0"/>
                          </a:rPr>
                          <m:t>,</m:t>
                        </m:r>
                        <m:r>
                          <a:rPr lang="pt-BR" sz="2800" b="0" i="1" cap="none" smtClean="0">
                            <a:latin typeface="Cambria Math" panose="02040503050406030204" pitchFamily="18" charset="0"/>
                          </a:rPr>
                          <m:t>𝑦</m:t>
                        </m:r>
                        <m:r>
                          <a:rPr lang="pt-BR" sz="2800" b="0" i="1" cap="none" smtClean="0">
                            <a:latin typeface="Cambria Math" panose="02040503050406030204" pitchFamily="18" charset="0"/>
                          </a:rPr>
                          <m:t>,</m:t>
                        </m:r>
                        <m:r>
                          <a:rPr lang="pt-BR" sz="2800" b="0" i="1" cap="none" smtClean="0">
                            <a:latin typeface="Cambria Math" panose="02040503050406030204" pitchFamily="18" charset="0"/>
                          </a:rPr>
                          <m:t>𝑧</m:t>
                        </m:r>
                      </m:e>
                    </m:d>
                  </m:oMath>
                </a14:m>
                <a:r>
                  <a:rPr lang="pt-BR" sz="2800" cap="none" dirty="0"/>
                  <a:t>.</a:t>
                </a:r>
              </a:p>
              <a:p>
                <a:pPr algn="just"/>
                <a14:m>
                  <m:oMath xmlns:m="http://schemas.openxmlformats.org/officeDocument/2006/math">
                    <m:r>
                      <m:rPr>
                        <m:sty m:val="p"/>
                      </m:rPr>
                      <a:rPr lang="el-GR" sz="2800" i="1" cap="none">
                        <a:latin typeface="Cambria Math" panose="02040503050406030204" pitchFamily="18" charset="0"/>
                      </a:rPr>
                      <m:t>Γ</m:t>
                    </m:r>
                    <m:r>
                      <a:rPr lang="pt-BR" sz="2800" b="0" i="1" cap="none" smtClean="0">
                        <a:latin typeface="Cambria Math" panose="02040503050406030204" pitchFamily="18" charset="0"/>
                      </a:rPr>
                      <m:t>=</m:t>
                    </m:r>
                    <m:d>
                      <m:dPr>
                        <m:begChr m:val="{"/>
                        <m:endChr m:val="}"/>
                        <m:ctrlPr>
                          <a:rPr lang="pt-BR" sz="2800" b="0" i="1" cap="none" smtClean="0">
                            <a:latin typeface="Cambria Math" panose="02040503050406030204" pitchFamily="18" charset="0"/>
                          </a:rPr>
                        </m:ctrlPr>
                      </m:dPr>
                      <m:e>
                        <m:r>
                          <a:rPr lang="pt-BR" sz="2800" b="0" i="1" cap="none" smtClean="0">
                            <a:latin typeface="Cambria Math" panose="02040503050406030204" pitchFamily="18" charset="0"/>
                          </a:rPr>
                          <m:t>0, 1,</m:t>
                        </m:r>
                        <m:r>
                          <a:rPr lang="pt-BR" sz="2800" b="0" i="1" cap="none" smtClean="0">
                            <a:latin typeface="Cambria Math" panose="02040503050406030204" pitchFamily="18" charset="0"/>
                          </a:rPr>
                          <m:t>𝑥</m:t>
                        </m:r>
                        <m:r>
                          <a:rPr lang="pt-BR" sz="2800" b="0" i="1" cap="none" smtClean="0">
                            <a:latin typeface="Cambria Math" panose="02040503050406030204" pitchFamily="18" charset="0"/>
                          </a:rPr>
                          <m:t>,</m:t>
                        </m:r>
                        <m:r>
                          <a:rPr lang="pt-BR" sz="2800" b="0" i="1" cap="none" smtClean="0">
                            <a:latin typeface="Cambria Math" panose="02040503050406030204" pitchFamily="18" charset="0"/>
                          </a:rPr>
                          <m:t>𝑦</m:t>
                        </m:r>
                        <m:r>
                          <a:rPr lang="pt-BR" sz="2800" b="0" i="1" cap="none" smtClean="0">
                            <a:latin typeface="Cambria Math" panose="02040503050406030204" pitchFamily="18" charset="0"/>
                          </a:rPr>
                          <m:t>,</m:t>
                        </m:r>
                        <m:r>
                          <a:rPr lang="pt-BR" sz="2800" b="0" i="1" cap="none" smtClean="0">
                            <a:latin typeface="Cambria Math" panose="02040503050406030204" pitchFamily="18" charset="0"/>
                          </a:rPr>
                          <m:t>𝑧</m:t>
                        </m:r>
                      </m:e>
                    </m:d>
                    <m:r>
                      <a:rPr lang="pt-BR" sz="2800" b="0" i="1" cap="none" smtClean="0">
                        <a:latin typeface="Cambria Math" panose="02040503050406030204" pitchFamily="18" charset="0"/>
                      </a:rPr>
                      <m:t>.</m:t>
                    </m:r>
                  </m:oMath>
                </a14:m>
                <a:endParaRPr lang="pt-BR" sz="2800" cap="none" dirty="0"/>
              </a:p>
              <a:p>
                <a:pPr algn="just"/>
                <a:endParaRPr lang="pt-BR" sz="2800" cap="none" dirty="0"/>
              </a:p>
            </p:txBody>
          </p:sp>
        </mc:Choice>
        <mc:Fallback xmlns="">
          <p:sp>
            <p:nvSpPr>
              <p:cNvPr id="5" name="Espaço Reservado para Conteúdo 5">
                <a:extLst>
                  <a:ext uri="{FF2B5EF4-FFF2-40B4-BE49-F238E27FC236}">
                    <a16:creationId xmlns:a16="http://schemas.microsoft.com/office/drawing/2014/main" xmlns:a14="http://schemas.microsoft.com/office/drawing/2010/main" xmlns="" id="{7D4B232C-A757-4AE1-80C3-752B08629402}"/>
                  </a:ext>
                </a:extLst>
              </p:cNvPr>
              <p:cNvSpPr>
                <a:spLocks noGrp="1" noRot="1" noChangeAspect="1" noMove="1" noResize="1" noEditPoints="1" noAdjustHandles="1" noChangeArrowheads="1" noChangeShapeType="1" noTextEdit="1"/>
              </p:cNvSpPr>
              <p:nvPr>
                <p:ph idx="1"/>
              </p:nvPr>
            </p:nvSpPr>
            <p:spPr>
              <a:xfrm>
                <a:off x="913774" y="1209367"/>
                <a:ext cx="10364452" cy="5379921"/>
              </a:xfrm>
              <a:blipFill rotWithShape="0">
                <a:blip r:embed="rId2"/>
                <a:stretch>
                  <a:fillRect l="-1235"/>
                </a:stretch>
              </a:blipFill>
            </p:spPr>
            <p:txBody>
              <a:bodyPr/>
              <a:lstStyle/>
              <a:p>
                <a:r>
                  <a:rPr lang="pt-BR">
                    <a:noFill/>
                  </a:rPr>
                  <a:t> </a:t>
                </a:r>
              </a:p>
            </p:txBody>
          </p:sp>
        </mc:Fallback>
      </mc:AlternateContent>
      <p:sp>
        <p:nvSpPr>
          <p:cNvPr id="3" name="Espaço Reservado para Número de Slide 2"/>
          <p:cNvSpPr>
            <a:spLocks noGrp="1"/>
          </p:cNvSpPr>
          <p:nvPr>
            <p:ph type="sldNum" sz="quarter" idx="12"/>
          </p:nvPr>
        </p:nvSpPr>
        <p:spPr/>
        <p:txBody>
          <a:bodyPr/>
          <a:lstStyle/>
          <a:p>
            <a:fld id="{F631A6C5-47D5-48C8-A12A-201366616B67}" type="slidenum">
              <a:rPr lang="pt-BR" smtClean="0"/>
              <a:t>58</a:t>
            </a:fld>
            <a:endParaRPr lang="pt-BR"/>
          </a:p>
        </p:txBody>
      </p:sp>
    </p:spTree>
    <p:extLst>
      <p:ext uri="{BB962C8B-B14F-4D97-AF65-F5344CB8AC3E}">
        <p14:creationId xmlns:p14="http://schemas.microsoft.com/office/powerpoint/2010/main" val="28821671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Cadeias e Linguagens</a:t>
            </a:r>
          </a:p>
        </p:txBody>
      </p:sp>
      <mc:AlternateContent xmlns:mc="http://schemas.openxmlformats.org/markup-compatibility/2006" xmlns:a14="http://schemas.microsoft.com/office/drawing/2010/main">
        <mc:Choice Requires="a14">
          <p:sp>
            <p:nvSpPr>
              <p:cNvPr id="5"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fontScale="92500"/>
              </a:bodyPr>
              <a:lstStyle/>
              <a:p>
                <a:pPr algn="just"/>
                <a:r>
                  <a:rPr lang="pt-BR" sz="2800" cap="none" dirty="0"/>
                  <a:t>Uma </a:t>
                </a:r>
                <a:r>
                  <a:rPr lang="pt-BR" sz="2800" b="1" cap="none" dirty="0">
                    <a:solidFill>
                      <a:srgbClr val="FF0000"/>
                    </a:solidFill>
                  </a:rPr>
                  <a:t>cadeia sobre um alfabeto (palavra)</a:t>
                </a:r>
                <a:r>
                  <a:rPr lang="pt-BR" sz="2800" cap="none" dirty="0"/>
                  <a:t> é uma sequência de símbolos daquele alfabeto, usualmente escrito um seguido do outro e não separados por vírgulas.</a:t>
                </a:r>
              </a:p>
              <a:p>
                <a:pPr algn="just"/>
                <a:r>
                  <a:rPr lang="pt-BR" sz="2800" cap="none" dirty="0"/>
                  <a:t>O </a:t>
                </a:r>
                <a:r>
                  <a:rPr lang="pt-BR" sz="2800" b="1" cap="none" dirty="0">
                    <a:solidFill>
                      <a:srgbClr val="FF0000"/>
                    </a:solidFill>
                  </a:rPr>
                  <a:t>comprimento</a:t>
                </a:r>
                <a:r>
                  <a:rPr lang="pt-BR" sz="2800" cap="none" dirty="0"/>
                  <a:t> de uma cadeia é o número de símbolos que ela contém. Se </a:t>
                </a:r>
                <a14:m>
                  <m:oMath xmlns:m="http://schemas.openxmlformats.org/officeDocument/2006/math">
                    <m:r>
                      <a:rPr lang="pt-BR" sz="2800" b="0" i="1" cap="none" smtClean="0">
                        <a:solidFill>
                          <a:srgbClr val="FF0000"/>
                        </a:solidFill>
                        <a:latin typeface="Cambria Math" panose="02040503050406030204" pitchFamily="18" charset="0"/>
                      </a:rPr>
                      <m:t>𝑤</m:t>
                    </m:r>
                  </m:oMath>
                </a14:m>
                <a:r>
                  <a:rPr lang="pt-BR" sz="2800" cap="none" dirty="0"/>
                  <a:t> é uma cadeia, então seu comprimento é representado por </a:t>
                </a:r>
                <a14:m>
                  <m:oMath xmlns:m="http://schemas.openxmlformats.org/officeDocument/2006/math">
                    <m:d>
                      <m:dPr>
                        <m:begChr m:val="|"/>
                        <m:endChr m:val="|"/>
                        <m:ctrlPr>
                          <a:rPr lang="pt-BR" sz="2800" i="1" cap="none" smtClean="0">
                            <a:solidFill>
                              <a:srgbClr val="FF0000"/>
                            </a:solidFill>
                            <a:latin typeface="Cambria Math" panose="02040503050406030204" pitchFamily="18" charset="0"/>
                          </a:rPr>
                        </m:ctrlPr>
                      </m:dPr>
                      <m:e>
                        <m:r>
                          <a:rPr lang="pt-BR" sz="2800" b="0" i="1" cap="none" smtClean="0">
                            <a:solidFill>
                              <a:srgbClr val="FF0000"/>
                            </a:solidFill>
                            <a:latin typeface="Cambria Math" panose="02040503050406030204" pitchFamily="18" charset="0"/>
                          </a:rPr>
                          <m:t>𝑤</m:t>
                        </m:r>
                      </m:e>
                    </m:d>
                  </m:oMath>
                </a14:m>
                <a:r>
                  <a:rPr lang="pt-BR" sz="2800" cap="none" dirty="0"/>
                  <a:t>.</a:t>
                </a:r>
              </a:p>
              <a:p>
                <a:pPr algn="just"/>
                <a:r>
                  <a:rPr lang="pt-BR" sz="2800" cap="none" dirty="0"/>
                  <a:t>Uma </a:t>
                </a:r>
                <a:r>
                  <a:rPr lang="pt-BR" sz="2800" b="1" cap="none" dirty="0">
                    <a:solidFill>
                      <a:srgbClr val="FF0000"/>
                    </a:solidFill>
                  </a:rPr>
                  <a:t>cadeia vazia </a:t>
                </a:r>
                <a:r>
                  <a:rPr lang="pt-BR" sz="2800" cap="none" dirty="0"/>
                  <a:t>é uma cadeia de comprimento zero, e é representada por </a:t>
                </a:r>
                <a14:m>
                  <m:oMath xmlns:m="http://schemas.openxmlformats.org/officeDocument/2006/math">
                    <m:r>
                      <a:rPr lang="pt-BR" sz="2800" i="1" cap="none" smtClean="0">
                        <a:latin typeface="Cambria Math" panose="02040503050406030204" pitchFamily="18" charset="0"/>
                        <a:ea typeface="Cambria Math" panose="02040503050406030204" pitchFamily="18" charset="0"/>
                      </a:rPr>
                      <m:t>𝜀</m:t>
                    </m:r>
                  </m:oMath>
                </a14:m>
                <a:r>
                  <a:rPr lang="pt-BR" sz="2800" cap="none" dirty="0"/>
                  <a:t> (Épsilon). Uma cadeia sem símbolos é uma cadeia válida.</a:t>
                </a:r>
              </a:p>
              <a:p>
                <a:pPr algn="just"/>
                <a:r>
                  <a:rPr lang="pt-BR" sz="2800" cap="none" dirty="0"/>
                  <a:t>O </a:t>
                </a:r>
                <a:r>
                  <a:rPr lang="pt-BR" sz="2800" b="1" cap="none" dirty="0">
                    <a:solidFill>
                      <a:srgbClr val="FF0000"/>
                    </a:solidFill>
                  </a:rPr>
                  <a:t>reverso</a:t>
                </a:r>
                <a:r>
                  <a:rPr lang="pt-BR" sz="2800" cap="none" dirty="0"/>
                  <a:t> de uma cadeia é essa cadeia escrita na ordem inversa, é representado por </a:t>
                </a:r>
                <a14:m>
                  <m:oMath xmlns:m="http://schemas.openxmlformats.org/officeDocument/2006/math">
                    <m:sSup>
                      <m:sSupPr>
                        <m:ctrlPr>
                          <a:rPr lang="pt-BR" sz="2800" i="1" cap="none" smtClean="0">
                            <a:latin typeface="Cambria Math" panose="02040503050406030204" pitchFamily="18" charset="0"/>
                          </a:rPr>
                        </m:ctrlPr>
                      </m:sSupPr>
                      <m:e>
                        <m:r>
                          <a:rPr lang="pt-BR" sz="2800" b="0" i="1" cap="none" smtClean="0">
                            <a:latin typeface="Cambria Math" panose="02040503050406030204" pitchFamily="18" charset="0"/>
                          </a:rPr>
                          <m:t>𝑤</m:t>
                        </m:r>
                      </m:e>
                      <m:sup>
                        <m:r>
                          <a:rPr lang="pt-BR" sz="2800" b="0" i="1" cap="none" smtClean="0">
                            <a:latin typeface="Cambria Math" panose="02040503050406030204" pitchFamily="18" charset="0"/>
                          </a:rPr>
                          <m:t>𝑅</m:t>
                        </m:r>
                      </m:sup>
                    </m:sSup>
                  </m:oMath>
                </a14:m>
                <a:endParaRPr lang="pt-BR" sz="2800" cap="none" dirty="0"/>
              </a:p>
            </p:txBody>
          </p:sp>
        </mc:Choice>
        <mc:Fallback xmlns="">
          <p:sp>
            <p:nvSpPr>
              <p:cNvPr id="5" name="Espaço Reservado para Conteúdo 5">
                <a:extLst>
                  <a:ext uri="{FF2B5EF4-FFF2-40B4-BE49-F238E27FC236}">
                    <a16:creationId xmlns:a16="http://schemas.microsoft.com/office/drawing/2014/main" xmlns:a14="http://schemas.microsoft.com/office/drawing/2010/main" xmlns="" id="{7D4B232C-A757-4AE1-80C3-752B08629402}"/>
                  </a:ext>
                </a:extLst>
              </p:cNvPr>
              <p:cNvSpPr>
                <a:spLocks noGrp="1" noRot="1" noChangeAspect="1" noMove="1" noResize="1" noEditPoints="1" noAdjustHandles="1" noChangeArrowheads="1" noChangeShapeType="1" noTextEdit="1"/>
              </p:cNvSpPr>
              <p:nvPr>
                <p:ph idx="1"/>
              </p:nvPr>
            </p:nvSpPr>
            <p:spPr>
              <a:xfrm>
                <a:off x="913774" y="1209367"/>
                <a:ext cx="10364452" cy="5379921"/>
              </a:xfrm>
              <a:blipFill rotWithShape="0">
                <a:blip r:embed="rId2"/>
                <a:stretch>
                  <a:fillRect l="-941" t="-113" r="-1059"/>
                </a:stretch>
              </a:blipFill>
            </p:spPr>
            <p:txBody>
              <a:bodyPr/>
              <a:lstStyle/>
              <a:p>
                <a:r>
                  <a:rPr lang="pt-BR">
                    <a:noFill/>
                  </a:rPr>
                  <a:t> </a:t>
                </a:r>
              </a:p>
            </p:txBody>
          </p:sp>
        </mc:Fallback>
      </mc:AlternateContent>
      <p:sp>
        <p:nvSpPr>
          <p:cNvPr id="3" name="Espaço Reservado para Número de Slide 2"/>
          <p:cNvSpPr>
            <a:spLocks noGrp="1"/>
          </p:cNvSpPr>
          <p:nvPr>
            <p:ph type="sldNum" sz="quarter" idx="12"/>
          </p:nvPr>
        </p:nvSpPr>
        <p:spPr/>
        <p:txBody>
          <a:bodyPr/>
          <a:lstStyle/>
          <a:p>
            <a:fld id="{F631A6C5-47D5-48C8-A12A-201366616B67}" type="slidenum">
              <a:rPr lang="pt-BR" smtClean="0"/>
              <a:t>59</a:t>
            </a:fld>
            <a:endParaRPr lang="pt-BR"/>
          </a:p>
        </p:txBody>
      </p:sp>
    </p:spTree>
    <p:extLst>
      <p:ext uri="{BB962C8B-B14F-4D97-AF65-F5344CB8AC3E}">
        <p14:creationId xmlns:p14="http://schemas.microsoft.com/office/powerpoint/2010/main" val="1381495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r>
              <a:rPr lang="pt-BR" sz="4400" cap="none" dirty="0"/>
              <a:t>Apresentação da Disciplina</a:t>
            </a:r>
          </a:p>
        </p:txBody>
      </p:sp>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179870"/>
            <a:ext cx="10364452" cy="4852220"/>
          </a:xfrm>
        </p:spPr>
        <p:txBody>
          <a:bodyPr>
            <a:normAutofit fontScale="92500"/>
          </a:bodyPr>
          <a:lstStyle/>
          <a:p>
            <a:pPr marL="0" indent="0">
              <a:buNone/>
            </a:pPr>
            <a:r>
              <a:rPr lang="pt-BR" sz="3200" b="1" cap="none" dirty="0"/>
              <a:t>Material Didático</a:t>
            </a:r>
          </a:p>
          <a:p>
            <a:pPr marL="0" indent="0">
              <a:buNone/>
            </a:pPr>
            <a:r>
              <a:rPr lang="pt-BR" sz="2800" u="sng" cap="none" dirty="0"/>
              <a:t>Complementar:</a:t>
            </a:r>
          </a:p>
          <a:p>
            <a:pPr marL="0" indent="0" algn="just">
              <a:buNone/>
            </a:pPr>
            <a:r>
              <a:rPr lang="pt-BR" sz="2800" cap="none" dirty="0"/>
              <a:t>DIVERIO, </a:t>
            </a:r>
            <a:r>
              <a:rPr lang="pt-BR" sz="2800" cap="none" dirty="0" err="1"/>
              <a:t>Tiaraju</a:t>
            </a:r>
            <a:r>
              <a:rPr lang="pt-BR" sz="2800" cap="none" dirty="0"/>
              <a:t> </a:t>
            </a:r>
            <a:r>
              <a:rPr lang="pt-BR" sz="2800" cap="none" dirty="0" err="1"/>
              <a:t>Asmuz</a:t>
            </a:r>
            <a:r>
              <a:rPr lang="pt-BR" sz="2800" cap="none" dirty="0"/>
              <a:t>; MENEZES, Paulo Fernando </a:t>
            </a:r>
            <a:r>
              <a:rPr lang="pt-BR" sz="2800" cap="none" dirty="0" err="1"/>
              <a:t>Blauth</a:t>
            </a:r>
            <a:r>
              <a:rPr lang="pt-BR" sz="2800" cap="none" dirty="0"/>
              <a:t>. </a:t>
            </a:r>
            <a:r>
              <a:rPr lang="pt-BR" sz="2800" b="1" cap="none" dirty="0"/>
              <a:t>Teoria da computação: máquinas universais e </a:t>
            </a:r>
            <a:r>
              <a:rPr lang="pt-BR" sz="2800" b="1" cap="none" dirty="0" err="1"/>
              <a:t>computabilidade</a:t>
            </a:r>
            <a:r>
              <a:rPr lang="pt-BR" sz="2800" cap="none" dirty="0"/>
              <a:t>. Bookman, 2008.  </a:t>
            </a:r>
          </a:p>
          <a:p>
            <a:pPr marL="0" indent="0" algn="just">
              <a:buNone/>
            </a:pPr>
            <a:r>
              <a:rPr lang="pt-BR" sz="2800" cap="none" dirty="0"/>
              <a:t>MENEZES, Paulo Fernando </a:t>
            </a:r>
            <a:r>
              <a:rPr lang="pt-BR" sz="2800" cap="none" dirty="0" err="1"/>
              <a:t>Blauth</a:t>
            </a:r>
            <a:r>
              <a:rPr lang="pt-BR" sz="2800" cap="none" dirty="0"/>
              <a:t>. </a:t>
            </a:r>
            <a:r>
              <a:rPr lang="pt-BR" sz="2800" b="1" cap="none" dirty="0"/>
              <a:t>Linguagens formais e autômatos</a:t>
            </a:r>
            <a:r>
              <a:rPr lang="pt-BR" sz="2800" cap="none" dirty="0"/>
              <a:t>. Bookman, 1999.  </a:t>
            </a:r>
          </a:p>
          <a:p>
            <a:pPr marL="0" indent="0" algn="just">
              <a:buNone/>
            </a:pPr>
            <a:r>
              <a:rPr lang="pt-BR" sz="2800" cap="none" dirty="0"/>
              <a:t>BROOKSHEAR, J. Glenn ; PIVETA, Eduardo </a:t>
            </a:r>
            <a:r>
              <a:rPr lang="pt-BR" sz="2800" cap="none" dirty="0" err="1"/>
              <a:t>Kessler</a:t>
            </a:r>
            <a:r>
              <a:rPr lang="pt-BR" sz="2800" cap="none" dirty="0"/>
              <a:t>. </a:t>
            </a:r>
            <a:r>
              <a:rPr lang="pt-BR" sz="2800" b="1" cap="none" dirty="0"/>
              <a:t>Ciência da computação : uma visão abrangente</a:t>
            </a:r>
            <a:r>
              <a:rPr lang="pt-BR" sz="2800" cap="none" dirty="0"/>
              <a:t>. Porto Alegre: Bookman, 2013. </a:t>
            </a:r>
          </a:p>
        </p:txBody>
      </p:sp>
      <p:sp>
        <p:nvSpPr>
          <p:cNvPr id="3" name="Espaço Reservado para Número de Slide 2"/>
          <p:cNvSpPr>
            <a:spLocks noGrp="1"/>
          </p:cNvSpPr>
          <p:nvPr>
            <p:ph type="sldNum" sz="quarter" idx="12"/>
          </p:nvPr>
        </p:nvSpPr>
        <p:spPr/>
        <p:txBody>
          <a:bodyPr/>
          <a:lstStyle/>
          <a:p>
            <a:fld id="{F631A6C5-47D5-48C8-A12A-201366616B67}" type="slidenum">
              <a:rPr lang="pt-BR" smtClean="0"/>
              <a:t>6</a:t>
            </a:fld>
            <a:endParaRPr lang="pt-BR"/>
          </a:p>
        </p:txBody>
      </p:sp>
    </p:spTree>
    <p:extLst>
      <p:ext uri="{BB962C8B-B14F-4D97-AF65-F5344CB8AC3E}">
        <p14:creationId xmlns:p14="http://schemas.microsoft.com/office/powerpoint/2010/main" val="8408178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Cadeias e Linguagens</a:t>
            </a:r>
          </a:p>
        </p:txBody>
      </p:sp>
      <mc:AlternateContent xmlns:mc="http://schemas.openxmlformats.org/markup-compatibility/2006" xmlns:a14="http://schemas.microsoft.com/office/drawing/2010/main">
        <mc:Choice Requires="a14">
          <p:sp>
            <p:nvSpPr>
              <p:cNvPr id="5"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marL="0" indent="0" algn="just">
                  <a:buNone/>
                </a:pPr>
                <a:r>
                  <a:rPr lang="pt-BR" sz="2800" cap="none" dirty="0"/>
                  <a:t>Exemplos:</a:t>
                </a:r>
              </a:p>
              <a:p>
                <a:pPr algn="just"/>
                <a14:m>
                  <m:oMath xmlns:m="http://schemas.openxmlformats.org/officeDocument/2006/math">
                    <m:sSub>
                      <m:sSubPr>
                        <m:ctrlPr>
                          <a:rPr lang="pt-BR" sz="2800" i="1" cap="none">
                            <a:latin typeface="Cambria Math" panose="02040503050406030204" pitchFamily="18" charset="0"/>
                          </a:rPr>
                        </m:ctrlPr>
                      </m:sSubPr>
                      <m:e>
                        <m:r>
                          <m:rPr>
                            <m:sty m:val="p"/>
                          </m:rPr>
                          <a:rPr lang="el-GR" sz="2800" i="1" cap="none">
                            <a:latin typeface="Cambria Math" panose="02040503050406030204" pitchFamily="18" charset="0"/>
                          </a:rPr>
                          <m:t>Σ</m:t>
                        </m:r>
                      </m:e>
                      <m:sub>
                        <m:r>
                          <a:rPr lang="pt-BR" sz="2800" i="1" cap="none">
                            <a:latin typeface="Cambria Math" panose="02040503050406030204" pitchFamily="18" charset="0"/>
                          </a:rPr>
                          <m:t>1</m:t>
                        </m:r>
                      </m:sub>
                    </m:sSub>
                    <m:r>
                      <a:rPr lang="pt-BR" sz="2800" i="1" cap="none">
                        <a:latin typeface="Cambria Math" panose="02040503050406030204" pitchFamily="18" charset="0"/>
                      </a:rPr>
                      <m:t>=</m:t>
                    </m:r>
                    <m:d>
                      <m:dPr>
                        <m:begChr m:val="{"/>
                        <m:endChr m:val="}"/>
                        <m:ctrlPr>
                          <a:rPr lang="pt-BR" sz="2800" i="1" cap="none">
                            <a:latin typeface="Cambria Math" panose="02040503050406030204" pitchFamily="18" charset="0"/>
                          </a:rPr>
                        </m:ctrlPr>
                      </m:dPr>
                      <m:e>
                        <m:r>
                          <a:rPr lang="pt-BR" sz="2800" i="1" cap="none">
                            <a:latin typeface="Cambria Math" panose="02040503050406030204" pitchFamily="18" charset="0"/>
                          </a:rPr>
                          <m:t>0, 1</m:t>
                        </m:r>
                      </m:e>
                    </m:d>
                  </m:oMath>
                </a14:m>
                <a:r>
                  <a:rPr lang="pt-BR" sz="2800" cap="none" dirty="0"/>
                  <a:t> pode gerar a cadeia </a:t>
                </a:r>
                <a14:m>
                  <m:oMath xmlns:m="http://schemas.openxmlformats.org/officeDocument/2006/math">
                    <m:r>
                      <a:rPr lang="pt-BR" sz="2800" b="0" i="1" cap="none" smtClean="0">
                        <a:latin typeface="Cambria Math" panose="02040503050406030204" pitchFamily="18" charset="0"/>
                      </a:rPr>
                      <m:t>𝑤</m:t>
                    </m:r>
                    <m:r>
                      <a:rPr lang="pt-BR" sz="2800" b="0" i="1" cap="none" smtClean="0">
                        <a:latin typeface="Cambria Math" panose="02040503050406030204" pitchFamily="18" charset="0"/>
                      </a:rPr>
                      <m:t>=01001</m:t>
                    </m:r>
                  </m:oMath>
                </a14:m>
                <a:r>
                  <a:rPr lang="pt-BR" sz="2800" cap="none" dirty="0"/>
                  <a:t>.</a:t>
                </a:r>
              </a:p>
              <a:p>
                <a:pPr algn="just"/>
                <a:r>
                  <a:rPr lang="pt-BR" sz="2800" cap="none" dirty="0"/>
                  <a:t>O comprimento de </a:t>
                </a:r>
                <a14:m>
                  <m:oMath xmlns:m="http://schemas.openxmlformats.org/officeDocument/2006/math">
                    <m:r>
                      <a:rPr lang="pt-BR" sz="2800" b="0" i="1" cap="none" smtClean="0">
                        <a:latin typeface="Cambria Math" panose="02040503050406030204" pitchFamily="18" charset="0"/>
                      </a:rPr>
                      <m:t>𝑤</m:t>
                    </m:r>
                  </m:oMath>
                </a14:m>
                <a:r>
                  <a:rPr lang="pt-BR" sz="2800" cap="none" dirty="0"/>
                  <a:t> é 5, isto é, </a:t>
                </a:r>
                <a14:m>
                  <m:oMath xmlns:m="http://schemas.openxmlformats.org/officeDocument/2006/math">
                    <m:d>
                      <m:dPr>
                        <m:begChr m:val="|"/>
                        <m:endChr m:val="|"/>
                        <m:ctrlPr>
                          <a:rPr lang="pt-BR" sz="2800" i="1" cap="none" smtClean="0">
                            <a:solidFill>
                              <a:schemeClr val="tx1"/>
                            </a:solidFill>
                            <a:latin typeface="Cambria Math" panose="02040503050406030204" pitchFamily="18" charset="0"/>
                          </a:rPr>
                        </m:ctrlPr>
                      </m:dPr>
                      <m:e>
                        <m:r>
                          <a:rPr lang="pt-BR" sz="2800" i="1" cap="none">
                            <a:solidFill>
                              <a:schemeClr val="tx1"/>
                            </a:solidFill>
                            <a:latin typeface="Cambria Math" panose="02040503050406030204" pitchFamily="18" charset="0"/>
                          </a:rPr>
                          <m:t>𝑤</m:t>
                        </m:r>
                      </m:e>
                    </m:d>
                    <m:r>
                      <a:rPr lang="pt-BR" sz="2800" b="0" i="1" cap="none" smtClean="0">
                        <a:solidFill>
                          <a:schemeClr val="tx1"/>
                        </a:solidFill>
                        <a:latin typeface="Cambria Math" panose="02040503050406030204" pitchFamily="18" charset="0"/>
                      </a:rPr>
                      <m:t>=5</m:t>
                    </m:r>
                  </m:oMath>
                </a14:m>
                <a:endParaRPr lang="pt-BR" sz="2800" cap="none" dirty="0">
                  <a:solidFill>
                    <a:schemeClr val="tx1"/>
                  </a:solidFill>
                </a:endParaRPr>
              </a:p>
              <a:p>
                <a:pPr algn="just"/>
                <a14:m>
                  <m:oMath xmlns:m="http://schemas.openxmlformats.org/officeDocument/2006/math">
                    <m:sSup>
                      <m:sSupPr>
                        <m:ctrlPr>
                          <a:rPr lang="pt-BR" sz="2800" i="1" cap="none">
                            <a:latin typeface="Cambria Math" panose="02040503050406030204" pitchFamily="18" charset="0"/>
                          </a:rPr>
                        </m:ctrlPr>
                      </m:sSupPr>
                      <m:e>
                        <m:r>
                          <a:rPr lang="pt-BR" sz="2800" i="1" cap="none">
                            <a:latin typeface="Cambria Math" panose="02040503050406030204" pitchFamily="18" charset="0"/>
                          </a:rPr>
                          <m:t>𝑤</m:t>
                        </m:r>
                      </m:e>
                      <m:sup>
                        <m:r>
                          <a:rPr lang="pt-BR" sz="2800" i="1" cap="none">
                            <a:latin typeface="Cambria Math" panose="02040503050406030204" pitchFamily="18" charset="0"/>
                          </a:rPr>
                          <m:t>𝑅</m:t>
                        </m:r>
                      </m:sup>
                    </m:sSup>
                    <m:r>
                      <a:rPr lang="pt-BR" sz="2800" b="0" i="1" cap="none" smtClean="0">
                        <a:latin typeface="Cambria Math" panose="02040503050406030204" pitchFamily="18" charset="0"/>
                      </a:rPr>
                      <m:t>=10010</m:t>
                    </m:r>
                  </m:oMath>
                </a14:m>
                <a:endParaRPr lang="pt-BR" sz="2800" cap="none" dirty="0"/>
              </a:p>
            </p:txBody>
          </p:sp>
        </mc:Choice>
        <mc:Fallback xmlns="">
          <p:sp>
            <p:nvSpPr>
              <p:cNvPr id="5" name="Espaço Reservado para Conteúdo 5">
                <a:extLst>
                  <a:ext uri="{FF2B5EF4-FFF2-40B4-BE49-F238E27FC236}">
                    <a16:creationId xmlns:a16="http://schemas.microsoft.com/office/drawing/2014/main" xmlns:a14="http://schemas.microsoft.com/office/drawing/2010/main" xmlns="" id="{7D4B232C-A757-4AE1-80C3-752B08629402}"/>
                  </a:ext>
                </a:extLst>
              </p:cNvPr>
              <p:cNvSpPr>
                <a:spLocks noGrp="1" noRot="1" noChangeAspect="1" noMove="1" noResize="1" noEditPoints="1" noAdjustHandles="1" noChangeArrowheads="1" noChangeShapeType="1" noTextEdit="1"/>
              </p:cNvSpPr>
              <p:nvPr>
                <p:ph idx="1"/>
              </p:nvPr>
            </p:nvSpPr>
            <p:spPr>
              <a:xfrm>
                <a:off x="913774" y="1209367"/>
                <a:ext cx="10364452" cy="5379921"/>
              </a:xfrm>
              <a:blipFill rotWithShape="0">
                <a:blip r:embed="rId2"/>
                <a:stretch>
                  <a:fillRect l="-1235" t="-227"/>
                </a:stretch>
              </a:blipFill>
            </p:spPr>
            <p:txBody>
              <a:bodyPr/>
              <a:lstStyle/>
              <a:p>
                <a:r>
                  <a:rPr lang="pt-BR">
                    <a:noFill/>
                  </a:rPr>
                  <a:t> </a:t>
                </a:r>
              </a:p>
            </p:txBody>
          </p:sp>
        </mc:Fallback>
      </mc:AlternateContent>
      <p:sp>
        <p:nvSpPr>
          <p:cNvPr id="3" name="Espaço Reservado para Número de Slide 2"/>
          <p:cNvSpPr>
            <a:spLocks noGrp="1"/>
          </p:cNvSpPr>
          <p:nvPr>
            <p:ph type="sldNum" sz="quarter" idx="12"/>
          </p:nvPr>
        </p:nvSpPr>
        <p:spPr/>
        <p:txBody>
          <a:bodyPr/>
          <a:lstStyle/>
          <a:p>
            <a:fld id="{F631A6C5-47D5-48C8-A12A-201366616B67}" type="slidenum">
              <a:rPr lang="pt-BR" smtClean="0"/>
              <a:t>60</a:t>
            </a:fld>
            <a:endParaRPr lang="pt-BR"/>
          </a:p>
        </p:txBody>
      </p:sp>
    </p:spTree>
    <p:extLst>
      <p:ext uri="{BB962C8B-B14F-4D97-AF65-F5344CB8AC3E}">
        <p14:creationId xmlns:p14="http://schemas.microsoft.com/office/powerpoint/2010/main" val="20920531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Cadeias e Linguagens</a:t>
            </a:r>
          </a:p>
        </p:txBody>
      </p:sp>
      <mc:AlternateContent xmlns:mc="http://schemas.openxmlformats.org/markup-compatibility/2006" xmlns:a14="http://schemas.microsoft.com/office/drawing/2010/main">
        <mc:Choice Requires="a14">
          <p:sp>
            <p:nvSpPr>
              <p:cNvPr id="5"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fontScale="92500"/>
              </a:bodyPr>
              <a:lstStyle/>
              <a:p>
                <a:pPr algn="just"/>
                <a:r>
                  <a:rPr lang="pt-BR" sz="2800" cap="none" dirty="0"/>
                  <a:t>A cadeia </a:t>
                </a:r>
                <a14:m>
                  <m:oMath xmlns:m="http://schemas.openxmlformats.org/officeDocument/2006/math">
                    <m:r>
                      <a:rPr lang="pt-BR" sz="2800" b="0" i="1" cap="none" smtClean="0">
                        <a:latin typeface="Cambria Math" panose="02040503050406030204" pitchFamily="18" charset="0"/>
                      </a:rPr>
                      <m:t>𝑧</m:t>
                    </m:r>
                  </m:oMath>
                </a14:m>
                <a:r>
                  <a:rPr lang="pt-BR" sz="2800" cap="none" dirty="0"/>
                  <a:t> é uma </a:t>
                </a:r>
                <a:r>
                  <a:rPr lang="pt-BR" sz="2800" b="1" cap="none" dirty="0">
                    <a:solidFill>
                      <a:srgbClr val="FF0000"/>
                    </a:solidFill>
                  </a:rPr>
                  <a:t>subcadeia</a:t>
                </a:r>
                <a:r>
                  <a:rPr lang="pt-BR" sz="2800" cap="none" dirty="0"/>
                  <a:t> de </a:t>
                </a:r>
                <a14:m>
                  <m:oMath xmlns:m="http://schemas.openxmlformats.org/officeDocument/2006/math">
                    <m:r>
                      <a:rPr lang="pt-BR" sz="2800" b="0" i="1" cap="none" smtClean="0">
                        <a:latin typeface="Cambria Math" panose="02040503050406030204" pitchFamily="18" charset="0"/>
                      </a:rPr>
                      <m:t>𝑤</m:t>
                    </m:r>
                  </m:oMath>
                </a14:m>
                <a:r>
                  <a:rPr lang="pt-BR" sz="2800" cap="none" dirty="0"/>
                  <a:t> se </a:t>
                </a:r>
                <a14:m>
                  <m:oMath xmlns:m="http://schemas.openxmlformats.org/officeDocument/2006/math">
                    <m:r>
                      <a:rPr lang="pt-BR" sz="2800" i="1" cap="none">
                        <a:latin typeface="Cambria Math" panose="02040503050406030204" pitchFamily="18" charset="0"/>
                      </a:rPr>
                      <m:t>𝑧</m:t>
                    </m:r>
                  </m:oMath>
                </a14:m>
                <a:r>
                  <a:rPr lang="pt-BR" sz="2800" cap="none" dirty="0"/>
                  <a:t> aparece consecutivamente dentro de </a:t>
                </a:r>
                <a14:m>
                  <m:oMath xmlns:m="http://schemas.openxmlformats.org/officeDocument/2006/math">
                    <m:r>
                      <a:rPr lang="pt-BR" sz="2800" b="0" i="1" cap="none" smtClean="0">
                        <a:latin typeface="Cambria Math" panose="02040503050406030204" pitchFamily="18" charset="0"/>
                      </a:rPr>
                      <m:t>𝑤</m:t>
                    </m:r>
                  </m:oMath>
                </a14:m>
                <a:r>
                  <a:rPr lang="pt-BR" sz="2800" cap="none" dirty="0"/>
                  <a:t>. Por exemplo, </a:t>
                </a:r>
                <a:r>
                  <a:rPr lang="pt-BR" sz="2800" i="1" cap="none" dirty="0" err="1"/>
                  <a:t>cad</a:t>
                </a:r>
                <a:r>
                  <a:rPr lang="pt-BR" sz="2800" cap="none" dirty="0"/>
                  <a:t> é uma subcadeia de </a:t>
                </a:r>
                <a:r>
                  <a:rPr lang="pt-BR" sz="2800" i="1" cap="none" dirty="0"/>
                  <a:t>abracadabra</a:t>
                </a:r>
                <a:r>
                  <a:rPr lang="pt-BR" sz="2800" cap="none" dirty="0"/>
                  <a:t>.</a:t>
                </a:r>
              </a:p>
              <a:p>
                <a:pPr algn="just"/>
                <a:r>
                  <a:rPr lang="pt-BR" sz="2800" cap="none" dirty="0"/>
                  <a:t>Se temos a cadeia </a:t>
                </a:r>
                <a14:m>
                  <m:oMath xmlns:m="http://schemas.openxmlformats.org/officeDocument/2006/math">
                    <m:r>
                      <a:rPr lang="pt-BR" sz="2800" b="0" i="1" cap="none" smtClean="0">
                        <a:latin typeface="Cambria Math" panose="02040503050406030204" pitchFamily="18" charset="0"/>
                      </a:rPr>
                      <m:t>𝑥</m:t>
                    </m:r>
                  </m:oMath>
                </a14:m>
                <a:r>
                  <a:rPr lang="pt-BR" sz="2800" cap="none" dirty="0"/>
                  <a:t> de comprimento </a:t>
                </a:r>
                <a14:m>
                  <m:oMath xmlns:m="http://schemas.openxmlformats.org/officeDocument/2006/math">
                    <m:r>
                      <a:rPr lang="pt-BR" sz="2800" b="0" i="1" cap="none" smtClean="0">
                        <a:latin typeface="Cambria Math" panose="02040503050406030204" pitchFamily="18" charset="0"/>
                      </a:rPr>
                      <m:t>𝑚</m:t>
                    </m:r>
                  </m:oMath>
                </a14:m>
                <a:r>
                  <a:rPr lang="pt-BR" sz="2800" cap="none" dirty="0"/>
                  <a:t> e a cadeia </a:t>
                </a:r>
                <a14:m>
                  <m:oMath xmlns:m="http://schemas.openxmlformats.org/officeDocument/2006/math">
                    <m:r>
                      <a:rPr lang="pt-BR" sz="2800" b="0" i="1" cap="none" smtClean="0">
                        <a:latin typeface="Cambria Math" panose="02040503050406030204" pitchFamily="18" charset="0"/>
                      </a:rPr>
                      <m:t>𝑦</m:t>
                    </m:r>
                  </m:oMath>
                </a14:m>
                <a:r>
                  <a:rPr lang="pt-BR" sz="2800" cap="none" dirty="0"/>
                  <a:t> de comprimento </a:t>
                </a:r>
                <a14:m>
                  <m:oMath xmlns:m="http://schemas.openxmlformats.org/officeDocument/2006/math">
                    <m:r>
                      <a:rPr lang="pt-BR" sz="2800" b="0" i="1" cap="none" smtClean="0">
                        <a:latin typeface="Cambria Math" panose="02040503050406030204" pitchFamily="18" charset="0"/>
                      </a:rPr>
                      <m:t>𝑛</m:t>
                    </m:r>
                  </m:oMath>
                </a14:m>
                <a:r>
                  <a:rPr lang="pt-BR" sz="2800" cap="none" dirty="0"/>
                  <a:t>, a </a:t>
                </a:r>
                <a:r>
                  <a:rPr lang="pt-BR" sz="2800" b="1" cap="none" dirty="0">
                    <a:solidFill>
                      <a:srgbClr val="FF0000"/>
                    </a:solidFill>
                  </a:rPr>
                  <a:t>concatenação</a:t>
                </a:r>
                <a:r>
                  <a:rPr lang="pt-BR" sz="2800" cap="none" dirty="0"/>
                  <a:t> de </a:t>
                </a:r>
                <a14:m>
                  <m:oMath xmlns:m="http://schemas.openxmlformats.org/officeDocument/2006/math">
                    <m:r>
                      <a:rPr lang="pt-BR" sz="2800" i="1" cap="none">
                        <a:latin typeface="Cambria Math" panose="02040503050406030204" pitchFamily="18" charset="0"/>
                      </a:rPr>
                      <m:t>𝑥</m:t>
                    </m:r>
                  </m:oMath>
                </a14:m>
                <a:r>
                  <a:rPr lang="pt-BR" sz="2800" cap="none" dirty="0"/>
                  <a:t> e </a:t>
                </a:r>
                <a14:m>
                  <m:oMath xmlns:m="http://schemas.openxmlformats.org/officeDocument/2006/math">
                    <m:r>
                      <a:rPr lang="pt-BR" sz="2800" i="1" cap="none">
                        <a:latin typeface="Cambria Math" panose="02040503050406030204" pitchFamily="18" charset="0"/>
                      </a:rPr>
                      <m:t>𝑦</m:t>
                    </m:r>
                  </m:oMath>
                </a14:m>
                <a:r>
                  <a:rPr lang="pt-BR" sz="2800" cap="none" dirty="0"/>
                  <a:t>, é escrito </a:t>
                </a:r>
                <a14:m>
                  <m:oMath xmlns:m="http://schemas.openxmlformats.org/officeDocument/2006/math">
                    <m:r>
                      <m:rPr>
                        <m:sty m:val="p"/>
                      </m:rPr>
                      <a:rPr lang="pt-BR" sz="2800" b="0" i="0" cap="none" smtClean="0">
                        <a:latin typeface="Cambria Math" panose="02040503050406030204" pitchFamily="18" charset="0"/>
                      </a:rPr>
                      <m:t>x</m:t>
                    </m:r>
                    <m:r>
                      <a:rPr lang="pt-BR" sz="2800" i="1" cap="none">
                        <a:latin typeface="Cambria Math" panose="02040503050406030204" pitchFamily="18" charset="0"/>
                      </a:rPr>
                      <m:t>𝑦</m:t>
                    </m:r>
                    <m:r>
                      <a:rPr lang="pt-BR" sz="2800" b="0" i="1" cap="none" smtClean="0">
                        <a:latin typeface="Cambria Math" panose="02040503050406030204" pitchFamily="18" charset="0"/>
                      </a:rPr>
                      <m:t>.</m:t>
                    </m:r>
                  </m:oMath>
                </a14:m>
                <a:r>
                  <a:rPr lang="pt-BR" sz="2800" cap="none" dirty="0"/>
                  <a:t> Ao concatenar uma cadeia em si própria podemos usar notação de expoente.</a:t>
                </a:r>
              </a:p>
              <a:p>
                <a:pPr algn="just"/>
                <a:r>
                  <a:rPr lang="pt-BR" sz="2800" cap="none" dirty="0"/>
                  <a:t>A </a:t>
                </a:r>
                <a:r>
                  <a:rPr lang="pt-BR" sz="2800" b="1" cap="none" dirty="0">
                    <a:solidFill>
                      <a:srgbClr val="FF0000"/>
                    </a:solidFill>
                  </a:rPr>
                  <a:t>ordenação lexicográﬁca </a:t>
                </a:r>
                <a:r>
                  <a:rPr lang="pt-BR" sz="2800" cap="none" dirty="0"/>
                  <a:t>de cadeias é a mesma que a ordenação familiar do dicionário, exceto que cadeias mais curtas precedem cadeias mais longas. Por exemplo, a ordenação lexicográﬁca de todas as cadeias sobre o alfabeto { 0,1 } é: (ε, 0, 1, 00, 01, 10, 11, 000, . . .).</a:t>
                </a:r>
              </a:p>
              <a:p>
                <a:pPr algn="just"/>
                <a:r>
                  <a:rPr lang="pt-BR" sz="2800" cap="none" dirty="0"/>
                  <a:t>Uma </a:t>
                </a:r>
                <a:r>
                  <a:rPr lang="pt-BR" sz="2800" b="1" cap="none" dirty="0">
                    <a:solidFill>
                      <a:srgbClr val="FF0000"/>
                    </a:solidFill>
                  </a:rPr>
                  <a:t>linguagem</a:t>
                </a:r>
                <a:r>
                  <a:rPr lang="pt-BR" sz="2800" cap="none" dirty="0"/>
                  <a:t> é um conjunto de cadeias.</a:t>
                </a:r>
              </a:p>
            </p:txBody>
          </p:sp>
        </mc:Choice>
        <mc:Fallback xmlns="">
          <p:sp>
            <p:nvSpPr>
              <p:cNvPr id="5" name="Espaço Reservado para Conteúdo 5">
                <a:extLst>
                  <a:ext uri="{FF2B5EF4-FFF2-40B4-BE49-F238E27FC236}">
                    <a16:creationId xmlns:a16="http://schemas.microsoft.com/office/drawing/2014/main" xmlns:a14="http://schemas.microsoft.com/office/drawing/2010/main" xmlns="" id="{7D4B232C-A757-4AE1-80C3-752B08629402}"/>
                  </a:ext>
                </a:extLst>
              </p:cNvPr>
              <p:cNvSpPr>
                <a:spLocks noGrp="1" noRot="1" noChangeAspect="1" noMove="1" noResize="1" noEditPoints="1" noAdjustHandles="1" noChangeArrowheads="1" noChangeShapeType="1" noTextEdit="1"/>
              </p:cNvSpPr>
              <p:nvPr>
                <p:ph idx="1"/>
              </p:nvPr>
            </p:nvSpPr>
            <p:spPr>
              <a:xfrm>
                <a:off x="913774" y="1209367"/>
                <a:ext cx="10364452" cy="5379921"/>
              </a:xfrm>
              <a:blipFill rotWithShape="0">
                <a:blip r:embed="rId2"/>
                <a:stretch>
                  <a:fillRect l="-941" t="-113" r="-1059"/>
                </a:stretch>
              </a:blipFill>
            </p:spPr>
            <p:txBody>
              <a:bodyPr/>
              <a:lstStyle/>
              <a:p>
                <a:r>
                  <a:rPr lang="pt-BR">
                    <a:noFill/>
                  </a:rPr>
                  <a:t> </a:t>
                </a:r>
              </a:p>
            </p:txBody>
          </p:sp>
        </mc:Fallback>
      </mc:AlternateContent>
      <p:sp>
        <p:nvSpPr>
          <p:cNvPr id="3" name="Espaço Reservado para Número de Slide 2"/>
          <p:cNvSpPr>
            <a:spLocks noGrp="1"/>
          </p:cNvSpPr>
          <p:nvPr>
            <p:ph type="sldNum" sz="quarter" idx="12"/>
          </p:nvPr>
        </p:nvSpPr>
        <p:spPr/>
        <p:txBody>
          <a:bodyPr/>
          <a:lstStyle/>
          <a:p>
            <a:fld id="{F631A6C5-47D5-48C8-A12A-201366616B67}" type="slidenum">
              <a:rPr lang="pt-BR" smtClean="0"/>
              <a:t>61</a:t>
            </a:fld>
            <a:endParaRPr lang="pt-BR"/>
          </a:p>
        </p:txBody>
      </p:sp>
    </p:spTree>
    <p:extLst>
      <p:ext uri="{BB962C8B-B14F-4D97-AF65-F5344CB8AC3E}">
        <p14:creationId xmlns:p14="http://schemas.microsoft.com/office/powerpoint/2010/main" val="21325185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Cadeias e Linguagens</a:t>
            </a:r>
          </a:p>
        </p:txBody>
      </p:sp>
      <mc:AlternateContent xmlns:mc="http://schemas.openxmlformats.org/markup-compatibility/2006" xmlns:a14="http://schemas.microsoft.com/office/drawing/2010/main">
        <mc:Choice Requires="a14">
          <p:sp>
            <p:nvSpPr>
              <p:cNvPr id="5"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marL="0" indent="0" algn="just">
                  <a:buNone/>
                </a:pPr>
                <a:r>
                  <a:rPr lang="pt-BR" sz="2800" cap="none" dirty="0"/>
                  <a:t>Exemplos:</a:t>
                </a:r>
              </a:p>
              <a:p>
                <a:pPr algn="just"/>
                <a14:m>
                  <m:oMath xmlns:m="http://schemas.openxmlformats.org/officeDocument/2006/math">
                    <m:r>
                      <a:rPr lang="pt-BR" sz="2800" b="0" i="1" cap="none" smtClean="0">
                        <a:latin typeface="Cambria Math" panose="02040503050406030204" pitchFamily="18" charset="0"/>
                      </a:rPr>
                      <m:t>𝑤</m:t>
                    </m:r>
                    <m:r>
                      <a:rPr lang="pt-BR" sz="2800" b="0" i="1" cap="none" smtClean="0">
                        <a:latin typeface="Cambria Math" panose="02040503050406030204" pitchFamily="18" charset="0"/>
                      </a:rPr>
                      <m:t>=01001</m:t>
                    </m:r>
                  </m:oMath>
                </a14:m>
                <a:r>
                  <a:rPr lang="pt-BR" sz="2800" cap="none" dirty="0"/>
                  <a:t> é uma cadeia, e </a:t>
                </a:r>
                <a14:m>
                  <m:oMath xmlns:m="http://schemas.openxmlformats.org/officeDocument/2006/math">
                    <m:r>
                      <a:rPr lang="pt-BR" sz="2800" b="0" i="1" cap="none" smtClean="0">
                        <a:latin typeface="Cambria Math" panose="02040503050406030204" pitchFamily="18" charset="0"/>
                      </a:rPr>
                      <m:t>𝑧</m:t>
                    </m:r>
                    <m:r>
                      <a:rPr lang="pt-BR" sz="2800" b="0" i="1" cap="none" smtClean="0">
                        <a:latin typeface="Cambria Math" panose="02040503050406030204" pitchFamily="18" charset="0"/>
                      </a:rPr>
                      <m:t>=100</m:t>
                    </m:r>
                  </m:oMath>
                </a14:m>
                <a:r>
                  <a:rPr lang="pt-BR" sz="2800" cap="none" dirty="0"/>
                  <a:t> é a subcadeia de </a:t>
                </a:r>
                <a14:m>
                  <m:oMath xmlns:m="http://schemas.openxmlformats.org/officeDocument/2006/math">
                    <m:r>
                      <a:rPr lang="pt-BR" sz="2800" b="0" i="1" cap="none" smtClean="0">
                        <a:latin typeface="Cambria Math" panose="02040503050406030204" pitchFamily="18" charset="0"/>
                      </a:rPr>
                      <m:t>𝑤</m:t>
                    </m:r>
                  </m:oMath>
                </a14:m>
                <a:r>
                  <a:rPr lang="pt-BR" sz="2800" cap="none" dirty="0"/>
                  <a:t>.</a:t>
                </a:r>
              </a:p>
              <a:p>
                <a:pPr algn="just"/>
                <a:r>
                  <a:rPr lang="pt-BR" sz="2800" cap="none" dirty="0"/>
                  <a:t>Se </a:t>
                </a:r>
                <a14:m>
                  <m:oMath xmlns:m="http://schemas.openxmlformats.org/officeDocument/2006/math">
                    <m:r>
                      <a:rPr lang="pt-BR" sz="2800" b="0" i="1" cap="none" smtClean="0">
                        <a:latin typeface="Cambria Math" panose="02040503050406030204" pitchFamily="18" charset="0"/>
                      </a:rPr>
                      <m:t>𝑦</m:t>
                    </m:r>
                    <m:r>
                      <a:rPr lang="pt-BR" sz="2800" b="0" i="1" cap="none" smtClean="0">
                        <a:latin typeface="Cambria Math" panose="02040503050406030204" pitchFamily="18" charset="0"/>
                      </a:rPr>
                      <m:t>=</m:t>
                    </m:r>
                    <m:r>
                      <a:rPr lang="pt-BR" sz="2800" b="0" i="1" cap="none" smtClean="0">
                        <a:latin typeface="Cambria Math" panose="02040503050406030204" pitchFamily="18" charset="0"/>
                      </a:rPr>
                      <m:t>𝑐𝑐𝑐𝑑𝑎</m:t>
                    </m:r>
                  </m:oMath>
                </a14:m>
                <a:r>
                  <a:rPr lang="pt-BR" sz="2800" cap="none" dirty="0"/>
                  <a:t> é uma cadeia, então </a:t>
                </a:r>
                <a14:m>
                  <m:oMath xmlns:m="http://schemas.openxmlformats.org/officeDocument/2006/math">
                    <m:r>
                      <a:rPr lang="pt-BR" sz="2800" b="0" i="1" cap="none" smtClean="0">
                        <a:latin typeface="Cambria Math" panose="02040503050406030204" pitchFamily="18" charset="0"/>
                      </a:rPr>
                      <m:t>𝑧𝑦</m:t>
                    </m:r>
                    <m:r>
                      <a:rPr lang="pt-BR" sz="2800" b="0" i="1" cap="none" smtClean="0">
                        <a:latin typeface="Cambria Math" panose="02040503050406030204" pitchFamily="18" charset="0"/>
                      </a:rPr>
                      <m:t>=100</m:t>
                    </m:r>
                    <m:r>
                      <a:rPr lang="pt-BR" sz="2800" b="0" i="1" cap="none" smtClean="0">
                        <a:latin typeface="Cambria Math" panose="02040503050406030204" pitchFamily="18" charset="0"/>
                      </a:rPr>
                      <m:t>𝑐𝑐𝑐𝑑𝑎</m:t>
                    </m:r>
                    <m:r>
                      <a:rPr lang="pt-BR" sz="2800" b="0" i="0" cap="none" smtClean="0">
                        <a:latin typeface="Cambria Math" panose="02040503050406030204" pitchFamily="18" charset="0"/>
                      </a:rPr>
                      <m:t> </m:t>
                    </m:r>
                  </m:oMath>
                </a14:m>
                <a:r>
                  <a:rPr lang="pt-BR" sz="2800" cap="none" dirty="0"/>
                  <a:t>é uma cadeia concatenada.</a:t>
                </a:r>
              </a:p>
              <a:p>
                <a:pPr algn="just"/>
                <a14:m>
                  <m:oMath xmlns:m="http://schemas.openxmlformats.org/officeDocument/2006/math">
                    <m:sSub>
                      <m:sSubPr>
                        <m:ctrlPr>
                          <a:rPr lang="pt-BR" sz="2800" i="1" cap="none" smtClean="0">
                            <a:latin typeface="Cambria Math" panose="02040503050406030204" pitchFamily="18" charset="0"/>
                          </a:rPr>
                        </m:ctrlPr>
                      </m:sSubPr>
                      <m:e>
                        <m:r>
                          <a:rPr lang="pt-BR" sz="2800" b="0" i="1" cap="none" smtClean="0">
                            <a:latin typeface="Cambria Math" panose="02040503050406030204" pitchFamily="18" charset="0"/>
                          </a:rPr>
                          <m:t>𝑤</m:t>
                        </m:r>
                      </m:e>
                      <m:sub>
                        <m:r>
                          <a:rPr lang="pt-BR" sz="2800" b="0" i="1" cap="none" smtClean="0">
                            <a:latin typeface="Cambria Math" panose="02040503050406030204" pitchFamily="18" charset="0"/>
                          </a:rPr>
                          <m:t>1</m:t>
                        </m:r>
                      </m:sub>
                    </m:sSub>
                    <m:r>
                      <a:rPr lang="pt-BR" sz="2800" b="0" i="1" cap="none" smtClean="0">
                        <a:latin typeface="Cambria Math" panose="02040503050406030204" pitchFamily="18" charset="0"/>
                      </a:rPr>
                      <m:t>=</m:t>
                    </m:r>
                    <m:r>
                      <a:rPr lang="pt-BR" sz="2800" b="0" i="1" cap="none" smtClean="0">
                        <a:latin typeface="Cambria Math" panose="02040503050406030204" pitchFamily="18" charset="0"/>
                      </a:rPr>
                      <m:t>𝑎𝑎𝑎</m:t>
                    </m:r>
                  </m:oMath>
                </a14:m>
                <a:r>
                  <a:rPr lang="pt-BR" sz="2800" cap="none" dirty="0"/>
                  <a:t> e </a:t>
                </a:r>
                <a14:m>
                  <m:oMath xmlns:m="http://schemas.openxmlformats.org/officeDocument/2006/math">
                    <m:sSub>
                      <m:sSubPr>
                        <m:ctrlPr>
                          <a:rPr lang="pt-BR" sz="2800" i="1" cap="none" smtClean="0">
                            <a:latin typeface="Cambria Math" panose="02040503050406030204" pitchFamily="18" charset="0"/>
                          </a:rPr>
                        </m:ctrlPr>
                      </m:sSubPr>
                      <m:e>
                        <m:r>
                          <a:rPr lang="pt-BR" sz="2800" b="0" i="1" cap="none" smtClean="0">
                            <a:latin typeface="Cambria Math" panose="02040503050406030204" pitchFamily="18" charset="0"/>
                          </a:rPr>
                          <m:t>𝑤</m:t>
                        </m:r>
                      </m:e>
                      <m:sub>
                        <m:r>
                          <a:rPr lang="pt-BR" sz="2800" b="0" i="1" cap="none" smtClean="0">
                            <a:latin typeface="Cambria Math" panose="02040503050406030204" pitchFamily="18" charset="0"/>
                          </a:rPr>
                          <m:t>2</m:t>
                        </m:r>
                      </m:sub>
                    </m:sSub>
                    <m:r>
                      <a:rPr lang="pt-BR" sz="2800" b="0" i="1" cap="none" smtClean="0">
                        <a:latin typeface="Cambria Math" panose="02040503050406030204" pitchFamily="18" charset="0"/>
                      </a:rPr>
                      <m:t>=</m:t>
                    </m:r>
                    <m:r>
                      <a:rPr lang="pt-BR" sz="2800" b="0" i="1" cap="none" smtClean="0">
                        <a:latin typeface="Cambria Math" panose="02040503050406030204" pitchFamily="18" charset="0"/>
                      </a:rPr>
                      <m:t>𝑎𝑎</m:t>
                    </m:r>
                  </m:oMath>
                </a14:m>
                <a:r>
                  <a:rPr lang="pt-BR" sz="2800" cap="none" dirty="0"/>
                  <a:t>, então </a:t>
                </a:r>
                <a14:m>
                  <m:oMath xmlns:m="http://schemas.openxmlformats.org/officeDocument/2006/math">
                    <m:sSub>
                      <m:sSubPr>
                        <m:ctrlPr>
                          <a:rPr lang="pt-BR" sz="2800" i="1" cap="none">
                            <a:latin typeface="Cambria Math" panose="02040503050406030204" pitchFamily="18" charset="0"/>
                          </a:rPr>
                        </m:ctrlPr>
                      </m:sSubPr>
                      <m:e>
                        <m:r>
                          <a:rPr lang="pt-BR" sz="2800" i="1" cap="none">
                            <a:latin typeface="Cambria Math" panose="02040503050406030204" pitchFamily="18" charset="0"/>
                          </a:rPr>
                          <m:t>𝑤</m:t>
                        </m:r>
                      </m:e>
                      <m:sub>
                        <m:r>
                          <a:rPr lang="pt-BR" sz="2800" i="1" cap="none">
                            <a:latin typeface="Cambria Math" panose="02040503050406030204" pitchFamily="18" charset="0"/>
                          </a:rPr>
                          <m:t>1</m:t>
                        </m:r>
                      </m:sub>
                    </m:sSub>
                    <m:r>
                      <a:rPr lang="pt-BR" sz="2800" b="0" i="1" cap="none" smtClean="0">
                        <a:latin typeface="Cambria Math" panose="02040503050406030204" pitchFamily="18" charset="0"/>
                      </a:rPr>
                      <m:t>+</m:t>
                    </m:r>
                    <m:sSub>
                      <m:sSubPr>
                        <m:ctrlPr>
                          <a:rPr lang="pt-BR" sz="2800" i="1" cap="none">
                            <a:latin typeface="Cambria Math" panose="02040503050406030204" pitchFamily="18" charset="0"/>
                          </a:rPr>
                        </m:ctrlPr>
                      </m:sSubPr>
                      <m:e>
                        <m:r>
                          <a:rPr lang="pt-BR" sz="2800" i="1" cap="none">
                            <a:latin typeface="Cambria Math" panose="02040503050406030204" pitchFamily="18" charset="0"/>
                          </a:rPr>
                          <m:t>𝑤</m:t>
                        </m:r>
                      </m:e>
                      <m:sub>
                        <m:r>
                          <a:rPr lang="pt-BR" sz="2800" b="0" i="1" cap="none" smtClean="0">
                            <a:latin typeface="Cambria Math" panose="02040503050406030204" pitchFamily="18" charset="0"/>
                          </a:rPr>
                          <m:t>2</m:t>
                        </m:r>
                      </m:sub>
                    </m:sSub>
                    <m:r>
                      <a:rPr lang="pt-BR" sz="2800" b="0" i="1" cap="none" smtClean="0">
                        <a:latin typeface="Cambria Math" panose="02040503050406030204" pitchFamily="18" charset="0"/>
                      </a:rPr>
                      <m:t>=</m:t>
                    </m:r>
                    <m:sSup>
                      <m:sSupPr>
                        <m:ctrlPr>
                          <a:rPr lang="pt-BR" sz="2800" b="0" i="1" cap="none" smtClean="0">
                            <a:latin typeface="Cambria Math" panose="02040503050406030204" pitchFamily="18" charset="0"/>
                          </a:rPr>
                        </m:ctrlPr>
                      </m:sSupPr>
                      <m:e>
                        <m:r>
                          <a:rPr lang="pt-BR" sz="2800" b="0" i="1" cap="none" smtClean="0">
                            <a:latin typeface="Cambria Math" panose="02040503050406030204" pitchFamily="18" charset="0"/>
                          </a:rPr>
                          <m:t>𝑎</m:t>
                        </m:r>
                      </m:e>
                      <m:sup>
                        <m:r>
                          <a:rPr lang="pt-BR" sz="2800" b="0" i="1" cap="none" smtClean="0">
                            <a:latin typeface="Cambria Math" panose="02040503050406030204" pitchFamily="18" charset="0"/>
                          </a:rPr>
                          <m:t>5</m:t>
                        </m:r>
                      </m:sup>
                    </m:sSup>
                  </m:oMath>
                </a14:m>
                <a:r>
                  <a:rPr lang="pt-BR" sz="2800" cap="none" dirty="0"/>
                  <a:t>. </a:t>
                </a:r>
              </a:p>
            </p:txBody>
          </p:sp>
        </mc:Choice>
        <mc:Fallback xmlns="">
          <p:sp>
            <p:nvSpPr>
              <p:cNvPr id="5" name="Espaço Reservado para Conteúdo 5">
                <a:extLst>
                  <a:ext uri="{FF2B5EF4-FFF2-40B4-BE49-F238E27FC236}">
                    <a16:creationId xmlns:a16="http://schemas.microsoft.com/office/drawing/2014/main" id="{7D4B232C-A757-4AE1-80C3-752B08629402}"/>
                  </a:ext>
                </a:extLst>
              </p:cNvPr>
              <p:cNvSpPr>
                <a:spLocks noGrp="1" noRot="1" noChangeAspect="1" noMove="1" noResize="1" noEditPoints="1" noAdjustHandles="1" noChangeArrowheads="1" noChangeShapeType="1" noTextEdit="1"/>
              </p:cNvSpPr>
              <p:nvPr>
                <p:ph idx="1"/>
              </p:nvPr>
            </p:nvSpPr>
            <p:spPr>
              <a:xfrm>
                <a:off x="913774" y="1209367"/>
                <a:ext cx="10364452" cy="5379921"/>
              </a:xfrm>
              <a:blipFill>
                <a:blip r:embed="rId2"/>
                <a:stretch>
                  <a:fillRect l="-1235" t="-227" r="-1176"/>
                </a:stretch>
              </a:blipFill>
            </p:spPr>
            <p:txBody>
              <a:bodyPr/>
              <a:lstStyle/>
              <a:p>
                <a:r>
                  <a:rPr lang="pt-BR">
                    <a:noFill/>
                  </a:rPr>
                  <a:t> </a:t>
                </a:r>
              </a:p>
            </p:txBody>
          </p:sp>
        </mc:Fallback>
      </mc:AlternateContent>
      <p:sp>
        <p:nvSpPr>
          <p:cNvPr id="3" name="Espaço Reservado para Número de Slide 2"/>
          <p:cNvSpPr>
            <a:spLocks noGrp="1"/>
          </p:cNvSpPr>
          <p:nvPr>
            <p:ph type="sldNum" sz="quarter" idx="12"/>
          </p:nvPr>
        </p:nvSpPr>
        <p:spPr/>
        <p:txBody>
          <a:bodyPr/>
          <a:lstStyle/>
          <a:p>
            <a:fld id="{F631A6C5-47D5-48C8-A12A-201366616B67}" type="slidenum">
              <a:rPr lang="pt-BR" smtClean="0"/>
              <a:t>62</a:t>
            </a:fld>
            <a:endParaRPr lang="pt-BR"/>
          </a:p>
        </p:txBody>
      </p:sp>
    </p:spTree>
    <p:extLst>
      <p:ext uri="{BB962C8B-B14F-4D97-AF65-F5344CB8AC3E}">
        <p14:creationId xmlns:p14="http://schemas.microsoft.com/office/powerpoint/2010/main" val="40021862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Cadeias e Linguagens</a:t>
            </a:r>
          </a:p>
        </p:txBody>
      </p:sp>
      <mc:AlternateContent xmlns:mc="http://schemas.openxmlformats.org/markup-compatibility/2006" xmlns:a14="http://schemas.microsoft.com/office/drawing/2010/main">
        <mc:Choice Requires="a14">
          <p:sp>
            <p:nvSpPr>
              <p:cNvPr id="5"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marL="0" indent="0" algn="just">
                  <a:buNone/>
                </a:pPr>
                <a:endParaRPr lang="pt-BR" sz="2800" cap="none" dirty="0"/>
              </a:p>
              <a:p>
                <a:pPr marL="0" indent="0" algn="just">
                  <a:buNone/>
                </a:pPr>
                <a:r>
                  <a:rPr lang="pt-BR" sz="2800" cap="none" dirty="0"/>
                  <a:t>A </a:t>
                </a:r>
                <a:r>
                  <a:rPr lang="pt-BR" sz="2800" b="1" cap="none" dirty="0">
                    <a:solidFill>
                      <a:srgbClr val="FF0000"/>
                    </a:solidFill>
                  </a:rPr>
                  <a:t>operação de concatenação</a:t>
                </a:r>
                <a:r>
                  <a:rPr lang="pt-BR" sz="2800" cap="none" dirty="0"/>
                  <a:t> satisfaz às seguintes propriedades:</a:t>
                </a:r>
              </a:p>
              <a:p>
                <a:pPr algn="just">
                  <a:buFont typeface="Wingdings" panose="05000000000000000000" pitchFamily="2" charset="2"/>
                  <a:buChar char="Ø"/>
                </a:pPr>
                <a:r>
                  <a:rPr lang="pt-BR" sz="2800" b="1" i="1" cap="none" dirty="0"/>
                  <a:t>Associativa</a:t>
                </a:r>
                <a:r>
                  <a:rPr lang="pt-BR" sz="2800" cap="none" dirty="0"/>
                  <a:t>: </a:t>
                </a:r>
                <a14:m>
                  <m:oMath xmlns:m="http://schemas.openxmlformats.org/officeDocument/2006/math">
                    <m:r>
                      <a:rPr lang="pt-BR" sz="2800" b="0" i="1" cap="none" smtClean="0">
                        <a:latin typeface="Cambria Math" panose="02040503050406030204" pitchFamily="18" charset="0"/>
                      </a:rPr>
                      <m:t>𝑣</m:t>
                    </m:r>
                    <m:d>
                      <m:dPr>
                        <m:ctrlPr>
                          <a:rPr lang="pt-BR" sz="2800" b="0" i="1" cap="none" smtClean="0">
                            <a:latin typeface="Cambria Math" panose="02040503050406030204" pitchFamily="18" charset="0"/>
                          </a:rPr>
                        </m:ctrlPr>
                      </m:dPr>
                      <m:e>
                        <m:r>
                          <a:rPr lang="pt-BR" sz="2800" b="0" i="1" cap="none" smtClean="0">
                            <a:latin typeface="Cambria Math" panose="02040503050406030204" pitchFamily="18" charset="0"/>
                          </a:rPr>
                          <m:t>𝑤𝑡</m:t>
                        </m:r>
                      </m:e>
                    </m:d>
                    <m:r>
                      <a:rPr lang="pt-BR" sz="2800" b="0" i="1" cap="none" smtClean="0">
                        <a:latin typeface="Cambria Math" panose="02040503050406030204" pitchFamily="18" charset="0"/>
                      </a:rPr>
                      <m:t>=</m:t>
                    </m:r>
                    <m:d>
                      <m:dPr>
                        <m:ctrlPr>
                          <a:rPr lang="pt-BR" sz="2800" b="0" i="1" cap="none" smtClean="0">
                            <a:latin typeface="Cambria Math" panose="02040503050406030204" pitchFamily="18" charset="0"/>
                          </a:rPr>
                        </m:ctrlPr>
                      </m:dPr>
                      <m:e>
                        <m:r>
                          <a:rPr lang="pt-BR" sz="2800" b="0" i="1" cap="none" smtClean="0">
                            <a:latin typeface="Cambria Math" panose="02040503050406030204" pitchFamily="18" charset="0"/>
                          </a:rPr>
                          <m:t>𝑣𝑤</m:t>
                        </m:r>
                      </m:e>
                    </m:d>
                    <m:r>
                      <a:rPr lang="pt-BR" sz="2800" b="0" i="1" cap="none" smtClean="0">
                        <a:latin typeface="Cambria Math" panose="02040503050406030204" pitchFamily="18" charset="0"/>
                      </a:rPr>
                      <m:t>𝑡</m:t>
                    </m:r>
                  </m:oMath>
                </a14:m>
                <a:r>
                  <a:rPr lang="pt-BR" sz="2800" cap="none" dirty="0"/>
                  <a:t>. </a:t>
                </a:r>
              </a:p>
              <a:p>
                <a:pPr algn="just">
                  <a:buFont typeface="Wingdings" panose="05000000000000000000" pitchFamily="2" charset="2"/>
                  <a:buChar char="Ø"/>
                </a:pPr>
                <a:r>
                  <a:rPr lang="pt-BR" sz="2800" b="1" i="1" cap="none" dirty="0"/>
                  <a:t>Elemento neutro</a:t>
                </a:r>
                <a:r>
                  <a:rPr lang="pt-BR" sz="2800" cap="none" dirty="0"/>
                  <a:t>: </a:t>
                </a:r>
                <a14:m>
                  <m:oMath xmlns:m="http://schemas.openxmlformats.org/officeDocument/2006/math">
                    <m:r>
                      <a:rPr lang="pt-BR" sz="2800" i="1" cap="none" smtClean="0">
                        <a:latin typeface="Cambria Math" panose="02040503050406030204" pitchFamily="18" charset="0"/>
                        <a:ea typeface="Cambria Math" panose="02040503050406030204" pitchFamily="18" charset="0"/>
                      </a:rPr>
                      <m:t>𝜀</m:t>
                    </m:r>
                    <m:r>
                      <a:rPr lang="pt-BR" sz="2800" b="0" i="1" cap="none" smtClean="0">
                        <a:latin typeface="Cambria Math" panose="02040503050406030204" pitchFamily="18" charset="0"/>
                        <a:ea typeface="Cambria Math" panose="02040503050406030204" pitchFamily="18" charset="0"/>
                      </a:rPr>
                      <m:t> </m:t>
                    </m:r>
                    <m:r>
                      <a:rPr lang="pt-BR" sz="2800" b="0" i="1" cap="none" smtClean="0">
                        <a:latin typeface="Cambria Math" panose="02040503050406030204" pitchFamily="18" charset="0"/>
                        <a:ea typeface="Cambria Math" panose="02040503050406030204" pitchFamily="18" charset="0"/>
                      </a:rPr>
                      <m:t>𝑤</m:t>
                    </m:r>
                    <m:r>
                      <a:rPr lang="pt-BR" sz="2800" b="0" i="1" cap="none" smtClean="0">
                        <a:latin typeface="Cambria Math" panose="02040503050406030204" pitchFamily="18" charset="0"/>
                        <a:ea typeface="Cambria Math" panose="02040503050406030204" pitchFamily="18" charset="0"/>
                      </a:rPr>
                      <m:t>=</m:t>
                    </m:r>
                    <m:r>
                      <a:rPr lang="pt-BR" sz="2800" b="0" i="1" cap="none" smtClean="0">
                        <a:latin typeface="Cambria Math" panose="02040503050406030204" pitchFamily="18" charset="0"/>
                        <a:ea typeface="Cambria Math" panose="02040503050406030204" pitchFamily="18" charset="0"/>
                      </a:rPr>
                      <m:t>𝑤</m:t>
                    </m:r>
                    <m:r>
                      <a:rPr lang="pt-BR" sz="2800" b="0" i="1" cap="none" smtClean="0">
                        <a:latin typeface="Cambria Math" panose="02040503050406030204" pitchFamily="18" charset="0"/>
                        <a:ea typeface="Cambria Math" panose="02040503050406030204" pitchFamily="18" charset="0"/>
                      </a:rPr>
                      <m:t>=</m:t>
                    </m:r>
                    <m:r>
                      <a:rPr lang="pt-BR" sz="2800" b="0" i="1" cap="none" smtClean="0">
                        <a:latin typeface="Cambria Math" panose="02040503050406030204" pitchFamily="18" charset="0"/>
                        <a:ea typeface="Cambria Math" panose="02040503050406030204" pitchFamily="18" charset="0"/>
                      </a:rPr>
                      <m:t>𝑤</m:t>
                    </m:r>
                    <m:r>
                      <a:rPr lang="pt-BR" sz="2800" b="0" i="1" cap="none" smtClean="0">
                        <a:latin typeface="Cambria Math" panose="02040503050406030204" pitchFamily="18" charset="0"/>
                        <a:ea typeface="Cambria Math" panose="02040503050406030204" pitchFamily="18" charset="0"/>
                      </a:rPr>
                      <m:t>𝜀</m:t>
                    </m:r>
                  </m:oMath>
                </a14:m>
                <a:endParaRPr lang="pt-BR" sz="2800" cap="none" dirty="0"/>
              </a:p>
              <a:p>
                <a:pPr algn="just">
                  <a:buFont typeface="Wingdings" panose="05000000000000000000" pitchFamily="2" charset="2"/>
                  <a:buChar char="Ø"/>
                </a:pPr>
                <a:endParaRPr lang="pt-BR" sz="2800" cap="none" dirty="0"/>
              </a:p>
              <a:p>
                <a:pPr marL="0" indent="0" algn="just">
                  <a:buNone/>
                </a:pPr>
                <a:r>
                  <a:rPr lang="pt-BR" sz="2800" cap="none" dirty="0"/>
                  <a:t>Em todos os casos os parênteses podem ser omitidos.</a:t>
                </a:r>
              </a:p>
            </p:txBody>
          </p:sp>
        </mc:Choice>
        <mc:Fallback xmlns="">
          <p:sp>
            <p:nvSpPr>
              <p:cNvPr id="5" name="Espaço Reservado para Conteúdo 5">
                <a:extLst>
                  <a:ext uri="{FF2B5EF4-FFF2-40B4-BE49-F238E27FC236}">
                    <a16:creationId xmlns:a16="http://schemas.microsoft.com/office/drawing/2014/main" xmlns:a14="http://schemas.microsoft.com/office/drawing/2010/main" xmlns="" id="{7D4B232C-A757-4AE1-80C3-752B08629402}"/>
                  </a:ext>
                </a:extLst>
              </p:cNvPr>
              <p:cNvSpPr>
                <a:spLocks noGrp="1" noRot="1" noChangeAspect="1" noMove="1" noResize="1" noEditPoints="1" noAdjustHandles="1" noChangeArrowheads="1" noChangeShapeType="1" noTextEdit="1"/>
              </p:cNvSpPr>
              <p:nvPr>
                <p:ph idx="1"/>
              </p:nvPr>
            </p:nvSpPr>
            <p:spPr>
              <a:xfrm>
                <a:off x="913774" y="1209367"/>
                <a:ext cx="10364452" cy="5379921"/>
              </a:xfrm>
              <a:blipFill rotWithShape="0">
                <a:blip r:embed="rId2"/>
                <a:stretch>
                  <a:fillRect l="-1235"/>
                </a:stretch>
              </a:blipFill>
            </p:spPr>
            <p:txBody>
              <a:bodyPr/>
              <a:lstStyle/>
              <a:p>
                <a:r>
                  <a:rPr lang="pt-BR">
                    <a:noFill/>
                  </a:rPr>
                  <a:t> </a:t>
                </a:r>
              </a:p>
            </p:txBody>
          </p:sp>
        </mc:Fallback>
      </mc:AlternateContent>
      <p:sp>
        <p:nvSpPr>
          <p:cNvPr id="3" name="Espaço Reservado para Número de Slide 2"/>
          <p:cNvSpPr>
            <a:spLocks noGrp="1"/>
          </p:cNvSpPr>
          <p:nvPr>
            <p:ph type="sldNum" sz="quarter" idx="12"/>
          </p:nvPr>
        </p:nvSpPr>
        <p:spPr/>
        <p:txBody>
          <a:bodyPr/>
          <a:lstStyle/>
          <a:p>
            <a:fld id="{F631A6C5-47D5-48C8-A12A-201366616B67}" type="slidenum">
              <a:rPr lang="pt-BR" smtClean="0"/>
              <a:t>63</a:t>
            </a:fld>
            <a:endParaRPr lang="pt-BR"/>
          </a:p>
        </p:txBody>
      </p:sp>
    </p:spTree>
    <p:extLst>
      <p:ext uri="{BB962C8B-B14F-4D97-AF65-F5344CB8AC3E}">
        <p14:creationId xmlns:p14="http://schemas.microsoft.com/office/powerpoint/2010/main" val="26142320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Cadeias e Linguagens</a:t>
            </a:r>
          </a:p>
        </p:txBody>
      </p:sp>
      <mc:AlternateContent xmlns:mc="http://schemas.openxmlformats.org/markup-compatibility/2006" xmlns:a14="http://schemas.microsoft.com/office/drawing/2010/main">
        <mc:Choice Requires="a14">
          <p:sp>
            <p:nvSpPr>
              <p:cNvPr id="5"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algn="just"/>
                <a:endParaRPr lang="pt-BR" sz="2800" cap="none" dirty="0"/>
              </a:p>
              <a:p>
                <a:pPr algn="just"/>
                <a:r>
                  <a:rPr lang="pt-BR" sz="2800" cap="none" dirty="0"/>
                  <a:t>Se </a:t>
                </a:r>
                <a14:m>
                  <m:oMath xmlns:m="http://schemas.openxmlformats.org/officeDocument/2006/math">
                    <m:r>
                      <m:rPr>
                        <m:sty m:val="p"/>
                      </m:rPr>
                      <a:rPr lang="el-GR" sz="2800" i="1" cap="none">
                        <a:latin typeface="Cambria Math" panose="02040503050406030204" pitchFamily="18" charset="0"/>
                      </a:rPr>
                      <m:t>Σ</m:t>
                    </m:r>
                  </m:oMath>
                </a14:m>
                <a:r>
                  <a:rPr lang="pt-BR" sz="2800" cap="none" dirty="0"/>
                  <a:t> representa um alfabeto, então </a:t>
                </a:r>
                <a14:m>
                  <m:oMath xmlns:m="http://schemas.openxmlformats.org/officeDocument/2006/math">
                    <m:sSup>
                      <m:sSupPr>
                        <m:ctrlPr>
                          <a:rPr lang="pt-BR" sz="2800" i="1" cap="none" smtClean="0">
                            <a:latin typeface="Cambria Math" panose="02040503050406030204" pitchFamily="18" charset="0"/>
                          </a:rPr>
                        </m:ctrlPr>
                      </m:sSupPr>
                      <m:e>
                        <m:r>
                          <m:rPr>
                            <m:sty m:val="p"/>
                          </m:rPr>
                          <a:rPr lang="el-GR" sz="2800" i="1" cap="none">
                            <a:latin typeface="Cambria Math" panose="02040503050406030204" pitchFamily="18" charset="0"/>
                          </a:rPr>
                          <m:t>Σ</m:t>
                        </m:r>
                      </m:e>
                      <m:sup>
                        <m:r>
                          <a:rPr lang="pt-BR" sz="2800" b="0" i="1" cap="none" smtClean="0">
                            <a:latin typeface="Cambria Math" panose="02040503050406030204" pitchFamily="18" charset="0"/>
                          </a:rPr>
                          <m:t>∗</m:t>
                        </m:r>
                      </m:sup>
                    </m:sSup>
                  </m:oMath>
                </a14:m>
                <a:r>
                  <a:rPr lang="pt-BR" sz="2800" cap="none" dirty="0"/>
                  <a:t>denota o conjunto de todas as palavras possíveis sobre </a:t>
                </a:r>
                <a14:m>
                  <m:oMath xmlns:m="http://schemas.openxmlformats.org/officeDocument/2006/math">
                    <m:r>
                      <m:rPr>
                        <m:sty m:val="p"/>
                      </m:rPr>
                      <a:rPr lang="el-GR" sz="2800" i="1" cap="none">
                        <a:latin typeface="Cambria Math" panose="02040503050406030204" pitchFamily="18" charset="0"/>
                      </a:rPr>
                      <m:t>Σ</m:t>
                    </m:r>
                  </m:oMath>
                </a14:m>
                <a:r>
                  <a:rPr lang="pt-BR" sz="2800" cap="none" dirty="0"/>
                  <a:t>, e </a:t>
                </a:r>
                <a14:m>
                  <m:oMath xmlns:m="http://schemas.openxmlformats.org/officeDocument/2006/math">
                    <m:sSup>
                      <m:sSupPr>
                        <m:ctrlPr>
                          <a:rPr lang="pt-BR" sz="2800" i="1" cap="none" smtClean="0">
                            <a:latin typeface="Cambria Math" panose="02040503050406030204" pitchFamily="18" charset="0"/>
                          </a:rPr>
                        </m:ctrlPr>
                      </m:sSupPr>
                      <m:e>
                        <m:r>
                          <m:rPr>
                            <m:sty m:val="p"/>
                          </m:rPr>
                          <a:rPr lang="el-GR" sz="2800" i="1" cap="none">
                            <a:latin typeface="Cambria Math" panose="02040503050406030204" pitchFamily="18" charset="0"/>
                          </a:rPr>
                          <m:t>Σ</m:t>
                        </m:r>
                      </m:e>
                      <m:sup>
                        <m:r>
                          <a:rPr lang="pt-BR" sz="2800" b="0" i="1" cap="none" smtClean="0">
                            <a:latin typeface="Cambria Math" panose="02040503050406030204" pitchFamily="18" charset="0"/>
                          </a:rPr>
                          <m:t>+</m:t>
                        </m:r>
                      </m:sup>
                    </m:sSup>
                  </m:oMath>
                </a14:m>
                <a:r>
                  <a:rPr lang="pt-BR" sz="2800" cap="none" dirty="0"/>
                  <a:t>denota </a:t>
                </a:r>
                <a14:m>
                  <m:oMath xmlns:m="http://schemas.openxmlformats.org/officeDocument/2006/math">
                    <m:sSup>
                      <m:sSupPr>
                        <m:ctrlPr>
                          <a:rPr lang="pt-BR" sz="2800" i="1" cap="none">
                            <a:latin typeface="Cambria Math" panose="02040503050406030204" pitchFamily="18" charset="0"/>
                          </a:rPr>
                        </m:ctrlPr>
                      </m:sSupPr>
                      <m:e>
                        <m:r>
                          <m:rPr>
                            <m:sty m:val="p"/>
                          </m:rPr>
                          <a:rPr lang="el-GR" sz="2800" i="1" cap="none">
                            <a:latin typeface="Cambria Math" panose="02040503050406030204" pitchFamily="18" charset="0"/>
                          </a:rPr>
                          <m:t>Σ</m:t>
                        </m:r>
                      </m:e>
                      <m:sup>
                        <m:r>
                          <a:rPr lang="pt-BR" sz="2800" i="1" cap="none">
                            <a:latin typeface="Cambria Math" panose="02040503050406030204" pitchFamily="18" charset="0"/>
                          </a:rPr>
                          <m:t>∗</m:t>
                        </m:r>
                      </m:sup>
                    </m:sSup>
                    <m:r>
                      <a:rPr lang="pt-BR" sz="2800" b="0" i="1" cap="none" smtClean="0">
                        <a:latin typeface="Cambria Math" panose="02040503050406030204" pitchFamily="18" charset="0"/>
                      </a:rPr>
                      <m:t>−{</m:t>
                    </m:r>
                    <m:r>
                      <a:rPr lang="pt-BR" sz="2800" b="0" i="1" cap="none" smtClean="0">
                        <a:latin typeface="Cambria Math" panose="02040503050406030204" pitchFamily="18" charset="0"/>
                        <a:ea typeface="Cambria Math" panose="02040503050406030204" pitchFamily="18" charset="0"/>
                      </a:rPr>
                      <m:t>𝜀</m:t>
                    </m:r>
                    <m:r>
                      <a:rPr lang="pt-BR" sz="2800" b="0" i="1" cap="none" smtClean="0">
                        <a:latin typeface="Cambria Math" panose="02040503050406030204" pitchFamily="18" charset="0"/>
                      </a:rPr>
                      <m:t>}</m:t>
                    </m:r>
                  </m:oMath>
                </a14:m>
                <a:r>
                  <a:rPr lang="pt-BR" sz="2800" cap="none" dirty="0"/>
                  <a:t>.</a:t>
                </a:r>
              </a:p>
              <a:p>
                <a:pPr algn="just"/>
                <a:r>
                  <a:rPr lang="pt-BR" sz="2800" cap="none" dirty="0"/>
                  <a:t>Um </a:t>
                </a:r>
                <a:r>
                  <a:rPr lang="pt-BR" sz="2800" b="1" cap="none" dirty="0">
                    <a:solidFill>
                      <a:srgbClr val="FF0000"/>
                    </a:solidFill>
                  </a:rPr>
                  <a:t>prefixo</a:t>
                </a:r>
                <a:r>
                  <a:rPr lang="pt-BR" sz="2800" cap="none" dirty="0"/>
                  <a:t> (respectivamente, </a:t>
                </a:r>
                <a:r>
                  <a:rPr lang="pt-BR" sz="2800" b="1" cap="none" dirty="0">
                    <a:solidFill>
                      <a:srgbClr val="FF0000"/>
                    </a:solidFill>
                  </a:rPr>
                  <a:t>sufixo</a:t>
                </a:r>
                <a:r>
                  <a:rPr lang="pt-BR" sz="2800" cap="none" dirty="0"/>
                  <a:t>) de uma cadeia/palavra é qualquer sequência inicial (respectivamente, final) de símbolos dessa cadeia.</a:t>
                </a:r>
              </a:p>
            </p:txBody>
          </p:sp>
        </mc:Choice>
        <mc:Fallback xmlns="">
          <p:sp>
            <p:nvSpPr>
              <p:cNvPr id="5" name="Espaço Reservado para Conteúdo 5">
                <a:extLst>
                  <a:ext uri="{FF2B5EF4-FFF2-40B4-BE49-F238E27FC236}">
                    <a16:creationId xmlns:a16="http://schemas.microsoft.com/office/drawing/2014/main" xmlns:a14="http://schemas.microsoft.com/office/drawing/2010/main" xmlns="" id="{7D4B232C-A757-4AE1-80C3-752B08629402}"/>
                  </a:ext>
                </a:extLst>
              </p:cNvPr>
              <p:cNvSpPr>
                <a:spLocks noGrp="1" noRot="1" noChangeAspect="1" noMove="1" noResize="1" noEditPoints="1" noAdjustHandles="1" noChangeArrowheads="1" noChangeShapeType="1" noTextEdit="1"/>
              </p:cNvSpPr>
              <p:nvPr>
                <p:ph idx="1"/>
              </p:nvPr>
            </p:nvSpPr>
            <p:spPr>
              <a:xfrm>
                <a:off x="913774" y="1209367"/>
                <a:ext cx="10364452" cy="5379921"/>
              </a:xfrm>
              <a:blipFill rotWithShape="0">
                <a:blip r:embed="rId2"/>
                <a:stretch>
                  <a:fillRect l="-1059" r="-1176"/>
                </a:stretch>
              </a:blipFill>
            </p:spPr>
            <p:txBody>
              <a:bodyPr/>
              <a:lstStyle/>
              <a:p>
                <a:r>
                  <a:rPr lang="pt-BR">
                    <a:noFill/>
                  </a:rPr>
                  <a:t> </a:t>
                </a:r>
              </a:p>
            </p:txBody>
          </p:sp>
        </mc:Fallback>
      </mc:AlternateContent>
      <p:sp>
        <p:nvSpPr>
          <p:cNvPr id="3" name="Espaço Reservado para Número de Slide 2"/>
          <p:cNvSpPr>
            <a:spLocks noGrp="1"/>
          </p:cNvSpPr>
          <p:nvPr>
            <p:ph type="sldNum" sz="quarter" idx="12"/>
          </p:nvPr>
        </p:nvSpPr>
        <p:spPr/>
        <p:txBody>
          <a:bodyPr/>
          <a:lstStyle/>
          <a:p>
            <a:fld id="{F631A6C5-47D5-48C8-A12A-201366616B67}" type="slidenum">
              <a:rPr lang="pt-BR" smtClean="0"/>
              <a:t>64</a:t>
            </a:fld>
            <a:endParaRPr lang="pt-BR"/>
          </a:p>
        </p:txBody>
      </p:sp>
    </p:spTree>
    <p:extLst>
      <p:ext uri="{BB962C8B-B14F-4D97-AF65-F5344CB8AC3E}">
        <p14:creationId xmlns:p14="http://schemas.microsoft.com/office/powerpoint/2010/main" val="10528855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Cadeias e Linguagens</a:t>
            </a:r>
          </a:p>
        </p:txBody>
      </p:sp>
      <mc:AlternateContent xmlns:mc="http://schemas.openxmlformats.org/markup-compatibility/2006" xmlns:a14="http://schemas.microsoft.com/office/drawing/2010/main">
        <mc:Choice Requires="a14">
          <p:sp>
            <p:nvSpPr>
              <p:cNvPr id="5"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marL="0" indent="0" algn="just">
                  <a:buNone/>
                </a:pPr>
                <a:r>
                  <a:rPr lang="pt-BR" sz="2800" cap="none" dirty="0"/>
                  <a:t>Exemplos:</a:t>
                </a:r>
              </a:p>
              <a:p>
                <a:pPr algn="just"/>
                <a:r>
                  <a:rPr lang="pt-BR" sz="2800" cap="none" dirty="0"/>
                  <a:t>Se </a:t>
                </a:r>
                <a14:m>
                  <m:oMath xmlns:m="http://schemas.openxmlformats.org/officeDocument/2006/math">
                    <m:r>
                      <m:rPr>
                        <m:sty m:val="p"/>
                      </m:rPr>
                      <a:rPr lang="el-GR" sz="2800" i="1" cap="none">
                        <a:latin typeface="Cambria Math" panose="02040503050406030204" pitchFamily="18" charset="0"/>
                      </a:rPr>
                      <m:t>Σ</m:t>
                    </m:r>
                    <m:r>
                      <a:rPr lang="pt-BR" sz="2800" b="0" i="1" cap="none" smtClean="0">
                        <a:latin typeface="Cambria Math" panose="02040503050406030204" pitchFamily="18" charset="0"/>
                      </a:rPr>
                      <m:t>={</m:t>
                    </m:r>
                    <m:r>
                      <a:rPr lang="pt-BR" sz="2800" b="0" i="1" cap="none" smtClean="0">
                        <a:latin typeface="Cambria Math" panose="02040503050406030204" pitchFamily="18" charset="0"/>
                      </a:rPr>
                      <m:t>𝑎</m:t>
                    </m:r>
                    <m:r>
                      <a:rPr lang="pt-BR" sz="2800" b="0" i="1" cap="none" smtClean="0">
                        <a:latin typeface="Cambria Math" panose="02040503050406030204" pitchFamily="18" charset="0"/>
                      </a:rPr>
                      <m:t>,</m:t>
                    </m:r>
                    <m:r>
                      <a:rPr lang="pt-BR" sz="2800" b="0" i="1" cap="none" smtClean="0">
                        <a:latin typeface="Cambria Math" panose="02040503050406030204" pitchFamily="18" charset="0"/>
                      </a:rPr>
                      <m:t>𝑏</m:t>
                    </m:r>
                    <m:r>
                      <a:rPr lang="pt-BR" sz="2800" b="0" i="1" cap="none" smtClean="0">
                        <a:latin typeface="Cambria Math" panose="02040503050406030204" pitchFamily="18" charset="0"/>
                      </a:rPr>
                      <m:t>}</m:t>
                    </m:r>
                  </m:oMath>
                </a14:m>
                <a:r>
                  <a:rPr lang="pt-BR" sz="2800" cap="none" dirty="0"/>
                  <a:t>, então </a:t>
                </a:r>
                <a14:m>
                  <m:oMath xmlns:m="http://schemas.openxmlformats.org/officeDocument/2006/math">
                    <m:sSup>
                      <m:sSupPr>
                        <m:ctrlPr>
                          <a:rPr lang="pt-BR" sz="2800" i="1" cap="none">
                            <a:latin typeface="Cambria Math" panose="02040503050406030204" pitchFamily="18" charset="0"/>
                          </a:rPr>
                        </m:ctrlPr>
                      </m:sSupPr>
                      <m:e>
                        <m:r>
                          <m:rPr>
                            <m:sty m:val="p"/>
                          </m:rPr>
                          <a:rPr lang="el-GR" sz="2800" i="1" cap="none">
                            <a:latin typeface="Cambria Math" panose="02040503050406030204" pitchFamily="18" charset="0"/>
                          </a:rPr>
                          <m:t>Σ</m:t>
                        </m:r>
                      </m:e>
                      <m:sup>
                        <m:r>
                          <a:rPr lang="pt-BR" sz="2800" i="1" cap="none">
                            <a:latin typeface="Cambria Math" panose="02040503050406030204" pitchFamily="18" charset="0"/>
                          </a:rPr>
                          <m:t>∗</m:t>
                        </m:r>
                      </m:sup>
                    </m:sSup>
                    <m:r>
                      <a:rPr lang="pt-BR" sz="2800" b="0" i="1" cap="none" smtClean="0">
                        <a:latin typeface="Cambria Math" panose="02040503050406030204" pitchFamily="18" charset="0"/>
                      </a:rPr>
                      <m:t>=</m:t>
                    </m:r>
                    <m:d>
                      <m:dPr>
                        <m:begChr m:val="{"/>
                        <m:endChr m:val="}"/>
                        <m:ctrlPr>
                          <a:rPr lang="pt-BR" sz="2800" b="0" i="1" cap="none" smtClean="0">
                            <a:latin typeface="Cambria Math" panose="02040503050406030204" pitchFamily="18" charset="0"/>
                            <a:ea typeface="Cambria Math" panose="02040503050406030204" pitchFamily="18" charset="0"/>
                          </a:rPr>
                        </m:ctrlPr>
                      </m:dPr>
                      <m:e>
                        <m:r>
                          <a:rPr lang="pt-BR" sz="2800" b="0" i="1" cap="none" smtClean="0">
                            <a:latin typeface="Cambria Math" panose="02040503050406030204" pitchFamily="18" charset="0"/>
                            <a:ea typeface="Cambria Math" panose="02040503050406030204" pitchFamily="18" charset="0"/>
                          </a:rPr>
                          <m:t>𝜀</m:t>
                        </m:r>
                        <m:r>
                          <a:rPr lang="pt-BR" sz="2800" b="0" i="1" cap="none" smtClean="0">
                            <a:latin typeface="Cambria Math" panose="02040503050406030204" pitchFamily="18" charset="0"/>
                            <a:ea typeface="Cambria Math" panose="02040503050406030204" pitchFamily="18" charset="0"/>
                          </a:rPr>
                          <m:t>,</m:t>
                        </m:r>
                        <m:r>
                          <a:rPr lang="pt-BR" sz="2800" b="0" i="1" cap="none" smtClean="0">
                            <a:latin typeface="Cambria Math" panose="02040503050406030204" pitchFamily="18" charset="0"/>
                            <a:ea typeface="Cambria Math" panose="02040503050406030204" pitchFamily="18" charset="0"/>
                          </a:rPr>
                          <m:t>𝑎</m:t>
                        </m:r>
                        <m:r>
                          <a:rPr lang="pt-BR" sz="2800" b="0" i="1" cap="none" smtClean="0">
                            <a:latin typeface="Cambria Math" panose="02040503050406030204" pitchFamily="18" charset="0"/>
                            <a:ea typeface="Cambria Math" panose="02040503050406030204" pitchFamily="18" charset="0"/>
                          </a:rPr>
                          <m:t>,</m:t>
                        </m:r>
                        <m:r>
                          <a:rPr lang="pt-BR" sz="2800" b="0" i="1" cap="none" smtClean="0">
                            <a:latin typeface="Cambria Math" panose="02040503050406030204" pitchFamily="18" charset="0"/>
                            <a:ea typeface="Cambria Math" panose="02040503050406030204" pitchFamily="18" charset="0"/>
                          </a:rPr>
                          <m:t>𝑏</m:t>
                        </m:r>
                        <m:r>
                          <a:rPr lang="pt-BR" sz="2800" b="0" i="1" cap="none" smtClean="0">
                            <a:latin typeface="Cambria Math" panose="02040503050406030204" pitchFamily="18" charset="0"/>
                            <a:ea typeface="Cambria Math" panose="02040503050406030204" pitchFamily="18" charset="0"/>
                          </a:rPr>
                          <m:t>,</m:t>
                        </m:r>
                        <m:r>
                          <a:rPr lang="pt-BR" sz="2800" b="0" i="1" cap="none" smtClean="0">
                            <a:latin typeface="Cambria Math" panose="02040503050406030204" pitchFamily="18" charset="0"/>
                            <a:ea typeface="Cambria Math" panose="02040503050406030204" pitchFamily="18" charset="0"/>
                          </a:rPr>
                          <m:t>𝑎𝑎</m:t>
                        </m:r>
                        <m:r>
                          <a:rPr lang="pt-BR" sz="2800" b="0" i="1" cap="none" smtClean="0">
                            <a:latin typeface="Cambria Math" panose="02040503050406030204" pitchFamily="18" charset="0"/>
                            <a:ea typeface="Cambria Math" panose="02040503050406030204" pitchFamily="18" charset="0"/>
                          </a:rPr>
                          <m:t>,</m:t>
                        </m:r>
                        <m:r>
                          <a:rPr lang="pt-BR" sz="2800" b="0" i="1" cap="none" smtClean="0">
                            <a:latin typeface="Cambria Math" panose="02040503050406030204" pitchFamily="18" charset="0"/>
                            <a:ea typeface="Cambria Math" panose="02040503050406030204" pitchFamily="18" charset="0"/>
                          </a:rPr>
                          <m:t>𝑎𝑏</m:t>
                        </m:r>
                        <m:r>
                          <a:rPr lang="pt-BR" sz="2800" b="0" i="1" cap="none" smtClean="0">
                            <a:latin typeface="Cambria Math" panose="02040503050406030204" pitchFamily="18" charset="0"/>
                            <a:ea typeface="Cambria Math" panose="02040503050406030204" pitchFamily="18" charset="0"/>
                          </a:rPr>
                          <m:t>,</m:t>
                        </m:r>
                        <m:r>
                          <a:rPr lang="pt-BR" sz="2800" b="0" i="1" cap="none" smtClean="0">
                            <a:latin typeface="Cambria Math" panose="02040503050406030204" pitchFamily="18" charset="0"/>
                            <a:ea typeface="Cambria Math" panose="02040503050406030204" pitchFamily="18" charset="0"/>
                          </a:rPr>
                          <m:t>𝑏𝑎</m:t>
                        </m:r>
                        <m:r>
                          <a:rPr lang="pt-BR" sz="2800" b="0" i="1" cap="none" smtClean="0">
                            <a:latin typeface="Cambria Math" panose="02040503050406030204" pitchFamily="18" charset="0"/>
                            <a:ea typeface="Cambria Math" panose="02040503050406030204" pitchFamily="18" charset="0"/>
                          </a:rPr>
                          <m:t>,</m:t>
                        </m:r>
                        <m:r>
                          <a:rPr lang="pt-BR" sz="2800" b="0" i="1" cap="none" smtClean="0">
                            <a:latin typeface="Cambria Math" panose="02040503050406030204" pitchFamily="18" charset="0"/>
                            <a:ea typeface="Cambria Math" panose="02040503050406030204" pitchFamily="18" charset="0"/>
                          </a:rPr>
                          <m:t>𝑏𝑏</m:t>
                        </m:r>
                        <m:r>
                          <a:rPr lang="pt-BR" sz="2800" b="0" i="1" cap="none" smtClean="0">
                            <a:latin typeface="Cambria Math" panose="02040503050406030204" pitchFamily="18" charset="0"/>
                            <a:ea typeface="Cambria Math" panose="02040503050406030204" pitchFamily="18" charset="0"/>
                          </a:rPr>
                          <m:t>,</m:t>
                        </m:r>
                        <m:r>
                          <a:rPr lang="pt-BR" sz="2800" b="0" i="1" cap="none" smtClean="0">
                            <a:latin typeface="Cambria Math" panose="02040503050406030204" pitchFamily="18" charset="0"/>
                            <a:ea typeface="Cambria Math" panose="02040503050406030204" pitchFamily="18" charset="0"/>
                          </a:rPr>
                          <m:t>𝑎𝑎𝑎</m:t>
                        </m:r>
                        <m:r>
                          <a:rPr lang="pt-BR" sz="2800" b="0" i="1" cap="none" smtClean="0">
                            <a:latin typeface="Cambria Math" panose="02040503050406030204" pitchFamily="18" charset="0"/>
                            <a:ea typeface="Cambria Math" panose="02040503050406030204" pitchFamily="18" charset="0"/>
                          </a:rPr>
                          <m:t>,⋯</m:t>
                        </m:r>
                      </m:e>
                    </m:d>
                    <m:r>
                      <a:rPr lang="pt-BR" sz="2800" b="0" i="1" cap="none" smtClean="0">
                        <a:latin typeface="Cambria Math" panose="02040503050406030204" pitchFamily="18" charset="0"/>
                      </a:rPr>
                      <m:t>.</m:t>
                    </m:r>
                  </m:oMath>
                </a14:m>
                <a:endParaRPr lang="pt-BR" sz="2800" cap="none" dirty="0"/>
              </a:p>
              <a:p>
                <a:pPr algn="just"/>
                <a14:m>
                  <m:oMath xmlns:m="http://schemas.openxmlformats.org/officeDocument/2006/math">
                    <m:sSup>
                      <m:sSupPr>
                        <m:ctrlPr>
                          <a:rPr lang="pt-BR" sz="2800" i="1" cap="none">
                            <a:latin typeface="Cambria Math" panose="02040503050406030204" pitchFamily="18" charset="0"/>
                          </a:rPr>
                        </m:ctrlPr>
                      </m:sSupPr>
                      <m:e>
                        <m:r>
                          <m:rPr>
                            <m:sty m:val="p"/>
                          </m:rPr>
                          <a:rPr lang="el-GR" sz="2800" i="1" cap="none">
                            <a:latin typeface="Cambria Math" panose="02040503050406030204" pitchFamily="18" charset="0"/>
                          </a:rPr>
                          <m:t>Σ</m:t>
                        </m:r>
                      </m:e>
                      <m:sup>
                        <m:r>
                          <a:rPr lang="pt-BR" sz="2800" b="0" i="1" cap="none" smtClean="0">
                            <a:latin typeface="Cambria Math" panose="02040503050406030204" pitchFamily="18" charset="0"/>
                          </a:rPr>
                          <m:t>+</m:t>
                        </m:r>
                      </m:sup>
                    </m:sSup>
                    <m:r>
                      <a:rPr lang="pt-BR" sz="2800" i="1" cap="none">
                        <a:latin typeface="Cambria Math" panose="02040503050406030204" pitchFamily="18" charset="0"/>
                      </a:rPr>
                      <m:t>=</m:t>
                    </m:r>
                    <m:d>
                      <m:dPr>
                        <m:begChr m:val="{"/>
                        <m:endChr m:val="}"/>
                        <m:ctrlPr>
                          <a:rPr lang="pt-BR" sz="2800" i="1" cap="none">
                            <a:latin typeface="Cambria Math" panose="02040503050406030204" pitchFamily="18" charset="0"/>
                            <a:ea typeface="Cambria Math" panose="02040503050406030204" pitchFamily="18" charset="0"/>
                          </a:rPr>
                        </m:ctrlPr>
                      </m:dPr>
                      <m:e>
                        <m:r>
                          <a:rPr lang="pt-BR" sz="2800" i="1" cap="none">
                            <a:latin typeface="Cambria Math" panose="02040503050406030204" pitchFamily="18" charset="0"/>
                            <a:ea typeface="Cambria Math" panose="02040503050406030204" pitchFamily="18" charset="0"/>
                          </a:rPr>
                          <m:t>𝑎</m:t>
                        </m:r>
                        <m:r>
                          <a:rPr lang="pt-BR" sz="2800" i="1" cap="none">
                            <a:latin typeface="Cambria Math" panose="02040503050406030204" pitchFamily="18" charset="0"/>
                            <a:ea typeface="Cambria Math" panose="02040503050406030204" pitchFamily="18" charset="0"/>
                          </a:rPr>
                          <m:t>,</m:t>
                        </m:r>
                        <m:r>
                          <a:rPr lang="pt-BR" sz="2800" i="1" cap="none">
                            <a:latin typeface="Cambria Math" panose="02040503050406030204" pitchFamily="18" charset="0"/>
                            <a:ea typeface="Cambria Math" panose="02040503050406030204" pitchFamily="18" charset="0"/>
                          </a:rPr>
                          <m:t>𝑏</m:t>
                        </m:r>
                        <m:r>
                          <a:rPr lang="pt-BR" sz="2800" i="1" cap="none">
                            <a:latin typeface="Cambria Math" panose="02040503050406030204" pitchFamily="18" charset="0"/>
                            <a:ea typeface="Cambria Math" panose="02040503050406030204" pitchFamily="18" charset="0"/>
                          </a:rPr>
                          <m:t>,</m:t>
                        </m:r>
                        <m:r>
                          <a:rPr lang="pt-BR" sz="2800" i="1" cap="none">
                            <a:latin typeface="Cambria Math" panose="02040503050406030204" pitchFamily="18" charset="0"/>
                            <a:ea typeface="Cambria Math" panose="02040503050406030204" pitchFamily="18" charset="0"/>
                          </a:rPr>
                          <m:t>𝑎𝑎</m:t>
                        </m:r>
                        <m:r>
                          <a:rPr lang="pt-BR" sz="2800" i="1" cap="none">
                            <a:latin typeface="Cambria Math" panose="02040503050406030204" pitchFamily="18" charset="0"/>
                            <a:ea typeface="Cambria Math" panose="02040503050406030204" pitchFamily="18" charset="0"/>
                          </a:rPr>
                          <m:t>,</m:t>
                        </m:r>
                        <m:r>
                          <a:rPr lang="pt-BR" sz="2800" i="1" cap="none">
                            <a:latin typeface="Cambria Math" panose="02040503050406030204" pitchFamily="18" charset="0"/>
                            <a:ea typeface="Cambria Math" panose="02040503050406030204" pitchFamily="18" charset="0"/>
                          </a:rPr>
                          <m:t>𝑎𝑏</m:t>
                        </m:r>
                        <m:r>
                          <a:rPr lang="pt-BR" sz="2800" i="1" cap="none">
                            <a:latin typeface="Cambria Math" panose="02040503050406030204" pitchFamily="18" charset="0"/>
                            <a:ea typeface="Cambria Math" panose="02040503050406030204" pitchFamily="18" charset="0"/>
                          </a:rPr>
                          <m:t>,</m:t>
                        </m:r>
                        <m:r>
                          <a:rPr lang="pt-BR" sz="2800" i="1" cap="none">
                            <a:latin typeface="Cambria Math" panose="02040503050406030204" pitchFamily="18" charset="0"/>
                            <a:ea typeface="Cambria Math" panose="02040503050406030204" pitchFamily="18" charset="0"/>
                          </a:rPr>
                          <m:t>𝑏𝑎</m:t>
                        </m:r>
                        <m:r>
                          <a:rPr lang="pt-BR" sz="2800" i="1" cap="none">
                            <a:latin typeface="Cambria Math" panose="02040503050406030204" pitchFamily="18" charset="0"/>
                            <a:ea typeface="Cambria Math" panose="02040503050406030204" pitchFamily="18" charset="0"/>
                          </a:rPr>
                          <m:t>,</m:t>
                        </m:r>
                        <m:r>
                          <a:rPr lang="pt-BR" sz="2800" i="1" cap="none">
                            <a:latin typeface="Cambria Math" panose="02040503050406030204" pitchFamily="18" charset="0"/>
                            <a:ea typeface="Cambria Math" panose="02040503050406030204" pitchFamily="18" charset="0"/>
                          </a:rPr>
                          <m:t>𝑏𝑏</m:t>
                        </m:r>
                        <m:r>
                          <a:rPr lang="pt-BR" sz="2800" i="1" cap="none">
                            <a:latin typeface="Cambria Math" panose="02040503050406030204" pitchFamily="18" charset="0"/>
                            <a:ea typeface="Cambria Math" panose="02040503050406030204" pitchFamily="18" charset="0"/>
                          </a:rPr>
                          <m:t>,</m:t>
                        </m:r>
                        <m:r>
                          <a:rPr lang="pt-BR" sz="2800" i="1" cap="none">
                            <a:latin typeface="Cambria Math" panose="02040503050406030204" pitchFamily="18" charset="0"/>
                            <a:ea typeface="Cambria Math" panose="02040503050406030204" pitchFamily="18" charset="0"/>
                          </a:rPr>
                          <m:t>𝑎𝑎𝑎</m:t>
                        </m:r>
                        <m:r>
                          <a:rPr lang="pt-BR" sz="2800" i="1" cap="none">
                            <a:latin typeface="Cambria Math" panose="02040503050406030204" pitchFamily="18" charset="0"/>
                            <a:ea typeface="Cambria Math" panose="02040503050406030204" pitchFamily="18" charset="0"/>
                          </a:rPr>
                          <m:t>,⋯</m:t>
                        </m:r>
                      </m:e>
                    </m:d>
                  </m:oMath>
                </a14:m>
                <a:r>
                  <a:rPr lang="pt-BR" sz="2800" cap="none" dirty="0"/>
                  <a:t>. </a:t>
                </a:r>
              </a:p>
            </p:txBody>
          </p:sp>
        </mc:Choice>
        <mc:Fallback xmlns="">
          <p:sp>
            <p:nvSpPr>
              <p:cNvPr id="5" name="Espaço Reservado para Conteúdo 5">
                <a:extLst>
                  <a:ext uri="{FF2B5EF4-FFF2-40B4-BE49-F238E27FC236}">
                    <a16:creationId xmlns:a16="http://schemas.microsoft.com/office/drawing/2014/main" id="{7D4B232C-A757-4AE1-80C3-752B08629402}"/>
                  </a:ext>
                </a:extLst>
              </p:cNvPr>
              <p:cNvSpPr>
                <a:spLocks noGrp="1" noRot="1" noChangeAspect="1" noMove="1" noResize="1" noEditPoints="1" noAdjustHandles="1" noChangeArrowheads="1" noChangeShapeType="1" noTextEdit="1"/>
              </p:cNvSpPr>
              <p:nvPr>
                <p:ph idx="1"/>
              </p:nvPr>
            </p:nvSpPr>
            <p:spPr>
              <a:xfrm>
                <a:off x="913774" y="1209367"/>
                <a:ext cx="10364452" cy="5379921"/>
              </a:xfrm>
              <a:blipFill>
                <a:blip r:embed="rId2"/>
                <a:stretch>
                  <a:fillRect l="-1235" t="-227"/>
                </a:stretch>
              </a:blipFill>
            </p:spPr>
            <p:txBody>
              <a:bodyPr/>
              <a:lstStyle/>
              <a:p>
                <a:r>
                  <a:rPr lang="pt-BR">
                    <a:noFill/>
                  </a:rPr>
                  <a:t> </a:t>
                </a:r>
              </a:p>
            </p:txBody>
          </p:sp>
        </mc:Fallback>
      </mc:AlternateContent>
      <p:sp>
        <p:nvSpPr>
          <p:cNvPr id="3" name="Espaço Reservado para Número de Slide 2"/>
          <p:cNvSpPr>
            <a:spLocks noGrp="1"/>
          </p:cNvSpPr>
          <p:nvPr>
            <p:ph type="sldNum" sz="quarter" idx="12"/>
          </p:nvPr>
        </p:nvSpPr>
        <p:spPr/>
        <p:txBody>
          <a:bodyPr/>
          <a:lstStyle/>
          <a:p>
            <a:fld id="{F631A6C5-47D5-48C8-A12A-201366616B67}" type="slidenum">
              <a:rPr lang="pt-BR" smtClean="0"/>
              <a:t>65</a:t>
            </a:fld>
            <a:endParaRPr lang="pt-BR"/>
          </a:p>
        </p:txBody>
      </p:sp>
    </p:spTree>
    <p:extLst>
      <p:ext uri="{BB962C8B-B14F-4D97-AF65-F5344CB8AC3E}">
        <p14:creationId xmlns:p14="http://schemas.microsoft.com/office/powerpoint/2010/main" val="7413022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Lógica Booleana</a:t>
            </a:r>
          </a:p>
        </p:txBody>
      </p:sp>
      <mc:AlternateContent xmlns:mc="http://schemas.openxmlformats.org/markup-compatibility/2006" xmlns:a14="http://schemas.microsoft.com/office/drawing/2010/main">
        <mc:Choice Requires="a14">
          <p:sp>
            <p:nvSpPr>
              <p:cNvPr id="5"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algn="just"/>
                <a:r>
                  <a:rPr lang="pt-BR" sz="2800" b="1" i="1" cap="none" dirty="0">
                    <a:solidFill>
                      <a:srgbClr val="FF0000"/>
                    </a:solidFill>
                  </a:rPr>
                  <a:t>Lógica booleana </a:t>
                </a:r>
                <a:r>
                  <a:rPr lang="pt-BR" sz="2800" cap="none" dirty="0"/>
                  <a:t>é um sistema matemático construído em torno de dois valores: verdadeiro e falso.</a:t>
                </a:r>
              </a:p>
              <a:p>
                <a:pPr algn="just"/>
                <a:endParaRPr lang="pt-BR" sz="2800" cap="none" dirty="0"/>
              </a:p>
              <a:p>
                <a:pPr algn="just"/>
                <a:r>
                  <a:rPr lang="pt-BR" sz="2800" cap="none" dirty="0"/>
                  <a:t>Os valores </a:t>
                </a:r>
                <a:r>
                  <a:rPr lang="pt-BR" sz="2800" b="1" cap="none" dirty="0"/>
                  <a:t>verdadeiro</a:t>
                </a:r>
                <a:r>
                  <a:rPr lang="pt-BR" sz="2800" cap="none" dirty="0"/>
                  <a:t> e </a:t>
                </a:r>
                <a:r>
                  <a:rPr lang="pt-BR" sz="2800" b="1" cap="none" dirty="0"/>
                  <a:t>falso</a:t>
                </a:r>
                <a:r>
                  <a:rPr lang="pt-BR" sz="2800" cap="none" dirty="0"/>
                  <a:t> são chamados os </a:t>
                </a:r>
                <a:r>
                  <a:rPr lang="pt-BR" sz="2800" b="1" i="1" cap="none" dirty="0">
                    <a:solidFill>
                      <a:srgbClr val="FF0000"/>
                    </a:solidFill>
                  </a:rPr>
                  <a:t>valores booleanos.</a:t>
                </a:r>
              </a:p>
              <a:p>
                <a:pPr algn="just"/>
                <a:r>
                  <a:rPr lang="pt-BR" sz="2800" cap="none" dirty="0"/>
                  <a:t>Podemos manipular valores booleanos com operações especialmente desenhadas, chamadas as </a:t>
                </a:r>
                <a:r>
                  <a:rPr lang="pt-BR" sz="2800" b="1" i="1" cap="none" dirty="0">
                    <a:solidFill>
                      <a:srgbClr val="FF0000"/>
                    </a:solidFill>
                  </a:rPr>
                  <a:t>operações booleanas.</a:t>
                </a:r>
              </a:p>
              <a:p>
                <a:pPr algn="just"/>
                <a:r>
                  <a:rPr lang="pt-BR" sz="2800" cap="none" dirty="0"/>
                  <a:t>As operações booleanas básicas são a </a:t>
                </a:r>
                <a:r>
                  <a:rPr lang="pt-BR" sz="2800" b="1" cap="none" dirty="0"/>
                  <a:t>negação </a:t>
                </a:r>
                <a14:m>
                  <m:oMath xmlns:m="http://schemas.openxmlformats.org/officeDocument/2006/math">
                    <m:r>
                      <a:rPr lang="pt-BR" sz="2800" b="1" i="1" cap="none" smtClean="0">
                        <a:latin typeface="Cambria Math" panose="02040503050406030204" pitchFamily="18" charset="0"/>
                      </a:rPr>
                      <m:t>(</m:t>
                    </m:r>
                    <m:r>
                      <a:rPr lang="pt-BR" sz="2800" b="1" i="1" cap="none" smtClean="0">
                        <a:latin typeface="Cambria Math" panose="02040503050406030204" pitchFamily="18" charset="0"/>
                        <a:ea typeface="Cambria Math" panose="02040503050406030204" pitchFamily="18" charset="0"/>
                      </a:rPr>
                      <m:t>¬,</m:t>
                    </m:r>
                    <m:r>
                      <m:rPr>
                        <m:nor/>
                      </m:rPr>
                      <a:rPr lang="pt-BR" sz="2800" b="1" cap="none" dirty="0"/>
                      <m:t>~</m:t>
                    </m:r>
                    <m:r>
                      <a:rPr lang="pt-BR" sz="2800" b="1" i="1" cap="none" smtClean="0">
                        <a:latin typeface="Cambria Math" panose="02040503050406030204" pitchFamily="18" charset="0"/>
                      </a:rPr>
                      <m:t>)</m:t>
                    </m:r>
                  </m:oMath>
                </a14:m>
                <a:r>
                  <a:rPr lang="pt-BR" sz="2800" cap="none" dirty="0"/>
                  <a:t>, </a:t>
                </a:r>
                <a:r>
                  <a:rPr lang="pt-BR" sz="2800" b="1" cap="none" dirty="0"/>
                  <a:t>conjunção </a:t>
                </a:r>
              </a:p>
              <a:p>
                <a:pPr marL="0" indent="0" algn="just">
                  <a:buNone/>
                </a:pPr>
                <a14:m>
                  <m:oMath xmlns:m="http://schemas.openxmlformats.org/officeDocument/2006/math">
                    <m:r>
                      <a:rPr lang="pt-BR" sz="2800" b="1" i="1" cap="none" smtClean="0">
                        <a:latin typeface="Cambria Math" panose="02040503050406030204" pitchFamily="18" charset="0"/>
                      </a:rPr>
                      <m:t>(∧,</m:t>
                    </m:r>
                    <m:r>
                      <a:rPr lang="pt-BR" sz="2800" b="1" i="1" cap="none" smtClean="0">
                        <a:latin typeface="Cambria Math" panose="02040503050406030204" pitchFamily="18" charset="0"/>
                      </a:rPr>
                      <m:t>𝑬</m:t>
                    </m:r>
                    <m:r>
                      <a:rPr lang="pt-BR" sz="2800" b="1" i="1" cap="none" smtClean="0">
                        <a:latin typeface="Cambria Math" panose="02040503050406030204" pitchFamily="18" charset="0"/>
                      </a:rPr>
                      <m:t>)</m:t>
                    </m:r>
                  </m:oMath>
                </a14:m>
                <a:r>
                  <a:rPr lang="pt-BR" sz="2800" cap="none" dirty="0"/>
                  <a:t> e </a:t>
                </a:r>
                <a:r>
                  <a:rPr lang="pt-BR" sz="2800" b="1" cap="none" dirty="0"/>
                  <a:t>disjunção </a:t>
                </a:r>
                <a14:m>
                  <m:oMath xmlns:m="http://schemas.openxmlformats.org/officeDocument/2006/math">
                    <m:d>
                      <m:dPr>
                        <m:ctrlPr>
                          <a:rPr lang="pt-BR" sz="2800" b="1" i="1" cap="none" smtClean="0">
                            <a:latin typeface="Cambria Math" panose="02040503050406030204" pitchFamily="18" charset="0"/>
                          </a:rPr>
                        </m:ctrlPr>
                      </m:dPr>
                      <m:e>
                        <m:r>
                          <a:rPr lang="pt-BR" sz="2800" b="1" i="1" cap="none" smtClean="0">
                            <a:latin typeface="Cambria Math" panose="02040503050406030204" pitchFamily="18" charset="0"/>
                          </a:rPr>
                          <m:t>∨,</m:t>
                        </m:r>
                        <m:r>
                          <a:rPr lang="pt-BR" sz="2800" b="1" i="1" cap="none" smtClean="0">
                            <a:latin typeface="Cambria Math" panose="02040503050406030204" pitchFamily="18" charset="0"/>
                          </a:rPr>
                          <m:t>𝑶𝑼</m:t>
                        </m:r>
                      </m:e>
                    </m:d>
                    <m:r>
                      <a:rPr lang="pt-BR" sz="2800" b="0" i="1" cap="none" smtClean="0">
                        <a:latin typeface="Cambria Math" panose="02040503050406030204" pitchFamily="18" charset="0"/>
                      </a:rPr>
                      <m:t>.</m:t>
                    </m:r>
                  </m:oMath>
                </a14:m>
                <a:endParaRPr lang="pt-BR" sz="2800" cap="none" dirty="0"/>
              </a:p>
            </p:txBody>
          </p:sp>
        </mc:Choice>
        <mc:Fallback xmlns="">
          <p:sp>
            <p:nvSpPr>
              <p:cNvPr id="5" name="Espaço Reservado para Conteúdo 5">
                <a:extLst>
                  <a:ext uri="{FF2B5EF4-FFF2-40B4-BE49-F238E27FC236}">
                    <a16:creationId xmlns:a16="http://schemas.microsoft.com/office/drawing/2014/main" xmlns="" xmlns:a14="http://schemas.microsoft.com/office/drawing/2010/main" id="{7D4B232C-A757-4AE1-80C3-752B08629402}"/>
                  </a:ext>
                </a:extLst>
              </p:cNvPr>
              <p:cNvSpPr>
                <a:spLocks noGrp="1" noRot="1" noChangeAspect="1" noMove="1" noResize="1" noEditPoints="1" noAdjustHandles="1" noChangeArrowheads="1" noChangeShapeType="1" noTextEdit="1"/>
              </p:cNvSpPr>
              <p:nvPr>
                <p:ph idx="1"/>
              </p:nvPr>
            </p:nvSpPr>
            <p:spPr>
              <a:xfrm>
                <a:off x="913774" y="1209367"/>
                <a:ext cx="10364452" cy="5379921"/>
              </a:xfrm>
              <a:blipFill rotWithShape="0">
                <a:blip r:embed="rId2"/>
                <a:stretch>
                  <a:fillRect l="-1059" t="-227" r="-1176"/>
                </a:stretch>
              </a:blipFill>
            </p:spPr>
            <p:txBody>
              <a:bodyPr/>
              <a:lstStyle/>
              <a:p>
                <a:r>
                  <a:rPr lang="pt-BR">
                    <a:noFill/>
                  </a:rPr>
                  <a:t> </a:t>
                </a:r>
              </a:p>
            </p:txBody>
          </p:sp>
        </mc:Fallback>
      </mc:AlternateContent>
      <p:sp>
        <p:nvSpPr>
          <p:cNvPr id="3" name="Espaço Reservado para Número de Slide 2"/>
          <p:cNvSpPr>
            <a:spLocks noGrp="1"/>
          </p:cNvSpPr>
          <p:nvPr>
            <p:ph type="sldNum" sz="quarter" idx="12"/>
          </p:nvPr>
        </p:nvSpPr>
        <p:spPr/>
        <p:txBody>
          <a:bodyPr/>
          <a:lstStyle/>
          <a:p>
            <a:fld id="{F631A6C5-47D5-48C8-A12A-201366616B67}" type="slidenum">
              <a:rPr lang="pt-BR" smtClean="0"/>
              <a:t>66</a:t>
            </a:fld>
            <a:endParaRPr lang="pt-BR"/>
          </a:p>
        </p:txBody>
      </p:sp>
    </p:spTree>
    <p:extLst>
      <p:ext uri="{BB962C8B-B14F-4D97-AF65-F5344CB8AC3E}">
        <p14:creationId xmlns:p14="http://schemas.microsoft.com/office/powerpoint/2010/main" val="29965241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Lógica Booleana</a:t>
            </a:r>
          </a:p>
        </p:txBody>
      </p:sp>
      <p:sp>
        <p:nvSpPr>
          <p:cNvPr id="5"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marL="0" indent="0" algn="just">
              <a:buNone/>
            </a:pPr>
            <a:r>
              <a:rPr lang="pt-BR" sz="2800" cap="none" dirty="0"/>
              <a:t>Exemplos:</a:t>
            </a:r>
          </a:p>
          <a:p>
            <a:pPr algn="just"/>
            <a:r>
              <a:rPr lang="pt-BR" sz="2800" cap="none" dirty="0"/>
              <a:t>¬0 = 1 e ¬1 = 0</a:t>
            </a:r>
          </a:p>
          <a:p>
            <a:pPr algn="just"/>
            <a:r>
              <a:rPr lang="pt-BR" sz="2800" cap="none" dirty="0"/>
              <a:t>0∧0 = 0, 0∧1 = 0, 1∧0 = 0 e 1∧1 = 1</a:t>
            </a:r>
          </a:p>
          <a:p>
            <a:pPr algn="just"/>
            <a:r>
              <a:rPr lang="pt-BR" sz="2800" cap="none" dirty="0"/>
              <a:t>0∨0 = 0, 0∨1 = 1, 1∨0 = 1 e 1∨1 = 1</a:t>
            </a:r>
          </a:p>
        </p:txBody>
      </p:sp>
      <p:sp>
        <p:nvSpPr>
          <p:cNvPr id="3" name="Espaço Reservado para Número de Slide 2"/>
          <p:cNvSpPr>
            <a:spLocks noGrp="1"/>
          </p:cNvSpPr>
          <p:nvPr>
            <p:ph type="sldNum" sz="quarter" idx="12"/>
          </p:nvPr>
        </p:nvSpPr>
        <p:spPr/>
        <p:txBody>
          <a:bodyPr/>
          <a:lstStyle/>
          <a:p>
            <a:fld id="{F631A6C5-47D5-48C8-A12A-201366616B67}" type="slidenum">
              <a:rPr lang="pt-BR" smtClean="0"/>
              <a:t>67</a:t>
            </a:fld>
            <a:endParaRPr lang="pt-BR"/>
          </a:p>
        </p:txBody>
      </p:sp>
    </p:spTree>
    <p:extLst>
      <p:ext uri="{BB962C8B-B14F-4D97-AF65-F5344CB8AC3E}">
        <p14:creationId xmlns:p14="http://schemas.microsoft.com/office/powerpoint/2010/main" val="13017908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Lógica Booleana</a:t>
            </a:r>
          </a:p>
        </p:txBody>
      </p:sp>
      <mc:AlternateContent xmlns:mc="http://schemas.openxmlformats.org/markup-compatibility/2006" xmlns:a14="http://schemas.microsoft.com/office/drawing/2010/main">
        <mc:Choice Requires="a14">
          <p:sp>
            <p:nvSpPr>
              <p:cNvPr id="5"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algn="just"/>
                <a:r>
                  <a:rPr lang="pt-BR" sz="2800" cap="none" dirty="0"/>
                  <a:t>A operação de </a:t>
                </a:r>
                <a:r>
                  <a:rPr lang="pt-BR" sz="2800" b="1" cap="none" dirty="0"/>
                  <a:t>ou exclusivo </a:t>
                </a:r>
                <a:r>
                  <a:rPr lang="pt-BR" sz="2800" cap="none" dirty="0"/>
                  <a:t>ou </a:t>
                </a:r>
                <a:r>
                  <a:rPr lang="pt-BR" sz="2800" b="1" cap="none" dirty="0"/>
                  <a:t>XOR</a:t>
                </a:r>
                <a:r>
                  <a:rPr lang="pt-BR" sz="2800" cap="none" dirty="0"/>
                  <a:t> é designada por ⊕ (</a:t>
                </a:r>
                <a:r>
                  <a:rPr lang="pt-BR" sz="2800" cap="none" dirty="0" err="1"/>
                  <a:t>oplus</a:t>
                </a:r>
                <a:r>
                  <a:rPr lang="pt-BR" sz="2800" cap="none" dirty="0"/>
                  <a:t>). Se entre dois operadores um deles for igual a 1, então o resultado é 1.</a:t>
                </a:r>
              </a:p>
              <a:p>
                <a:pPr algn="just"/>
                <a:r>
                  <a:rPr lang="pt-BR" sz="2800" cap="none" dirty="0"/>
                  <a:t>A operação de </a:t>
                </a:r>
                <a:r>
                  <a:rPr lang="pt-BR" sz="2800" b="1" cap="none" dirty="0">
                    <a:solidFill>
                      <a:srgbClr val="FF0000"/>
                    </a:solidFill>
                  </a:rPr>
                  <a:t>igualdade</a:t>
                </a:r>
                <a:r>
                  <a:rPr lang="pt-BR" sz="2800" cap="none" dirty="0"/>
                  <a:t>, escrita com o símbolo </a:t>
                </a:r>
                <a14:m>
                  <m:oMath xmlns:m="http://schemas.openxmlformats.org/officeDocument/2006/math">
                    <m:r>
                      <a:rPr lang="pt-BR" sz="2800" i="1" cap="none" smtClean="0">
                        <a:latin typeface="Cambria Math" panose="02040503050406030204" pitchFamily="18" charset="0"/>
                        <a:ea typeface="Cambria Math" panose="02040503050406030204" pitchFamily="18" charset="0"/>
                      </a:rPr>
                      <m:t>↔</m:t>
                    </m:r>
                  </m:oMath>
                </a14:m>
                <a:r>
                  <a:rPr lang="pt-BR" sz="2800" cap="none" dirty="0"/>
                  <a:t>, é 1 se o seus dois operandos são iguais. </a:t>
                </a:r>
              </a:p>
              <a:p>
                <a:pPr algn="just"/>
                <a:r>
                  <a:rPr lang="pt-BR" sz="2800" cap="none" dirty="0"/>
                  <a:t>A operação de </a:t>
                </a:r>
                <a:r>
                  <a:rPr lang="pt-BR" sz="2800" b="1" cap="none" dirty="0">
                    <a:solidFill>
                      <a:srgbClr val="FF0000"/>
                    </a:solidFill>
                  </a:rPr>
                  <a:t>implicação</a:t>
                </a:r>
                <a:r>
                  <a:rPr lang="pt-BR" sz="2800" cap="none" dirty="0"/>
                  <a:t>, escrita com o símbolo →, é 0 se seu primeiro operando é 1 e se seu segundo operando é 0; caso contrário é 1.</a:t>
                </a:r>
              </a:p>
            </p:txBody>
          </p:sp>
        </mc:Choice>
        <mc:Fallback xmlns="">
          <p:sp>
            <p:nvSpPr>
              <p:cNvPr id="5" name="Espaço Reservado para Conteúdo 5">
                <a:extLst>
                  <a:ext uri="{FF2B5EF4-FFF2-40B4-BE49-F238E27FC236}">
                    <a16:creationId xmlns:a16="http://schemas.microsoft.com/office/drawing/2014/main" id="{7D4B232C-A757-4AE1-80C3-752B08629402}"/>
                  </a:ext>
                </a:extLst>
              </p:cNvPr>
              <p:cNvSpPr>
                <a:spLocks noGrp="1" noRot="1" noChangeAspect="1" noMove="1" noResize="1" noEditPoints="1" noAdjustHandles="1" noChangeArrowheads="1" noChangeShapeType="1" noTextEdit="1"/>
              </p:cNvSpPr>
              <p:nvPr>
                <p:ph idx="1"/>
              </p:nvPr>
            </p:nvSpPr>
            <p:spPr>
              <a:xfrm>
                <a:off x="913774" y="1209367"/>
                <a:ext cx="10364452" cy="5379921"/>
              </a:xfrm>
              <a:blipFill>
                <a:blip r:embed="rId2"/>
                <a:stretch>
                  <a:fillRect l="-1059" t="-453" r="-1176"/>
                </a:stretch>
              </a:blipFill>
            </p:spPr>
            <p:txBody>
              <a:bodyPr/>
              <a:lstStyle/>
              <a:p>
                <a:r>
                  <a:rPr lang="pt-BR">
                    <a:noFill/>
                  </a:rPr>
                  <a:t> </a:t>
                </a:r>
              </a:p>
            </p:txBody>
          </p:sp>
        </mc:Fallback>
      </mc:AlternateContent>
      <p:sp>
        <p:nvSpPr>
          <p:cNvPr id="3" name="Espaço Reservado para Número de Slide 2"/>
          <p:cNvSpPr>
            <a:spLocks noGrp="1"/>
          </p:cNvSpPr>
          <p:nvPr>
            <p:ph type="sldNum" sz="quarter" idx="12"/>
          </p:nvPr>
        </p:nvSpPr>
        <p:spPr/>
        <p:txBody>
          <a:bodyPr/>
          <a:lstStyle/>
          <a:p>
            <a:fld id="{F631A6C5-47D5-48C8-A12A-201366616B67}" type="slidenum">
              <a:rPr lang="pt-BR" smtClean="0"/>
              <a:t>68</a:t>
            </a:fld>
            <a:endParaRPr lang="pt-BR"/>
          </a:p>
        </p:txBody>
      </p:sp>
    </p:spTree>
    <p:extLst>
      <p:ext uri="{BB962C8B-B14F-4D97-AF65-F5344CB8AC3E}">
        <p14:creationId xmlns:p14="http://schemas.microsoft.com/office/powerpoint/2010/main" val="19992105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Lógica Booleana</a:t>
            </a:r>
          </a:p>
        </p:txBody>
      </p:sp>
      <mc:AlternateContent xmlns:mc="http://schemas.openxmlformats.org/markup-compatibility/2006" xmlns:a14="http://schemas.microsoft.com/office/drawing/2010/main">
        <mc:Choice Requires="a14">
          <p:sp>
            <p:nvSpPr>
              <p:cNvPr id="5"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marL="0" indent="0" algn="just">
                  <a:buNone/>
                </a:pPr>
                <a:endParaRPr lang="pt-BR" sz="2800" cap="none" dirty="0"/>
              </a:p>
              <a:p>
                <a:pPr marL="0" indent="0" algn="just">
                  <a:buNone/>
                </a:pPr>
                <a:r>
                  <a:rPr lang="pt-BR" sz="2800" cap="none" dirty="0"/>
                  <a:t>Exemplos:</a:t>
                </a:r>
              </a:p>
              <a:p>
                <a:pPr algn="just"/>
                <a:r>
                  <a:rPr lang="pt-BR" sz="2800" cap="none" dirty="0"/>
                  <a:t>0⊕0 = 0, 0⊕1 = 1, 1⊕0 = 1 e 1⊕1 = 0</a:t>
                </a:r>
              </a:p>
              <a:p>
                <a:pPr algn="just"/>
                <a:r>
                  <a:rPr lang="pt-BR" sz="2800" cap="none" dirty="0"/>
                  <a:t>0</a:t>
                </a:r>
                <a14:m>
                  <m:oMath xmlns:m="http://schemas.openxmlformats.org/officeDocument/2006/math">
                    <m:r>
                      <a:rPr lang="pt-BR" sz="2800" i="1" cap="none" smtClean="0">
                        <a:latin typeface="Cambria Math" panose="02040503050406030204" pitchFamily="18" charset="0"/>
                        <a:ea typeface="Cambria Math" panose="02040503050406030204" pitchFamily="18" charset="0"/>
                      </a:rPr>
                      <m:t>↔</m:t>
                    </m:r>
                  </m:oMath>
                </a14:m>
                <a:r>
                  <a:rPr lang="pt-BR" sz="2800" cap="none" dirty="0"/>
                  <a:t>0 = 1, 0</a:t>
                </a:r>
                <a14:m>
                  <m:oMath xmlns:m="http://schemas.openxmlformats.org/officeDocument/2006/math">
                    <m:r>
                      <a:rPr lang="pt-BR" sz="2800" i="1" cap="none">
                        <a:latin typeface="Cambria Math" panose="02040503050406030204" pitchFamily="18" charset="0"/>
                        <a:ea typeface="Cambria Math" panose="02040503050406030204" pitchFamily="18" charset="0"/>
                      </a:rPr>
                      <m:t>↔</m:t>
                    </m:r>
                  </m:oMath>
                </a14:m>
                <a:r>
                  <a:rPr lang="pt-BR" sz="2800" cap="none" dirty="0"/>
                  <a:t>1 = 0, 1</a:t>
                </a:r>
                <a14:m>
                  <m:oMath xmlns:m="http://schemas.openxmlformats.org/officeDocument/2006/math">
                    <m:r>
                      <a:rPr lang="pt-BR" sz="2800" i="1" cap="none">
                        <a:latin typeface="Cambria Math" panose="02040503050406030204" pitchFamily="18" charset="0"/>
                        <a:ea typeface="Cambria Math" panose="02040503050406030204" pitchFamily="18" charset="0"/>
                      </a:rPr>
                      <m:t>↔</m:t>
                    </m:r>
                  </m:oMath>
                </a14:m>
                <a:r>
                  <a:rPr lang="pt-BR" sz="2800" cap="none" dirty="0"/>
                  <a:t>0 = 0 e 1</a:t>
                </a:r>
                <a14:m>
                  <m:oMath xmlns:m="http://schemas.openxmlformats.org/officeDocument/2006/math">
                    <m:r>
                      <a:rPr lang="pt-BR" sz="2800" i="1" cap="none">
                        <a:latin typeface="Cambria Math" panose="02040503050406030204" pitchFamily="18" charset="0"/>
                        <a:ea typeface="Cambria Math" panose="02040503050406030204" pitchFamily="18" charset="0"/>
                      </a:rPr>
                      <m:t>↔</m:t>
                    </m:r>
                  </m:oMath>
                </a14:m>
                <a:r>
                  <a:rPr lang="pt-BR" sz="2800" cap="none" dirty="0"/>
                  <a:t>1 = 1</a:t>
                </a:r>
              </a:p>
              <a:p>
                <a:pPr algn="just"/>
                <a:r>
                  <a:rPr lang="pt-BR" sz="2800" cap="none" dirty="0"/>
                  <a:t>0→0 = 1, 0→1 = 1, 1→0 = 0 e 1→1 = 1</a:t>
                </a:r>
              </a:p>
            </p:txBody>
          </p:sp>
        </mc:Choice>
        <mc:Fallback xmlns="">
          <p:sp>
            <p:nvSpPr>
              <p:cNvPr id="5" name="Espaço Reservado para Conteúdo 5">
                <a:extLst>
                  <a:ext uri="{FF2B5EF4-FFF2-40B4-BE49-F238E27FC236}">
                    <a16:creationId xmlns:a16="http://schemas.microsoft.com/office/drawing/2014/main" id="{7D4B232C-A757-4AE1-80C3-752B08629402}"/>
                  </a:ext>
                </a:extLst>
              </p:cNvPr>
              <p:cNvSpPr>
                <a:spLocks noGrp="1" noRot="1" noChangeAspect="1" noMove="1" noResize="1" noEditPoints="1" noAdjustHandles="1" noChangeArrowheads="1" noChangeShapeType="1" noTextEdit="1"/>
              </p:cNvSpPr>
              <p:nvPr>
                <p:ph idx="1"/>
              </p:nvPr>
            </p:nvSpPr>
            <p:spPr>
              <a:xfrm>
                <a:off x="913774" y="1209367"/>
                <a:ext cx="10364452" cy="5379921"/>
              </a:xfrm>
              <a:blipFill>
                <a:blip r:embed="rId2"/>
                <a:stretch>
                  <a:fillRect l="-1235"/>
                </a:stretch>
              </a:blipFill>
            </p:spPr>
            <p:txBody>
              <a:bodyPr/>
              <a:lstStyle/>
              <a:p>
                <a:r>
                  <a:rPr lang="pt-BR">
                    <a:noFill/>
                  </a:rPr>
                  <a:t> </a:t>
                </a:r>
              </a:p>
            </p:txBody>
          </p:sp>
        </mc:Fallback>
      </mc:AlternateContent>
      <p:sp>
        <p:nvSpPr>
          <p:cNvPr id="3" name="Espaço Reservado para Número de Slide 2"/>
          <p:cNvSpPr>
            <a:spLocks noGrp="1"/>
          </p:cNvSpPr>
          <p:nvPr>
            <p:ph type="sldNum" sz="quarter" idx="12"/>
          </p:nvPr>
        </p:nvSpPr>
        <p:spPr/>
        <p:txBody>
          <a:bodyPr/>
          <a:lstStyle/>
          <a:p>
            <a:fld id="{F631A6C5-47D5-48C8-A12A-201366616B67}" type="slidenum">
              <a:rPr lang="pt-BR" smtClean="0"/>
              <a:t>69</a:t>
            </a:fld>
            <a:endParaRPr lang="pt-BR"/>
          </a:p>
        </p:txBody>
      </p:sp>
    </p:spTree>
    <p:extLst>
      <p:ext uri="{BB962C8B-B14F-4D97-AF65-F5344CB8AC3E}">
        <p14:creationId xmlns:p14="http://schemas.microsoft.com/office/powerpoint/2010/main" val="3428199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r>
              <a:rPr lang="pt-BR" sz="4400" cap="none" dirty="0"/>
              <a:t>Apresentação da Disciplina</a:t>
            </a:r>
          </a:p>
        </p:txBody>
      </p:sp>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179869"/>
            <a:ext cx="10364452" cy="5409419"/>
          </a:xfrm>
        </p:spPr>
        <p:txBody>
          <a:bodyPr>
            <a:normAutofit/>
          </a:bodyPr>
          <a:lstStyle/>
          <a:p>
            <a:pPr marL="0" indent="0">
              <a:buNone/>
            </a:pPr>
            <a:r>
              <a:rPr lang="pt-BR" sz="3200" b="1" cap="none" dirty="0"/>
              <a:t>Metodologia e Avaliação</a:t>
            </a:r>
          </a:p>
          <a:p>
            <a:pPr marL="0" indent="0">
              <a:buNone/>
            </a:pPr>
            <a:r>
              <a:rPr lang="pt-BR" sz="2800" u="sng" cap="none" dirty="0"/>
              <a:t>Metodologia</a:t>
            </a:r>
          </a:p>
          <a:p>
            <a:r>
              <a:rPr lang="pt-BR" sz="2800" cap="none" dirty="0"/>
              <a:t>Aulas expositivas</a:t>
            </a:r>
          </a:p>
          <a:p>
            <a:r>
              <a:rPr lang="pt-BR" sz="2800" cap="none" dirty="0"/>
              <a:t>Resolução de exercícios</a:t>
            </a:r>
          </a:p>
          <a:p>
            <a:r>
              <a:rPr lang="pt-BR" sz="2800" cap="none" dirty="0"/>
              <a:t>Atividades individuais e coletivas (duplas)</a:t>
            </a:r>
          </a:p>
          <a:p>
            <a:pPr marL="0" indent="0">
              <a:buNone/>
            </a:pPr>
            <a:r>
              <a:rPr lang="pt-BR" sz="2800" u="sng" cap="none" dirty="0"/>
              <a:t>Avaliação</a:t>
            </a:r>
          </a:p>
          <a:p>
            <a:r>
              <a:rPr lang="pt-BR" sz="2800" cap="none" dirty="0"/>
              <a:t>Prova escrita MP = ((P1+P2)/2)</a:t>
            </a:r>
          </a:p>
          <a:p>
            <a:r>
              <a:rPr lang="pt-BR" sz="2800" cap="none" dirty="0"/>
              <a:t>Frequência, participação em aula (FP) e realização das atividades.</a:t>
            </a:r>
          </a:p>
        </p:txBody>
      </p:sp>
      <p:sp>
        <p:nvSpPr>
          <p:cNvPr id="3" name="Espaço Reservado para Número de Slide 2"/>
          <p:cNvSpPr>
            <a:spLocks noGrp="1"/>
          </p:cNvSpPr>
          <p:nvPr>
            <p:ph type="sldNum" sz="quarter" idx="12"/>
          </p:nvPr>
        </p:nvSpPr>
        <p:spPr/>
        <p:txBody>
          <a:bodyPr/>
          <a:lstStyle/>
          <a:p>
            <a:fld id="{F631A6C5-47D5-48C8-A12A-201366616B67}" type="slidenum">
              <a:rPr lang="pt-BR" smtClean="0"/>
              <a:t>7</a:t>
            </a:fld>
            <a:endParaRPr lang="pt-BR"/>
          </a:p>
        </p:txBody>
      </p:sp>
    </p:spTree>
    <p:extLst>
      <p:ext uri="{BB962C8B-B14F-4D97-AF65-F5344CB8AC3E}">
        <p14:creationId xmlns:p14="http://schemas.microsoft.com/office/powerpoint/2010/main" val="7510047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Lógica Booleana</a:t>
            </a:r>
          </a:p>
        </p:txBody>
      </p:sp>
      <p:sp>
        <p:nvSpPr>
          <p:cNvPr id="5"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algn="just"/>
            <a:endParaRPr lang="pt-BR" sz="2800" cap="none" dirty="0"/>
          </a:p>
          <a:p>
            <a:pPr algn="just"/>
            <a:r>
              <a:rPr lang="pt-BR" sz="2800" cap="none" dirty="0"/>
              <a:t>A </a:t>
            </a:r>
            <a:r>
              <a:rPr lang="pt-BR" sz="2800" b="1" cap="none" dirty="0">
                <a:solidFill>
                  <a:srgbClr val="FF0000"/>
                </a:solidFill>
              </a:rPr>
              <a:t>lei distributiva </a:t>
            </a:r>
            <a:r>
              <a:rPr lang="pt-BR" sz="2800" cap="none" dirty="0"/>
              <a:t>para E </a:t>
            </a:r>
            <a:r>
              <a:rPr lang="pt-BR" sz="2800" cap="none" dirty="0" err="1"/>
              <a:t>e</a:t>
            </a:r>
            <a:r>
              <a:rPr lang="pt-BR" sz="2800" cap="none" dirty="0"/>
              <a:t> OU permite manipulação de expressões booleanas, similar ao que é feito em adições e multiplicações.</a:t>
            </a:r>
          </a:p>
          <a:p>
            <a:pPr marL="0" indent="0" algn="just">
              <a:buNone/>
            </a:pPr>
            <a:r>
              <a:rPr lang="pt-BR" sz="2800" cap="none" dirty="0"/>
              <a:t>Exemplos:</a:t>
            </a:r>
          </a:p>
          <a:p>
            <a:pPr algn="just"/>
            <a:r>
              <a:rPr lang="pt-BR" sz="2800" cap="none" dirty="0"/>
              <a:t>P ∧ (Q ∨ R) = (P ∧ Q) ∨ (P ∧ R)</a:t>
            </a:r>
          </a:p>
          <a:p>
            <a:pPr algn="just"/>
            <a:r>
              <a:rPr lang="pt-BR" sz="2800" cap="none" dirty="0"/>
              <a:t>P ∨ (Q ∧ R) = (P ∨ Q) ∧ (P ∨ R)</a:t>
            </a:r>
          </a:p>
          <a:p>
            <a:pPr algn="just"/>
            <a:endParaRPr lang="pt-BR" sz="2800" cap="none" dirty="0"/>
          </a:p>
        </p:txBody>
      </p:sp>
      <p:sp>
        <p:nvSpPr>
          <p:cNvPr id="3" name="Espaço Reservado para Número de Slide 2"/>
          <p:cNvSpPr>
            <a:spLocks noGrp="1"/>
          </p:cNvSpPr>
          <p:nvPr>
            <p:ph type="sldNum" sz="quarter" idx="12"/>
          </p:nvPr>
        </p:nvSpPr>
        <p:spPr/>
        <p:txBody>
          <a:bodyPr/>
          <a:lstStyle/>
          <a:p>
            <a:fld id="{F631A6C5-47D5-48C8-A12A-201366616B67}" type="slidenum">
              <a:rPr lang="pt-BR" smtClean="0"/>
              <a:t>70</a:t>
            </a:fld>
            <a:endParaRPr lang="pt-BR"/>
          </a:p>
        </p:txBody>
      </p:sp>
    </p:spTree>
    <p:extLst>
      <p:ext uri="{BB962C8B-B14F-4D97-AF65-F5344CB8AC3E}">
        <p14:creationId xmlns:p14="http://schemas.microsoft.com/office/powerpoint/2010/main" val="42101373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Lógica Booleana</a:t>
            </a:r>
          </a:p>
        </p:txBody>
      </p:sp>
      <mc:AlternateContent xmlns:mc="http://schemas.openxmlformats.org/markup-compatibility/2006" xmlns:a14="http://schemas.microsoft.com/office/drawing/2010/main">
        <mc:Choice Requires="a14">
          <p:sp>
            <p:nvSpPr>
              <p:cNvPr id="5"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algn="just"/>
                <a:r>
                  <a:rPr lang="pt-BR" sz="2800" b="1" cap="none" dirty="0">
                    <a:solidFill>
                      <a:srgbClr val="FF0000"/>
                    </a:solidFill>
                  </a:rPr>
                  <a:t>Proposição</a:t>
                </a:r>
                <a:r>
                  <a:rPr lang="pt-BR" sz="2800" cap="none" dirty="0"/>
                  <a:t> ou </a:t>
                </a:r>
                <a:r>
                  <a:rPr lang="pt-BR" sz="2800" b="1" cap="none" dirty="0">
                    <a:solidFill>
                      <a:srgbClr val="FF0000"/>
                    </a:solidFill>
                  </a:rPr>
                  <a:t>sentença</a:t>
                </a:r>
                <a:r>
                  <a:rPr lang="pt-BR" sz="2800" cap="none" dirty="0"/>
                  <a:t> é toda declaração que pode ser classiﬁcada como </a:t>
                </a:r>
                <a:r>
                  <a:rPr lang="pt-BR" sz="2800" b="1" cap="none" dirty="0"/>
                  <a:t>Verdadeira</a:t>
                </a:r>
                <a:r>
                  <a:rPr lang="pt-BR" sz="2800" cap="none" dirty="0"/>
                  <a:t> ou </a:t>
                </a:r>
                <a:r>
                  <a:rPr lang="pt-BR" sz="2800" b="1" cap="none" dirty="0"/>
                  <a:t>falsa</a:t>
                </a:r>
                <a:r>
                  <a:rPr lang="pt-BR" sz="2800" cap="none" dirty="0"/>
                  <a:t>.</a:t>
                </a:r>
              </a:p>
              <a:p>
                <a:pPr algn="just"/>
                <a:r>
                  <a:rPr lang="pt-BR" sz="2800" cap="none" dirty="0"/>
                  <a:t>Tal declaração deve conter sujeito e predicado, ter apenas um entre os dois valores lógicos e ser declarativa (não ser exclamativa nem interrogativa).</a:t>
                </a:r>
              </a:p>
              <a:p>
                <a:pPr marL="0" indent="0" algn="just">
                  <a:buNone/>
                </a:pPr>
                <a:r>
                  <a:rPr lang="pt-BR" sz="2800" cap="none" dirty="0"/>
                  <a:t>Exemplos:</a:t>
                </a:r>
              </a:p>
              <a:p>
                <a:pPr algn="just">
                  <a:buFont typeface="Wingdings" panose="05000000000000000000" pitchFamily="2" charset="2"/>
                  <a:buChar char="Ø"/>
                </a:pPr>
                <a:r>
                  <a:rPr lang="pt-BR" sz="2400" cap="none" dirty="0"/>
                  <a:t>Nove é diferente de cinco. (</a:t>
                </a:r>
                <a14:m>
                  <m:oMath xmlns:m="http://schemas.openxmlformats.org/officeDocument/2006/math">
                    <m:r>
                      <a:rPr lang="pt-BR" sz="2400" b="0" i="1" cap="none" smtClean="0">
                        <a:latin typeface="Cambria Math" panose="02040503050406030204" pitchFamily="18" charset="0"/>
                      </a:rPr>
                      <m:t>9</m:t>
                    </m:r>
                    <m:r>
                      <a:rPr lang="pt-BR" sz="2400" b="0" i="1" cap="none" smtClean="0">
                        <a:latin typeface="Cambria Math" panose="02040503050406030204" pitchFamily="18" charset="0"/>
                        <a:ea typeface="Cambria Math" panose="02040503050406030204" pitchFamily="18" charset="0"/>
                      </a:rPr>
                      <m:t>≠5</m:t>
                    </m:r>
                  </m:oMath>
                </a14:m>
                <a:r>
                  <a:rPr lang="pt-BR" sz="2400" cap="none" dirty="0"/>
                  <a:t>)</a:t>
                </a:r>
              </a:p>
              <a:p>
                <a:pPr algn="just">
                  <a:buFont typeface="Wingdings" panose="05000000000000000000" pitchFamily="2" charset="2"/>
                  <a:buChar char="Ø"/>
                </a:pPr>
                <a:r>
                  <a:rPr lang="pt-BR" sz="2400" cap="none" dirty="0"/>
                  <a:t>Três é divisor de onze. (3|11)</a:t>
                </a:r>
              </a:p>
              <a:p>
                <a:pPr algn="just">
                  <a:buFont typeface="Wingdings" panose="05000000000000000000" pitchFamily="2" charset="2"/>
                  <a:buChar char="Ø"/>
                </a:pPr>
                <a:r>
                  <a:rPr lang="pt-BR" sz="2400" cap="none" dirty="0"/>
                  <a:t>Dois é um número inteiro. (2 ∈ </a:t>
                </a:r>
                <a:r>
                  <a:rPr lang="pt-BR" sz="2400" cap="none" dirty="0">
                    <a:latin typeface="Cambria Math" panose="02040503050406030204" pitchFamily="18" charset="0"/>
                    <a:ea typeface="Cambria Math" panose="02040503050406030204" pitchFamily="18" charset="0"/>
                  </a:rPr>
                  <a:t>ℤ</a:t>
                </a:r>
                <a:r>
                  <a:rPr lang="pt-BR" sz="2400" cap="none" dirty="0"/>
                  <a:t>)</a:t>
                </a:r>
              </a:p>
            </p:txBody>
          </p:sp>
        </mc:Choice>
        <mc:Fallback xmlns="">
          <p:sp>
            <p:nvSpPr>
              <p:cNvPr id="5" name="Espaço Reservado para Conteúdo 5">
                <a:extLst>
                  <a:ext uri="{FF2B5EF4-FFF2-40B4-BE49-F238E27FC236}">
                    <a16:creationId xmlns:a16="http://schemas.microsoft.com/office/drawing/2014/main" id="{7D4B232C-A757-4AE1-80C3-752B08629402}"/>
                  </a:ext>
                </a:extLst>
              </p:cNvPr>
              <p:cNvSpPr>
                <a:spLocks noGrp="1" noRot="1" noChangeAspect="1" noMove="1" noResize="1" noEditPoints="1" noAdjustHandles="1" noChangeArrowheads="1" noChangeShapeType="1" noTextEdit="1"/>
              </p:cNvSpPr>
              <p:nvPr>
                <p:ph idx="1"/>
              </p:nvPr>
            </p:nvSpPr>
            <p:spPr>
              <a:xfrm>
                <a:off x="913774" y="1209367"/>
                <a:ext cx="10364452" cy="5379921"/>
              </a:xfrm>
              <a:blipFill>
                <a:blip r:embed="rId2"/>
                <a:stretch>
                  <a:fillRect l="-1235" t="-227" r="-1176"/>
                </a:stretch>
              </a:blipFill>
            </p:spPr>
            <p:txBody>
              <a:bodyPr/>
              <a:lstStyle/>
              <a:p>
                <a:r>
                  <a:rPr lang="pt-BR">
                    <a:noFill/>
                  </a:rPr>
                  <a:t> </a:t>
                </a:r>
              </a:p>
            </p:txBody>
          </p:sp>
        </mc:Fallback>
      </mc:AlternateContent>
      <p:sp>
        <p:nvSpPr>
          <p:cNvPr id="3" name="Espaço Reservado para Número de Slide 2"/>
          <p:cNvSpPr>
            <a:spLocks noGrp="1"/>
          </p:cNvSpPr>
          <p:nvPr>
            <p:ph type="sldNum" sz="quarter" idx="12"/>
          </p:nvPr>
        </p:nvSpPr>
        <p:spPr/>
        <p:txBody>
          <a:bodyPr/>
          <a:lstStyle/>
          <a:p>
            <a:fld id="{F631A6C5-47D5-48C8-A12A-201366616B67}" type="slidenum">
              <a:rPr lang="pt-BR" smtClean="0"/>
              <a:t>71</a:t>
            </a:fld>
            <a:endParaRPr lang="pt-BR"/>
          </a:p>
        </p:txBody>
      </p:sp>
    </p:spTree>
    <p:extLst>
      <p:ext uri="{BB962C8B-B14F-4D97-AF65-F5344CB8AC3E}">
        <p14:creationId xmlns:p14="http://schemas.microsoft.com/office/powerpoint/2010/main" val="32017867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Lógica Booleana</a:t>
            </a:r>
          </a:p>
        </p:txBody>
      </p:sp>
      <p:sp>
        <p:nvSpPr>
          <p:cNvPr id="5"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algn="just"/>
            <a:r>
              <a:rPr lang="pt-BR" sz="2800" b="1" cap="none" dirty="0">
                <a:solidFill>
                  <a:srgbClr val="FF0000"/>
                </a:solidFill>
              </a:rPr>
              <a:t>Sentenças abertas </a:t>
            </a:r>
            <a:r>
              <a:rPr lang="pt-BR" sz="2800" cap="none" dirty="0"/>
              <a:t>são sentenças que contêm variáveis e cujo valor lógico (</a:t>
            </a:r>
            <a:r>
              <a:rPr lang="pt-BR" sz="2800" b="1" i="1" cap="none" dirty="0"/>
              <a:t>Verdadeira</a:t>
            </a:r>
            <a:r>
              <a:rPr lang="pt-BR" sz="2800" cap="none" dirty="0"/>
              <a:t> ou </a:t>
            </a:r>
            <a:r>
              <a:rPr lang="pt-BR" sz="2800" b="1" i="1" cap="none" dirty="0"/>
              <a:t>falsa</a:t>
            </a:r>
            <a:r>
              <a:rPr lang="pt-BR" sz="2800" cap="none" dirty="0"/>
              <a:t>) vai depender do valor atribuído à variável.</a:t>
            </a:r>
          </a:p>
          <a:p>
            <a:pPr algn="just"/>
            <a:r>
              <a:rPr lang="pt-BR" sz="2800" cap="none" dirty="0"/>
              <a:t>Há duas maneiras de transformar sentenças abertas em proposições: (i) atribuir valor às variáveis; e (</a:t>
            </a:r>
            <a:r>
              <a:rPr lang="pt-BR" sz="2800" cap="none" dirty="0" err="1"/>
              <a:t>ii</a:t>
            </a:r>
            <a:r>
              <a:rPr lang="pt-BR" sz="2800" cap="none" dirty="0"/>
              <a:t>) utilizar quantiﬁcadores;</a:t>
            </a:r>
          </a:p>
          <a:p>
            <a:pPr algn="just"/>
            <a:r>
              <a:rPr lang="pt-BR" sz="2800" cap="none" dirty="0"/>
              <a:t>O quantiﬁcador </a:t>
            </a:r>
            <a:r>
              <a:rPr lang="pt-BR" sz="2800" b="1" cap="none" dirty="0"/>
              <a:t>universal</a:t>
            </a:r>
            <a:r>
              <a:rPr lang="pt-BR" sz="2800" cap="none" dirty="0"/>
              <a:t> é indicado pelo símbolo ∀ e lido como "qualquer que seja", "para todo", "para cada".</a:t>
            </a:r>
          </a:p>
          <a:p>
            <a:pPr algn="just"/>
            <a:r>
              <a:rPr lang="pt-BR" sz="2800" cap="none" dirty="0"/>
              <a:t>O quantiﬁcador </a:t>
            </a:r>
            <a:r>
              <a:rPr lang="pt-BR" sz="2800" b="1" cap="none" dirty="0"/>
              <a:t>existencial</a:t>
            </a:r>
            <a:r>
              <a:rPr lang="pt-BR" sz="2800" cap="none" dirty="0"/>
              <a:t> é indicado pelo símbolo ∃ e lido como "existe", "existe pelo menos um", "existe um".</a:t>
            </a:r>
            <a:endParaRPr lang="pt-BR" sz="2400" cap="none" dirty="0"/>
          </a:p>
        </p:txBody>
      </p:sp>
      <p:sp>
        <p:nvSpPr>
          <p:cNvPr id="3" name="Espaço Reservado para Número de Slide 2"/>
          <p:cNvSpPr>
            <a:spLocks noGrp="1"/>
          </p:cNvSpPr>
          <p:nvPr>
            <p:ph type="sldNum" sz="quarter" idx="12"/>
          </p:nvPr>
        </p:nvSpPr>
        <p:spPr/>
        <p:txBody>
          <a:bodyPr/>
          <a:lstStyle/>
          <a:p>
            <a:fld id="{F631A6C5-47D5-48C8-A12A-201366616B67}" type="slidenum">
              <a:rPr lang="pt-BR" smtClean="0"/>
              <a:t>72</a:t>
            </a:fld>
            <a:endParaRPr lang="pt-BR"/>
          </a:p>
        </p:txBody>
      </p:sp>
    </p:spTree>
    <p:extLst>
      <p:ext uri="{BB962C8B-B14F-4D97-AF65-F5344CB8AC3E}">
        <p14:creationId xmlns:p14="http://schemas.microsoft.com/office/powerpoint/2010/main" val="42553703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Lógica Booleana</a:t>
            </a:r>
          </a:p>
        </p:txBody>
      </p:sp>
      <p:sp>
        <p:nvSpPr>
          <p:cNvPr id="5"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marL="0" indent="0" algn="just">
              <a:buNone/>
            </a:pPr>
            <a:r>
              <a:rPr lang="pt-BR" sz="2800" cap="none" dirty="0"/>
              <a:t>Exemplos:</a:t>
            </a:r>
          </a:p>
          <a:p>
            <a:pPr algn="just"/>
            <a:r>
              <a:rPr lang="pt-BR" sz="2800" cap="none" dirty="0"/>
              <a:t>x + 1 = 7</a:t>
            </a:r>
          </a:p>
          <a:p>
            <a:pPr algn="just"/>
            <a:r>
              <a:rPr lang="pt-BR" sz="2800" cap="none" dirty="0"/>
              <a:t>(∀x)(x +1 = 7), "qualquer que seja x, temos x +1 = 7"</a:t>
            </a:r>
          </a:p>
          <a:p>
            <a:pPr algn="just"/>
            <a:r>
              <a:rPr lang="pt-BR" sz="2800" cap="none" dirty="0"/>
              <a:t>(∃x)(x +1 = 7), "existe um número x, tal que x +1 = 7"</a:t>
            </a:r>
            <a:endParaRPr lang="pt-BR" sz="2400" cap="none" dirty="0"/>
          </a:p>
        </p:txBody>
      </p:sp>
      <p:sp>
        <p:nvSpPr>
          <p:cNvPr id="3" name="Espaço Reservado para Número de Slide 2"/>
          <p:cNvSpPr>
            <a:spLocks noGrp="1"/>
          </p:cNvSpPr>
          <p:nvPr>
            <p:ph type="sldNum" sz="quarter" idx="12"/>
          </p:nvPr>
        </p:nvSpPr>
        <p:spPr/>
        <p:txBody>
          <a:bodyPr/>
          <a:lstStyle/>
          <a:p>
            <a:fld id="{F631A6C5-47D5-48C8-A12A-201366616B67}" type="slidenum">
              <a:rPr lang="pt-BR" smtClean="0"/>
              <a:t>73</a:t>
            </a:fld>
            <a:endParaRPr lang="pt-BR"/>
          </a:p>
        </p:txBody>
      </p:sp>
    </p:spTree>
    <p:extLst>
      <p:ext uri="{BB962C8B-B14F-4D97-AF65-F5344CB8AC3E}">
        <p14:creationId xmlns:p14="http://schemas.microsoft.com/office/powerpoint/2010/main" val="23223238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Lógica Booleana</a:t>
            </a:r>
          </a:p>
        </p:txBody>
      </p:sp>
      <mc:AlternateContent xmlns:mc="http://schemas.openxmlformats.org/markup-compatibility/2006" xmlns:a14="http://schemas.microsoft.com/office/drawing/2010/main">
        <mc:Choice Requires="a14">
          <p:sp>
            <p:nvSpPr>
              <p:cNvPr id="5"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algn="just"/>
                <a:r>
                  <a:rPr lang="pt-BR" sz="2800" cap="none" dirty="0"/>
                  <a:t>Uma sentença quantiﬁcada com um quantiﬁcador universal, do tipo </a:t>
                </a:r>
                <a:r>
                  <a:rPr lang="pt-BR" sz="2800" cap="none" dirty="0">
                    <a:solidFill>
                      <a:srgbClr val="FF0000"/>
                    </a:solidFill>
                  </a:rPr>
                  <a:t>(∀x)(p(x))</a:t>
                </a:r>
                <a:r>
                  <a:rPr lang="pt-BR" sz="2800" cap="none" dirty="0"/>
                  <a:t>, é </a:t>
                </a:r>
                <a:r>
                  <a:rPr lang="pt-BR" sz="2800" b="1" cap="none" dirty="0"/>
                  <a:t>negada</a:t>
                </a:r>
                <a:r>
                  <a:rPr lang="pt-BR" sz="2800" cap="none" dirty="0"/>
                  <a:t> substituindo-se o quantiﬁcador pelo </a:t>
                </a:r>
                <a:r>
                  <a:rPr lang="pt-BR" sz="2800" b="1" cap="none" dirty="0"/>
                  <a:t>existencial</a:t>
                </a:r>
                <a:r>
                  <a:rPr lang="pt-BR" sz="2800" cap="none" dirty="0"/>
                  <a:t> e negando-se p(x), ou seja, </a:t>
                </a:r>
                <a:r>
                  <a:rPr lang="pt-BR" sz="2800" cap="none" dirty="0">
                    <a:solidFill>
                      <a:srgbClr val="FF0000"/>
                    </a:solidFill>
                  </a:rPr>
                  <a:t>(∃x)(¬p(x))</a:t>
                </a:r>
                <a:r>
                  <a:rPr lang="pt-BR" sz="2800" cap="none" dirty="0"/>
                  <a:t>.</a:t>
                </a:r>
              </a:p>
              <a:p>
                <a:pPr algn="just"/>
                <a:r>
                  <a:rPr lang="pt-BR" sz="2800" cap="none" dirty="0"/>
                  <a:t>Uma sentença quantiﬁcada com um quantiﬁcador existencial, do tipo </a:t>
                </a:r>
                <a:r>
                  <a:rPr lang="pt-BR" sz="2800" cap="none" dirty="0">
                    <a:solidFill>
                      <a:srgbClr val="FF0000"/>
                    </a:solidFill>
                  </a:rPr>
                  <a:t>(∃x)(p(x))</a:t>
                </a:r>
                <a:r>
                  <a:rPr lang="pt-BR" sz="2800" cap="none" dirty="0"/>
                  <a:t>, é </a:t>
                </a:r>
                <a:r>
                  <a:rPr lang="pt-BR" sz="2800" b="1" cap="none" dirty="0"/>
                  <a:t>negada</a:t>
                </a:r>
                <a:r>
                  <a:rPr lang="pt-BR" sz="2800" cap="none" dirty="0"/>
                  <a:t> substituindo-se o quantiﬁcador pelo </a:t>
                </a:r>
                <a:r>
                  <a:rPr lang="pt-BR" sz="2800" b="1" cap="none" dirty="0"/>
                  <a:t>universal</a:t>
                </a:r>
                <a:r>
                  <a:rPr lang="pt-BR" sz="2800" cap="none" dirty="0"/>
                  <a:t> e negando-se p(x), ou seja, </a:t>
                </a:r>
                <a:r>
                  <a:rPr lang="pt-BR" sz="2800" cap="none" dirty="0">
                    <a:solidFill>
                      <a:srgbClr val="FF0000"/>
                    </a:solidFill>
                  </a:rPr>
                  <a:t>(∀x)(¬p(x))</a:t>
                </a:r>
                <a:r>
                  <a:rPr lang="pt-BR" sz="2800" cap="none" dirty="0"/>
                  <a:t>.</a:t>
                </a:r>
              </a:p>
              <a:p>
                <a:pPr marL="0" indent="0" algn="just">
                  <a:buNone/>
                </a:pPr>
                <a:r>
                  <a:rPr lang="pt-BR" sz="2800" cap="none" dirty="0"/>
                  <a:t>Exemplos:</a:t>
                </a:r>
              </a:p>
              <a:p>
                <a:pPr algn="just">
                  <a:buFont typeface="Wingdings" panose="05000000000000000000" pitchFamily="2" charset="2"/>
                  <a:buChar char="Ø"/>
                </a:pPr>
                <a:r>
                  <a:rPr lang="pt-BR" sz="2400" cap="none" dirty="0"/>
                  <a:t>Sentença: </a:t>
                </a:r>
                <a14:m>
                  <m:oMath xmlns:m="http://schemas.openxmlformats.org/officeDocument/2006/math">
                    <m:r>
                      <a:rPr lang="pt-BR" sz="2400" b="0" i="1" cap="none" smtClean="0">
                        <a:latin typeface="Cambria Math" panose="02040503050406030204" pitchFamily="18" charset="0"/>
                      </a:rPr>
                      <m:t>(</m:t>
                    </m:r>
                    <m:r>
                      <a:rPr lang="pt-BR" sz="2400" b="0" i="1" cap="none" smtClean="0">
                        <a:latin typeface="Cambria Math" panose="02040503050406030204" pitchFamily="18" charset="0"/>
                        <a:ea typeface="Cambria Math" panose="02040503050406030204" pitchFamily="18" charset="0"/>
                      </a:rPr>
                      <m:t>∀</m:t>
                    </m:r>
                    <m:r>
                      <a:rPr lang="pt-BR" sz="2400" b="0" i="1" cap="none" smtClean="0">
                        <a:latin typeface="Cambria Math" panose="02040503050406030204" pitchFamily="18" charset="0"/>
                        <a:ea typeface="Cambria Math" panose="02040503050406030204" pitchFamily="18" charset="0"/>
                      </a:rPr>
                      <m:t>𝑥</m:t>
                    </m:r>
                    <m:r>
                      <a:rPr lang="pt-BR" sz="2400" b="0" i="1" cap="none" smtClean="0">
                        <a:latin typeface="Cambria Math" panose="02040503050406030204" pitchFamily="18" charset="0"/>
                      </a:rPr>
                      <m:t>)(</m:t>
                    </m:r>
                    <m:r>
                      <a:rPr lang="pt-BR" sz="2400" b="0" i="1" cap="none" smtClean="0">
                        <a:latin typeface="Cambria Math" panose="02040503050406030204" pitchFamily="18" charset="0"/>
                      </a:rPr>
                      <m:t>𝑥</m:t>
                    </m:r>
                    <m:r>
                      <a:rPr lang="pt-BR" sz="2400" b="0" i="1" cap="none" smtClean="0">
                        <a:latin typeface="Cambria Math" panose="02040503050406030204" pitchFamily="18" charset="0"/>
                      </a:rPr>
                      <m:t>+3=5)</m:t>
                    </m:r>
                  </m:oMath>
                </a14:m>
                <a:r>
                  <a:rPr lang="pt-BR" sz="2400" cap="none" dirty="0"/>
                  <a:t>; negação: </a:t>
                </a:r>
                <a14:m>
                  <m:oMath xmlns:m="http://schemas.openxmlformats.org/officeDocument/2006/math">
                    <m:r>
                      <a:rPr lang="pt-BR" sz="2400" b="0" i="1" cap="none" smtClean="0">
                        <a:latin typeface="Cambria Math" panose="02040503050406030204" pitchFamily="18" charset="0"/>
                      </a:rPr>
                      <m:t>(</m:t>
                    </m:r>
                    <m:r>
                      <a:rPr lang="pt-BR" sz="2400" b="0" i="1" cap="none" smtClean="0">
                        <a:latin typeface="Cambria Math" panose="02040503050406030204" pitchFamily="18" charset="0"/>
                        <a:ea typeface="Cambria Math" panose="02040503050406030204" pitchFamily="18" charset="0"/>
                      </a:rPr>
                      <m:t>∃</m:t>
                    </m:r>
                    <m:r>
                      <a:rPr lang="pt-BR" sz="2400" b="0" i="1" cap="none" smtClean="0">
                        <a:latin typeface="Cambria Math" panose="02040503050406030204" pitchFamily="18" charset="0"/>
                        <a:ea typeface="Cambria Math" panose="02040503050406030204" pitchFamily="18" charset="0"/>
                      </a:rPr>
                      <m:t>𝑥</m:t>
                    </m:r>
                    <m:r>
                      <a:rPr lang="pt-BR" sz="2400" b="0" i="1" cap="none" smtClean="0">
                        <a:latin typeface="Cambria Math" panose="02040503050406030204" pitchFamily="18" charset="0"/>
                      </a:rPr>
                      <m:t>)(</m:t>
                    </m:r>
                    <m:r>
                      <a:rPr lang="pt-BR" sz="2400" b="0" i="1" cap="none" smtClean="0">
                        <a:latin typeface="Cambria Math" panose="02040503050406030204" pitchFamily="18" charset="0"/>
                      </a:rPr>
                      <m:t>𝑥</m:t>
                    </m:r>
                    <m:r>
                      <a:rPr lang="pt-BR" sz="2400" b="0" i="1" cap="none" smtClean="0">
                        <a:latin typeface="Cambria Math" panose="02040503050406030204" pitchFamily="18" charset="0"/>
                      </a:rPr>
                      <m:t>+3≠5)</m:t>
                    </m:r>
                  </m:oMath>
                </a14:m>
                <a:endParaRPr lang="pt-BR" sz="2400" cap="none" dirty="0"/>
              </a:p>
              <a:p>
                <a:pPr algn="just">
                  <a:buFont typeface="Wingdings" panose="05000000000000000000" pitchFamily="2" charset="2"/>
                  <a:buChar char="Ø"/>
                </a:pPr>
                <a:r>
                  <a:rPr lang="pt-BR" sz="2400" cap="none" dirty="0"/>
                  <a:t>Sentença: </a:t>
                </a:r>
                <a14:m>
                  <m:oMath xmlns:m="http://schemas.openxmlformats.org/officeDocument/2006/math">
                    <m:r>
                      <a:rPr lang="pt-BR" sz="2400" i="1" cap="none">
                        <a:latin typeface="Cambria Math" panose="02040503050406030204" pitchFamily="18" charset="0"/>
                      </a:rPr>
                      <m:t>(</m:t>
                    </m:r>
                    <m:r>
                      <a:rPr lang="pt-BR" sz="2400" i="1" cap="none">
                        <a:latin typeface="Cambria Math" panose="02040503050406030204" pitchFamily="18" charset="0"/>
                        <a:ea typeface="Cambria Math" panose="02040503050406030204" pitchFamily="18" charset="0"/>
                      </a:rPr>
                      <m:t>∃</m:t>
                    </m:r>
                    <m:r>
                      <a:rPr lang="pt-BR" sz="2400" i="1" cap="none">
                        <a:latin typeface="Cambria Math" panose="02040503050406030204" pitchFamily="18" charset="0"/>
                        <a:ea typeface="Cambria Math" panose="02040503050406030204" pitchFamily="18" charset="0"/>
                      </a:rPr>
                      <m:t>𝑥</m:t>
                    </m:r>
                    <m:r>
                      <a:rPr lang="pt-BR" sz="2400" i="1" cap="none">
                        <a:latin typeface="Cambria Math" panose="02040503050406030204" pitchFamily="18" charset="0"/>
                      </a:rPr>
                      <m:t>)(</m:t>
                    </m:r>
                    <m:r>
                      <a:rPr lang="pt-BR" sz="2400" i="1" cap="none">
                        <a:latin typeface="Cambria Math" panose="02040503050406030204" pitchFamily="18" charset="0"/>
                      </a:rPr>
                      <m:t>𝑥</m:t>
                    </m:r>
                    <m:r>
                      <a:rPr lang="pt-BR" sz="2400" i="1" cap="none">
                        <a:latin typeface="Cambria Math" panose="02040503050406030204" pitchFamily="18" charset="0"/>
                      </a:rPr>
                      <m:t>+1=7)</m:t>
                    </m:r>
                  </m:oMath>
                </a14:m>
                <a:r>
                  <a:rPr lang="pt-BR" sz="2400" cap="none" dirty="0"/>
                  <a:t>; negação: </a:t>
                </a:r>
                <a14:m>
                  <m:oMath xmlns:m="http://schemas.openxmlformats.org/officeDocument/2006/math">
                    <m:r>
                      <a:rPr lang="pt-BR" sz="2400" i="1" cap="none">
                        <a:latin typeface="Cambria Math" panose="02040503050406030204" pitchFamily="18" charset="0"/>
                      </a:rPr>
                      <m:t>(</m:t>
                    </m:r>
                    <m:r>
                      <a:rPr lang="pt-BR" sz="2400" i="1" cap="none">
                        <a:latin typeface="Cambria Math" panose="02040503050406030204" pitchFamily="18" charset="0"/>
                        <a:ea typeface="Cambria Math" panose="02040503050406030204" pitchFamily="18" charset="0"/>
                      </a:rPr>
                      <m:t>∀</m:t>
                    </m:r>
                    <m:r>
                      <a:rPr lang="pt-BR" sz="2400" i="1" cap="none">
                        <a:latin typeface="Cambria Math" panose="02040503050406030204" pitchFamily="18" charset="0"/>
                        <a:ea typeface="Cambria Math" panose="02040503050406030204" pitchFamily="18" charset="0"/>
                      </a:rPr>
                      <m:t>𝑥</m:t>
                    </m:r>
                    <m:r>
                      <a:rPr lang="pt-BR" sz="2400" i="1" cap="none">
                        <a:latin typeface="Cambria Math" panose="02040503050406030204" pitchFamily="18" charset="0"/>
                      </a:rPr>
                      <m:t>)(</m:t>
                    </m:r>
                    <m:r>
                      <a:rPr lang="pt-BR" sz="2400" i="1" cap="none">
                        <a:latin typeface="Cambria Math" panose="02040503050406030204" pitchFamily="18" charset="0"/>
                      </a:rPr>
                      <m:t>𝑥</m:t>
                    </m:r>
                    <m:r>
                      <a:rPr lang="pt-BR" sz="2400" i="1" cap="none">
                        <a:latin typeface="Cambria Math" panose="02040503050406030204" pitchFamily="18" charset="0"/>
                      </a:rPr>
                      <m:t>+1≠7)</m:t>
                    </m:r>
                  </m:oMath>
                </a14:m>
                <a:endParaRPr lang="pt-BR" sz="2400" cap="none" dirty="0"/>
              </a:p>
            </p:txBody>
          </p:sp>
        </mc:Choice>
        <mc:Fallback xmlns="">
          <p:sp>
            <p:nvSpPr>
              <p:cNvPr id="5" name="Espaço Reservado para Conteúdo 5">
                <a:extLst>
                  <a:ext uri="{FF2B5EF4-FFF2-40B4-BE49-F238E27FC236}">
                    <a16:creationId xmlns:a16="http://schemas.microsoft.com/office/drawing/2014/main" id="{7D4B232C-A757-4AE1-80C3-752B08629402}"/>
                  </a:ext>
                </a:extLst>
              </p:cNvPr>
              <p:cNvSpPr>
                <a:spLocks noGrp="1" noRot="1" noChangeAspect="1" noMove="1" noResize="1" noEditPoints="1" noAdjustHandles="1" noChangeArrowheads="1" noChangeShapeType="1" noTextEdit="1"/>
              </p:cNvSpPr>
              <p:nvPr>
                <p:ph idx="1"/>
              </p:nvPr>
            </p:nvSpPr>
            <p:spPr>
              <a:xfrm>
                <a:off x="913774" y="1209367"/>
                <a:ext cx="10364452" cy="5379921"/>
              </a:xfrm>
              <a:blipFill>
                <a:blip r:embed="rId2"/>
                <a:stretch>
                  <a:fillRect l="-1235" t="-227" r="-1176"/>
                </a:stretch>
              </a:blipFill>
            </p:spPr>
            <p:txBody>
              <a:bodyPr/>
              <a:lstStyle/>
              <a:p>
                <a:r>
                  <a:rPr lang="pt-BR">
                    <a:noFill/>
                  </a:rPr>
                  <a:t> </a:t>
                </a:r>
              </a:p>
            </p:txBody>
          </p:sp>
        </mc:Fallback>
      </mc:AlternateContent>
      <p:sp>
        <p:nvSpPr>
          <p:cNvPr id="3" name="Espaço Reservado para Número de Slide 2"/>
          <p:cNvSpPr>
            <a:spLocks noGrp="1"/>
          </p:cNvSpPr>
          <p:nvPr>
            <p:ph type="sldNum" sz="quarter" idx="12"/>
          </p:nvPr>
        </p:nvSpPr>
        <p:spPr/>
        <p:txBody>
          <a:bodyPr/>
          <a:lstStyle/>
          <a:p>
            <a:fld id="{F631A6C5-47D5-48C8-A12A-201366616B67}" type="slidenum">
              <a:rPr lang="pt-BR" smtClean="0"/>
              <a:t>74</a:t>
            </a:fld>
            <a:endParaRPr lang="pt-BR"/>
          </a:p>
        </p:txBody>
      </p:sp>
    </p:spTree>
    <p:extLst>
      <p:ext uri="{BB962C8B-B14F-4D97-AF65-F5344CB8AC3E}">
        <p14:creationId xmlns:p14="http://schemas.microsoft.com/office/powerpoint/2010/main" val="283066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19D9F3F-904D-443A-B34D-4A5B37ACD435}"/>
              </a:ext>
            </a:extLst>
          </p:cNvPr>
          <p:cNvSpPr>
            <a:spLocks noGrp="1"/>
          </p:cNvSpPr>
          <p:nvPr>
            <p:ph type="title"/>
          </p:nvPr>
        </p:nvSpPr>
        <p:spPr>
          <a:xfrm>
            <a:off x="913774" y="2630911"/>
            <a:ext cx="10364451" cy="1596177"/>
          </a:xfrm>
        </p:spPr>
        <p:txBody>
          <a:bodyPr>
            <a:normAutofit/>
          </a:bodyPr>
          <a:lstStyle/>
          <a:p>
            <a:r>
              <a:rPr lang="pt-BR" sz="4400" dirty="0"/>
              <a:t>Definições, Teoremas e</a:t>
            </a:r>
            <a:br>
              <a:rPr lang="pt-BR" sz="4400" dirty="0"/>
            </a:br>
            <a:r>
              <a:rPr lang="pt-BR" sz="4400" dirty="0"/>
              <a:t>Provas</a:t>
            </a:r>
          </a:p>
        </p:txBody>
      </p:sp>
      <p:sp>
        <p:nvSpPr>
          <p:cNvPr id="2" name="Espaço Reservado para Número de Slide 1"/>
          <p:cNvSpPr>
            <a:spLocks noGrp="1"/>
          </p:cNvSpPr>
          <p:nvPr>
            <p:ph type="sldNum" sz="quarter" idx="12"/>
          </p:nvPr>
        </p:nvSpPr>
        <p:spPr/>
        <p:txBody>
          <a:bodyPr/>
          <a:lstStyle/>
          <a:p>
            <a:fld id="{F631A6C5-47D5-48C8-A12A-201366616B67}" type="slidenum">
              <a:rPr lang="pt-BR" smtClean="0"/>
              <a:t>75</a:t>
            </a:fld>
            <a:endParaRPr lang="pt-BR"/>
          </a:p>
        </p:txBody>
      </p:sp>
    </p:spTree>
    <p:extLst>
      <p:ext uri="{BB962C8B-B14F-4D97-AF65-F5344CB8AC3E}">
        <p14:creationId xmlns:p14="http://schemas.microsoft.com/office/powerpoint/2010/main" val="12069857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Definições, Teoremas e Provas</a:t>
            </a:r>
          </a:p>
        </p:txBody>
      </p:sp>
      <p:sp>
        <p:nvSpPr>
          <p:cNvPr id="5"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algn="just"/>
            <a:r>
              <a:rPr lang="pt-BR" sz="2800" b="1" i="1" cap="none" dirty="0">
                <a:solidFill>
                  <a:srgbClr val="FF0000"/>
                </a:solidFill>
              </a:rPr>
              <a:t>Definições</a:t>
            </a:r>
            <a:r>
              <a:rPr lang="pt-BR" sz="2800" cap="none" dirty="0"/>
              <a:t> descrevem os objetos e noções que usamos. Precisão é essencial. É preciso deixar claro o que constitui o objeto e o que não constitui.</a:t>
            </a:r>
          </a:p>
          <a:p>
            <a:pPr algn="just"/>
            <a:r>
              <a:rPr lang="pt-BR" sz="2800" cap="none" dirty="0"/>
              <a:t>Após termos definido vários objetos e noções, usualmente fazemos </a:t>
            </a:r>
            <a:r>
              <a:rPr lang="pt-BR" sz="2800" b="1" i="1" cap="none" dirty="0">
                <a:solidFill>
                  <a:srgbClr val="FF0000"/>
                </a:solidFill>
              </a:rPr>
              <a:t>enunciados matemáticos</a:t>
            </a:r>
            <a:r>
              <a:rPr lang="pt-BR" sz="2800" cap="none" dirty="0"/>
              <a:t> sobre eles para expressar suas propriedades.</a:t>
            </a:r>
          </a:p>
          <a:p>
            <a:pPr marL="0" indent="0" algn="just">
              <a:buNone/>
            </a:pPr>
            <a:r>
              <a:rPr lang="pt-BR" sz="2800" cap="none" dirty="0"/>
              <a:t>Exemplos:</a:t>
            </a:r>
          </a:p>
          <a:p>
            <a:pPr algn="just">
              <a:buFont typeface="Wingdings" panose="05000000000000000000" pitchFamily="2" charset="2"/>
              <a:buChar char="Ø"/>
            </a:pPr>
            <a:r>
              <a:rPr lang="pt-BR" sz="2800" b="1" cap="none" dirty="0"/>
              <a:t>Definição</a:t>
            </a:r>
            <a:r>
              <a:rPr lang="pt-BR" sz="2800" cap="none" dirty="0"/>
              <a:t>: Um inteiro é considerado par se é divisível por 2.</a:t>
            </a:r>
          </a:p>
          <a:p>
            <a:pPr algn="just">
              <a:buFont typeface="Wingdings" panose="05000000000000000000" pitchFamily="2" charset="2"/>
              <a:buChar char="Ø"/>
            </a:pPr>
            <a:r>
              <a:rPr lang="pt-BR" sz="2800" b="1" cap="none" dirty="0"/>
              <a:t>Enunciado</a:t>
            </a:r>
            <a:r>
              <a:rPr lang="pt-BR" sz="2800" cap="none" dirty="0"/>
              <a:t>: Para todo grafo G, a soma dos graus de todos os nós em G é um número par.</a:t>
            </a:r>
          </a:p>
        </p:txBody>
      </p:sp>
      <p:sp>
        <p:nvSpPr>
          <p:cNvPr id="3" name="Espaço Reservado para Número de Slide 2"/>
          <p:cNvSpPr>
            <a:spLocks noGrp="1"/>
          </p:cNvSpPr>
          <p:nvPr>
            <p:ph type="sldNum" sz="quarter" idx="12"/>
          </p:nvPr>
        </p:nvSpPr>
        <p:spPr/>
        <p:txBody>
          <a:bodyPr/>
          <a:lstStyle/>
          <a:p>
            <a:fld id="{F631A6C5-47D5-48C8-A12A-201366616B67}" type="slidenum">
              <a:rPr lang="pt-BR" smtClean="0"/>
              <a:t>76</a:t>
            </a:fld>
            <a:endParaRPr lang="pt-BR"/>
          </a:p>
        </p:txBody>
      </p:sp>
    </p:spTree>
    <p:extLst>
      <p:ext uri="{BB962C8B-B14F-4D97-AF65-F5344CB8AC3E}">
        <p14:creationId xmlns:p14="http://schemas.microsoft.com/office/powerpoint/2010/main" val="4106075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Definições, Teoremas e Provas</a:t>
            </a:r>
          </a:p>
        </p:txBody>
      </p:sp>
      <p:sp>
        <p:nvSpPr>
          <p:cNvPr id="5"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algn="just"/>
            <a:endParaRPr lang="pt-BR" sz="2800" cap="none" dirty="0"/>
          </a:p>
          <a:p>
            <a:pPr algn="just"/>
            <a:r>
              <a:rPr lang="pt-BR" sz="2800" cap="none" dirty="0"/>
              <a:t>Enunciados podem ser verdadeiros ou falsos. </a:t>
            </a:r>
            <a:r>
              <a:rPr lang="pt-BR" sz="2800" b="1" cap="none" dirty="0">
                <a:solidFill>
                  <a:srgbClr val="FF0000"/>
                </a:solidFill>
              </a:rPr>
              <a:t>Prova</a:t>
            </a:r>
            <a:r>
              <a:rPr lang="pt-BR" sz="2800" cap="none" dirty="0"/>
              <a:t> é um argumento lógico de que o enunciado é verdadeiro em sentido absoluto.</a:t>
            </a:r>
          </a:p>
          <a:p>
            <a:pPr algn="just"/>
            <a:r>
              <a:rPr lang="pt-BR" sz="2800" cap="none" dirty="0"/>
              <a:t>Um </a:t>
            </a:r>
            <a:r>
              <a:rPr lang="pt-BR" sz="2800" b="1" cap="none" dirty="0">
                <a:solidFill>
                  <a:srgbClr val="FF0000"/>
                </a:solidFill>
              </a:rPr>
              <a:t>teorema</a:t>
            </a:r>
            <a:r>
              <a:rPr lang="pt-BR" sz="2800" cap="none" dirty="0"/>
              <a:t> é um enunciado matemático demonstrado como verdadeiro. São enunciados de interesse especial.</a:t>
            </a:r>
          </a:p>
          <a:p>
            <a:pPr algn="just"/>
            <a:r>
              <a:rPr lang="pt-BR" sz="2800" cap="none" dirty="0"/>
              <a:t>Um </a:t>
            </a:r>
            <a:r>
              <a:rPr lang="pt-BR" sz="2800" b="1" cap="none" dirty="0">
                <a:solidFill>
                  <a:srgbClr val="FF0000"/>
                </a:solidFill>
              </a:rPr>
              <a:t>Lema</a:t>
            </a:r>
            <a:r>
              <a:rPr lang="pt-BR" sz="2800" cap="none" dirty="0"/>
              <a:t> é um teorema que ajuda na prova de outro teorema.</a:t>
            </a:r>
          </a:p>
          <a:p>
            <a:pPr algn="just"/>
            <a:r>
              <a:rPr lang="pt-BR" sz="2800" b="1" cap="none" dirty="0">
                <a:solidFill>
                  <a:srgbClr val="FF0000"/>
                </a:solidFill>
              </a:rPr>
              <a:t>Corolários</a:t>
            </a:r>
            <a:r>
              <a:rPr lang="pt-BR" sz="2800" cap="none" dirty="0"/>
              <a:t> são teoremas ou sua prova rápida que ajudam a concluir facilmente que outros anunciados relacionados são verdadeiros.</a:t>
            </a:r>
          </a:p>
        </p:txBody>
      </p:sp>
      <p:sp>
        <p:nvSpPr>
          <p:cNvPr id="3" name="Espaço Reservado para Número de Slide 2"/>
          <p:cNvSpPr>
            <a:spLocks noGrp="1"/>
          </p:cNvSpPr>
          <p:nvPr>
            <p:ph type="sldNum" sz="quarter" idx="12"/>
          </p:nvPr>
        </p:nvSpPr>
        <p:spPr/>
        <p:txBody>
          <a:bodyPr/>
          <a:lstStyle/>
          <a:p>
            <a:fld id="{F631A6C5-47D5-48C8-A12A-201366616B67}" type="slidenum">
              <a:rPr lang="pt-BR" smtClean="0"/>
              <a:t>77</a:t>
            </a:fld>
            <a:endParaRPr lang="pt-BR"/>
          </a:p>
        </p:txBody>
      </p:sp>
    </p:spTree>
    <p:extLst>
      <p:ext uri="{BB962C8B-B14F-4D97-AF65-F5344CB8AC3E}">
        <p14:creationId xmlns:p14="http://schemas.microsoft.com/office/powerpoint/2010/main" val="25951514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Definições, Teoremas e Provas</a:t>
            </a:r>
          </a:p>
        </p:txBody>
      </p:sp>
      <mc:AlternateContent xmlns:mc="http://schemas.openxmlformats.org/markup-compatibility/2006" xmlns:a14="http://schemas.microsoft.com/office/drawing/2010/main">
        <mc:Choice Requires="a14">
          <p:sp>
            <p:nvSpPr>
              <p:cNvPr id="5"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marL="0" indent="0" algn="just">
                  <a:buNone/>
                </a:pPr>
                <a:r>
                  <a:rPr lang="pt-BR" sz="3200" cap="none" dirty="0"/>
                  <a:t>Exemplos:</a:t>
                </a:r>
              </a:p>
              <a:p>
                <a:pPr marL="0" indent="0" algn="just">
                  <a:buNone/>
                </a:pPr>
                <a:endParaRPr lang="pt-BR" sz="3200" cap="none" dirty="0"/>
              </a:p>
              <a:p>
                <a:pPr algn="just"/>
                <a:r>
                  <a:rPr lang="pt-BR" sz="3200" b="1" cap="none" dirty="0"/>
                  <a:t>Teorema</a:t>
                </a:r>
                <a:r>
                  <a:rPr lang="pt-BR" sz="3200" cap="none" dirty="0"/>
                  <a:t>: Se </a:t>
                </a:r>
                <a14:m>
                  <m:oMath xmlns:m="http://schemas.openxmlformats.org/officeDocument/2006/math">
                    <m:r>
                      <a:rPr lang="pt-BR" sz="3200" b="0" i="1" cap="none" smtClean="0">
                        <a:latin typeface="Cambria Math" panose="02040503050406030204" pitchFamily="18" charset="0"/>
                      </a:rPr>
                      <m:t>𝑎</m:t>
                    </m:r>
                  </m:oMath>
                </a14:m>
                <a:r>
                  <a:rPr lang="pt-BR" sz="3200" cap="none" dirty="0"/>
                  <a:t> e </a:t>
                </a:r>
                <a14:m>
                  <m:oMath xmlns:m="http://schemas.openxmlformats.org/officeDocument/2006/math">
                    <m:r>
                      <a:rPr lang="pt-BR" sz="3200" b="0" i="1" cap="none" smtClean="0">
                        <a:latin typeface="Cambria Math" panose="02040503050406030204" pitchFamily="18" charset="0"/>
                      </a:rPr>
                      <m:t>𝑏</m:t>
                    </m:r>
                  </m:oMath>
                </a14:m>
                <a:r>
                  <a:rPr lang="pt-BR" sz="3200" cap="none" dirty="0"/>
                  <a:t> são os comprimentos dos catetos de um triângulo retângulo e </a:t>
                </a:r>
                <a14:m>
                  <m:oMath xmlns:m="http://schemas.openxmlformats.org/officeDocument/2006/math">
                    <m:r>
                      <a:rPr lang="pt-BR" sz="3200" b="0" i="1" cap="none" smtClean="0">
                        <a:latin typeface="Cambria Math" panose="02040503050406030204" pitchFamily="18" charset="0"/>
                      </a:rPr>
                      <m:t>𝑐</m:t>
                    </m:r>
                  </m:oMath>
                </a14:m>
                <a:r>
                  <a:rPr lang="pt-BR" sz="3200" cap="none" dirty="0"/>
                  <a:t> é o comprimento da hipotenusa, então </a:t>
                </a:r>
                <a14:m>
                  <m:oMath xmlns:m="http://schemas.openxmlformats.org/officeDocument/2006/math">
                    <m:sSup>
                      <m:sSupPr>
                        <m:ctrlPr>
                          <a:rPr lang="pt-BR" sz="3200" i="1" cap="none" smtClean="0">
                            <a:latin typeface="Cambria Math" panose="02040503050406030204" pitchFamily="18" charset="0"/>
                          </a:rPr>
                        </m:ctrlPr>
                      </m:sSupPr>
                      <m:e>
                        <m:r>
                          <a:rPr lang="pt-BR" sz="3200" b="0" i="1" cap="none" smtClean="0">
                            <a:latin typeface="Cambria Math" panose="02040503050406030204" pitchFamily="18" charset="0"/>
                          </a:rPr>
                          <m:t>𝑎</m:t>
                        </m:r>
                      </m:e>
                      <m:sup>
                        <m:r>
                          <a:rPr lang="pt-BR" sz="3200" b="0" i="1" cap="none" smtClean="0">
                            <a:latin typeface="Cambria Math" panose="02040503050406030204" pitchFamily="18" charset="0"/>
                          </a:rPr>
                          <m:t>2</m:t>
                        </m:r>
                      </m:sup>
                    </m:sSup>
                    <m:r>
                      <a:rPr lang="pt-BR" sz="3200" b="0" i="1" cap="none" smtClean="0">
                        <a:latin typeface="Cambria Math" panose="02040503050406030204" pitchFamily="18" charset="0"/>
                      </a:rPr>
                      <m:t>+</m:t>
                    </m:r>
                    <m:sSup>
                      <m:sSupPr>
                        <m:ctrlPr>
                          <a:rPr lang="pt-BR" sz="3200" b="0" i="1" cap="none" smtClean="0">
                            <a:latin typeface="Cambria Math" panose="02040503050406030204" pitchFamily="18" charset="0"/>
                          </a:rPr>
                        </m:ctrlPr>
                      </m:sSupPr>
                      <m:e>
                        <m:r>
                          <a:rPr lang="pt-BR" sz="3200" b="0" i="1" cap="none" smtClean="0">
                            <a:latin typeface="Cambria Math" panose="02040503050406030204" pitchFamily="18" charset="0"/>
                          </a:rPr>
                          <m:t>𝑏</m:t>
                        </m:r>
                      </m:e>
                      <m:sup>
                        <m:r>
                          <a:rPr lang="pt-BR" sz="3200" b="0" i="1" cap="none" smtClean="0">
                            <a:latin typeface="Cambria Math" panose="02040503050406030204" pitchFamily="18" charset="0"/>
                          </a:rPr>
                          <m:t>2</m:t>
                        </m:r>
                      </m:sup>
                    </m:sSup>
                    <m:r>
                      <a:rPr lang="pt-BR" sz="3200" b="0" i="1" cap="none" smtClean="0">
                        <a:latin typeface="Cambria Math" panose="02040503050406030204" pitchFamily="18" charset="0"/>
                      </a:rPr>
                      <m:t>=</m:t>
                    </m:r>
                    <m:sSup>
                      <m:sSupPr>
                        <m:ctrlPr>
                          <a:rPr lang="pt-BR" sz="3200" b="0" i="1" cap="none" smtClean="0">
                            <a:latin typeface="Cambria Math" panose="02040503050406030204" pitchFamily="18" charset="0"/>
                          </a:rPr>
                        </m:ctrlPr>
                      </m:sSupPr>
                      <m:e>
                        <m:r>
                          <a:rPr lang="pt-BR" sz="3200" b="0" i="1" cap="none" smtClean="0">
                            <a:latin typeface="Cambria Math" panose="02040503050406030204" pitchFamily="18" charset="0"/>
                          </a:rPr>
                          <m:t>𝑐</m:t>
                        </m:r>
                      </m:e>
                      <m:sup>
                        <m:r>
                          <a:rPr lang="pt-BR" sz="3200" b="0" i="1" cap="none" smtClean="0">
                            <a:latin typeface="Cambria Math" panose="02040503050406030204" pitchFamily="18" charset="0"/>
                          </a:rPr>
                          <m:t>2</m:t>
                        </m:r>
                      </m:sup>
                    </m:sSup>
                  </m:oMath>
                </a14:m>
                <a:r>
                  <a:rPr lang="pt-BR" sz="3200" cap="none" dirty="0"/>
                  <a:t>.</a:t>
                </a:r>
              </a:p>
            </p:txBody>
          </p:sp>
        </mc:Choice>
        <mc:Fallback xmlns="">
          <p:sp>
            <p:nvSpPr>
              <p:cNvPr id="5" name="Espaço Reservado para Conteúdo 5">
                <a:extLst>
                  <a:ext uri="{FF2B5EF4-FFF2-40B4-BE49-F238E27FC236}">
                    <a16:creationId xmlns:a16="http://schemas.microsoft.com/office/drawing/2014/main" id="{7D4B232C-A757-4AE1-80C3-752B08629402}"/>
                  </a:ext>
                </a:extLst>
              </p:cNvPr>
              <p:cNvSpPr>
                <a:spLocks noGrp="1" noRot="1" noChangeAspect="1" noMove="1" noResize="1" noEditPoints="1" noAdjustHandles="1" noChangeArrowheads="1" noChangeShapeType="1" noTextEdit="1"/>
              </p:cNvSpPr>
              <p:nvPr>
                <p:ph idx="1"/>
              </p:nvPr>
            </p:nvSpPr>
            <p:spPr>
              <a:xfrm>
                <a:off x="913774" y="1209367"/>
                <a:ext cx="10364452" cy="5379921"/>
              </a:xfrm>
              <a:blipFill>
                <a:blip r:embed="rId2"/>
                <a:stretch>
                  <a:fillRect l="-1529" t="-340" r="-1471"/>
                </a:stretch>
              </a:blipFill>
            </p:spPr>
            <p:txBody>
              <a:bodyPr/>
              <a:lstStyle/>
              <a:p>
                <a:r>
                  <a:rPr lang="pt-BR">
                    <a:noFill/>
                  </a:rPr>
                  <a:t> </a:t>
                </a:r>
              </a:p>
            </p:txBody>
          </p:sp>
        </mc:Fallback>
      </mc:AlternateContent>
      <p:sp>
        <p:nvSpPr>
          <p:cNvPr id="3" name="Espaço Reservado para Número de Slide 2"/>
          <p:cNvSpPr>
            <a:spLocks noGrp="1"/>
          </p:cNvSpPr>
          <p:nvPr>
            <p:ph type="sldNum" sz="quarter" idx="12"/>
          </p:nvPr>
        </p:nvSpPr>
        <p:spPr/>
        <p:txBody>
          <a:bodyPr/>
          <a:lstStyle/>
          <a:p>
            <a:fld id="{F631A6C5-47D5-48C8-A12A-201366616B67}" type="slidenum">
              <a:rPr lang="pt-BR" smtClean="0"/>
              <a:t>78</a:t>
            </a:fld>
            <a:endParaRPr lang="pt-BR"/>
          </a:p>
        </p:txBody>
      </p:sp>
    </p:spTree>
    <p:extLst>
      <p:ext uri="{BB962C8B-B14F-4D97-AF65-F5344CB8AC3E}">
        <p14:creationId xmlns:p14="http://schemas.microsoft.com/office/powerpoint/2010/main" val="24938070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Definições, Teoremas e Provas</a:t>
            </a:r>
          </a:p>
        </p:txBody>
      </p:sp>
      <mc:AlternateContent xmlns:mc="http://schemas.openxmlformats.org/markup-compatibility/2006" xmlns:a14="http://schemas.microsoft.com/office/drawing/2010/main">
        <mc:Choice Requires="a14">
          <p:sp>
            <p:nvSpPr>
              <p:cNvPr id="5"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lnSpcReduction="10000"/>
              </a:bodyPr>
              <a:lstStyle/>
              <a:p>
                <a:pPr algn="just"/>
                <a:r>
                  <a:rPr lang="pt-BR" sz="2800" cap="none" dirty="0"/>
                  <a:t>Uma </a:t>
                </a:r>
                <a:r>
                  <a:rPr lang="pt-BR" sz="2800" b="1" cap="none" dirty="0">
                    <a:solidFill>
                      <a:srgbClr val="FF0000"/>
                    </a:solidFill>
                  </a:rPr>
                  <a:t>prova</a:t>
                </a:r>
                <a:r>
                  <a:rPr lang="pt-BR" sz="2800" cap="none" dirty="0"/>
                  <a:t> é uma argumentação que mostra, de maneira indiscutível, que uma afirmação é verdadeira. É  convincente em um sentido absoluto.</a:t>
                </a:r>
              </a:p>
              <a:p>
                <a:pPr algn="just"/>
                <a:r>
                  <a:rPr lang="pt-BR" sz="2800" cap="none" dirty="0"/>
                  <a:t>A ´única maneira de determinar a veracidade ou a falsidade de um enunciado matemático é com uma prova matemática.</a:t>
                </a:r>
              </a:p>
              <a:p>
                <a:pPr algn="just"/>
                <a:r>
                  <a:rPr lang="pt-BR" sz="2800" cap="none" dirty="0"/>
                  <a:t>Tipos mais frequentes de enunciados ocorrem na forma “</a:t>
                </a:r>
                <a:r>
                  <a:rPr lang="pt-BR" sz="2800" cap="none" dirty="0">
                    <a:solidFill>
                      <a:srgbClr val="FF0000"/>
                    </a:solidFill>
                  </a:rPr>
                  <a:t>P se e somente se Q</a:t>
                </a:r>
                <a:r>
                  <a:rPr lang="pt-BR" sz="2800" cap="none" dirty="0"/>
                  <a:t>” (P </a:t>
                </a:r>
                <a:r>
                  <a:rPr lang="pt-BR" sz="2800" cap="none" dirty="0" err="1"/>
                  <a:t>sse</a:t>
                </a:r>
                <a:r>
                  <a:rPr lang="pt-BR" sz="2800" cap="none" dirty="0"/>
                  <a:t> Q) ou P</a:t>
                </a:r>
                <a14:m>
                  <m:oMath xmlns:m="http://schemas.openxmlformats.org/officeDocument/2006/math">
                    <m:r>
                      <a:rPr lang="pt-BR" sz="2800" i="1" cap="none" smtClean="0">
                        <a:latin typeface="Cambria Math" panose="02040503050406030204" pitchFamily="18" charset="0"/>
                        <a:ea typeface="Cambria Math" panose="02040503050406030204" pitchFamily="18" charset="0"/>
                      </a:rPr>
                      <m:t>↔</m:t>
                    </m:r>
                  </m:oMath>
                </a14:m>
                <a:r>
                  <a:rPr lang="pt-BR" sz="2800" cap="none" dirty="0"/>
                  <a:t>Q, que significa um enunciado de duas partes:</a:t>
                </a:r>
              </a:p>
              <a:p>
                <a:pPr algn="just">
                  <a:buFont typeface="Wingdings" panose="05000000000000000000" pitchFamily="2" charset="2"/>
                  <a:buChar char="Ø"/>
                </a:pPr>
                <a:r>
                  <a:rPr lang="pt-BR" sz="2600" cap="none" dirty="0"/>
                  <a:t>Direção de ida: “P somente se Q” ou P → Q</a:t>
                </a:r>
              </a:p>
              <a:p>
                <a:pPr algn="just">
                  <a:buFont typeface="Wingdings" panose="05000000000000000000" pitchFamily="2" charset="2"/>
                  <a:buChar char="Ø"/>
                </a:pPr>
                <a:r>
                  <a:rPr lang="pt-BR" sz="2600" cap="none" dirty="0"/>
                  <a:t>Direção reversa: “P se Q” ou P ← Q</a:t>
                </a:r>
              </a:p>
            </p:txBody>
          </p:sp>
        </mc:Choice>
        <mc:Fallback xmlns="">
          <p:sp>
            <p:nvSpPr>
              <p:cNvPr id="5" name="Espaço Reservado para Conteúdo 5">
                <a:extLst>
                  <a:ext uri="{FF2B5EF4-FFF2-40B4-BE49-F238E27FC236}">
                    <a16:creationId xmlns:a16="http://schemas.microsoft.com/office/drawing/2014/main" id="{7D4B232C-A757-4AE1-80C3-752B08629402}"/>
                  </a:ext>
                </a:extLst>
              </p:cNvPr>
              <p:cNvSpPr>
                <a:spLocks noGrp="1" noRot="1" noChangeAspect="1" noMove="1" noResize="1" noEditPoints="1" noAdjustHandles="1" noChangeArrowheads="1" noChangeShapeType="1" noTextEdit="1"/>
              </p:cNvSpPr>
              <p:nvPr>
                <p:ph idx="1"/>
              </p:nvPr>
            </p:nvSpPr>
            <p:spPr>
              <a:xfrm>
                <a:off x="913774" y="1209367"/>
                <a:ext cx="10364452" cy="5379921"/>
              </a:xfrm>
              <a:blipFill>
                <a:blip r:embed="rId2"/>
                <a:stretch>
                  <a:fillRect l="-1059" t="-793" r="-1176"/>
                </a:stretch>
              </a:blipFill>
            </p:spPr>
            <p:txBody>
              <a:bodyPr/>
              <a:lstStyle/>
              <a:p>
                <a:r>
                  <a:rPr lang="pt-BR">
                    <a:noFill/>
                  </a:rPr>
                  <a:t> </a:t>
                </a:r>
              </a:p>
            </p:txBody>
          </p:sp>
        </mc:Fallback>
      </mc:AlternateContent>
      <p:sp>
        <p:nvSpPr>
          <p:cNvPr id="3" name="Espaço Reservado para Número de Slide 2"/>
          <p:cNvSpPr>
            <a:spLocks noGrp="1"/>
          </p:cNvSpPr>
          <p:nvPr>
            <p:ph type="sldNum" sz="quarter" idx="12"/>
          </p:nvPr>
        </p:nvSpPr>
        <p:spPr/>
        <p:txBody>
          <a:bodyPr/>
          <a:lstStyle/>
          <a:p>
            <a:fld id="{F631A6C5-47D5-48C8-A12A-201366616B67}" type="slidenum">
              <a:rPr lang="pt-BR" smtClean="0"/>
              <a:t>79</a:t>
            </a:fld>
            <a:endParaRPr lang="pt-BR"/>
          </a:p>
        </p:txBody>
      </p:sp>
    </p:spTree>
    <p:extLst>
      <p:ext uri="{BB962C8B-B14F-4D97-AF65-F5344CB8AC3E}">
        <p14:creationId xmlns:p14="http://schemas.microsoft.com/office/powerpoint/2010/main" val="1871957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19D9F3F-904D-443A-B34D-4A5B37ACD435}"/>
              </a:ext>
            </a:extLst>
          </p:cNvPr>
          <p:cNvSpPr>
            <a:spLocks noGrp="1"/>
          </p:cNvSpPr>
          <p:nvPr>
            <p:ph type="title"/>
          </p:nvPr>
        </p:nvSpPr>
        <p:spPr>
          <a:xfrm>
            <a:off x="913774" y="2630911"/>
            <a:ext cx="10364451" cy="1596177"/>
          </a:xfrm>
        </p:spPr>
        <p:txBody>
          <a:bodyPr>
            <a:normAutofit/>
          </a:bodyPr>
          <a:lstStyle/>
          <a:p>
            <a:r>
              <a:rPr lang="pt-BR" sz="4400" dirty="0"/>
              <a:t>Introdução à Teoria da</a:t>
            </a:r>
            <a:br>
              <a:rPr lang="pt-BR" sz="4400" dirty="0"/>
            </a:br>
            <a:r>
              <a:rPr lang="pt-BR" sz="4400" dirty="0"/>
              <a:t>Computação</a:t>
            </a:r>
          </a:p>
        </p:txBody>
      </p:sp>
      <p:sp>
        <p:nvSpPr>
          <p:cNvPr id="2" name="Espaço Reservado para Número de Slide 1"/>
          <p:cNvSpPr>
            <a:spLocks noGrp="1"/>
          </p:cNvSpPr>
          <p:nvPr>
            <p:ph type="sldNum" sz="quarter" idx="12"/>
          </p:nvPr>
        </p:nvSpPr>
        <p:spPr/>
        <p:txBody>
          <a:bodyPr/>
          <a:lstStyle/>
          <a:p>
            <a:fld id="{F631A6C5-47D5-48C8-A12A-201366616B67}" type="slidenum">
              <a:rPr lang="pt-BR" smtClean="0"/>
              <a:t>8</a:t>
            </a:fld>
            <a:endParaRPr lang="pt-BR"/>
          </a:p>
        </p:txBody>
      </p:sp>
    </p:spTree>
    <p:extLst>
      <p:ext uri="{BB962C8B-B14F-4D97-AF65-F5344CB8AC3E}">
        <p14:creationId xmlns:p14="http://schemas.microsoft.com/office/powerpoint/2010/main" val="98795832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Definições, Teoremas e Provas</a:t>
            </a:r>
          </a:p>
        </p:txBody>
      </p:sp>
      <p:sp>
        <p:nvSpPr>
          <p:cNvPr id="5"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algn="just"/>
            <a:r>
              <a:rPr lang="pt-BR" sz="2800" cap="none" dirty="0"/>
              <a:t>Um outro tipo de enunciado de múltiplas partes aﬁrma que dois conjuntos A e B são iguais. Para provar que dois conjuntos são iguais, demonstre que todos os membros de um também é um membro do outro.</a:t>
            </a:r>
          </a:p>
          <a:p>
            <a:pPr algn="just"/>
            <a:r>
              <a:rPr lang="pt-BR" sz="2800" cap="none" dirty="0"/>
              <a:t>Experimentar com exemplos é especialmente útil. Se o enunciado diz que todos os objetos de um certo tipo têm uma propriedade especíﬁca, escolha uns poucos objetos daquele tipo e observe que eles na realidade têm mesmo aquela propriedade.</a:t>
            </a:r>
          </a:p>
          <a:p>
            <a:pPr algn="just"/>
            <a:r>
              <a:rPr lang="pt-BR" sz="2600" b="1" cap="none" dirty="0">
                <a:solidFill>
                  <a:srgbClr val="FF0000"/>
                </a:solidFill>
              </a:rPr>
              <a:t>Contra-exemplos </a:t>
            </a:r>
            <a:r>
              <a:rPr lang="pt-BR" sz="2600" cap="none" dirty="0"/>
              <a:t>são usados para demonstrar que algum objeto rompe com as propriedades enunciadas como válidas.</a:t>
            </a:r>
          </a:p>
        </p:txBody>
      </p:sp>
      <p:sp>
        <p:nvSpPr>
          <p:cNvPr id="3" name="Espaço Reservado para Número de Slide 2"/>
          <p:cNvSpPr>
            <a:spLocks noGrp="1"/>
          </p:cNvSpPr>
          <p:nvPr>
            <p:ph type="sldNum" sz="quarter" idx="12"/>
          </p:nvPr>
        </p:nvSpPr>
        <p:spPr/>
        <p:txBody>
          <a:bodyPr/>
          <a:lstStyle/>
          <a:p>
            <a:fld id="{F631A6C5-47D5-48C8-A12A-201366616B67}" type="slidenum">
              <a:rPr lang="pt-BR" smtClean="0"/>
              <a:t>80</a:t>
            </a:fld>
            <a:endParaRPr lang="pt-BR"/>
          </a:p>
        </p:txBody>
      </p:sp>
    </p:spTree>
    <p:extLst>
      <p:ext uri="{BB962C8B-B14F-4D97-AF65-F5344CB8AC3E}">
        <p14:creationId xmlns:p14="http://schemas.microsoft.com/office/powerpoint/2010/main" val="427505895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Definições, Teoremas e Provas</a:t>
            </a:r>
          </a:p>
        </p:txBody>
      </p:sp>
      <p:sp>
        <p:nvSpPr>
          <p:cNvPr id="5"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marL="0" indent="0" algn="just">
              <a:buNone/>
            </a:pPr>
            <a:endParaRPr lang="pt-BR" sz="2800" b="1" cap="none" dirty="0"/>
          </a:p>
          <a:p>
            <a:pPr marL="0" indent="0" algn="just">
              <a:buNone/>
            </a:pPr>
            <a:endParaRPr lang="pt-BR" sz="2800" b="1" cap="none" dirty="0"/>
          </a:p>
          <a:p>
            <a:pPr marL="0" indent="0" algn="just">
              <a:buNone/>
            </a:pPr>
            <a:endParaRPr lang="pt-BR" sz="2800" b="1" cap="none" dirty="0"/>
          </a:p>
          <a:p>
            <a:pPr marL="0" indent="0" algn="just">
              <a:buNone/>
            </a:pPr>
            <a:r>
              <a:rPr lang="pt-BR" sz="2800" b="1" cap="none" dirty="0"/>
              <a:t>Exemplo 1</a:t>
            </a:r>
            <a:r>
              <a:rPr lang="pt-BR" sz="2800" cap="none" dirty="0"/>
              <a:t>: Provar o enunciado: "para todo grafo G, a soma dos graus de todos os nós em G é um número par".</a:t>
            </a:r>
            <a:endParaRPr lang="pt-BR" sz="2600" cap="none" dirty="0"/>
          </a:p>
        </p:txBody>
      </p:sp>
      <p:sp>
        <p:nvSpPr>
          <p:cNvPr id="3" name="Espaço Reservado para Número de Slide 2"/>
          <p:cNvSpPr>
            <a:spLocks noGrp="1"/>
          </p:cNvSpPr>
          <p:nvPr>
            <p:ph type="sldNum" sz="quarter" idx="12"/>
          </p:nvPr>
        </p:nvSpPr>
        <p:spPr/>
        <p:txBody>
          <a:bodyPr/>
          <a:lstStyle/>
          <a:p>
            <a:fld id="{F631A6C5-47D5-48C8-A12A-201366616B67}" type="slidenum">
              <a:rPr lang="pt-BR" smtClean="0"/>
              <a:t>81</a:t>
            </a:fld>
            <a:endParaRPr lang="pt-BR"/>
          </a:p>
        </p:txBody>
      </p:sp>
    </p:spTree>
    <p:extLst>
      <p:ext uri="{BB962C8B-B14F-4D97-AF65-F5344CB8AC3E}">
        <p14:creationId xmlns:p14="http://schemas.microsoft.com/office/powerpoint/2010/main" val="30278675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Definições, Teoremas e Provas</a:t>
            </a:r>
          </a:p>
        </p:txBody>
      </p:sp>
      <p:sp>
        <p:nvSpPr>
          <p:cNvPr id="5"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marL="0" indent="0" algn="just">
              <a:buNone/>
            </a:pPr>
            <a:endParaRPr lang="pt-BR" sz="2800" b="1" cap="none" dirty="0"/>
          </a:p>
          <a:p>
            <a:pPr marL="0" indent="0" algn="just">
              <a:buNone/>
            </a:pPr>
            <a:r>
              <a:rPr lang="pt-BR" sz="2800" b="1" cap="none" dirty="0"/>
              <a:t>Exemplo 1</a:t>
            </a:r>
            <a:r>
              <a:rPr lang="pt-BR" sz="2800" cap="none" dirty="0"/>
              <a:t>: Provar o enunciado: "para todo grafo G, a soma dos graus de todos os nós em G é um número par".</a:t>
            </a:r>
          </a:p>
          <a:p>
            <a:pPr marL="0" indent="0" algn="just">
              <a:buNone/>
            </a:pPr>
            <a:endParaRPr lang="pt-BR" sz="2800" cap="none" dirty="0"/>
          </a:p>
          <a:p>
            <a:pPr marL="0" indent="0" algn="ctr">
              <a:buNone/>
            </a:pPr>
            <a:r>
              <a:rPr lang="pt-BR" sz="2800" cap="none" dirty="0"/>
              <a:t>Como provar??</a:t>
            </a:r>
            <a:endParaRPr lang="pt-BR" sz="2600" cap="none" dirty="0"/>
          </a:p>
        </p:txBody>
      </p:sp>
      <p:sp>
        <p:nvSpPr>
          <p:cNvPr id="3" name="Espaço Reservado para Número de Slide 2"/>
          <p:cNvSpPr>
            <a:spLocks noGrp="1"/>
          </p:cNvSpPr>
          <p:nvPr>
            <p:ph type="sldNum" sz="quarter" idx="12"/>
          </p:nvPr>
        </p:nvSpPr>
        <p:spPr/>
        <p:txBody>
          <a:bodyPr/>
          <a:lstStyle/>
          <a:p>
            <a:fld id="{F631A6C5-47D5-48C8-A12A-201366616B67}" type="slidenum">
              <a:rPr lang="pt-BR" smtClean="0"/>
              <a:t>82</a:t>
            </a:fld>
            <a:endParaRPr lang="pt-BR"/>
          </a:p>
        </p:txBody>
      </p:sp>
    </p:spTree>
    <p:extLst>
      <p:ext uri="{BB962C8B-B14F-4D97-AF65-F5344CB8AC3E}">
        <p14:creationId xmlns:p14="http://schemas.microsoft.com/office/powerpoint/2010/main" val="1354840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Definições, Teoremas e Provas</a:t>
            </a:r>
          </a:p>
        </p:txBody>
      </p:sp>
      <p:sp>
        <p:nvSpPr>
          <p:cNvPr id="5"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algn="just"/>
            <a:endParaRPr lang="pt-BR" sz="2600" cap="none" dirty="0"/>
          </a:p>
          <a:p>
            <a:pPr algn="just"/>
            <a:endParaRPr lang="pt-BR" sz="2600" cap="none" dirty="0"/>
          </a:p>
          <a:p>
            <a:pPr algn="just"/>
            <a:r>
              <a:rPr lang="pt-BR" sz="2800" cap="none" dirty="0"/>
              <a:t>Uma prova bem-escrita é uma sequencia de enunciados.</a:t>
            </a:r>
          </a:p>
          <a:p>
            <a:pPr algn="just"/>
            <a:r>
              <a:rPr lang="pt-BR" sz="2800" cap="none" dirty="0"/>
              <a:t>Escrever uma prova é importante, tanto para permitir que um leitor a entenda quanto para você ter certeza de que ela está livre de erros.</a:t>
            </a:r>
          </a:p>
        </p:txBody>
      </p:sp>
      <p:sp>
        <p:nvSpPr>
          <p:cNvPr id="3" name="Espaço Reservado para Número de Slide 2"/>
          <p:cNvSpPr>
            <a:spLocks noGrp="1"/>
          </p:cNvSpPr>
          <p:nvPr>
            <p:ph type="sldNum" sz="quarter" idx="12"/>
          </p:nvPr>
        </p:nvSpPr>
        <p:spPr/>
        <p:txBody>
          <a:bodyPr/>
          <a:lstStyle/>
          <a:p>
            <a:fld id="{F631A6C5-47D5-48C8-A12A-201366616B67}" type="slidenum">
              <a:rPr lang="pt-BR" smtClean="0"/>
              <a:t>83</a:t>
            </a:fld>
            <a:endParaRPr lang="pt-BR"/>
          </a:p>
        </p:txBody>
      </p:sp>
    </p:spTree>
    <p:extLst>
      <p:ext uri="{BB962C8B-B14F-4D97-AF65-F5344CB8AC3E}">
        <p14:creationId xmlns:p14="http://schemas.microsoft.com/office/powerpoint/2010/main" val="268301040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Definições, Teoremas e Provas</a:t>
            </a:r>
          </a:p>
        </p:txBody>
      </p:sp>
      <p:sp>
        <p:nvSpPr>
          <p:cNvPr id="5"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marL="0" indent="0" algn="just">
              <a:buNone/>
            </a:pPr>
            <a:r>
              <a:rPr lang="pt-BR" sz="2600" cap="none" dirty="0"/>
              <a:t>Dicas para se produzir uma prova: </a:t>
            </a:r>
          </a:p>
          <a:p>
            <a:pPr marL="0" indent="0" algn="just">
              <a:buNone/>
            </a:pPr>
            <a:endParaRPr lang="pt-BR" sz="2600" cap="none" dirty="0"/>
          </a:p>
          <a:p>
            <a:pPr algn="just"/>
            <a:r>
              <a:rPr lang="pt-BR" sz="2800" b="1" i="1" cap="none" dirty="0"/>
              <a:t>Seja paciente</a:t>
            </a:r>
            <a:r>
              <a:rPr lang="pt-BR" sz="2800" cap="none" dirty="0"/>
              <a:t>. Encontrar provas leva tempo. Pesquisadores às vezes trabalham por semanas ou até anos para encontrar uma única prova.</a:t>
            </a:r>
          </a:p>
          <a:p>
            <a:pPr algn="just"/>
            <a:r>
              <a:rPr lang="pt-BR" sz="2800" b="1" i="1" cap="none" dirty="0"/>
              <a:t>Volte a ela</a:t>
            </a:r>
            <a:r>
              <a:rPr lang="pt-BR" sz="2800" cap="none" dirty="0"/>
              <a:t>. Dê uma olhada no enunciado que você quer provar, pense nele um pouco, então retorne uns poucos minutos ou horas mais tarde. Deixe a parte inconsciente, intuitiva de sua mente ter uma chance de trabalhar.</a:t>
            </a:r>
          </a:p>
          <a:p>
            <a:pPr algn="just"/>
            <a:endParaRPr lang="pt-BR" sz="2800" cap="none" dirty="0"/>
          </a:p>
        </p:txBody>
      </p:sp>
      <p:sp>
        <p:nvSpPr>
          <p:cNvPr id="3" name="Espaço Reservado para Número de Slide 2"/>
          <p:cNvSpPr>
            <a:spLocks noGrp="1"/>
          </p:cNvSpPr>
          <p:nvPr>
            <p:ph type="sldNum" sz="quarter" idx="12"/>
          </p:nvPr>
        </p:nvSpPr>
        <p:spPr/>
        <p:txBody>
          <a:bodyPr/>
          <a:lstStyle/>
          <a:p>
            <a:fld id="{F631A6C5-47D5-48C8-A12A-201366616B67}" type="slidenum">
              <a:rPr lang="pt-BR" smtClean="0"/>
              <a:t>84</a:t>
            </a:fld>
            <a:endParaRPr lang="pt-BR"/>
          </a:p>
        </p:txBody>
      </p:sp>
    </p:spTree>
    <p:extLst>
      <p:ext uri="{BB962C8B-B14F-4D97-AF65-F5344CB8AC3E}">
        <p14:creationId xmlns:p14="http://schemas.microsoft.com/office/powerpoint/2010/main" val="2108515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Definições, Teoremas e Provas</a:t>
            </a:r>
          </a:p>
        </p:txBody>
      </p:sp>
      <p:sp>
        <p:nvSpPr>
          <p:cNvPr id="5"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marL="0" indent="0" algn="just">
              <a:buNone/>
            </a:pPr>
            <a:r>
              <a:rPr lang="pt-BR" sz="2600" cap="none" dirty="0"/>
              <a:t>Dicas para se produzir uma prova: </a:t>
            </a:r>
          </a:p>
          <a:p>
            <a:pPr algn="just"/>
            <a:r>
              <a:rPr lang="pt-BR" sz="2800" b="1" i="1" cap="none" dirty="0"/>
              <a:t>Seja claro.</a:t>
            </a:r>
            <a:r>
              <a:rPr lang="pt-BR" sz="2800" cap="none" dirty="0"/>
              <a:t> Quando você está construindo sua intuição para o enunciado que você está tentando provar, use ﬁguras e/ou textos simples, claros. Além disso, quando você está escrevendo uma solução para uma outra pessoa ler, a clareza ajudará aquela pessoa a entendê-la.</a:t>
            </a:r>
          </a:p>
          <a:p>
            <a:pPr algn="just"/>
            <a:r>
              <a:rPr lang="pt-BR" sz="2800" b="1" i="1" cap="none" dirty="0"/>
              <a:t>Seja conciso</a:t>
            </a:r>
            <a:r>
              <a:rPr lang="pt-BR" sz="2800" cap="none" dirty="0"/>
              <a:t>. Brevidade ajuda a você a expressar ideias de alto nível sem se perder em detalhes.</a:t>
            </a:r>
          </a:p>
          <a:p>
            <a:pPr algn="just"/>
            <a:endParaRPr lang="pt-BR" sz="2800" cap="none" dirty="0"/>
          </a:p>
        </p:txBody>
      </p:sp>
      <p:sp>
        <p:nvSpPr>
          <p:cNvPr id="3" name="Espaço Reservado para Número de Slide 2"/>
          <p:cNvSpPr>
            <a:spLocks noGrp="1"/>
          </p:cNvSpPr>
          <p:nvPr>
            <p:ph type="sldNum" sz="quarter" idx="12"/>
          </p:nvPr>
        </p:nvSpPr>
        <p:spPr/>
        <p:txBody>
          <a:bodyPr/>
          <a:lstStyle/>
          <a:p>
            <a:fld id="{F631A6C5-47D5-48C8-A12A-201366616B67}" type="slidenum">
              <a:rPr lang="pt-BR" smtClean="0"/>
              <a:t>85</a:t>
            </a:fld>
            <a:endParaRPr lang="pt-BR"/>
          </a:p>
        </p:txBody>
      </p:sp>
    </p:spTree>
    <p:extLst>
      <p:ext uri="{BB962C8B-B14F-4D97-AF65-F5344CB8AC3E}">
        <p14:creationId xmlns:p14="http://schemas.microsoft.com/office/powerpoint/2010/main" val="113981273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Definições, Teoremas e Provas</a:t>
            </a:r>
          </a:p>
        </p:txBody>
      </p:sp>
      <p:sp>
        <p:nvSpPr>
          <p:cNvPr id="5"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marL="0" indent="0" algn="just">
              <a:buNone/>
            </a:pPr>
            <a:r>
              <a:rPr lang="pt-BR" sz="2800" b="1" cap="none" dirty="0"/>
              <a:t>Exemplo 1</a:t>
            </a:r>
            <a:r>
              <a:rPr lang="pt-BR" sz="2800" cap="none" dirty="0"/>
              <a:t>: Provar o enunciado: "para todo grafo G, a soma dos graus de todos os nós em G é um número par".</a:t>
            </a:r>
          </a:p>
          <a:p>
            <a:pPr marL="0" indent="0" algn="just">
              <a:buNone/>
            </a:pPr>
            <a:endParaRPr lang="pt-BR" sz="2800" cap="none" dirty="0"/>
          </a:p>
          <a:p>
            <a:pPr marL="354013" indent="0" algn="just">
              <a:buNone/>
              <a:tabLst>
                <a:tab pos="9144000" algn="l"/>
              </a:tabLst>
            </a:pPr>
            <a:r>
              <a:rPr lang="pt-BR" sz="2800" cap="none" dirty="0"/>
              <a:t>Toda aresta em G está conectada a dois nós. Cada aresta aumenta em uma unidade o grau de cada nó ao qual ela está conectada. Portanto, cada aresta contribui com 2 para a soma dos graus de todos os nós. Logo, se G tem e arestas, então a soma dos graus de todos os nós de G é 2e, que é um número par.</a:t>
            </a:r>
            <a:endParaRPr lang="pt-BR" sz="2600" cap="none" dirty="0"/>
          </a:p>
        </p:txBody>
      </p:sp>
      <p:sp>
        <p:nvSpPr>
          <p:cNvPr id="3" name="Espaço Reservado para Número de Slide 2"/>
          <p:cNvSpPr>
            <a:spLocks noGrp="1"/>
          </p:cNvSpPr>
          <p:nvPr>
            <p:ph type="sldNum" sz="quarter" idx="12"/>
          </p:nvPr>
        </p:nvSpPr>
        <p:spPr/>
        <p:txBody>
          <a:bodyPr/>
          <a:lstStyle/>
          <a:p>
            <a:fld id="{F631A6C5-47D5-48C8-A12A-201366616B67}" type="slidenum">
              <a:rPr lang="pt-BR" smtClean="0"/>
              <a:t>86</a:t>
            </a:fld>
            <a:endParaRPr lang="pt-BR"/>
          </a:p>
        </p:txBody>
      </p:sp>
    </p:spTree>
    <p:extLst>
      <p:ext uri="{BB962C8B-B14F-4D97-AF65-F5344CB8AC3E}">
        <p14:creationId xmlns:p14="http://schemas.microsoft.com/office/powerpoint/2010/main" val="74139058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Definições, Teoremas e Provas</a:t>
            </a:r>
          </a:p>
        </p:txBody>
      </p:sp>
      <mc:AlternateContent xmlns:mc="http://schemas.openxmlformats.org/markup-compatibility/2006" xmlns:a14="http://schemas.microsoft.com/office/drawing/2010/main">
        <mc:Choice Requires="a14">
          <p:sp>
            <p:nvSpPr>
              <p:cNvPr id="5"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marL="0" indent="0" algn="just">
                  <a:buNone/>
                </a:pPr>
                <a:r>
                  <a:rPr lang="pt-BR" sz="2800" b="1" cap="none" dirty="0"/>
                  <a:t>Exemplo 2</a:t>
                </a:r>
                <a:r>
                  <a:rPr lang="pt-BR" sz="2800" cap="none" dirty="0"/>
                  <a:t>: Provar uma das leis de </a:t>
                </a:r>
                <a:r>
                  <a:rPr lang="pt-BR" sz="2800" cap="none" dirty="0" err="1"/>
                  <a:t>DeMorgan</a:t>
                </a:r>
                <a:r>
                  <a:rPr lang="pt-BR" sz="2800" cap="none" dirty="0"/>
                  <a:t>: "para quaisquer dois conjuntos </a:t>
                </a:r>
                <a14:m>
                  <m:oMath xmlns:m="http://schemas.openxmlformats.org/officeDocument/2006/math">
                    <m:r>
                      <a:rPr lang="pt-BR" sz="2800" b="0" i="1" cap="none" smtClean="0">
                        <a:latin typeface="Cambria Math" panose="02040503050406030204" pitchFamily="18" charset="0"/>
                      </a:rPr>
                      <m:t>𝐴</m:t>
                    </m:r>
                  </m:oMath>
                </a14:m>
                <a:r>
                  <a:rPr lang="pt-BR" sz="2800" cap="none" dirty="0"/>
                  <a:t> e </a:t>
                </a:r>
                <a14:m>
                  <m:oMath xmlns:m="http://schemas.openxmlformats.org/officeDocument/2006/math">
                    <m:r>
                      <a:rPr lang="pt-BR" sz="2800" b="0" i="1" cap="none" smtClean="0">
                        <a:latin typeface="Cambria Math" panose="02040503050406030204" pitchFamily="18" charset="0"/>
                      </a:rPr>
                      <m:t>𝐵</m:t>
                    </m:r>
                  </m:oMath>
                </a14:m>
                <a:r>
                  <a:rPr lang="pt-BR" sz="2800" cap="none" dirty="0"/>
                  <a:t>, </a:t>
                </a:r>
                <a14:m>
                  <m:oMath xmlns:m="http://schemas.openxmlformats.org/officeDocument/2006/math">
                    <m:acc>
                      <m:accPr>
                        <m:chr m:val="̅"/>
                        <m:ctrlPr>
                          <a:rPr lang="pt-BR" sz="2800" i="1" cap="none" smtClean="0">
                            <a:latin typeface="Cambria Math" panose="02040503050406030204" pitchFamily="18" charset="0"/>
                          </a:rPr>
                        </m:ctrlPr>
                      </m:accPr>
                      <m:e>
                        <m:r>
                          <a:rPr lang="pt-BR" sz="2800" b="0" i="1" cap="none" smtClean="0">
                            <a:latin typeface="Cambria Math" panose="02040503050406030204" pitchFamily="18" charset="0"/>
                          </a:rPr>
                          <m:t>𝐴</m:t>
                        </m:r>
                        <m:r>
                          <a:rPr lang="pt-BR" sz="2800" b="0" i="1" cap="none" smtClean="0">
                            <a:latin typeface="Cambria Math" panose="02040503050406030204" pitchFamily="18" charset="0"/>
                            <a:ea typeface="Cambria Math" panose="02040503050406030204" pitchFamily="18" charset="0"/>
                          </a:rPr>
                          <m:t>∪</m:t>
                        </m:r>
                        <m:r>
                          <a:rPr lang="pt-BR" sz="2800" b="0" i="1" cap="none" smtClean="0">
                            <a:latin typeface="Cambria Math" panose="02040503050406030204" pitchFamily="18" charset="0"/>
                            <a:ea typeface="Cambria Math" panose="02040503050406030204" pitchFamily="18" charset="0"/>
                          </a:rPr>
                          <m:t>𝐵</m:t>
                        </m:r>
                      </m:e>
                    </m:acc>
                    <m:r>
                      <a:rPr lang="pt-BR" sz="2800" b="0" i="1" cap="none" smtClean="0">
                        <a:latin typeface="Cambria Math" panose="02040503050406030204" pitchFamily="18" charset="0"/>
                      </a:rPr>
                      <m:t>=</m:t>
                    </m:r>
                    <m:acc>
                      <m:accPr>
                        <m:chr m:val="̅"/>
                        <m:ctrlPr>
                          <a:rPr lang="pt-BR" sz="2800" b="0" i="1" cap="none" smtClean="0">
                            <a:latin typeface="Cambria Math" panose="02040503050406030204" pitchFamily="18" charset="0"/>
                          </a:rPr>
                        </m:ctrlPr>
                      </m:accPr>
                      <m:e>
                        <m:r>
                          <a:rPr lang="pt-BR" sz="2800" b="0" i="1" cap="none" smtClean="0">
                            <a:latin typeface="Cambria Math" panose="02040503050406030204" pitchFamily="18" charset="0"/>
                          </a:rPr>
                          <m:t>𝐴</m:t>
                        </m:r>
                      </m:e>
                    </m:acc>
                    <m:r>
                      <a:rPr lang="pt-BR" sz="2800" i="1" cap="none" smtClean="0">
                        <a:latin typeface="Cambria Math" panose="02040503050406030204" pitchFamily="18" charset="0"/>
                        <a:ea typeface="Cambria Math" panose="02040503050406030204" pitchFamily="18" charset="0"/>
                      </a:rPr>
                      <m:t>∩</m:t>
                    </m:r>
                    <m:acc>
                      <m:accPr>
                        <m:chr m:val="̅"/>
                        <m:ctrlPr>
                          <a:rPr lang="pt-BR" sz="2800" i="1" cap="none" smtClean="0">
                            <a:latin typeface="Cambria Math" panose="02040503050406030204" pitchFamily="18" charset="0"/>
                            <a:ea typeface="Cambria Math" panose="02040503050406030204" pitchFamily="18" charset="0"/>
                          </a:rPr>
                        </m:ctrlPr>
                      </m:accPr>
                      <m:e>
                        <m:r>
                          <a:rPr lang="pt-BR" sz="2800" b="0" i="1" cap="none" smtClean="0">
                            <a:latin typeface="Cambria Math" panose="02040503050406030204" pitchFamily="18" charset="0"/>
                            <a:ea typeface="Cambria Math" panose="02040503050406030204" pitchFamily="18" charset="0"/>
                          </a:rPr>
                          <m:t>𝐵</m:t>
                        </m:r>
                      </m:e>
                    </m:acc>
                  </m:oMath>
                </a14:m>
                <a:r>
                  <a:rPr lang="pt-BR" sz="2800" cap="none" dirty="0"/>
                  <a:t>”.</a:t>
                </a:r>
              </a:p>
              <a:p>
                <a:pPr marL="0" indent="0" algn="just">
                  <a:buNone/>
                </a:pPr>
                <a:endParaRPr lang="pt-BR" sz="2800" cap="none" dirty="0"/>
              </a:p>
              <a:p>
                <a:pPr algn="just"/>
                <a:r>
                  <a:rPr lang="pt-BR" sz="2600" cap="none" dirty="0"/>
                  <a:t>Suponha que </a:t>
                </a:r>
                <a14:m>
                  <m:oMath xmlns:m="http://schemas.openxmlformats.org/officeDocument/2006/math">
                    <m:r>
                      <a:rPr lang="pt-BR" sz="2600" b="0" i="1" cap="none" smtClean="0">
                        <a:latin typeface="Cambria Math" panose="02040503050406030204" pitchFamily="18" charset="0"/>
                      </a:rPr>
                      <m:t>𝑥</m:t>
                    </m:r>
                  </m:oMath>
                </a14:m>
                <a:r>
                  <a:rPr lang="pt-BR" sz="2600" cap="none" dirty="0"/>
                  <a:t> seja um elemento de </a:t>
                </a:r>
                <a14:m>
                  <m:oMath xmlns:m="http://schemas.openxmlformats.org/officeDocument/2006/math">
                    <m:acc>
                      <m:accPr>
                        <m:chr m:val="̅"/>
                        <m:ctrlPr>
                          <a:rPr lang="pt-BR" sz="2600" i="1" cap="none">
                            <a:latin typeface="Cambria Math" panose="02040503050406030204" pitchFamily="18" charset="0"/>
                          </a:rPr>
                        </m:ctrlPr>
                      </m:accPr>
                      <m:e>
                        <m:r>
                          <a:rPr lang="pt-BR" sz="2600" i="1" cap="none">
                            <a:latin typeface="Cambria Math" panose="02040503050406030204" pitchFamily="18" charset="0"/>
                          </a:rPr>
                          <m:t>𝐴</m:t>
                        </m:r>
                        <m:r>
                          <a:rPr lang="pt-BR" sz="2600" i="1" cap="none">
                            <a:latin typeface="Cambria Math" panose="02040503050406030204" pitchFamily="18" charset="0"/>
                            <a:ea typeface="Cambria Math" panose="02040503050406030204" pitchFamily="18" charset="0"/>
                          </a:rPr>
                          <m:t>∪</m:t>
                        </m:r>
                        <m:r>
                          <a:rPr lang="pt-BR" sz="2600" i="1" cap="none">
                            <a:latin typeface="Cambria Math" panose="02040503050406030204" pitchFamily="18" charset="0"/>
                            <a:ea typeface="Cambria Math" panose="02040503050406030204" pitchFamily="18" charset="0"/>
                          </a:rPr>
                          <m:t>𝐵</m:t>
                        </m:r>
                      </m:e>
                    </m:acc>
                  </m:oMath>
                </a14:m>
                <a:r>
                  <a:rPr lang="pt-BR" sz="2600" cap="none" dirty="0"/>
                  <a:t>. Então x não está em </a:t>
                </a:r>
                <a14:m>
                  <m:oMath xmlns:m="http://schemas.openxmlformats.org/officeDocument/2006/math">
                    <m:r>
                      <a:rPr lang="pt-BR" sz="2600" b="0" i="1" cap="none" smtClean="0">
                        <a:latin typeface="Cambria Math" panose="02040503050406030204" pitchFamily="18" charset="0"/>
                      </a:rPr>
                      <m:t>𝐴</m:t>
                    </m:r>
                    <m:r>
                      <a:rPr lang="pt-BR" sz="2600" b="0" i="1" cap="none" smtClean="0">
                        <a:latin typeface="Cambria Math" panose="02040503050406030204" pitchFamily="18" charset="0"/>
                        <a:ea typeface="Cambria Math" panose="02040503050406030204" pitchFamily="18" charset="0"/>
                      </a:rPr>
                      <m:t>∪</m:t>
                    </m:r>
                    <m:r>
                      <a:rPr lang="pt-BR" sz="2600" b="0" i="1" cap="none" smtClean="0">
                        <a:latin typeface="Cambria Math" panose="02040503050406030204" pitchFamily="18" charset="0"/>
                        <a:ea typeface="Cambria Math" panose="02040503050406030204" pitchFamily="18" charset="0"/>
                      </a:rPr>
                      <m:t>𝐵</m:t>
                    </m:r>
                  </m:oMath>
                </a14:m>
                <a:r>
                  <a:rPr lang="pt-BR" sz="2600" cap="none" dirty="0"/>
                  <a:t> da definição do complemento de um conjunto, ou seja, não está em A nem em B. Em outras palavras, </a:t>
                </a:r>
                <a14:m>
                  <m:oMath xmlns:m="http://schemas.openxmlformats.org/officeDocument/2006/math">
                    <m:r>
                      <a:rPr lang="pt-BR" sz="2600" i="1" cap="none">
                        <a:latin typeface="Cambria Math" panose="02040503050406030204" pitchFamily="18" charset="0"/>
                      </a:rPr>
                      <m:t>𝑥</m:t>
                    </m:r>
                  </m:oMath>
                </a14:m>
                <a:r>
                  <a:rPr lang="pt-BR" sz="2600" cap="none" dirty="0"/>
                  <a:t> está em </a:t>
                </a:r>
                <a14:m>
                  <m:oMath xmlns:m="http://schemas.openxmlformats.org/officeDocument/2006/math">
                    <m:acc>
                      <m:accPr>
                        <m:chr m:val="̅"/>
                        <m:ctrlPr>
                          <a:rPr lang="pt-BR" sz="2600" i="1" cap="none" smtClean="0">
                            <a:latin typeface="Cambria Math" panose="02040503050406030204" pitchFamily="18" charset="0"/>
                          </a:rPr>
                        </m:ctrlPr>
                      </m:accPr>
                      <m:e>
                        <m:r>
                          <a:rPr lang="pt-BR" sz="2600" b="0" i="1" cap="none" smtClean="0">
                            <a:latin typeface="Cambria Math" panose="02040503050406030204" pitchFamily="18" charset="0"/>
                          </a:rPr>
                          <m:t>𝐴</m:t>
                        </m:r>
                      </m:e>
                    </m:acc>
                  </m:oMath>
                </a14:m>
                <a:r>
                  <a:rPr lang="pt-BR" sz="2600" cap="none" dirty="0"/>
                  <a:t> e em </a:t>
                </a:r>
                <a14:m>
                  <m:oMath xmlns:m="http://schemas.openxmlformats.org/officeDocument/2006/math">
                    <m:acc>
                      <m:accPr>
                        <m:chr m:val="̅"/>
                        <m:ctrlPr>
                          <a:rPr lang="pt-BR" sz="2600" i="1" cap="none">
                            <a:latin typeface="Cambria Math" panose="02040503050406030204" pitchFamily="18" charset="0"/>
                          </a:rPr>
                        </m:ctrlPr>
                      </m:accPr>
                      <m:e>
                        <m:r>
                          <a:rPr lang="pt-BR" sz="2600" b="0" i="1" cap="none" smtClean="0">
                            <a:latin typeface="Cambria Math" panose="02040503050406030204" pitchFamily="18" charset="0"/>
                          </a:rPr>
                          <m:t>𝐵</m:t>
                        </m:r>
                      </m:e>
                    </m:acc>
                  </m:oMath>
                </a14:m>
                <a:r>
                  <a:rPr lang="pt-BR" sz="2600" cap="none" dirty="0"/>
                  <a:t>. Logo, a definição da intersecção de dois conjuntos mostra que </a:t>
                </a:r>
                <a14:m>
                  <m:oMath xmlns:m="http://schemas.openxmlformats.org/officeDocument/2006/math">
                    <m:r>
                      <a:rPr lang="pt-BR" sz="2600" i="1" cap="none">
                        <a:latin typeface="Cambria Math" panose="02040503050406030204" pitchFamily="18" charset="0"/>
                      </a:rPr>
                      <m:t>𝑥</m:t>
                    </m:r>
                  </m:oMath>
                </a14:m>
                <a:r>
                  <a:rPr lang="pt-BR" sz="2600" cap="none" dirty="0"/>
                  <a:t> está em </a:t>
                </a:r>
                <a14:m>
                  <m:oMath xmlns:m="http://schemas.openxmlformats.org/officeDocument/2006/math">
                    <m:acc>
                      <m:accPr>
                        <m:chr m:val="̅"/>
                        <m:ctrlPr>
                          <a:rPr lang="pt-BR" sz="2600" i="1" cap="none">
                            <a:latin typeface="Cambria Math" panose="02040503050406030204" pitchFamily="18" charset="0"/>
                          </a:rPr>
                        </m:ctrlPr>
                      </m:accPr>
                      <m:e>
                        <m:r>
                          <a:rPr lang="pt-BR" sz="2600" i="1" cap="none">
                            <a:latin typeface="Cambria Math" panose="02040503050406030204" pitchFamily="18" charset="0"/>
                          </a:rPr>
                          <m:t>𝐴</m:t>
                        </m:r>
                      </m:e>
                    </m:acc>
                    <m:r>
                      <a:rPr lang="pt-BR" sz="2600" i="1" cap="none">
                        <a:latin typeface="Cambria Math" panose="02040503050406030204" pitchFamily="18" charset="0"/>
                        <a:ea typeface="Cambria Math" panose="02040503050406030204" pitchFamily="18" charset="0"/>
                      </a:rPr>
                      <m:t>∩</m:t>
                    </m:r>
                    <m:acc>
                      <m:accPr>
                        <m:chr m:val="̅"/>
                        <m:ctrlPr>
                          <a:rPr lang="pt-BR" sz="2600" i="1" cap="none">
                            <a:latin typeface="Cambria Math" panose="02040503050406030204" pitchFamily="18" charset="0"/>
                            <a:ea typeface="Cambria Math" panose="02040503050406030204" pitchFamily="18" charset="0"/>
                          </a:rPr>
                        </m:ctrlPr>
                      </m:accPr>
                      <m:e>
                        <m:r>
                          <a:rPr lang="pt-BR" sz="2600" i="1" cap="none">
                            <a:latin typeface="Cambria Math" panose="02040503050406030204" pitchFamily="18" charset="0"/>
                            <a:ea typeface="Cambria Math" panose="02040503050406030204" pitchFamily="18" charset="0"/>
                          </a:rPr>
                          <m:t>𝐵</m:t>
                        </m:r>
                      </m:e>
                    </m:acc>
                  </m:oMath>
                </a14:m>
                <a:r>
                  <a:rPr lang="pt-BR" sz="2600" cap="none" dirty="0"/>
                  <a:t>.</a:t>
                </a:r>
              </a:p>
            </p:txBody>
          </p:sp>
        </mc:Choice>
        <mc:Fallback xmlns="">
          <p:sp>
            <p:nvSpPr>
              <p:cNvPr id="5" name="Espaço Reservado para Conteúdo 5">
                <a:extLst>
                  <a:ext uri="{FF2B5EF4-FFF2-40B4-BE49-F238E27FC236}">
                    <a16:creationId xmlns:a16="http://schemas.microsoft.com/office/drawing/2014/main" id="{7D4B232C-A757-4AE1-80C3-752B08629402}"/>
                  </a:ext>
                </a:extLst>
              </p:cNvPr>
              <p:cNvSpPr>
                <a:spLocks noGrp="1" noRot="1" noChangeAspect="1" noMove="1" noResize="1" noEditPoints="1" noAdjustHandles="1" noChangeArrowheads="1" noChangeShapeType="1" noTextEdit="1"/>
              </p:cNvSpPr>
              <p:nvPr>
                <p:ph idx="1"/>
              </p:nvPr>
            </p:nvSpPr>
            <p:spPr>
              <a:xfrm>
                <a:off x="913774" y="1209367"/>
                <a:ext cx="10364452" cy="5379921"/>
              </a:xfrm>
              <a:blipFill>
                <a:blip r:embed="rId2"/>
                <a:stretch>
                  <a:fillRect l="-1235" t="-227" r="-1176"/>
                </a:stretch>
              </a:blipFill>
            </p:spPr>
            <p:txBody>
              <a:bodyPr/>
              <a:lstStyle/>
              <a:p>
                <a:r>
                  <a:rPr lang="pt-BR">
                    <a:noFill/>
                  </a:rPr>
                  <a:t> </a:t>
                </a:r>
              </a:p>
            </p:txBody>
          </p:sp>
        </mc:Fallback>
      </mc:AlternateContent>
      <p:sp>
        <p:nvSpPr>
          <p:cNvPr id="3" name="Espaço Reservado para Número de Slide 2"/>
          <p:cNvSpPr>
            <a:spLocks noGrp="1"/>
          </p:cNvSpPr>
          <p:nvPr>
            <p:ph type="sldNum" sz="quarter" idx="12"/>
          </p:nvPr>
        </p:nvSpPr>
        <p:spPr/>
        <p:txBody>
          <a:bodyPr/>
          <a:lstStyle/>
          <a:p>
            <a:fld id="{F631A6C5-47D5-48C8-A12A-201366616B67}" type="slidenum">
              <a:rPr lang="pt-BR" smtClean="0"/>
              <a:t>87</a:t>
            </a:fld>
            <a:endParaRPr lang="pt-BR"/>
          </a:p>
        </p:txBody>
      </p:sp>
    </p:spTree>
    <p:extLst>
      <p:ext uri="{BB962C8B-B14F-4D97-AF65-F5344CB8AC3E}">
        <p14:creationId xmlns:p14="http://schemas.microsoft.com/office/powerpoint/2010/main" val="226773782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Definições, Teoremas e Provas</a:t>
            </a:r>
          </a:p>
        </p:txBody>
      </p:sp>
      <mc:AlternateContent xmlns:mc="http://schemas.openxmlformats.org/markup-compatibility/2006" xmlns:a14="http://schemas.microsoft.com/office/drawing/2010/main">
        <mc:Choice Requires="a14">
          <p:sp>
            <p:nvSpPr>
              <p:cNvPr id="5"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marL="0" indent="0" algn="just">
                  <a:buNone/>
                </a:pPr>
                <a:r>
                  <a:rPr lang="pt-BR" sz="2800" b="1" cap="none" dirty="0"/>
                  <a:t>Exemplo 2</a:t>
                </a:r>
                <a:r>
                  <a:rPr lang="pt-BR" sz="2800" cap="none" dirty="0"/>
                  <a:t>: Provar uma das leis de </a:t>
                </a:r>
                <a:r>
                  <a:rPr lang="pt-BR" sz="2800" cap="none" dirty="0" err="1"/>
                  <a:t>DeMorgan</a:t>
                </a:r>
                <a:r>
                  <a:rPr lang="pt-BR" sz="2800" cap="none" dirty="0"/>
                  <a:t>: "para quaisquer dois conjuntos </a:t>
                </a:r>
                <a14:m>
                  <m:oMath xmlns:m="http://schemas.openxmlformats.org/officeDocument/2006/math">
                    <m:r>
                      <a:rPr lang="pt-BR" sz="2800" b="0" i="1" cap="none" smtClean="0">
                        <a:latin typeface="Cambria Math" panose="02040503050406030204" pitchFamily="18" charset="0"/>
                      </a:rPr>
                      <m:t>𝐴</m:t>
                    </m:r>
                  </m:oMath>
                </a14:m>
                <a:r>
                  <a:rPr lang="pt-BR" sz="2800" cap="none" dirty="0"/>
                  <a:t> e </a:t>
                </a:r>
                <a14:m>
                  <m:oMath xmlns:m="http://schemas.openxmlformats.org/officeDocument/2006/math">
                    <m:r>
                      <a:rPr lang="pt-BR" sz="2800" b="0" i="1" cap="none" smtClean="0">
                        <a:latin typeface="Cambria Math" panose="02040503050406030204" pitchFamily="18" charset="0"/>
                      </a:rPr>
                      <m:t>𝐵</m:t>
                    </m:r>
                  </m:oMath>
                </a14:m>
                <a:r>
                  <a:rPr lang="pt-BR" sz="2800" cap="none" dirty="0"/>
                  <a:t>, </a:t>
                </a:r>
                <a14:m>
                  <m:oMath xmlns:m="http://schemas.openxmlformats.org/officeDocument/2006/math">
                    <m:acc>
                      <m:accPr>
                        <m:chr m:val="̅"/>
                        <m:ctrlPr>
                          <a:rPr lang="pt-BR" sz="2800" i="1" cap="none" smtClean="0">
                            <a:latin typeface="Cambria Math" panose="02040503050406030204" pitchFamily="18" charset="0"/>
                          </a:rPr>
                        </m:ctrlPr>
                      </m:accPr>
                      <m:e>
                        <m:r>
                          <a:rPr lang="pt-BR" sz="2800" b="0" i="1" cap="none" smtClean="0">
                            <a:latin typeface="Cambria Math" panose="02040503050406030204" pitchFamily="18" charset="0"/>
                          </a:rPr>
                          <m:t>𝐴</m:t>
                        </m:r>
                        <m:r>
                          <a:rPr lang="pt-BR" sz="2800" b="0" i="1" cap="none" smtClean="0">
                            <a:latin typeface="Cambria Math" panose="02040503050406030204" pitchFamily="18" charset="0"/>
                            <a:ea typeface="Cambria Math" panose="02040503050406030204" pitchFamily="18" charset="0"/>
                          </a:rPr>
                          <m:t>∪</m:t>
                        </m:r>
                        <m:r>
                          <a:rPr lang="pt-BR" sz="2800" b="0" i="1" cap="none" smtClean="0">
                            <a:latin typeface="Cambria Math" panose="02040503050406030204" pitchFamily="18" charset="0"/>
                            <a:ea typeface="Cambria Math" panose="02040503050406030204" pitchFamily="18" charset="0"/>
                          </a:rPr>
                          <m:t>𝐵</m:t>
                        </m:r>
                      </m:e>
                    </m:acc>
                    <m:r>
                      <a:rPr lang="pt-BR" sz="2800" b="0" i="1" cap="none" smtClean="0">
                        <a:latin typeface="Cambria Math" panose="02040503050406030204" pitchFamily="18" charset="0"/>
                      </a:rPr>
                      <m:t>=</m:t>
                    </m:r>
                    <m:acc>
                      <m:accPr>
                        <m:chr m:val="̅"/>
                        <m:ctrlPr>
                          <a:rPr lang="pt-BR" sz="2800" b="0" i="1" cap="none" smtClean="0">
                            <a:latin typeface="Cambria Math" panose="02040503050406030204" pitchFamily="18" charset="0"/>
                          </a:rPr>
                        </m:ctrlPr>
                      </m:accPr>
                      <m:e>
                        <m:r>
                          <a:rPr lang="pt-BR" sz="2800" b="0" i="1" cap="none" smtClean="0">
                            <a:latin typeface="Cambria Math" panose="02040503050406030204" pitchFamily="18" charset="0"/>
                          </a:rPr>
                          <m:t>𝐴</m:t>
                        </m:r>
                      </m:e>
                    </m:acc>
                    <m:r>
                      <a:rPr lang="pt-BR" sz="2800" i="1" cap="none" smtClean="0">
                        <a:latin typeface="Cambria Math" panose="02040503050406030204" pitchFamily="18" charset="0"/>
                        <a:ea typeface="Cambria Math" panose="02040503050406030204" pitchFamily="18" charset="0"/>
                      </a:rPr>
                      <m:t>∩</m:t>
                    </m:r>
                    <m:acc>
                      <m:accPr>
                        <m:chr m:val="̅"/>
                        <m:ctrlPr>
                          <a:rPr lang="pt-BR" sz="2800" i="1" cap="none" smtClean="0">
                            <a:latin typeface="Cambria Math" panose="02040503050406030204" pitchFamily="18" charset="0"/>
                            <a:ea typeface="Cambria Math" panose="02040503050406030204" pitchFamily="18" charset="0"/>
                          </a:rPr>
                        </m:ctrlPr>
                      </m:accPr>
                      <m:e>
                        <m:r>
                          <a:rPr lang="pt-BR" sz="2800" b="0" i="1" cap="none" smtClean="0">
                            <a:latin typeface="Cambria Math" panose="02040503050406030204" pitchFamily="18" charset="0"/>
                            <a:ea typeface="Cambria Math" panose="02040503050406030204" pitchFamily="18" charset="0"/>
                          </a:rPr>
                          <m:t>𝐵</m:t>
                        </m:r>
                      </m:e>
                    </m:acc>
                  </m:oMath>
                </a14:m>
                <a:r>
                  <a:rPr lang="pt-BR" sz="2800" cap="none" dirty="0"/>
                  <a:t>”.</a:t>
                </a:r>
              </a:p>
              <a:p>
                <a:pPr algn="just"/>
                <a:endParaRPr lang="pt-BR" sz="2600" cap="none" dirty="0"/>
              </a:p>
              <a:p>
                <a:pPr algn="just"/>
                <a:r>
                  <a:rPr lang="pt-BR" sz="2600" cap="none" dirty="0"/>
                  <a:t>Para a outra direção, suponha que x esteja em </a:t>
                </a:r>
                <a14:m>
                  <m:oMath xmlns:m="http://schemas.openxmlformats.org/officeDocument/2006/math">
                    <m:acc>
                      <m:accPr>
                        <m:chr m:val="̅"/>
                        <m:ctrlPr>
                          <a:rPr lang="pt-BR" sz="2600" i="1" cap="none">
                            <a:latin typeface="Cambria Math" panose="02040503050406030204" pitchFamily="18" charset="0"/>
                          </a:rPr>
                        </m:ctrlPr>
                      </m:accPr>
                      <m:e>
                        <m:r>
                          <a:rPr lang="pt-BR" sz="2600" i="1" cap="none">
                            <a:latin typeface="Cambria Math" panose="02040503050406030204" pitchFamily="18" charset="0"/>
                          </a:rPr>
                          <m:t>𝐴</m:t>
                        </m:r>
                      </m:e>
                    </m:acc>
                    <m:r>
                      <a:rPr lang="pt-BR" sz="2600" i="1" cap="none">
                        <a:latin typeface="Cambria Math" panose="02040503050406030204" pitchFamily="18" charset="0"/>
                        <a:ea typeface="Cambria Math" panose="02040503050406030204" pitchFamily="18" charset="0"/>
                      </a:rPr>
                      <m:t>∩</m:t>
                    </m:r>
                    <m:acc>
                      <m:accPr>
                        <m:chr m:val="̅"/>
                        <m:ctrlPr>
                          <a:rPr lang="pt-BR" sz="2600" i="1" cap="none">
                            <a:latin typeface="Cambria Math" panose="02040503050406030204" pitchFamily="18" charset="0"/>
                            <a:ea typeface="Cambria Math" panose="02040503050406030204" pitchFamily="18" charset="0"/>
                          </a:rPr>
                        </m:ctrlPr>
                      </m:accPr>
                      <m:e>
                        <m:r>
                          <a:rPr lang="pt-BR" sz="2600" i="1" cap="none">
                            <a:latin typeface="Cambria Math" panose="02040503050406030204" pitchFamily="18" charset="0"/>
                            <a:ea typeface="Cambria Math" panose="02040503050406030204" pitchFamily="18" charset="0"/>
                          </a:rPr>
                          <m:t>𝐵</m:t>
                        </m:r>
                      </m:e>
                    </m:acc>
                  </m:oMath>
                </a14:m>
                <a:r>
                  <a:rPr lang="pt-BR" sz="2600" cap="none" dirty="0"/>
                  <a:t>. Então </a:t>
                </a:r>
                <a14:m>
                  <m:oMath xmlns:m="http://schemas.openxmlformats.org/officeDocument/2006/math">
                    <m:r>
                      <a:rPr lang="pt-BR" sz="2600" b="0" i="1" cap="none" smtClean="0">
                        <a:latin typeface="Cambria Math" panose="02040503050406030204" pitchFamily="18" charset="0"/>
                      </a:rPr>
                      <m:t>𝑥</m:t>
                    </m:r>
                  </m:oMath>
                </a14:m>
                <a:r>
                  <a:rPr lang="pt-BR" sz="2600" cap="none" dirty="0"/>
                  <a:t> está em ambos </a:t>
                </a:r>
                <a14:m>
                  <m:oMath xmlns:m="http://schemas.openxmlformats.org/officeDocument/2006/math">
                    <m:acc>
                      <m:accPr>
                        <m:chr m:val="̅"/>
                        <m:ctrlPr>
                          <a:rPr lang="pt-BR" sz="2600" i="1" cap="none">
                            <a:latin typeface="Cambria Math" panose="02040503050406030204" pitchFamily="18" charset="0"/>
                          </a:rPr>
                        </m:ctrlPr>
                      </m:accPr>
                      <m:e>
                        <m:r>
                          <a:rPr lang="pt-BR" sz="2600" i="1" cap="none">
                            <a:latin typeface="Cambria Math" panose="02040503050406030204" pitchFamily="18" charset="0"/>
                          </a:rPr>
                          <m:t>𝐴</m:t>
                        </m:r>
                      </m:e>
                    </m:acc>
                  </m:oMath>
                </a14:m>
                <a:r>
                  <a:rPr lang="pt-BR" sz="2600" cap="none" dirty="0"/>
                  <a:t> e </a:t>
                </a:r>
                <a14:m>
                  <m:oMath xmlns:m="http://schemas.openxmlformats.org/officeDocument/2006/math">
                    <m:acc>
                      <m:accPr>
                        <m:chr m:val="̅"/>
                        <m:ctrlPr>
                          <a:rPr lang="pt-BR" sz="2600" i="1" cap="none">
                            <a:latin typeface="Cambria Math" panose="02040503050406030204" pitchFamily="18" charset="0"/>
                          </a:rPr>
                        </m:ctrlPr>
                      </m:accPr>
                      <m:e>
                        <m:r>
                          <a:rPr lang="pt-BR" sz="2600" i="1" cap="none">
                            <a:latin typeface="Cambria Math" panose="02040503050406030204" pitchFamily="18" charset="0"/>
                          </a:rPr>
                          <m:t>𝐵</m:t>
                        </m:r>
                      </m:e>
                    </m:acc>
                  </m:oMath>
                </a14:m>
                <a:r>
                  <a:rPr lang="pt-BR" sz="2600" cap="none" dirty="0"/>
                  <a:t>. Consequentemente, </a:t>
                </a:r>
                <a14:m>
                  <m:oMath xmlns:m="http://schemas.openxmlformats.org/officeDocument/2006/math">
                    <m:r>
                      <a:rPr lang="pt-BR" sz="2600" b="0" i="1" cap="none" smtClean="0">
                        <a:latin typeface="Cambria Math" panose="02040503050406030204" pitchFamily="18" charset="0"/>
                      </a:rPr>
                      <m:t>𝑥</m:t>
                    </m:r>
                  </m:oMath>
                </a14:m>
                <a:r>
                  <a:rPr lang="pt-BR" sz="2600" cap="none" dirty="0"/>
                  <a:t> não está em </a:t>
                </a:r>
                <a14:m>
                  <m:oMath xmlns:m="http://schemas.openxmlformats.org/officeDocument/2006/math">
                    <m:r>
                      <a:rPr lang="pt-BR" sz="2600" i="1" cap="none">
                        <a:latin typeface="Cambria Math" panose="02040503050406030204" pitchFamily="18" charset="0"/>
                      </a:rPr>
                      <m:t>𝐴</m:t>
                    </m:r>
                  </m:oMath>
                </a14:m>
                <a:r>
                  <a:rPr lang="pt-BR" sz="2600" cap="none" dirty="0"/>
                  <a:t> nem em </a:t>
                </a:r>
                <a14:m>
                  <m:oMath xmlns:m="http://schemas.openxmlformats.org/officeDocument/2006/math">
                    <m:r>
                      <a:rPr lang="pt-BR" sz="2600" i="1" cap="none">
                        <a:latin typeface="Cambria Math" panose="02040503050406030204" pitchFamily="18" charset="0"/>
                      </a:rPr>
                      <m:t>𝐵</m:t>
                    </m:r>
                  </m:oMath>
                </a14:m>
                <a:r>
                  <a:rPr lang="pt-BR" sz="2600" cap="none" dirty="0"/>
                  <a:t>, e portanto não está na união de dois conjuntos. Logo, </a:t>
                </a:r>
                <a14:m>
                  <m:oMath xmlns:m="http://schemas.openxmlformats.org/officeDocument/2006/math">
                    <m:r>
                      <a:rPr lang="pt-BR" sz="2600" b="0" i="1" cap="none" smtClean="0">
                        <a:latin typeface="Cambria Math" panose="02040503050406030204" pitchFamily="18" charset="0"/>
                      </a:rPr>
                      <m:t>𝑥</m:t>
                    </m:r>
                  </m:oMath>
                </a14:m>
                <a:r>
                  <a:rPr lang="pt-BR" sz="2600" cap="none" dirty="0"/>
                  <a:t> está no complemento da união desses dois conjuntos, isto é, </a:t>
                </a:r>
                <a14:m>
                  <m:oMath xmlns:m="http://schemas.openxmlformats.org/officeDocument/2006/math">
                    <m:r>
                      <a:rPr lang="pt-BR" sz="2600" i="1" cap="none">
                        <a:latin typeface="Cambria Math" panose="02040503050406030204" pitchFamily="18" charset="0"/>
                      </a:rPr>
                      <m:t>𝑥</m:t>
                    </m:r>
                  </m:oMath>
                </a14:m>
                <a:r>
                  <a:rPr lang="pt-BR" sz="2600" cap="none" dirty="0"/>
                  <a:t> está em </a:t>
                </a:r>
                <a14:m>
                  <m:oMath xmlns:m="http://schemas.openxmlformats.org/officeDocument/2006/math">
                    <m:acc>
                      <m:accPr>
                        <m:chr m:val="̅"/>
                        <m:ctrlPr>
                          <a:rPr lang="pt-BR" sz="2600" i="1" cap="none">
                            <a:latin typeface="Cambria Math" panose="02040503050406030204" pitchFamily="18" charset="0"/>
                          </a:rPr>
                        </m:ctrlPr>
                      </m:accPr>
                      <m:e>
                        <m:r>
                          <a:rPr lang="pt-BR" sz="2600" i="1" cap="none">
                            <a:latin typeface="Cambria Math" panose="02040503050406030204" pitchFamily="18" charset="0"/>
                          </a:rPr>
                          <m:t>𝐴</m:t>
                        </m:r>
                        <m:r>
                          <a:rPr lang="pt-BR" sz="2600" i="1" cap="none">
                            <a:latin typeface="Cambria Math" panose="02040503050406030204" pitchFamily="18" charset="0"/>
                            <a:ea typeface="Cambria Math" panose="02040503050406030204" pitchFamily="18" charset="0"/>
                          </a:rPr>
                          <m:t>∪</m:t>
                        </m:r>
                        <m:r>
                          <a:rPr lang="pt-BR" sz="2600" i="1" cap="none">
                            <a:latin typeface="Cambria Math" panose="02040503050406030204" pitchFamily="18" charset="0"/>
                            <a:ea typeface="Cambria Math" panose="02040503050406030204" pitchFamily="18" charset="0"/>
                          </a:rPr>
                          <m:t>𝐵</m:t>
                        </m:r>
                      </m:e>
                    </m:acc>
                  </m:oMath>
                </a14:m>
                <a:r>
                  <a:rPr lang="pt-BR" sz="2600" cap="none" dirty="0"/>
                  <a:t>, o que complementa a prova do teorema.</a:t>
                </a:r>
              </a:p>
            </p:txBody>
          </p:sp>
        </mc:Choice>
        <mc:Fallback xmlns="">
          <p:sp>
            <p:nvSpPr>
              <p:cNvPr id="5" name="Espaço Reservado para Conteúdo 5">
                <a:extLst>
                  <a:ext uri="{FF2B5EF4-FFF2-40B4-BE49-F238E27FC236}">
                    <a16:creationId xmlns:a16="http://schemas.microsoft.com/office/drawing/2014/main" id="{7D4B232C-A757-4AE1-80C3-752B08629402}"/>
                  </a:ext>
                </a:extLst>
              </p:cNvPr>
              <p:cNvSpPr>
                <a:spLocks noGrp="1" noRot="1" noChangeAspect="1" noMove="1" noResize="1" noEditPoints="1" noAdjustHandles="1" noChangeArrowheads="1" noChangeShapeType="1" noTextEdit="1"/>
              </p:cNvSpPr>
              <p:nvPr>
                <p:ph idx="1"/>
              </p:nvPr>
            </p:nvSpPr>
            <p:spPr>
              <a:xfrm>
                <a:off x="913774" y="1209367"/>
                <a:ext cx="10364452" cy="5379921"/>
              </a:xfrm>
              <a:blipFill>
                <a:blip r:embed="rId2"/>
                <a:stretch>
                  <a:fillRect l="-1235" t="-227" r="-1176"/>
                </a:stretch>
              </a:blipFill>
            </p:spPr>
            <p:txBody>
              <a:bodyPr/>
              <a:lstStyle/>
              <a:p>
                <a:r>
                  <a:rPr lang="pt-BR">
                    <a:noFill/>
                  </a:rPr>
                  <a:t> </a:t>
                </a:r>
              </a:p>
            </p:txBody>
          </p:sp>
        </mc:Fallback>
      </mc:AlternateContent>
      <p:sp>
        <p:nvSpPr>
          <p:cNvPr id="3" name="Espaço Reservado para Número de Slide 2"/>
          <p:cNvSpPr>
            <a:spLocks noGrp="1"/>
          </p:cNvSpPr>
          <p:nvPr>
            <p:ph type="sldNum" sz="quarter" idx="12"/>
          </p:nvPr>
        </p:nvSpPr>
        <p:spPr/>
        <p:txBody>
          <a:bodyPr/>
          <a:lstStyle/>
          <a:p>
            <a:fld id="{F631A6C5-47D5-48C8-A12A-201366616B67}" type="slidenum">
              <a:rPr lang="pt-BR" smtClean="0"/>
              <a:t>88</a:t>
            </a:fld>
            <a:endParaRPr lang="pt-BR"/>
          </a:p>
        </p:txBody>
      </p:sp>
    </p:spTree>
    <p:extLst>
      <p:ext uri="{BB962C8B-B14F-4D97-AF65-F5344CB8AC3E}">
        <p14:creationId xmlns:p14="http://schemas.microsoft.com/office/powerpoint/2010/main" val="9345859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Definições, Teoremas e Provas</a:t>
            </a:r>
          </a:p>
        </p:txBody>
      </p:sp>
      <p:sp>
        <p:nvSpPr>
          <p:cNvPr id="5"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marL="0" indent="0" algn="just">
              <a:buNone/>
            </a:pPr>
            <a:r>
              <a:rPr lang="pt-BR" sz="3200" cap="none" dirty="0"/>
              <a:t>Tipos de provas:</a:t>
            </a:r>
          </a:p>
          <a:p>
            <a:pPr marL="0" indent="0" algn="just">
              <a:buNone/>
            </a:pPr>
            <a:endParaRPr lang="pt-BR" sz="3200" cap="none" dirty="0"/>
          </a:p>
          <a:p>
            <a:pPr marL="514350" indent="-514350" algn="just">
              <a:buFont typeface="+mj-lt"/>
              <a:buAutoNum type="arabicPeriod"/>
            </a:pPr>
            <a:r>
              <a:rPr lang="pt-BR" sz="3200" b="1" cap="none" dirty="0">
                <a:solidFill>
                  <a:srgbClr val="FF0000"/>
                </a:solidFill>
              </a:rPr>
              <a:t>Prova por construção</a:t>
            </a:r>
          </a:p>
          <a:p>
            <a:pPr marL="514350" indent="-514350" algn="just">
              <a:buFont typeface="+mj-lt"/>
              <a:buAutoNum type="arabicPeriod"/>
            </a:pPr>
            <a:r>
              <a:rPr lang="pt-BR" sz="3200" b="1" cap="none" dirty="0">
                <a:solidFill>
                  <a:srgbClr val="FF0000"/>
                </a:solidFill>
              </a:rPr>
              <a:t>Prova por contradição</a:t>
            </a:r>
          </a:p>
          <a:p>
            <a:pPr marL="514350" indent="-514350" algn="just">
              <a:buFont typeface="+mj-lt"/>
              <a:buAutoNum type="arabicPeriod"/>
            </a:pPr>
            <a:r>
              <a:rPr lang="pt-BR" sz="3200" b="1" cap="none" dirty="0">
                <a:solidFill>
                  <a:srgbClr val="FF0000"/>
                </a:solidFill>
              </a:rPr>
              <a:t>Prova por indução</a:t>
            </a:r>
            <a:endParaRPr lang="pt-BR" sz="2600" cap="none" dirty="0">
              <a:solidFill>
                <a:srgbClr val="FF0000"/>
              </a:solidFill>
            </a:endParaRPr>
          </a:p>
        </p:txBody>
      </p:sp>
      <p:sp>
        <p:nvSpPr>
          <p:cNvPr id="3" name="Espaço Reservado para Número de Slide 2"/>
          <p:cNvSpPr>
            <a:spLocks noGrp="1"/>
          </p:cNvSpPr>
          <p:nvPr>
            <p:ph type="sldNum" sz="quarter" idx="12"/>
          </p:nvPr>
        </p:nvSpPr>
        <p:spPr/>
        <p:txBody>
          <a:bodyPr/>
          <a:lstStyle/>
          <a:p>
            <a:fld id="{F631A6C5-47D5-48C8-A12A-201366616B67}" type="slidenum">
              <a:rPr lang="pt-BR" smtClean="0"/>
              <a:t>89</a:t>
            </a:fld>
            <a:endParaRPr lang="pt-BR"/>
          </a:p>
        </p:txBody>
      </p:sp>
    </p:spTree>
    <p:extLst>
      <p:ext uri="{BB962C8B-B14F-4D97-AF65-F5344CB8AC3E}">
        <p14:creationId xmlns:p14="http://schemas.microsoft.com/office/powerpoint/2010/main" val="1491042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r>
              <a:rPr lang="pt-BR" sz="4400" cap="none" dirty="0"/>
              <a:t>Por que estudar Teoria da Computação?</a:t>
            </a:r>
          </a:p>
        </p:txBody>
      </p:sp>
      <p:sp>
        <p:nvSpPr>
          <p:cNvPr id="6"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710813"/>
            <a:ext cx="10364452" cy="4878475"/>
          </a:xfrm>
        </p:spPr>
        <p:txBody>
          <a:bodyPr>
            <a:normAutofit/>
          </a:bodyPr>
          <a:lstStyle/>
          <a:p>
            <a:pPr marL="0" indent="0" algn="just">
              <a:buNone/>
            </a:pPr>
            <a:r>
              <a:rPr lang="pt-BR" sz="2800" cap="none" dirty="0"/>
              <a:t>O livro texto base enfoca três áreas tradicionalmente centrais da teoria da computação: </a:t>
            </a:r>
            <a:r>
              <a:rPr lang="pt-BR" sz="2800" b="1" cap="none" dirty="0"/>
              <a:t>autômatos</a:t>
            </a:r>
            <a:r>
              <a:rPr lang="pt-BR" sz="2800" cap="none" dirty="0"/>
              <a:t>, </a:t>
            </a:r>
            <a:r>
              <a:rPr lang="pt-BR" sz="2800" b="1" cap="none" dirty="0"/>
              <a:t>computabilidade</a:t>
            </a:r>
            <a:r>
              <a:rPr lang="pt-BR" sz="2800" cap="none" dirty="0"/>
              <a:t>, e </a:t>
            </a:r>
            <a:r>
              <a:rPr lang="pt-BR" sz="2800" b="1" cap="none" dirty="0"/>
              <a:t>complexidade</a:t>
            </a:r>
            <a:r>
              <a:rPr lang="pt-BR" sz="2800" cap="none" dirty="0"/>
              <a:t>.</a:t>
            </a:r>
          </a:p>
          <a:p>
            <a:pPr marL="0" indent="0" algn="just">
              <a:buNone/>
            </a:pPr>
            <a:endParaRPr lang="pt-BR" sz="2800" cap="none" dirty="0"/>
          </a:p>
          <a:p>
            <a:pPr algn="just"/>
            <a:r>
              <a:rPr lang="pt-BR" sz="2800" i="1" cap="none" dirty="0"/>
              <a:t>“Quais são as capacidades e limitações fundamentais dos computadores?”</a:t>
            </a:r>
          </a:p>
          <a:p>
            <a:pPr algn="just"/>
            <a:r>
              <a:rPr lang="pt-BR" sz="2800" cap="none" dirty="0"/>
              <a:t>Começou nos anos 1930’s quando lógicos matemáticos começaram a explorar o significado de computação.</a:t>
            </a:r>
          </a:p>
        </p:txBody>
      </p:sp>
      <p:sp>
        <p:nvSpPr>
          <p:cNvPr id="3" name="Espaço Reservado para Número de Slide 2"/>
          <p:cNvSpPr>
            <a:spLocks noGrp="1"/>
          </p:cNvSpPr>
          <p:nvPr>
            <p:ph type="sldNum" sz="quarter" idx="12"/>
          </p:nvPr>
        </p:nvSpPr>
        <p:spPr/>
        <p:txBody>
          <a:bodyPr/>
          <a:lstStyle/>
          <a:p>
            <a:fld id="{F631A6C5-47D5-48C8-A12A-201366616B67}" type="slidenum">
              <a:rPr lang="pt-BR" smtClean="0"/>
              <a:t>9</a:t>
            </a:fld>
            <a:endParaRPr lang="pt-BR"/>
          </a:p>
        </p:txBody>
      </p:sp>
    </p:spTree>
    <p:extLst>
      <p:ext uri="{BB962C8B-B14F-4D97-AF65-F5344CB8AC3E}">
        <p14:creationId xmlns:p14="http://schemas.microsoft.com/office/powerpoint/2010/main" val="3274274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Definições, Teoremas e Provas</a:t>
            </a:r>
          </a:p>
        </p:txBody>
      </p:sp>
      <p:sp>
        <p:nvSpPr>
          <p:cNvPr id="5"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marL="0" indent="0" algn="just">
              <a:buNone/>
            </a:pPr>
            <a:r>
              <a:rPr lang="pt-BR" sz="3200" cap="none" dirty="0"/>
              <a:t>Tipos de provas:</a:t>
            </a:r>
          </a:p>
          <a:p>
            <a:pPr marL="514350" indent="-514350" algn="just">
              <a:buFont typeface="+mj-lt"/>
              <a:buAutoNum type="arabicPeriod"/>
            </a:pPr>
            <a:r>
              <a:rPr lang="pt-BR" sz="3200" b="1" cap="none" dirty="0">
                <a:solidFill>
                  <a:srgbClr val="FF0000"/>
                </a:solidFill>
              </a:rPr>
              <a:t>Prova por construção: </a:t>
            </a:r>
            <a:r>
              <a:rPr lang="pt-BR" sz="3200" cap="none" dirty="0"/>
              <a:t>Para teoremas que enunciam que um objeto existe, demonstramos como construir esse objeto.</a:t>
            </a:r>
          </a:p>
          <a:p>
            <a:pPr marL="514350" indent="-514350" algn="just">
              <a:buFont typeface="+mj-lt"/>
              <a:buAutoNum type="arabicPeriod"/>
            </a:pPr>
            <a:r>
              <a:rPr lang="pt-BR" sz="3200" b="1" cap="none" dirty="0">
                <a:solidFill>
                  <a:srgbClr val="FF0000"/>
                </a:solidFill>
              </a:rPr>
              <a:t>Prova por contradição: </a:t>
            </a:r>
            <a:r>
              <a:rPr lang="pt-BR" sz="3200" cap="none" dirty="0"/>
              <a:t>Assumimos que o teorema é falso e mostramos que essa suposição leva a uma consequência falsa.</a:t>
            </a:r>
          </a:p>
          <a:p>
            <a:pPr marL="514350" indent="-514350" algn="just">
              <a:buFont typeface="+mj-lt"/>
              <a:buAutoNum type="arabicPeriod"/>
            </a:pPr>
            <a:r>
              <a:rPr lang="pt-BR" sz="3200" b="1" cap="none" dirty="0">
                <a:solidFill>
                  <a:srgbClr val="FF0000"/>
                </a:solidFill>
              </a:rPr>
              <a:t>Prova por indução: </a:t>
            </a:r>
            <a:r>
              <a:rPr lang="pt-BR" sz="3200" cap="none" dirty="0"/>
              <a:t>Demonstra que o teorema é correto em todos os passos ou para todas as entradas.</a:t>
            </a:r>
            <a:endParaRPr lang="pt-BR" sz="2600" cap="none" dirty="0"/>
          </a:p>
        </p:txBody>
      </p:sp>
      <p:sp>
        <p:nvSpPr>
          <p:cNvPr id="3" name="Espaço Reservado para Número de Slide 2"/>
          <p:cNvSpPr>
            <a:spLocks noGrp="1"/>
          </p:cNvSpPr>
          <p:nvPr>
            <p:ph type="sldNum" sz="quarter" idx="12"/>
          </p:nvPr>
        </p:nvSpPr>
        <p:spPr/>
        <p:txBody>
          <a:bodyPr/>
          <a:lstStyle/>
          <a:p>
            <a:fld id="{F631A6C5-47D5-48C8-A12A-201366616B67}" type="slidenum">
              <a:rPr lang="pt-BR" smtClean="0"/>
              <a:t>90</a:t>
            </a:fld>
            <a:endParaRPr lang="pt-BR"/>
          </a:p>
        </p:txBody>
      </p:sp>
    </p:spTree>
    <p:extLst>
      <p:ext uri="{BB962C8B-B14F-4D97-AF65-F5344CB8AC3E}">
        <p14:creationId xmlns:p14="http://schemas.microsoft.com/office/powerpoint/2010/main" val="255221243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Tipos de Provas: Prova por construção</a:t>
            </a:r>
          </a:p>
        </p:txBody>
      </p:sp>
      <mc:AlternateContent xmlns:mc="http://schemas.openxmlformats.org/markup-compatibility/2006" xmlns:a14="http://schemas.microsoft.com/office/drawing/2010/main">
        <mc:Choice Requires="a14">
          <p:sp>
            <p:nvSpPr>
              <p:cNvPr id="5"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marL="0" indent="0" algn="just">
                  <a:buNone/>
                </a:pPr>
                <a:r>
                  <a:rPr lang="pt-BR" sz="3200" b="1" cap="none" dirty="0"/>
                  <a:t>Exemplo 3</a:t>
                </a:r>
                <a:r>
                  <a:rPr lang="pt-BR" sz="3200" cap="none" dirty="0"/>
                  <a:t>: Para cada número par </a:t>
                </a:r>
                <a14:m>
                  <m:oMath xmlns:m="http://schemas.openxmlformats.org/officeDocument/2006/math">
                    <m:r>
                      <a:rPr lang="pt-BR" sz="3200" b="0" i="1" cap="none" smtClean="0">
                        <a:latin typeface="Cambria Math" panose="02040503050406030204" pitchFamily="18" charset="0"/>
                      </a:rPr>
                      <m:t>𝑛</m:t>
                    </m:r>
                  </m:oMath>
                </a14:m>
                <a:r>
                  <a:rPr lang="pt-BR" sz="3200" cap="none" dirty="0"/>
                  <a:t> maior que 2, existe um grafo 3-regular com </a:t>
                </a:r>
                <a14:m>
                  <m:oMath xmlns:m="http://schemas.openxmlformats.org/officeDocument/2006/math">
                    <m:r>
                      <a:rPr lang="pt-BR" sz="3200" b="0" i="1" cap="none" smtClean="0">
                        <a:latin typeface="Cambria Math" panose="02040503050406030204" pitchFamily="18" charset="0"/>
                      </a:rPr>
                      <m:t>𝑛</m:t>
                    </m:r>
                  </m:oMath>
                </a14:m>
                <a:r>
                  <a:rPr lang="pt-BR" sz="3200" cap="none" dirty="0"/>
                  <a:t> nós.</a:t>
                </a:r>
                <a:endParaRPr lang="pt-BR" sz="2600" cap="none" dirty="0"/>
              </a:p>
            </p:txBody>
          </p:sp>
        </mc:Choice>
        <mc:Fallback xmlns="">
          <p:sp>
            <p:nvSpPr>
              <p:cNvPr id="5" name="Espaço Reservado para Conteúdo 5">
                <a:extLst>
                  <a:ext uri="{FF2B5EF4-FFF2-40B4-BE49-F238E27FC236}">
                    <a16:creationId xmlns:a16="http://schemas.microsoft.com/office/drawing/2014/main" id="{7D4B232C-A757-4AE1-80C3-752B08629402}"/>
                  </a:ext>
                </a:extLst>
              </p:cNvPr>
              <p:cNvSpPr>
                <a:spLocks noGrp="1" noRot="1" noChangeAspect="1" noMove="1" noResize="1" noEditPoints="1" noAdjustHandles="1" noChangeArrowheads="1" noChangeShapeType="1" noTextEdit="1"/>
              </p:cNvSpPr>
              <p:nvPr>
                <p:ph idx="1"/>
              </p:nvPr>
            </p:nvSpPr>
            <p:spPr>
              <a:xfrm>
                <a:off x="913774" y="1209367"/>
                <a:ext cx="10364452" cy="5379921"/>
              </a:xfrm>
              <a:blipFill>
                <a:blip r:embed="rId2"/>
                <a:stretch>
                  <a:fillRect l="-1529" t="-340" r="-1471"/>
                </a:stretch>
              </a:blipFill>
            </p:spPr>
            <p:txBody>
              <a:bodyPr/>
              <a:lstStyle/>
              <a:p>
                <a:r>
                  <a:rPr lang="pt-BR">
                    <a:noFill/>
                  </a:rPr>
                  <a:t> </a:t>
                </a:r>
              </a:p>
            </p:txBody>
          </p:sp>
        </mc:Fallback>
      </mc:AlternateContent>
      <p:sp>
        <p:nvSpPr>
          <p:cNvPr id="3" name="Espaço Reservado para Número de Slide 2"/>
          <p:cNvSpPr>
            <a:spLocks noGrp="1"/>
          </p:cNvSpPr>
          <p:nvPr>
            <p:ph type="sldNum" sz="quarter" idx="12"/>
          </p:nvPr>
        </p:nvSpPr>
        <p:spPr/>
        <p:txBody>
          <a:bodyPr/>
          <a:lstStyle/>
          <a:p>
            <a:fld id="{F631A6C5-47D5-48C8-A12A-201366616B67}" type="slidenum">
              <a:rPr lang="pt-BR" smtClean="0"/>
              <a:t>91</a:t>
            </a:fld>
            <a:endParaRPr lang="pt-BR"/>
          </a:p>
        </p:txBody>
      </p:sp>
    </p:spTree>
    <p:extLst>
      <p:ext uri="{BB962C8B-B14F-4D97-AF65-F5344CB8AC3E}">
        <p14:creationId xmlns:p14="http://schemas.microsoft.com/office/powerpoint/2010/main" val="413575268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Tipos de Provas: Prova por construção</a:t>
            </a:r>
          </a:p>
        </p:txBody>
      </p:sp>
      <mc:AlternateContent xmlns:mc="http://schemas.openxmlformats.org/markup-compatibility/2006" xmlns:a14="http://schemas.microsoft.com/office/drawing/2010/main">
        <mc:Choice Requires="a14">
          <p:sp>
            <p:nvSpPr>
              <p:cNvPr id="5"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marL="0" indent="0" algn="just">
                  <a:buNone/>
                </a:pPr>
                <a:r>
                  <a:rPr lang="pt-BR" sz="3200" b="1" cap="none" dirty="0"/>
                  <a:t>Exemplo 3</a:t>
                </a:r>
                <a:r>
                  <a:rPr lang="pt-BR" sz="3200" cap="none" dirty="0"/>
                  <a:t>: Para cada número par </a:t>
                </a:r>
                <a14:m>
                  <m:oMath xmlns:m="http://schemas.openxmlformats.org/officeDocument/2006/math">
                    <m:r>
                      <a:rPr lang="pt-BR" sz="3200" b="0" i="1" cap="none" smtClean="0">
                        <a:latin typeface="Cambria Math" panose="02040503050406030204" pitchFamily="18" charset="0"/>
                      </a:rPr>
                      <m:t>𝑛</m:t>
                    </m:r>
                  </m:oMath>
                </a14:m>
                <a:r>
                  <a:rPr lang="pt-BR" sz="3200" cap="none" dirty="0"/>
                  <a:t> maior que 2, existe um grafo 3-regular com </a:t>
                </a:r>
                <a14:m>
                  <m:oMath xmlns:m="http://schemas.openxmlformats.org/officeDocument/2006/math">
                    <m:r>
                      <a:rPr lang="pt-BR" sz="3200" b="0" i="1" cap="none" smtClean="0">
                        <a:latin typeface="Cambria Math" panose="02040503050406030204" pitchFamily="18" charset="0"/>
                      </a:rPr>
                      <m:t>𝑛</m:t>
                    </m:r>
                  </m:oMath>
                </a14:m>
                <a:r>
                  <a:rPr lang="pt-BR" sz="3200" cap="none" dirty="0"/>
                  <a:t> nós.</a:t>
                </a:r>
              </a:p>
              <a:p>
                <a:pPr algn="just"/>
                <a:r>
                  <a:rPr lang="pt-BR" sz="2600" cap="none" dirty="0"/>
                  <a:t>Seja </a:t>
                </a:r>
                <a14:m>
                  <m:oMath xmlns:m="http://schemas.openxmlformats.org/officeDocument/2006/math">
                    <m:r>
                      <a:rPr lang="pt-BR" sz="2600" b="0" i="1" cap="none" smtClean="0">
                        <a:latin typeface="Cambria Math" panose="02040503050406030204" pitchFamily="18" charset="0"/>
                      </a:rPr>
                      <m:t>𝑛</m:t>
                    </m:r>
                    <m:r>
                      <a:rPr lang="pt-BR" sz="2600" b="0" i="1" cap="none" smtClean="0">
                        <a:latin typeface="Cambria Math" panose="02040503050406030204" pitchFamily="18" charset="0"/>
                        <a:ea typeface="Cambria Math" panose="02040503050406030204" pitchFamily="18" charset="0"/>
                      </a:rPr>
                      <m:t>&gt;2</m:t>
                    </m:r>
                  </m:oMath>
                </a14:m>
                <a:r>
                  <a:rPr lang="pt-BR" sz="2600" cap="none" dirty="0"/>
                  <a:t>. Construa o grafo </a:t>
                </a:r>
                <a14:m>
                  <m:oMath xmlns:m="http://schemas.openxmlformats.org/officeDocument/2006/math">
                    <m:r>
                      <a:rPr lang="pt-BR" sz="2600" b="0" i="1" cap="none" smtClean="0">
                        <a:latin typeface="Cambria Math" panose="02040503050406030204" pitchFamily="18" charset="0"/>
                      </a:rPr>
                      <m:t>𝐺</m:t>
                    </m:r>
                    <m:r>
                      <a:rPr lang="pt-BR" sz="2600" b="0" i="1" cap="none" smtClean="0">
                        <a:latin typeface="Cambria Math" panose="02040503050406030204" pitchFamily="18" charset="0"/>
                      </a:rPr>
                      <m:t>=(</m:t>
                    </m:r>
                    <m:r>
                      <a:rPr lang="pt-BR" sz="2600" b="0" i="1" cap="none" smtClean="0">
                        <a:latin typeface="Cambria Math" panose="02040503050406030204" pitchFamily="18" charset="0"/>
                      </a:rPr>
                      <m:t>𝑉</m:t>
                    </m:r>
                    <m:r>
                      <a:rPr lang="pt-BR" sz="2600" b="0" i="1" cap="none" smtClean="0">
                        <a:latin typeface="Cambria Math" panose="02040503050406030204" pitchFamily="18" charset="0"/>
                      </a:rPr>
                      <m:t>,</m:t>
                    </m:r>
                    <m:r>
                      <a:rPr lang="pt-BR" sz="2600" b="0" i="1" cap="none" smtClean="0">
                        <a:latin typeface="Cambria Math" panose="02040503050406030204" pitchFamily="18" charset="0"/>
                      </a:rPr>
                      <m:t>𝐸</m:t>
                    </m:r>
                    <m:r>
                      <a:rPr lang="pt-BR" sz="2600" b="0" i="1" cap="none" smtClean="0">
                        <a:latin typeface="Cambria Math" panose="02040503050406030204" pitchFamily="18" charset="0"/>
                      </a:rPr>
                      <m:t>)</m:t>
                    </m:r>
                  </m:oMath>
                </a14:m>
                <a:r>
                  <a:rPr lang="pt-BR" sz="2600" cap="none" dirty="0"/>
                  <a:t>, com </a:t>
                </a:r>
                <a14:m>
                  <m:oMath xmlns:m="http://schemas.openxmlformats.org/officeDocument/2006/math">
                    <m:d>
                      <m:dPr>
                        <m:begChr m:val="|"/>
                        <m:endChr m:val="|"/>
                        <m:ctrlPr>
                          <a:rPr lang="pt-BR" sz="2600" i="1" cap="none" smtClean="0">
                            <a:latin typeface="Cambria Math" panose="02040503050406030204" pitchFamily="18" charset="0"/>
                          </a:rPr>
                        </m:ctrlPr>
                      </m:dPr>
                      <m:e>
                        <m:r>
                          <a:rPr lang="pt-BR" sz="2600" b="0" i="1" cap="none" smtClean="0">
                            <a:latin typeface="Cambria Math" panose="02040503050406030204" pitchFamily="18" charset="0"/>
                          </a:rPr>
                          <m:t>𝑉</m:t>
                        </m:r>
                      </m:e>
                    </m:d>
                    <m:r>
                      <a:rPr lang="pt-BR" sz="2600" b="0" i="1" cap="none" smtClean="0">
                        <a:latin typeface="Cambria Math" panose="02040503050406030204" pitchFamily="18" charset="0"/>
                      </a:rPr>
                      <m:t>=</m:t>
                    </m:r>
                    <m:r>
                      <a:rPr lang="pt-BR" sz="2600" b="0" i="1" cap="none" smtClean="0">
                        <a:latin typeface="Cambria Math" panose="02040503050406030204" pitchFamily="18" charset="0"/>
                      </a:rPr>
                      <m:t>𝑛</m:t>
                    </m:r>
                  </m:oMath>
                </a14:m>
                <a:r>
                  <a:rPr lang="pt-BR" sz="2600" cap="none" dirty="0"/>
                  <a:t> nós. Seja </a:t>
                </a:r>
                <a14:m>
                  <m:oMath xmlns:m="http://schemas.openxmlformats.org/officeDocument/2006/math">
                    <m:r>
                      <a:rPr lang="pt-BR" sz="2600" b="0" i="1" cap="none" smtClean="0">
                        <a:latin typeface="Cambria Math" panose="02040503050406030204" pitchFamily="18" charset="0"/>
                      </a:rPr>
                      <m:t>𝑉</m:t>
                    </m:r>
                    <m:r>
                      <a:rPr lang="pt-BR" sz="2600" b="0" i="1" cap="none" smtClean="0">
                        <a:latin typeface="Cambria Math" panose="02040503050406030204" pitchFamily="18" charset="0"/>
                      </a:rPr>
                      <m:t>=</m:t>
                    </m:r>
                    <m:d>
                      <m:dPr>
                        <m:begChr m:val="{"/>
                        <m:endChr m:val="}"/>
                        <m:ctrlPr>
                          <a:rPr lang="pt-BR" sz="2600" b="0" i="1" cap="none" smtClean="0">
                            <a:latin typeface="Cambria Math" panose="02040503050406030204" pitchFamily="18" charset="0"/>
                          </a:rPr>
                        </m:ctrlPr>
                      </m:dPr>
                      <m:e>
                        <m:r>
                          <a:rPr lang="pt-BR" sz="2600" b="0" i="1" cap="none" smtClean="0">
                            <a:latin typeface="Cambria Math" panose="02040503050406030204" pitchFamily="18" charset="0"/>
                          </a:rPr>
                          <m:t>0, 1, </m:t>
                        </m:r>
                        <m:r>
                          <a:rPr lang="pt-BR" sz="2600" b="0" i="1" cap="none" smtClean="0">
                            <a:latin typeface="Cambria Math" panose="02040503050406030204" pitchFamily="18" charset="0"/>
                            <a:ea typeface="Cambria Math" panose="02040503050406030204" pitchFamily="18" charset="0"/>
                          </a:rPr>
                          <m:t>⋯, </m:t>
                        </m:r>
                        <m:r>
                          <a:rPr lang="pt-BR" sz="2600" b="0" i="1" cap="none" smtClean="0">
                            <a:latin typeface="Cambria Math" panose="02040503050406030204" pitchFamily="18" charset="0"/>
                            <a:ea typeface="Cambria Math" panose="02040503050406030204" pitchFamily="18" charset="0"/>
                          </a:rPr>
                          <m:t>𝑛</m:t>
                        </m:r>
                        <m:r>
                          <a:rPr lang="pt-BR" sz="2600" b="0" i="1" cap="none" smtClean="0">
                            <a:latin typeface="Cambria Math" panose="02040503050406030204" pitchFamily="18" charset="0"/>
                            <a:ea typeface="Cambria Math" panose="02040503050406030204" pitchFamily="18" charset="0"/>
                          </a:rPr>
                          <m:t>−1</m:t>
                        </m:r>
                      </m:e>
                    </m:d>
                    <m:r>
                      <a:rPr lang="pt-BR" sz="2600" b="0" i="0" cap="none" smtClean="0">
                        <a:latin typeface="Cambria Math" panose="02040503050406030204" pitchFamily="18" charset="0"/>
                      </a:rPr>
                      <m:t>,</m:t>
                    </m:r>
                  </m:oMath>
                </a14:m>
                <a:r>
                  <a:rPr lang="pt-BR" sz="2600" cap="none" dirty="0"/>
                  <a:t> e </a:t>
                </a:r>
                <a14:m>
                  <m:oMath xmlns:m="http://schemas.openxmlformats.org/officeDocument/2006/math">
                    <m:r>
                      <a:rPr lang="pt-BR" sz="2600" b="0" i="1" cap="none" smtClean="0">
                        <a:latin typeface="Cambria Math" panose="02040503050406030204" pitchFamily="18" charset="0"/>
                      </a:rPr>
                      <m:t>𝐸</m:t>
                    </m:r>
                    <m:r>
                      <a:rPr lang="pt-BR" sz="2600" b="0" i="1" cap="none" smtClean="0">
                        <a:latin typeface="Cambria Math" panose="02040503050406030204" pitchFamily="18" charset="0"/>
                      </a:rPr>
                      <m:t>=</m:t>
                    </m:r>
                    <m:d>
                      <m:dPr>
                        <m:begChr m:val="{"/>
                        <m:endChr m:val="|"/>
                        <m:ctrlPr>
                          <a:rPr lang="pt-BR" sz="2600" b="0" i="1" cap="none" smtClean="0">
                            <a:latin typeface="Cambria Math" panose="02040503050406030204" pitchFamily="18" charset="0"/>
                          </a:rPr>
                        </m:ctrlPr>
                      </m:dPr>
                      <m:e>
                        <m:r>
                          <a:rPr lang="pt-BR" sz="2600" b="0" i="1" cap="none" smtClean="0">
                            <a:latin typeface="Cambria Math" panose="02040503050406030204" pitchFamily="18" charset="0"/>
                          </a:rPr>
                          <m:t> </m:t>
                        </m:r>
                        <m:d>
                          <m:dPr>
                            <m:begChr m:val="{"/>
                            <m:endChr m:val="}"/>
                            <m:ctrlPr>
                              <a:rPr lang="pt-BR" sz="2600" b="0" i="1" cap="none" smtClean="0">
                                <a:latin typeface="Cambria Math" panose="02040503050406030204" pitchFamily="18" charset="0"/>
                              </a:rPr>
                            </m:ctrlPr>
                          </m:dPr>
                          <m:e>
                            <m:r>
                              <a:rPr lang="pt-BR" sz="2600" b="0" i="1" cap="none" smtClean="0">
                                <a:latin typeface="Cambria Math" panose="02040503050406030204" pitchFamily="18" charset="0"/>
                              </a:rPr>
                              <m:t>𝑖</m:t>
                            </m:r>
                            <m:r>
                              <a:rPr lang="pt-BR" sz="2600" b="0" i="1" cap="none" smtClean="0">
                                <a:latin typeface="Cambria Math" panose="02040503050406030204" pitchFamily="18" charset="0"/>
                              </a:rPr>
                              <m:t>,</m:t>
                            </m:r>
                            <m:r>
                              <a:rPr lang="pt-BR" sz="2600" b="0" i="1" cap="none" smtClean="0">
                                <a:latin typeface="Cambria Math" panose="02040503050406030204" pitchFamily="18" charset="0"/>
                              </a:rPr>
                              <m:t>𝑖</m:t>
                            </m:r>
                            <m:r>
                              <a:rPr lang="pt-BR" sz="2600" b="0" i="1" cap="none" smtClean="0">
                                <a:latin typeface="Cambria Math" panose="02040503050406030204" pitchFamily="18" charset="0"/>
                              </a:rPr>
                              <m:t>+1</m:t>
                            </m:r>
                          </m:e>
                        </m:d>
                      </m:e>
                    </m:d>
                    <m:r>
                      <a:rPr lang="pt-BR" sz="2600" b="0" i="1" cap="none" smtClean="0">
                        <a:latin typeface="Cambria Math" panose="02040503050406030204" pitchFamily="18" charset="0"/>
                      </a:rPr>
                      <m:t> 0</m:t>
                    </m:r>
                    <m:r>
                      <a:rPr lang="pt-BR" sz="2600" b="0" i="1" cap="none" smtClean="0">
                        <a:latin typeface="Cambria Math" panose="02040503050406030204" pitchFamily="18" charset="0"/>
                        <a:ea typeface="Cambria Math" panose="02040503050406030204" pitchFamily="18" charset="0"/>
                      </a:rPr>
                      <m:t>≤</m:t>
                    </m:r>
                    <m:r>
                      <a:rPr lang="pt-BR" sz="2600" b="0" i="1" cap="none" smtClean="0">
                        <a:latin typeface="Cambria Math" panose="02040503050406030204" pitchFamily="18" charset="0"/>
                        <a:ea typeface="Cambria Math" panose="02040503050406030204" pitchFamily="18" charset="0"/>
                      </a:rPr>
                      <m:t>𝑖</m:t>
                    </m:r>
                    <m:r>
                      <a:rPr lang="pt-BR" sz="2600" b="0" i="1" cap="none" smtClean="0">
                        <a:latin typeface="Cambria Math" panose="02040503050406030204" pitchFamily="18" charset="0"/>
                        <a:ea typeface="Cambria Math" panose="02040503050406030204" pitchFamily="18" charset="0"/>
                      </a:rPr>
                      <m:t>≤</m:t>
                    </m:r>
                    <m:r>
                      <a:rPr lang="pt-BR" sz="2600" b="0" i="1" cap="none" smtClean="0">
                        <a:latin typeface="Cambria Math" panose="02040503050406030204" pitchFamily="18" charset="0"/>
                        <a:ea typeface="Cambria Math" panose="02040503050406030204" pitchFamily="18" charset="0"/>
                      </a:rPr>
                      <m:t>𝑛</m:t>
                    </m:r>
                    <m:r>
                      <a:rPr lang="pt-BR" sz="2600" b="0" i="1" cap="none" smtClean="0">
                        <a:latin typeface="Cambria Math" panose="02040503050406030204" pitchFamily="18" charset="0"/>
                        <a:ea typeface="Cambria Math" panose="02040503050406030204" pitchFamily="18" charset="0"/>
                      </a:rPr>
                      <m:t>−2}∪{{</m:t>
                    </m:r>
                    <m:r>
                      <a:rPr lang="pt-BR" sz="2600" b="0" i="1" cap="none" smtClean="0">
                        <a:latin typeface="Cambria Math" panose="02040503050406030204" pitchFamily="18" charset="0"/>
                        <a:ea typeface="Cambria Math" panose="02040503050406030204" pitchFamily="18" charset="0"/>
                      </a:rPr>
                      <m:t>𝑛</m:t>
                    </m:r>
                    <m:r>
                      <a:rPr lang="pt-BR" sz="2600" b="0" i="1" cap="none" smtClean="0">
                        <a:latin typeface="Cambria Math" panose="02040503050406030204" pitchFamily="18" charset="0"/>
                        <a:ea typeface="Cambria Math" panose="02040503050406030204" pitchFamily="18" charset="0"/>
                      </a:rPr>
                      <m:t>−1, 0}}∪{{</m:t>
                    </m:r>
                    <m:r>
                      <a:rPr lang="pt-BR" sz="2600" b="0" i="1" cap="none" smtClean="0">
                        <a:latin typeface="Cambria Math" panose="02040503050406030204" pitchFamily="18" charset="0"/>
                        <a:ea typeface="Cambria Math" panose="02040503050406030204" pitchFamily="18" charset="0"/>
                      </a:rPr>
                      <m:t>𝑖</m:t>
                    </m:r>
                    <m:r>
                      <a:rPr lang="pt-BR" sz="2600" b="0" i="1" cap="none" smtClean="0">
                        <a:latin typeface="Cambria Math" panose="02040503050406030204" pitchFamily="18" charset="0"/>
                        <a:ea typeface="Cambria Math" panose="02040503050406030204" pitchFamily="18" charset="0"/>
                      </a:rPr>
                      <m:t>, </m:t>
                    </m:r>
                    <m:r>
                      <a:rPr lang="pt-BR" sz="2600" b="0" i="1" cap="none" smtClean="0">
                        <a:latin typeface="Cambria Math" panose="02040503050406030204" pitchFamily="18" charset="0"/>
                        <a:ea typeface="Cambria Math" panose="02040503050406030204" pitchFamily="18" charset="0"/>
                      </a:rPr>
                      <m:t>𝑖</m:t>
                    </m:r>
                    <m:r>
                      <a:rPr lang="pt-BR" sz="2600" b="0" i="1" cap="none" smtClean="0">
                        <a:latin typeface="Cambria Math" panose="02040503050406030204" pitchFamily="18" charset="0"/>
                        <a:ea typeface="Cambria Math" panose="02040503050406030204" pitchFamily="18" charset="0"/>
                      </a:rPr>
                      <m:t>+</m:t>
                    </m:r>
                    <m:r>
                      <a:rPr lang="pt-BR" sz="2600" b="0" i="1" cap="none" smtClean="0">
                        <a:latin typeface="Cambria Math" panose="02040503050406030204" pitchFamily="18" charset="0"/>
                        <a:ea typeface="Cambria Math" panose="02040503050406030204" pitchFamily="18" charset="0"/>
                      </a:rPr>
                      <m:t>𝑛</m:t>
                    </m:r>
                    <m:r>
                      <a:rPr lang="pt-BR" sz="2600" b="0" i="1" cap="none" smtClean="0">
                        <a:latin typeface="Cambria Math" panose="02040503050406030204" pitchFamily="18" charset="0"/>
                        <a:ea typeface="Cambria Math" panose="02040503050406030204" pitchFamily="18" charset="0"/>
                      </a:rPr>
                      <m:t>/2}| 0≤</m:t>
                    </m:r>
                    <m:r>
                      <a:rPr lang="pt-BR" sz="2600" b="0" i="1" cap="none" smtClean="0">
                        <a:latin typeface="Cambria Math" panose="02040503050406030204" pitchFamily="18" charset="0"/>
                        <a:ea typeface="Cambria Math" panose="02040503050406030204" pitchFamily="18" charset="0"/>
                      </a:rPr>
                      <m:t>𝑖</m:t>
                    </m:r>
                    <m:r>
                      <a:rPr lang="pt-BR" sz="2600" b="0" i="1" cap="none" smtClean="0">
                        <a:latin typeface="Cambria Math" panose="02040503050406030204" pitchFamily="18" charset="0"/>
                        <a:ea typeface="Cambria Math" panose="02040503050406030204" pitchFamily="18" charset="0"/>
                      </a:rPr>
                      <m:t>≤</m:t>
                    </m:r>
                    <m:f>
                      <m:fPr>
                        <m:ctrlPr>
                          <a:rPr lang="pt-BR" sz="2600" b="0" i="1" cap="none" smtClean="0">
                            <a:latin typeface="Cambria Math" panose="02040503050406030204" pitchFamily="18" charset="0"/>
                            <a:ea typeface="Cambria Math" panose="02040503050406030204" pitchFamily="18" charset="0"/>
                          </a:rPr>
                        </m:ctrlPr>
                      </m:fPr>
                      <m:num>
                        <m:r>
                          <a:rPr lang="pt-BR" sz="2600" b="0" i="1" cap="none" smtClean="0">
                            <a:latin typeface="Cambria Math" panose="02040503050406030204" pitchFamily="18" charset="0"/>
                            <a:ea typeface="Cambria Math" panose="02040503050406030204" pitchFamily="18" charset="0"/>
                          </a:rPr>
                          <m:t>𝑛</m:t>
                        </m:r>
                      </m:num>
                      <m:den>
                        <m:r>
                          <a:rPr lang="pt-BR" sz="2600" b="0" i="1" cap="none" smtClean="0">
                            <a:latin typeface="Cambria Math" panose="02040503050406030204" pitchFamily="18" charset="0"/>
                            <a:ea typeface="Cambria Math" panose="02040503050406030204" pitchFamily="18" charset="0"/>
                          </a:rPr>
                          <m:t>2</m:t>
                        </m:r>
                      </m:den>
                    </m:f>
                    <m:r>
                      <a:rPr lang="pt-BR" sz="2600" b="0" i="1" cap="none" smtClean="0">
                        <a:latin typeface="Cambria Math" panose="02040503050406030204" pitchFamily="18" charset="0"/>
                        <a:ea typeface="Cambria Math" panose="02040503050406030204" pitchFamily="18" charset="0"/>
                      </a:rPr>
                      <m:t>−1}</m:t>
                    </m:r>
                  </m:oMath>
                </a14:m>
                <a:r>
                  <a:rPr lang="pt-BR" sz="2600" cap="none" dirty="0"/>
                  <a:t>. Desenhe os nós desse grafo escritos consecutivamente ao redor da circunferência de um círculo. Nesse caso, as arestas descritas na linha superior de E ligam pares adjacentes ao longo do círculo. As arestas descritas na linha inferior de E ligam nós em lados opostos do círculo. Dessa forma fica demonstrado que todo nó em G tem grau 3.</a:t>
                </a:r>
              </a:p>
            </p:txBody>
          </p:sp>
        </mc:Choice>
        <mc:Fallback xmlns="">
          <p:sp>
            <p:nvSpPr>
              <p:cNvPr id="5" name="Espaço Reservado para Conteúdo 5">
                <a:extLst>
                  <a:ext uri="{FF2B5EF4-FFF2-40B4-BE49-F238E27FC236}">
                    <a16:creationId xmlns:a16="http://schemas.microsoft.com/office/drawing/2014/main" id="{7D4B232C-A757-4AE1-80C3-752B08629402}"/>
                  </a:ext>
                </a:extLst>
              </p:cNvPr>
              <p:cNvSpPr>
                <a:spLocks noGrp="1" noRot="1" noChangeAspect="1" noMove="1" noResize="1" noEditPoints="1" noAdjustHandles="1" noChangeArrowheads="1" noChangeShapeType="1" noTextEdit="1"/>
              </p:cNvSpPr>
              <p:nvPr>
                <p:ph idx="1"/>
              </p:nvPr>
            </p:nvSpPr>
            <p:spPr>
              <a:xfrm>
                <a:off x="913774" y="1209367"/>
                <a:ext cx="10364452" cy="5379921"/>
              </a:xfrm>
              <a:blipFill>
                <a:blip r:embed="rId2"/>
                <a:stretch>
                  <a:fillRect l="-1529" t="-340" r="-1471" b="-1699"/>
                </a:stretch>
              </a:blipFill>
            </p:spPr>
            <p:txBody>
              <a:bodyPr/>
              <a:lstStyle/>
              <a:p>
                <a:r>
                  <a:rPr lang="pt-BR">
                    <a:noFill/>
                  </a:rPr>
                  <a:t> </a:t>
                </a:r>
              </a:p>
            </p:txBody>
          </p:sp>
        </mc:Fallback>
      </mc:AlternateContent>
      <p:sp>
        <p:nvSpPr>
          <p:cNvPr id="3" name="Espaço Reservado para Número de Slide 2"/>
          <p:cNvSpPr>
            <a:spLocks noGrp="1"/>
          </p:cNvSpPr>
          <p:nvPr>
            <p:ph type="sldNum" sz="quarter" idx="12"/>
          </p:nvPr>
        </p:nvSpPr>
        <p:spPr/>
        <p:txBody>
          <a:bodyPr/>
          <a:lstStyle/>
          <a:p>
            <a:fld id="{F631A6C5-47D5-48C8-A12A-201366616B67}" type="slidenum">
              <a:rPr lang="pt-BR" smtClean="0"/>
              <a:t>92</a:t>
            </a:fld>
            <a:endParaRPr lang="pt-BR"/>
          </a:p>
        </p:txBody>
      </p:sp>
    </p:spTree>
    <p:extLst>
      <p:ext uri="{BB962C8B-B14F-4D97-AF65-F5344CB8AC3E}">
        <p14:creationId xmlns:p14="http://schemas.microsoft.com/office/powerpoint/2010/main" val="267192147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Tipos de Provas: Prova por contradição</a:t>
            </a:r>
          </a:p>
        </p:txBody>
      </p:sp>
      <p:sp>
        <p:nvSpPr>
          <p:cNvPr id="5"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marL="0" indent="0" algn="just">
              <a:buNone/>
            </a:pPr>
            <a:endParaRPr lang="pt-BR" sz="3200" b="1" cap="none" dirty="0"/>
          </a:p>
          <a:p>
            <a:pPr marL="0" indent="0" algn="just">
              <a:buNone/>
            </a:pPr>
            <a:r>
              <a:rPr lang="pt-BR" sz="3200" cap="none" dirty="0"/>
              <a:t>Jack vê Jill, que acaba de chegar da rua. Observando que ela está completamente enxuta, ele sabe que não está chovendo. Sua “prova” de que não está chovendo é que, se estivesse chovendo (a suposição de que o enunciado é falso), Jill estaria molhada (a consequência obviamente falsa). Portanto não pode estar chovendo.</a:t>
            </a:r>
          </a:p>
        </p:txBody>
      </p:sp>
      <p:sp>
        <p:nvSpPr>
          <p:cNvPr id="3" name="Espaço Reservado para Número de Slide 2"/>
          <p:cNvSpPr>
            <a:spLocks noGrp="1"/>
          </p:cNvSpPr>
          <p:nvPr>
            <p:ph type="sldNum" sz="quarter" idx="12"/>
          </p:nvPr>
        </p:nvSpPr>
        <p:spPr/>
        <p:txBody>
          <a:bodyPr/>
          <a:lstStyle/>
          <a:p>
            <a:fld id="{F631A6C5-47D5-48C8-A12A-201366616B67}" type="slidenum">
              <a:rPr lang="pt-BR" smtClean="0"/>
              <a:t>93</a:t>
            </a:fld>
            <a:endParaRPr lang="pt-BR"/>
          </a:p>
        </p:txBody>
      </p:sp>
    </p:spTree>
    <p:extLst>
      <p:ext uri="{BB962C8B-B14F-4D97-AF65-F5344CB8AC3E}">
        <p14:creationId xmlns:p14="http://schemas.microsoft.com/office/powerpoint/2010/main" val="196358833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Tipos de Provas: Prova por contradição</a:t>
            </a:r>
          </a:p>
        </p:txBody>
      </p:sp>
      <mc:AlternateContent xmlns:mc="http://schemas.openxmlformats.org/markup-compatibility/2006" xmlns:a14="http://schemas.microsoft.com/office/drawing/2010/main">
        <mc:Choice Requires="a14">
          <p:sp>
            <p:nvSpPr>
              <p:cNvPr id="5"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marL="0" indent="0" algn="just">
                  <a:buNone/>
                </a:pPr>
                <a:r>
                  <a:rPr lang="pt-BR" sz="3200" b="1" cap="none" dirty="0"/>
                  <a:t>Exemplo 4</a:t>
                </a:r>
                <a:r>
                  <a:rPr lang="pt-BR" sz="3200" cap="none" dirty="0"/>
                  <a:t>: </a:t>
                </a:r>
                <a14:m>
                  <m:oMath xmlns:m="http://schemas.openxmlformats.org/officeDocument/2006/math">
                    <m:rad>
                      <m:radPr>
                        <m:degHide m:val="on"/>
                        <m:ctrlPr>
                          <a:rPr lang="pt-BR" sz="3200" i="1" cap="none" smtClean="0">
                            <a:latin typeface="Cambria Math" panose="02040503050406030204" pitchFamily="18" charset="0"/>
                          </a:rPr>
                        </m:ctrlPr>
                      </m:radPr>
                      <m:deg/>
                      <m:e>
                        <m:r>
                          <a:rPr lang="pt-BR" sz="3200" b="0" i="1" cap="none" smtClean="0">
                            <a:latin typeface="Cambria Math" panose="02040503050406030204" pitchFamily="18" charset="0"/>
                          </a:rPr>
                          <m:t>2</m:t>
                        </m:r>
                      </m:e>
                    </m:rad>
                  </m:oMath>
                </a14:m>
                <a:r>
                  <a:rPr lang="pt-BR" sz="3200" cap="none" dirty="0"/>
                  <a:t> é irracional.</a:t>
                </a:r>
              </a:p>
            </p:txBody>
          </p:sp>
        </mc:Choice>
        <mc:Fallback xmlns="">
          <p:sp>
            <p:nvSpPr>
              <p:cNvPr id="5" name="Espaço Reservado para Conteúdo 5">
                <a:extLst>
                  <a:ext uri="{FF2B5EF4-FFF2-40B4-BE49-F238E27FC236}">
                    <a16:creationId xmlns:a16="http://schemas.microsoft.com/office/drawing/2014/main" id="{7D4B232C-A757-4AE1-80C3-752B08629402}"/>
                  </a:ext>
                </a:extLst>
              </p:cNvPr>
              <p:cNvSpPr>
                <a:spLocks noGrp="1" noRot="1" noChangeAspect="1" noMove="1" noResize="1" noEditPoints="1" noAdjustHandles="1" noChangeArrowheads="1" noChangeShapeType="1" noTextEdit="1"/>
              </p:cNvSpPr>
              <p:nvPr>
                <p:ph idx="1"/>
              </p:nvPr>
            </p:nvSpPr>
            <p:spPr>
              <a:xfrm>
                <a:off x="913774" y="1209367"/>
                <a:ext cx="10364452" cy="5379921"/>
              </a:xfrm>
              <a:blipFill>
                <a:blip r:embed="rId2"/>
                <a:stretch>
                  <a:fillRect l="-1529"/>
                </a:stretch>
              </a:blipFill>
            </p:spPr>
            <p:txBody>
              <a:bodyPr/>
              <a:lstStyle/>
              <a:p>
                <a:r>
                  <a:rPr lang="pt-BR">
                    <a:noFill/>
                  </a:rPr>
                  <a:t> </a:t>
                </a:r>
              </a:p>
            </p:txBody>
          </p:sp>
        </mc:Fallback>
      </mc:AlternateContent>
      <p:sp>
        <p:nvSpPr>
          <p:cNvPr id="3" name="Espaço Reservado para Número de Slide 2"/>
          <p:cNvSpPr>
            <a:spLocks noGrp="1"/>
          </p:cNvSpPr>
          <p:nvPr>
            <p:ph type="sldNum" sz="quarter" idx="12"/>
          </p:nvPr>
        </p:nvSpPr>
        <p:spPr/>
        <p:txBody>
          <a:bodyPr/>
          <a:lstStyle/>
          <a:p>
            <a:fld id="{F631A6C5-47D5-48C8-A12A-201366616B67}" type="slidenum">
              <a:rPr lang="pt-BR" smtClean="0"/>
              <a:t>94</a:t>
            </a:fld>
            <a:endParaRPr lang="pt-BR"/>
          </a:p>
        </p:txBody>
      </p:sp>
    </p:spTree>
    <p:extLst>
      <p:ext uri="{BB962C8B-B14F-4D97-AF65-F5344CB8AC3E}">
        <p14:creationId xmlns:p14="http://schemas.microsoft.com/office/powerpoint/2010/main" val="33807473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Tipos de Provas: Prova por contradição</a:t>
            </a:r>
          </a:p>
        </p:txBody>
      </p:sp>
      <mc:AlternateContent xmlns:mc="http://schemas.openxmlformats.org/markup-compatibility/2006" xmlns:a14="http://schemas.microsoft.com/office/drawing/2010/main">
        <mc:Choice Requires="a14">
          <p:sp>
            <p:nvSpPr>
              <p:cNvPr id="5"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marL="0" indent="0" algn="just">
                  <a:buNone/>
                </a:pPr>
                <a:r>
                  <a:rPr lang="pt-BR" sz="3200" b="1" cap="none" dirty="0"/>
                  <a:t>Exemplo 4</a:t>
                </a:r>
                <a:r>
                  <a:rPr lang="pt-BR" sz="3200" cap="none" dirty="0"/>
                  <a:t>: </a:t>
                </a:r>
                <a14:m>
                  <m:oMath xmlns:m="http://schemas.openxmlformats.org/officeDocument/2006/math">
                    <m:rad>
                      <m:radPr>
                        <m:degHide m:val="on"/>
                        <m:ctrlPr>
                          <a:rPr lang="pt-BR" sz="3200" i="1" cap="none" smtClean="0">
                            <a:latin typeface="Cambria Math" panose="02040503050406030204" pitchFamily="18" charset="0"/>
                          </a:rPr>
                        </m:ctrlPr>
                      </m:radPr>
                      <m:deg/>
                      <m:e>
                        <m:r>
                          <a:rPr lang="pt-BR" sz="3200" b="0" i="1" cap="none" smtClean="0">
                            <a:latin typeface="Cambria Math" panose="02040503050406030204" pitchFamily="18" charset="0"/>
                          </a:rPr>
                          <m:t>2</m:t>
                        </m:r>
                      </m:e>
                    </m:rad>
                  </m:oMath>
                </a14:m>
                <a:r>
                  <a:rPr lang="pt-BR" sz="3200" cap="none" dirty="0"/>
                  <a:t> é irracional.</a:t>
                </a:r>
              </a:p>
              <a:p>
                <a:pPr marL="0" indent="0" algn="just">
                  <a:buNone/>
                </a:pPr>
                <a:endParaRPr lang="pt-BR" sz="3200" cap="none" dirty="0"/>
              </a:p>
              <a:p>
                <a:pPr marL="0" indent="0" algn="just">
                  <a:buNone/>
                </a:pPr>
                <a:r>
                  <a:rPr lang="pt-BR" sz="3000" cap="none" dirty="0"/>
                  <a:t>(Parte 1): Primeiramente, vamos supor que </a:t>
                </a:r>
                <a14:m>
                  <m:oMath xmlns:m="http://schemas.openxmlformats.org/officeDocument/2006/math">
                    <m:rad>
                      <m:radPr>
                        <m:degHide m:val="on"/>
                        <m:ctrlPr>
                          <a:rPr lang="pt-BR" sz="3000" i="1" cap="none">
                            <a:latin typeface="Cambria Math" panose="02040503050406030204" pitchFamily="18" charset="0"/>
                          </a:rPr>
                        </m:ctrlPr>
                      </m:radPr>
                      <m:deg/>
                      <m:e>
                        <m:r>
                          <a:rPr lang="pt-BR" sz="3000" i="1" cap="none">
                            <a:latin typeface="Cambria Math" panose="02040503050406030204" pitchFamily="18" charset="0"/>
                          </a:rPr>
                          <m:t>2</m:t>
                        </m:r>
                      </m:e>
                    </m:rad>
                  </m:oMath>
                </a14:m>
                <a:r>
                  <a:rPr lang="pt-BR" sz="3000" cap="none" dirty="0"/>
                  <a:t> é racional. Assim, </a:t>
                </a:r>
                <a14:m>
                  <m:oMath xmlns:m="http://schemas.openxmlformats.org/officeDocument/2006/math">
                    <m:rad>
                      <m:radPr>
                        <m:degHide m:val="on"/>
                        <m:ctrlPr>
                          <a:rPr lang="pt-BR" sz="3000" i="1" cap="none">
                            <a:latin typeface="Cambria Math" panose="02040503050406030204" pitchFamily="18" charset="0"/>
                          </a:rPr>
                        </m:ctrlPr>
                      </m:radPr>
                      <m:deg/>
                      <m:e>
                        <m:r>
                          <a:rPr lang="pt-BR" sz="3000" i="1" cap="none">
                            <a:latin typeface="Cambria Math" panose="02040503050406030204" pitchFamily="18" charset="0"/>
                          </a:rPr>
                          <m:t>2</m:t>
                        </m:r>
                      </m:e>
                    </m:rad>
                    <m:r>
                      <a:rPr lang="pt-BR" sz="3000" b="0" i="1" cap="none" smtClean="0">
                        <a:latin typeface="Cambria Math" panose="02040503050406030204" pitchFamily="18" charset="0"/>
                      </a:rPr>
                      <m:t>=</m:t>
                    </m:r>
                    <m:f>
                      <m:fPr>
                        <m:ctrlPr>
                          <a:rPr lang="pt-BR" sz="3000" b="0" i="1" cap="none" smtClean="0">
                            <a:latin typeface="Cambria Math" panose="02040503050406030204" pitchFamily="18" charset="0"/>
                          </a:rPr>
                        </m:ctrlPr>
                      </m:fPr>
                      <m:num>
                        <m:r>
                          <a:rPr lang="pt-BR" sz="3000" b="0" i="1" cap="none" smtClean="0">
                            <a:latin typeface="Cambria Math" panose="02040503050406030204" pitchFamily="18" charset="0"/>
                          </a:rPr>
                          <m:t>𝑚</m:t>
                        </m:r>
                      </m:num>
                      <m:den>
                        <m:r>
                          <a:rPr lang="pt-BR" sz="3000" b="0" i="1" cap="none" smtClean="0">
                            <a:latin typeface="Cambria Math" panose="02040503050406030204" pitchFamily="18" charset="0"/>
                          </a:rPr>
                          <m:t>𝑛</m:t>
                        </m:r>
                      </m:den>
                    </m:f>
                  </m:oMath>
                </a14:m>
                <a:r>
                  <a:rPr lang="pt-BR" sz="3000" cap="none" dirty="0"/>
                  <a:t>, onde </a:t>
                </a:r>
                <a14:m>
                  <m:oMath xmlns:m="http://schemas.openxmlformats.org/officeDocument/2006/math">
                    <m:r>
                      <a:rPr lang="pt-BR" sz="3000" b="0" i="1" cap="none" smtClean="0">
                        <a:latin typeface="Cambria Math" panose="02040503050406030204" pitchFamily="18" charset="0"/>
                      </a:rPr>
                      <m:t>𝑚</m:t>
                    </m:r>
                  </m:oMath>
                </a14:m>
                <a:r>
                  <a:rPr lang="pt-BR" sz="3000" cap="none" dirty="0"/>
                  <a:t> e </a:t>
                </a:r>
                <a14:m>
                  <m:oMath xmlns:m="http://schemas.openxmlformats.org/officeDocument/2006/math">
                    <m:r>
                      <a:rPr lang="pt-BR" sz="3000" b="0" i="1" cap="none" smtClean="0">
                        <a:latin typeface="Cambria Math" panose="02040503050406030204" pitchFamily="18" charset="0"/>
                      </a:rPr>
                      <m:t>𝑛</m:t>
                    </m:r>
                  </m:oMath>
                </a14:m>
                <a:r>
                  <a:rPr lang="pt-BR" sz="3000" cap="none" dirty="0"/>
                  <a:t> são inteiros.</a:t>
                </a:r>
              </a:p>
              <a:p>
                <a:pPr marL="0" indent="0" algn="just">
                  <a:buNone/>
                </a:pPr>
                <a:r>
                  <a:rPr lang="pt-BR" sz="3000" cap="none" dirty="0"/>
                  <a:t>Se </a:t>
                </a:r>
                <a14:m>
                  <m:oMath xmlns:m="http://schemas.openxmlformats.org/officeDocument/2006/math">
                    <m:r>
                      <a:rPr lang="pt-BR" sz="3000" i="1" cap="none">
                        <a:latin typeface="Cambria Math" panose="02040503050406030204" pitchFamily="18" charset="0"/>
                      </a:rPr>
                      <m:t>𝑚</m:t>
                    </m:r>
                  </m:oMath>
                </a14:m>
                <a:r>
                  <a:rPr lang="pt-BR" sz="3000" cap="none" dirty="0"/>
                  <a:t> e </a:t>
                </a:r>
                <a14:m>
                  <m:oMath xmlns:m="http://schemas.openxmlformats.org/officeDocument/2006/math">
                    <m:r>
                      <a:rPr lang="pt-BR" sz="3000" i="1" cap="none">
                        <a:latin typeface="Cambria Math" panose="02040503050406030204" pitchFamily="18" charset="0"/>
                      </a:rPr>
                      <m:t>𝑛</m:t>
                    </m:r>
                  </m:oMath>
                </a14:m>
                <a:r>
                  <a:rPr lang="pt-BR" sz="3000" cap="none" dirty="0"/>
                  <a:t> são divisíveis pelo mesmo inteiro maior que 1, divida ambos por esse inteiro. Fazer isso não muda o valor da fração.</a:t>
                </a:r>
              </a:p>
            </p:txBody>
          </p:sp>
        </mc:Choice>
        <mc:Fallback xmlns="">
          <p:sp>
            <p:nvSpPr>
              <p:cNvPr id="5" name="Espaço Reservado para Conteúdo 5">
                <a:extLst>
                  <a:ext uri="{FF2B5EF4-FFF2-40B4-BE49-F238E27FC236}">
                    <a16:creationId xmlns:a16="http://schemas.microsoft.com/office/drawing/2014/main" id="{7D4B232C-A757-4AE1-80C3-752B08629402}"/>
                  </a:ext>
                </a:extLst>
              </p:cNvPr>
              <p:cNvSpPr>
                <a:spLocks noGrp="1" noRot="1" noChangeAspect="1" noMove="1" noResize="1" noEditPoints="1" noAdjustHandles="1" noChangeArrowheads="1" noChangeShapeType="1" noTextEdit="1"/>
              </p:cNvSpPr>
              <p:nvPr>
                <p:ph idx="1"/>
              </p:nvPr>
            </p:nvSpPr>
            <p:spPr>
              <a:xfrm>
                <a:off x="913774" y="1209367"/>
                <a:ext cx="10364452" cy="5379921"/>
              </a:xfrm>
              <a:blipFill>
                <a:blip r:embed="rId2"/>
                <a:stretch>
                  <a:fillRect l="-1529" r="-1353"/>
                </a:stretch>
              </a:blipFill>
            </p:spPr>
            <p:txBody>
              <a:bodyPr/>
              <a:lstStyle/>
              <a:p>
                <a:r>
                  <a:rPr lang="pt-BR">
                    <a:noFill/>
                  </a:rPr>
                  <a:t> </a:t>
                </a:r>
              </a:p>
            </p:txBody>
          </p:sp>
        </mc:Fallback>
      </mc:AlternateContent>
      <p:sp>
        <p:nvSpPr>
          <p:cNvPr id="3" name="Espaço Reservado para Número de Slide 2"/>
          <p:cNvSpPr>
            <a:spLocks noGrp="1"/>
          </p:cNvSpPr>
          <p:nvPr>
            <p:ph type="sldNum" sz="quarter" idx="12"/>
          </p:nvPr>
        </p:nvSpPr>
        <p:spPr/>
        <p:txBody>
          <a:bodyPr/>
          <a:lstStyle/>
          <a:p>
            <a:fld id="{F631A6C5-47D5-48C8-A12A-201366616B67}" type="slidenum">
              <a:rPr lang="pt-BR" smtClean="0"/>
              <a:t>95</a:t>
            </a:fld>
            <a:endParaRPr lang="pt-BR"/>
          </a:p>
        </p:txBody>
      </p:sp>
    </p:spTree>
    <p:extLst>
      <p:ext uri="{BB962C8B-B14F-4D97-AF65-F5344CB8AC3E}">
        <p14:creationId xmlns:p14="http://schemas.microsoft.com/office/powerpoint/2010/main" val="71818788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Tipos de Provas: Prova por contradição</a:t>
            </a:r>
          </a:p>
        </p:txBody>
      </p:sp>
      <mc:AlternateContent xmlns:mc="http://schemas.openxmlformats.org/markup-compatibility/2006" xmlns:a14="http://schemas.microsoft.com/office/drawing/2010/main">
        <mc:Choice Requires="a14">
          <p:sp>
            <p:nvSpPr>
              <p:cNvPr id="5"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fontScale="85000" lnSpcReduction="10000"/>
              </a:bodyPr>
              <a:lstStyle/>
              <a:p>
                <a:pPr marL="0" indent="0" algn="just">
                  <a:buNone/>
                </a:pPr>
                <a:r>
                  <a:rPr lang="pt-BR" sz="3200" b="1" cap="none" dirty="0"/>
                  <a:t>Exemplo 4</a:t>
                </a:r>
                <a:r>
                  <a:rPr lang="pt-BR" sz="3200" cap="none" dirty="0"/>
                  <a:t>: </a:t>
                </a:r>
                <a14:m>
                  <m:oMath xmlns:m="http://schemas.openxmlformats.org/officeDocument/2006/math">
                    <m:rad>
                      <m:radPr>
                        <m:degHide m:val="on"/>
                        <m:ctrlPr>
                          <a:rPr lang="pt-BR" sz="3200" i="1" cap="none" smtClean="0">
                            <a:latin typeface="Cambria Math" panose="02040503050406030204" pitchFamily="18" charset="0"/>
                          </a:rPr>
                        </m:ctrlPr>
                      </m:radPr>
                      <m:deg/>
                      <m:e>
                        <m:r>
                          <a:rPr lang="pt-BR" sz="3200" b="0" i="1" cap="none" smtClean="0">
                            <a:latin typeface="Cambria Math" panose="02040503050406030204" pitchFamily="18" charset="0"/>
                          </a:rPr>
                          <m:t>2</m:t>
                        </m:r>
                      </m:e>
                    </m:rad>
                  </m:oMath>
                </a14:m>
                <a:r>
                  <a:rPr lang="pt-BR" sz="3200" cap="none" dirty="0"/>
                  <a:t> é irracional.</a:t>
                </a:r>
              </a:p>
              <a:p>
                <a:pPr marL="0" indent="0" algn="just">
                  <a:buNone/>
                </a:pPr>
                <a:r>
                  <a:rPr lang="pt-BR" sz="3000" cap="none" dirty="0"/>
                  <a:t>(Parte 2): Agora, pelo menos um, dentre </a:t>
                </a:r>
                <a14:m>
                  <m:oMath xmlns:m="http://schemas.openxmlformats.org/officeDocument/2006/math">
                    <m:r>
                      <a:rPr lang="pt-BR" sz="3000" i="1" cap="none">
                        <a:latin typeface="Cambria Math" panose="02040503050406030204" pitchFamily="18" charset="0"/>
                      </a:rPr>
                      <m:t>𝑚</m:t>
                    </m:r>
                  </m:oMath>
                </a14:m>
                <a:r>
                  <a:rPr lang="pt-BR" sz="3000" cap="none" dirty="0"/>
                  <a:t> e </a:t>
                </a:r>
                <a14:m>
                  <m:oMath xmlns:m="http://schemas.openxmlformats.org/officeDocument/2006/math">
                    <m:r>
                      <a:rPr lang="pt-BR" sz="3000" i="1" cap="none">
                        <a:latin typeface="Cambria Math" panose="02040503050406030204" pitchFamily="18" charset="0"/>
                      </a:rPr>
                      <m:t>𝑛</m:t>
                    </m:r>
                  </m:oMath>
                </a14:m>
                <a:r>
                  <a:rPr lang="pt-BR" sz="3000" cap="none" dirty="0"/>
                  <a:t>, não é par. Multiplicamos ambos os lados por </a:t>
                </a:r>
                <a14:m>
                  <m:oMath xmlns:m="http://schemas.openxmlformats.org/officeDocument/2006/math">
                    <m:r>
                      <a:rPr lang="pt-BR" sz="3000" b="0" i="1" cap="none" smtClean="0">
                        <a:latin typeface="Cambria Math" panose="02040503050406030204" pitchFamily="18" charset="0"/>
                      </a:rPr>
                      <m:t>𝑛</m:t>
                    </m:r>
                  </m:oMath>
                </a14:m>
                <a:r>
                  <a:rPr lang="pt-BR" sz="3000" cap="none" dirty="0"/>
                  <a:t> e obtemos </a:t>
                </a:r>
                <a14:m>
                  <m:oMath xmlns:m="http://schemas.openxmlformats.org/officeDocument/2006/math">
                    <m:r>
                      <a:rPr lang="pt-BR" sz="3000" b="0" i="1" cap="none" smtClean="0">
                        <a:latin typeface="Cambria Math" panose="02040503050406030204" pitchFamily="18" charset="0"/>
                      </a:rPr>
                      <m:t>𝑛</m:t>
                    </m:r>
                    <m:rad>
                      <m:radPr>
                        <m:degHide m:val="on"/>
                        <m:ctrlPr>
                          <a:rPr lang="pt-BR" sz="3000" b="0" i="1" cap="none" smtClean="0">
                            <a:latin typeface="Cambria Math" panose="02040503050406030204" pitchFamily="18" charset="0"/>
                          </a:rPr>
                        </m:ctrlPr>
                      </m:radPr>
                      <m:deg/>
                      <m:e>
                        <m:r>
                          <a:rPr lang="pt-BR" sz="3000" b="0" i="1" cap="none" smtClean="0">
                            <a:latin typeface="Cambria Math" panose="02040503050406030204" pitchFamily="18" charset="0"/>
                          </a:rPr>
                          <m:t>2</m:t>
                        </m:r>
                      </m:e>
                    </m:rad>
                    <m:r>
                      <a:rPr lang="pt-BR" sz="3000" b="0" i="1" cap="none" smtClean="0">
                        <a:latin typeface="Cambria Math" panose="02040503050406030204" pitchFamily="18" charset="0"/>
                      </a:rPr>
                      <m:t>=</m:t>
                    </m:r>
                    <m:r>
                      <a:rPr lang="pt-BR" sz="3000" b="0" i="1" cap="none" smtClean="0">
                        <a:latin typeface="Cambria Math" panose="02040503050406030204" pitchFamily="18" charset="0"/>
                      </a:rPr>
                      <m:t>𝑚</m:t>
                    </m:r>
                  </m:oMath>
                </a14:m>
                <a:r>
                  <a:rPr lang="pt-BR" sz="3000" cap="none" dirty="0"/>
                  <a:t>. Elevando ambos os lados ao quadrado temos </a:t>
                </a:r>
                <a14:m>
                  <m:oMath xmlns:m="http://schemas.openxmlformats.org/officeDocument/2006/math">
                    <m:r>
                      <a:rPr lang="pt-BR" sz="3000" b="0" i="1" cap="none" smtClean="0">
                        <a:latin typeface="Cambria Math" panose="02040503050406030204" pitchFamily="18" charset="0"/>
                      </a:rPr>
                      <m:t>2</m:t>
                    </m:r>
                    <m:sSup>
                      <m:sSupPr>
                        <m:ctrlPr>
                          <a:rPr lang="pt-BR" sz="3000" b="0" i="1" cap="none" smtClean="0">
                            <a:latin typeface="Cambria Math" panose="02040503050406030204" pitchFamily="18" charset="0"/>
                          </a:rPr>
                        </m:ctrlPr>
                      </m:sSupPr>
                      <m:e>
                        <m:r>
                          <a:rPr lang="pt-BR" sz="3000" b="0" i="1" cap="none" smtClean="0">
                            <a:latin typeface="Cambria Math" panose="02040503050406030204" pitchFamily="18" charset="0"/>
                          </a:rPr>
                          <m:t>𝑛</m:t>
                        </m:r>
                      </m:e>
                      <m:sup>
                        <m:r>
                          <a:rPr lang="pt-BR" sz="3000" b="0" i="1" cap="none" smtClean="0">
                            <a:latin typeface="Cambria Math" panose="02040503050406030204" pitchFamily="18" charset="0"/>
                          </a:rPr>
                          <m:t>2</m:t>
                        </m:r>
                      </m:sup>
                    </m:sSup>
                    <m:r>
                      <a:rPr lang="pt-BR" sz="3000" b="0" i="1" cap="none" smtClean="0">
                        <a:latin typeface="Cambria Math" panose="02040503050406030204" pitchFamily="18" charset="0"/>
                      </a:rPr>
                      <m:t>=</m:t>
                    </m:r>
                    <m:sSup>
                      <m:sSupPr>
                        <m:ctrlPr>
                          <a:rPr lang="pt-BR" sz="3000" b="0" i="1" cap="none" smtClean="0">
                            <a:latin typeface="Cambria Math" panose="02040503050406030204" pitchFamily="18" charset="0"/>
                          </a:rPr>
                        </m:ctrlPr>
                      </m:sSupPr>
                      <m:e>
                        <m:r>
                          <a:rPr lang="pt-BR" sz="3000" b="0" i="1" cap="none" smtClean="0">
                            <a:latin typeface="Cambria Math" panose="02040503050406030204" pitchFamily="18" charset="0"/>
                          </a:rPr>
                          <m:t>𝑚</m:t>
                        </m:r>
                      </m:e>
                      <m:sup>
                        <m:r>
                          <a:rPr lang="pt-BR" sz="3000" b="0" i="1" cap="none" smtClean="0">
                            <a:latin typeface="Cambria Math" panose="02040503050406030204" pitchFamily="18" charset="0"/>
                          </a:rPr>
                          <m:t>2</m:t>
                        </m:r>
                      </m:sup>
                    </m:sSup>
                  </m:oMath>
                </a14:m>
                <a:r>
                  <a:rPr lang="pt-BR" sz="3000" cap="none" dirty="0"/>
                  <a:t>. Em virtude de </a:t>
                </a:r>
                <a14:m>
                  <m:oMath xmlns:m="http://schemas.openxmlformats.org/officeDocument/2006/math">
                    <m:sSup>
                      <m:sSupPr>
                        <m:ctrlPr>
                          <a:rPr lang="pt-BR" sz="3000" i="1" cap="none" dirty="0" smtClean="0">
                            <a:latin typeface="Cambria Math" panose="02040503050406030204" pitchFamily="18" charset="0"/>
                          </a:rPr>
                        </m:ctrlPr>
                      </m:sSupPr>
                      <m:e>
                        <m:r>
                          <a:rPr lang="pt-BR" sz="3000" b="0" i="1" cap="none" dirty="0" smtClean="0">
                            <a:latin typeface="Cambria Math" panose="02040503050406030204" pitchFamily="18" charset="0"/>
                          </a:rPr>
                          <m:t>𝑚</m:t>
                        </m:r>
                      </m:e>
                      <m:sup>
                        <m:r>
                          <a:rPr lang="pt-BR" sz="3000" b="0" i="1" cap="none" dirty="0" smtClean="0">
                            <a:latin typeface="Cambria Math" panose="02040503050406030204" pitchFamily="18" charset="0"/>
                          </a:rPr>
                          <m:t>2</m:t>
                        </m:r>
                      </m:sup>
                    </m:sSup>
                  </m:oMath>
                </a14:m>
                <a:r>
                  <a:rPr lang="pt-BR" sz="3000" cap="none" dirty="0"/>
                  <a:t> ser 2 vezes o inteiro </a:t>
                </a:r>
                <a14:m>
                  <m:oMath xmlns:m="http://schemas.openxmlformats.org/officeDocument/2006/math">
                    <m:sSup>
                      <m:sSupPr>
                        <m:ctrlPr>
                          <a:rPr lang="pt-BR" sz="3000" i="1" cap="none" smtClean="0">
                            <a:latin typeface="Cambria Math" panose="02040503050406030204" pitchFamily="18" charset="0"/>
                          </a:rPr>
                        </m:ctrlPr>
                      </m:sSupPr>
                      <m:e>
                        <m:r>
                          <a:rPr lang="pt-BR" sz="3000" b="0" i="1" cap="none" smtClean="0">
                            <a:latin typeface="Cambria Math" panose="02040503050406030204" pitchFamily="18" charset="0"/>
                          </a:rPr>
                          <m:t>𝑛</m:t>
                        </m:r>
                      </m:e>
                      <m:sup>
                        <m:r>
                          <a:rPr lang="pt-BR" sz="3000" b="0" i="1" cap="none" smtClean="0">
                            <a:latin typeface="Cambria Math" panose="02040503050406030204" pitchFamily="18" charset="0"/>
                          </a:rPr>
                          <m:t>2</m:t>
                        </m:r>
                      </m:sup>
                    </m:sSup>
                  </m:oMath>
                </a14:m>
                <a:r>
                  <a:rPr lang="pt-BR" sz="3000" cap="none" dirty="0"/>
                  <a:t>, sabemos que </a:t>
                </a:r>
                <a14:m>
                  <m:oMath xmlns:m="http://schemas.openxmlformats.org/officeDocument/2006/math">
                    <m:sSup>
                      <m:sSupPr>
                        <m:ctrlPr>
                          <a:rPr lang="pt-BR" sz="3000" i="1" cap="none" dirty="0">
                            <a:latin typeface="Cambria Math" panose="02040503050406030204" pitchFamily="18" charset="0"/>
                          </a:rPr>
                        </m:ctrlPr>
                      </m:sSupPr>
                      <m:e>
                        <m:r>
                          <a:rPr lang="pt-BR" sz="3000" i="1" cap="none" dirty="0">
                            <a:latin typeface="Cambria Math" panose="02040503050406030204" pitchFamily="18" charset="0"/>
                          </a:rPr>
                          <m:t>𝑚</m:t>
                        </m:r>
                      </m:e>
                      <m:sup>
                        <m:r>
                          <a:rPr lang="pt-BR" sz="3000" i="1" cap="none" dirty="0">
                            <a:latin typeface="Cambria Math" panose="02040503050406030204" pitchFamily="18" charset="0"/>
                          </a:rPr>
                          <m:t>2</m:t>
                        </m:r>
                      </m:sup>
                    </m:sSup>
                  </m:oMath>
                </a14:m>
                <a:r>
                  <a:rPr lang="pt-BR" sz="3000" cap="none" dirty="0"/>
                  <a:t> é par. Assim, </a:t>
                </a:r>
                <a14:m>
                  <m:oMath xmlns:m="http://schemas.openxmlformats.org/officeDocument/2006/math">
                    <m:r>
                      <a:rPr lang="pt-BR" sz="3000" b="0" i="1" cap="none" smtClean="0">
                        <a:latin typeface="Cambria Math" panose="02040503050406030204" pitchFamily="18" charset="0"/>
                      </a:rPr>
                      <m:t>𝑚</m:t>
                    </m:r>
                  </m:oMath>
                </a14:m>
                <a:r>
                  <a:rPr lang="pt-BR" sz="3000" cap="none" dirty="0"/>
                  <a:t> também é par, pois o quadrado de um número ímpar é sempre ímpar. Portanto, podemos escrever </a:t>
                </a:r>
                <a14:m>
                  <m:oMath xmlns:m="http://schemas.openxmlformats.org/officeDocument/2006/math">
                    <m:r>
                      <a:rPr lang="pt-BR" sz="3000" b="0" i="1" cap="none" smtClean="0">
                        <a:latin typeface="Cambria Math" panose="02040503050406030204" pitchFamily="18" charset="0"/>
                      </a:rPr>
                      <m:t>𝑚</m:t>
                    </m:r>
                    <m:r>
                      <a:rPr lang="pt-BR" sz="3000" b="0" i="1" cap="none" smtClean="0">
                        <a:latin typeface="Cambria Math" panose="02040503050406030204" pitchFamily="18" charset="0"/>
                      </a:rPr>
                      <m:t>=2</m:t>
                    </m:r>
                    <m:r>
                      <a:rPr lang="pt-BR" sz="3000" b="0" i="1" cap="none" smtClean="0">
                        <a:latin typeface="Cambria Math" panose="02040503050406030204" pitchFamily="18" charset="0"/>
                      </a:rPr>
                      <m:t>𝑘</m:t>
                    </m:r>
                  </m:oMath>
                </a14:m>
                <a:r>
                  <a:rPr lang="pt-BR" sz="3000" cap="none" dirty="0"/>
                  <a:t> para algum inteiro </a:t>
                </a:r>
                <a14:m>
                  <m:oMath xmlns:m="http://schemas.openxmlformats.org/officeDocument/2006/math">
                    <m:r>
                      <a:rPr lang="pt-BR" sz="3000" b="0" i="1" cap="none" smtClean="0">
                        <a:latin typeface="Cambria Math" panose="02040503050406030204" pitchFamily="18" charset="0"/>
                      </a:rPr>
                      <m:t>𝑘</m:t>
                    </m:r>
                  </m:oMath>
                </a14:m>
                <a:r>
                  <a:rPr lang="pt-BR" sz="3000" cap="none" dirty="0"/>
                  <a:t>. Então, substituindo </a:t>
                </a:r>
                <a14:m>
                  <m:oMath xmlns:m="http://schemas.openxmlformats.org/officeDocument/2006/math">
                    <m:r>
                      <a:rPr lang="pt-BR" sz="3000" i="1" cap="none">
                        <a:latin typeface="Cambria Math" panose="02040503050406030204" pitchFamily="18" charset="0"/>
                      </a:rPr>
                      <m:t>𝑚</m:t>
                    </m:r>
                  </m:oMath>
                </a14:m>
                <a:r>
                  <a:rPr lang="pt-BR" sz="3000" cap="none" dirty="0"/>
                  <a:t> por </a:t>
                </a:r>
                <a14:m>
                  <m:oMath xmlns:m="http://schemas.openxmlformats.org/officeDocument/2006/math">
                    <m:r>
                      <a:rPr lang="pt-BR" sz="3000" b="0" i="1" cap="none" smtClean="0">
                        <a:latin typeface="Cambria Math" panose="02040503050406030204" pitchFamily="18" charset="0"/>
                      </a:rPr>
                      <m:t>2</m:t>
                    </m:r>
                    <m:r>
                      <a:rPr lang="pt-BR" sz="3000" b="0" i="1" cap="none" smtClean="0">
                        <a:latin typeface="Cambria Math" panose="02040503050406030204" pitchFamily="18" charset="0"/>
                      </a:rPr>
                      <m:t>𝑘</m:t>
                    </m:r>
                  </m:oMath>
                </a14:m>
                <a:r>
                  <a:rPr lang="pt-BR" sz="3000" cap="none" dirty="0"/>
                  <a:t>, obtemos </a:t>
                </a:r>
                <a14:m>
                  <m:oMath xmlns:m="http://schemas.openxmlformats.org/officeDocument/2006/math">
                    <m:r>
                      <a:rPr lang="pt-BR" sz="3000" b="0" i="1" cap="none" smtClean="0">
                        <a:latin typeface="Cambria Math" panose="02040503050406030204" pitchFamily="18" charset="0"/>
                      </a:rPr>
                      <m:t>2</m:t>
                    </m:r>
                    <m:sSup>
                      <m:sSupPr>
                        <m:ctrlPr>
                          <a:rPr lang="pt-BR" sz="3000" b="0" i="1" cap="none" smtClean="0">
                            <a:latin typeface="Cambria Math" panose="02040503050406030204" pitchFamily="18" charset="0"/>
                          </a:rPr>
                        </m:ctrlPr>
                      </m:sSupPr>
                      <m:e>
                        <m:r>
                          <a:rPr lang="pt-BR" sz="3000" b="0" i="1" cap="none" smtClean="0">
                            <a:latin typeface="Cambria Math" panose="02040503050406030204" pitchFamily="18" charset="0"/>
                          </a:rPr>
                          <m:t>𝑛</m:t>
                        </m:r>
                      </m:e>
                      <m:sup>
                        <m:r>
                          <a:rPr lang="pt-BR" sz="3000" b="0" i="1" cap="none" smtClean="0">
                            <a:latin typeface="Cambria Math" panose="02040503050406030204" pitchFamily="18" charset="0"/>
                          </a:rPr>
                          <m:t>2</m:t>
                        </m:r>
                      </m:sup>
                    </m:sSup>
                    <m:r>
                      <a:rPr lang="pt-BR" sz="3000" b="0" i="1" cap="none" smtClean="0">
                        <a:latin typeface="Cambria Math" panose="02040503050406030204" pitchFamily="18" charset="0"/>
                      </a:rPr>
                      <m:t>=</m:t>
                    </m:r>
                    <m:sSup>
                      <m:sSupPr>
                        <m:ctrlPr>
                          <a:rPr lang="pt-BR" sz="3000" b="0" i="1" cap="none" smtClean="0">
                            <a:latin typeface="Cambria Math" panose="02040503050406030204" pitchFamily="18" charset="0"/>
                          </a:rPr>
                        </m:ctrlPr>
                      </m:sSupPr>
                      <m:e>
                        <m:r>
                          <a:rPr lang="pt-BR" sz="3000" b="0" i="1" cap="none" smtClean="0">
                            <a:latin typeface="Cambria Math" panose="02040503050406030204" pitchFamily="18" charset="0"/>
                          </a:rPr>
                          <m:t>(2</m:t>
                        </m:r>
                        <m:r>
                          <a:rPr lang="pt-BR" sz="3000" b="0" i="1" cap="none" smtClean="0">
                            <a:latin typeface="Cambria Math" panose="02040503050406030204" pitchFamily="18" charset="0"/>
                          </a:rPr>
                          <m:t>𝑘</m:t>
                        </m:r>
                        <m:r>
                          <a:rPr lang="pt-BR" sz="3000" b="0" i="1" cap="none" smtClean="0">
                            <a:latin typeface="Cambria Math" panose="02040503050406030204" pitchFamily="18" charset="0"/>
                          </a:rPr>
                          <m:t>)</m:t>
                        </m:r>
                      </m:e>
                      <m:sup>
                        <m:r>
                          <a:rPr lang="pt-BR" sz="3000" b="0" i="1" cap="none" smtClean="0">
                            <a:latin typeface="Cambria Math" panose="02040503050406030204" pitchFamily="18" charset="0"/>
                          </a:rPr>
                          <m:t>2</m:t>
                        </m:r>
                      </m:sup>
                    </m:sSup>
                    <m:r>
                      <a:rPr lang="pt-BR" sz="3000" b="0" i="1" cap="none" smtClean="0">
                        <a:latin typeface="Cambria Math" panose="02040503050406030204" pitchFamily="18" charset="0"/>
                      </a:rPr>
                      <m:t>=4</m:t>
                    </m:r>
                    <m:sSup>
                      <m:sSupPr>
                        <m:ctrlPr>
                          <a:rPr lang="pt-BR" sz="3000" b="0" i="1" cap="none" smtClean="0">
                            <a:latin typeface="Cambria Math" panose="02040503050406030204" pitchFamily="18" charset="0"/>
                          </a:rPr>
                        </m:ctrlPr>
                      </m:sSupPr>
                      <m:e>
                        <m:r>
                          <a:rPr lang="pt-BR" sz="3000" b="0" i="1" cap="none" smtClean="0">
                            <a:latin typeface="Cambria Math" panose="02040503050406030204" pitchFamily="18" charset="0"/>
                          </a:rPr>
                          <m:t>𝑘</m:t>
                        </m:r>
                      </m:e>
                      <m:sup>
                        <m:r>
                          <a:rPr lang="pt-BR" sz="3000" b="0" i="1" cap="none" smtClean="0">
                            <a:latin typeface="Cambria Math" panose="02040503050406030204" pitchFamily="18" charset="0"/>
                          </a:rPr>
                          <m:t>2</m:t>
                        </m:r>
                      </m:sup>
                    </m:sSup>
                  </m:oMath>
                </a14:m>
                <a:r>
                  <a:rPr lang="pt-BR" sz="3000" cap="none" dirty="0"/>
                  <a:t>. Dividindo ambos os lados por 2 obtemos </a:t>
                </a:r>
                <a14:m>
                  <m:oMath xmlns:m="http://schemas.openxmlformats.org/officeDocument/2006/math">
                    <m:sSup>
                      <m:sSupPr>
                        <m:ctrlPr>
                          <a:rPr lang="pt-BR" sz="3000" i="1" cap="none" smtClean="0">
                            <a:latin typeface="Cambria Math" panose="02040503050406030204" pitchFamily="18" charset="0"/>
                          </a:rPr>
                        </m:ctrlPr>
                      </m:sSupPr>
                      <m:e>
                        <m:r>
                          <a:rPr lang="pt-BR" sz="3000" b="0" i="1" cap="none" smtClean="0">
                            <a:latin typeface="Cambria Math" panose="02040503050406030204" pitchFamily="18" charset="0"/>
                          </a:rPr>
                          <m:t>𝑛</m:t>
                        </m:r>
                      </m:e>
                      <m:sup>
                        <m:r>
                          <a:rPr lang="pt-BR" sz="3000" b="0" i="1" cap="none" smtClean="0">
                            <a:latin typeface="Cambria Math" panose="02040503050406030204" pitchFamily="18" charset="0"/>
                          </a:rPr>
                          <m:t>2</m:t>
                        </m:r>
                      </m:sup>
                    </m:sSup>
                    <m:r>
                      <a:rPr lang="pt-BR" sz="3000" b="0" i="1" cap="none" smtClean="0">
                        <a:latin typeface="Cambria Math" panose="02040503050406030204" pitchFamily="18" charset="0"/>
                      </a:rPr>
                      <m:t>=2</m:t>
                    </m:r>
                    <m:sSup>
                      <m:sSupPr>
                        <m:ctrlPr>
                          <a:rPr lang="pt-BR" sz="3000" b="0" i="1" cap="none" smtClean="0">
                            <a:latin typeface="Cambria Math" panose="02040503050406030204" pitchFamily="18" charset="0"/>
                          </a:rPr>
                        </m:ctrlPr>
                      </m:sSupPr>
                      <m:e>
                        <m:r>
                          <a:rPr lang="pt-BR" sz="3000" b="0" i="1" cap="none" smtClean="0">
                            <a:latin typeface="Cambria Math" panose="02040503050406030204" pitchFamily="18" charset="0"/>
                          </a:rPr>
                          <m:t>𝑘</m:t>
                        </m:r>
                      </m:e>
                      <m:sup>
                        <m:r>
                          <a:rPr lang="pt-BR" sz="3000" b="0" i="1" cap="none" smtClean="0">
                            <a:latin typeface="Cambria Math" panose="02040503050406030204" pitchFamily="18" charset="0"/>
                          </a:rPr>
                          <m:t>2</m:t>
                        </m:r>
                      </m:sup>
                    </m:sSup>
                  </m:oMath>
                </a14:m>
                <a:r>
                  <a:rPr lang="pt-BR" sz="3000" cap="none" dirty="0"/>
                  <a:t>. Mas esse resultado mostra que </a:t>
                </a:r>
                <a14:m>
                  <m:oMath xmlns:m="http://schemas.openxmlformats.org/officeDocument/2006/math">
                    <m:sSup>
                      <m:sSupPr>
                        <m:ctrlPr>
                          <a:rPr lang="pt-BR" sz="3000" i="1" cap="none">
                            <a:latin typeface="Cambria Math" panose="02040503050406030204" pitchFamily="18" charset="0"/>
                          </a:rPr>
                        </m:ctrlPr>
                      </m:sSupPr>
                      <m:e>
                        <m:r>
                          <a:rPr lang="pt-BR" sz="3000" i="1" cap="none">
                            <a:latin typeface="Cambria Math" panose="02040503050406030204" pitchFamily="18" charset="0"/>
                          </a:rPr>
                          <m:t>𝑛</m:t>
                        </m:r>
                      </m:e>
                      <m:sup>
                        <m:r>
                          <a:rPr lang="pt-BR" sz="3000" i="1" cap="none">
                            <a:latin typeface="Cambria Math" panose="02040503050406030204" pitchFamily="18" charset="0"/>
                          </a:rPr>
                          <m:t>2</m:t>
                        </m:r>
                      </m:sup>
                    </m:sSup>
                  </m:oMath>
                </a14:m>
                <a:r>
                  <a:rPr lang="pt-BR" sz="3000" cap="none" dirty="0"/>
                  <a:t> é par e, assim, </a:t>
                </a:r>
                <a14:m>
                  <m:oMath xmlns:m="http://schemas.openxmlformats.org/officeDocument/2006/math">
                    <m:r>
                      <a:rPr lang="pt-BR" sz="3000" i="1" cap="none">
                        <a:latin typeface="Cambria Math" panose="02040503050406030204" pitchFamily="18" charset="0"/>
                      </a:rPr>
                      <m:t>𝑛</m:t>
                    </m:r>
                  </m:oMath>
                </a14:m>
                <a:r>
                  <a:rPr lang="pt-BR" sz="3000" cap="none" dirty="0"/>
                  <a:t> é par. Dessa forma, estabelecemos que tanto </a:t>
                </a:r>
                <a14:m>
                  <m:oMath xmlns:m="http://schemas.openxmlformats.org/officeDocument/2006/math">
                    <m:r>
                      <a:rPr lang="pt-BR" sz="3000" i="1" cap="none">
                        <a:latin typeface="Cambria Math" panose="02040503050406030204" pitchFamily="18" charset="0"/>
                      </a:rPr>
                      <m:t>𝑚</m:t>
                    </m:r>
                  </m:oMath>
                </a14:m>
                <a:r>
                  <a:rPr lang="pt-BR" sz="3000" cap="none" dirty="0"/>
                  <a:t> quanto </a:t>
                </a:r>
                <a14:m>
                  <m:oMath xmlns:m="http://schemas.openxmlformats.org/officeDocument/2006/math">
                    <m:r>
                      <a:rPr lang="pt-BR" sz="3000" i="1" cap="none">
                        <a:latin typeface="Cambria Math" panose="02040503050406030204" pitchFamily="18" charset="0"/>
                      </a:rPr>
                      <m:t>𝑛</m:t>
                    </m:r>
                  </m:oMath>
                </a14:m>
                <a:r>
                  <a:rPr lang="pt-BR" sz="3000" cap="none" dirty="0"/>
                  <a:t> são pares. Mas tínhamos reduzido </a:t>
                </a:r>
                <a14:m>
                  <m:oMath xmlns:m="http://schemas.openxmlformats.org/officeDocument/2006/math">
                    <m:r>
                      <a:rPr lang="pt-BR" sz="3000" i="1" cap="none">
                        <a:latin typeface="Cambria Math" panose="02040503050406030204" pitchFamily="18" charset="0"/>
                      </a:rPr>
                      <m:t>𝑚</m:t>
                    </m:r>
                  </m:oMath>
                </a14:m>
                <a:r>
                  <a:rPr lang="pt-BR" sz="3000" cap="none" dirty="0"/>
                  <a:t> e </a:t>
                </a:r>
                <a14:m>
                  <m:oMath xmlns:m="http://schemas.openxmlformats.org/officeDocument/2006/math">
                    <m:r>
                      <a:rPr lang="pt-BR" sz="3000" i="1" cap="none">
                        <a:latin typeface="Cambria Math" panose="02040503050406030204" pitchFamily="18" charset="0"/>
                      </a:rPr>
                      <m:t>𝑛</m:t>
                    </m:r>
                    <m:r>
                      <a:rPr lang="pt-BR" sz="3000" i="1" cap="none">
                        <a:latin typeface="Cambria Math" panose="02040503050406030204" pitchFamily="18" charset="0"/>
                      </a:rPr>
                      <m:t> </m:t>
                    </m:r>
                  </m:oMath>
                </a14:m>
                <a:r>
                  <a:rPr lang="pt-BR" sz="3000" cap="none" dirty="0"/>
                  <a:t>de modo que não fossem pares, o que é uma contradição.</a:t>
                </a:r>
              </a:p>
            </p:txBody>
          </p:sp>
        </mc:Choice>
        <mc:Fallback xmlns="">
          <p:sp>
            <p:nvSpPr>
              <p:cNvPr id="5" name="Espaço Reservado para Conteúdo 5">
                <a:extLst>
                  <a:ext uri="{FF2B5EF4-FFF2-40B4-BE49-F238E27FC236}">
                    <a16:creationId xmlns:a16="http://schemas.microsoft.com/office/drawing/2014/main" id="{7D4B232C-A757-4AE1-80C3-752B08629402}"/>
                  </a:ext>
                </a:extLst>
              </p:cNvPr>
              <p:cNvSpPr>
                <a:spLocks noGrp="1" noRot="1" noChangeAspect="1" noMove="1" noResize="1" noEditPoints="1" noAdjustHandles="1" noChangeArrowheads="1" noChangeShapeType="1" noTextEdit="1"/>
              </p:cNvSpPr>
              <p:nvPr>
                <p:ph idx="1"/>
              </p:nvPr>
            </p:nvSpPr>
            <p:spPr>
              <a:xfrm>
                <a:off x="913774" y="1209367"/>
                <a:ext cx="10364452" cy="5379921"/>
              </a:xfrm>
              <a:blipFill>
                <a:blip r:embed="rId2"/>
                <a:stretch>
                  <a:fillRect l="-1118" t="-113" r="-1059"/>
                </a:stretch>
              </a:blipFill>
            </p:spPr>
            <p:txBody>
              <a:bodyPr/>
              <a:lstStyle/>
              <a:p>
                <a:r>
                  <a:rPr lang="pt-BR">
                    <a:noFill/>
                  </a:rPr>
                  <a:t> </a:t>
                </a:r>
              </a:p>
            </p:txBody>
          </p:sp>
        </mc:Fallback>
      </mc:AlternateContent>
      <p:sp>
        <p:nvSpPr>
          <p:cNvPr id="3" name="Espaço Reservado para Número de Slide 2"/>
          <p:cNvSpPr>
            <a:spLocks noGrp="1"/>
          </p:cNvSpPr>
          <p:nvPr>
            <p:ph type="sldNum" sz="quarter" idx="12"/>
          </p:nvPr>
        </p:nvSpPr>
        <p:spPr/>
        <p:txBody>
          <a:bodyPr/>
          <a:lstStyle/>
          <a:p>
            <a:fld id="{F631A6C5-47D5-48C8-A12A-201366616B67}" type="slidenum">
              <a:rPr lang="pt-BR" smtClean="0"/>
              <a:t>96</a:t>
            </a:fld>
            <a:endParaRPr lang="pt-BR"/>
          </a:p>
        </p:txBody>
      </p:sp>
    </p:spTree>
    <p:extLst>
      <p:ext uri="{BB962C8B-B14F-4D97-AF65-F5344CB8AC3E}">
        <p14:creationId xmlns:p14="http://schemas.microsoft.com/office/powerpoint/2010/main" val="32734736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Tipos de Provas: Prova por indução</a:t>
            </a:r>
          </a:p>
        </p:txBody>
      </p:sp>
      <p:sp>
        <p:nvSpPr>
          <p:cNvPr id="5"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algn="just"/>
            <a:r>
              <a:rPr lang="pt-BR" sz="2600" cap="none" dirty="0"/>
              <a:t>Na linguagem usual, indução se refere à extração de conclusões gerais ao se examinar vários fatos particulares.</a:t>
            </a:r>
          </a:p>
          <a:p>
            <a:pPr algn="just"/>
            <a:r>
              <a:rPr lang="pt-BR" sz="2600" b="1" cap="none" dirty="0">
                <a:solidFill>
                  <a:srgbClr val="FF0000"/>
                </a:solidFill>
              </a:rPr>
              <a:t>Prova por indução</a:t>
            </a:r>
            <a:r>
              <a:rPr lang="pt-BR" sz="2600" cap="none" dirty="0"/>
              <a:t> é um método avançado usado para mostrar que todos os elementos de um conjunto inﬁnito têm uma propriedade especiﬁcada.</a:t>
            </a:r>
          </a:p>
          <a:p>
            <a:pPr algn="just"/>
            <a:r>
              <a:rPr lang="pt-BR" sz="2600" cap="none" dirty="0"/>
              <a:t>Usamos rotineiramente para mostrar que um programa funciona corretamente em todos os passos ou para todas as entradas.</a:t>
            </a:r>
          </a:p>
        </p:txBody>
      </p:sp>
      <p:sp>
        <p:nvSpPr>
          <p:cNvPr id="3" name="Espaço Reservado para Número de Slide 2"/>
          <p:cNvSpPr>
            <a:spLocks noGrp="1"/>
          </p:cNvSpPr>
          <p:nvPr>
            <p:ph type="sldNum" sz="quarter" idx="12"/>
          </p:nvPr>
        </p:nvSpPr>
        <p:spPr/>
        <p:txBody>
          <a:bodyPr/>
          <a:lstStyle/>
          <a:p>
            <a:fld id="{F631A6C5-47D5-48C8-A12A-201366616B67}" type="slidenum">
              <a:rPr lang="pt-BR" smtClean="0"/>
              <a:t>97</a:t>
            </a:fld>
            <a:endParaRPr lang="pt-BR"/>
          </a:p>
        </p:txBody>
      </p:sp>
      <p:pic>
        <p:nvPicPr>
          <p:cNvPr id="4" name="Imagem 3"/>
          <p:cNvPicPr>
            <a:picLocks noChangeAspect="1"/>
          </p:cNvPicPr>
          <p:nvPr/>
        </p:nvPicPr>
        <p:blipFill>
          <a:blip r:embed="rId2"/>
          <a:stretch>
            <a:fillRect/>
          </a:stretch>
        </p:blipFill>
        <p:spPr>
          <a:xfrm>
            <a:off x="1703357" y="4580709"/>
            <a:ext cx="8785285" cy="1796182"/>
          </a:xfrm>
          <a:prstGeom prst="rect">
            <a:avLst/>
          </a:prstGeom>
        </p:spPr>
      </p:pic>
    </p:spTree>
    <p:extLst>
      <p:ext uri="{BB962C8B-B14F-4D97-AF65-F5344CB8AC3E}">
        <p14:creationId xmlns:p14="http://schemas.microsoft.com/office/powerpoint/2010/main" val="159504512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Tipos de Provas: Prova por indução</a:t>
            </a:r>
          </a:p>
        </p:txBody>
      </p:sp>
      <mc:AlternateContent xmlns:mc="http://schemas.openxmlformats.org/markup-compatibility/2006" xmlns:a14="http://schemas.microsoft.com/office/drawing/2010/main">
        <mc:Choice Requires="a14">
          <p:sp>
            <p:nvSpPr>
              <p:cNvPr id="5"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algn="just"/>
                <a:r>
                  <a:rPr lang="pt-BR" sz="2600" cap="none" dirty="0"/>
                  <a:t>Toda prova por indução consiste de duas partes, o </a:t>
                </a:r>
                <a:r>
                  <a:rPr lang="pt-BR" sz="2600" b="1" i="1" cap="none" dirty="0">
                    <a:solidFill>
                      <a:srgbClr val="FF0000"/>
                    </a:solidFill>
                  </a:rPr>
                  <a:t>passo da indução</a:t>
                </a:r>
                <a:r>
                  <a:rPr lang="pt-BR" sz="2600" cap="none" dirty="0"/>
                  <a:t> e a </a:t>
                </a:r>
                <a:r>
                  <a:rPr lang="pt-BR" sz="2600" b="1" i="1" cap="none" dirty="0">
                    <a:solidFill>
                      <a:srgbClr val="FF0000"/>
                    </a:solidFill>
                  </a:rPr>
                  <a:t>base</a:t>
                </a:r>
                <a:r>
                  <a:rPr lang="pt-BR" sz="2600" cap="none" dirty="0"/>
                  <a:t>.</a:t>
                </a:r>
              </a:p>
              <a:p>
                <a:pPr algn="just"/>
                <a:r>
                  <a:rPr lang="pt-BR" sz="2600" cap="none" dirty="0"/>
                  <a:t>Prova por indução = Base de indução (B.I) + passo de indução (P.I.)</a:t>
                </a:r>
              </a:p>
              <a:p>
                <a:pPr algn="just"/>
                <a:r>
                  <a:rPr lang="pt-BR" sz="2600" cap="none" dirty="0"/>
                  <a:t>Passo de indução começa com uma hipótese de indução (H.I.)</a:t>
                </a:r>
              </a:p>
              <a:p>
                <a:pPr algn="just"/>
                <a:r>
                  <a:rPr lang="pt-BR" sz="2600" cap="none" dirty="0"/>
                  <a:t>Base de indução: P(1) é verdadeira</a:t>
                </a:r>
              </a:p>
              <a:p>
                <a:pPr algn="just"/>
                <a:r>
                  <a:rPr lang="pt-BR" sz="2600" cap="none" dirty="0"/>
                  <a:t>Passo de indução:</a:t>
                </a:r>
              </a:p>
              <a:p>
                <a:pPr marL="271463" indent="0" algn="just">
                  <a:buFont typeface="Wingdings" panose="05000000000000000000" pitchFamily="2" charset="2"/>
                  <a:buChar char="Ø"/>
                </a:pPr>
                <a:r>
                  <a:rPr lang="pt-BR" sz="2600" i="1" cap="none" dirty="0"/>
                  <a:t>Hipótese de indução</a:t>
                </a:r>
                <a:r>
                  <a:rPr lang="pt-BR" sz="2600" cap="none" dirty="0"/>
                  <a:t>: Supor que </a:t>
                </a:r>
                <a14:m>
                  <m:oMath xmlns:m="http://schemas.openxmlformats.org/officeDocument/2006/math">
                    <m:r>
                      <a:rPr lang="pt-BR" sz="2600" b="0" i="1" cap="none" smtClean="0">
                        <a:latin typeface="Cambria Math" panose="02040503050406030204" pitchFamily="18" charset="0"/>
                      </a:rPr>
                      <m:t>𝑃</m:t>
                    </m:r>
                    <m:r>
                      <a:rPr lang="pt-BR" sz="2600" b="0" i="1" cap="none" smtClean="0">
                        <a:latin typeface="Cambria Math" panose="02040503050406030204" pitchFamily="18" charset="0"/>
                      </a:rPr>
                      <m:t>(</m:t>
                    </m:r>
                    <m:r>
                      <a:rPr lang="pt-BR" sz="2600" b="0" i="1" cap="none" smtClean="0">
                        <a:latin typeface="Cambria Math" panose="02040503050406030204" pitchFamily="18" charset="0"/>
                      </a:rPr>
                      <m:t>𝑖</m:t>
                    </m:r>
                    <m:r>
                      <a:rPr lang="pt-BR" sz="2600" b="0" i="1" cap="none" smtClean="0">
                        <a:latin typeface="Cambria Math" panose="02040503050406030204" pitchFamily="18" charset="0"/>
                      </a:rPr>
                      <m:t>)</m:t>
                    </m:r>
                  </m:oMath>
                </a14:m>
                <a:r>
                  <a:rPr lang="pt-BR" sz="2600" cap="none" dirty="0"/>
                  <a:t> é verdadeira, </a:t>
                </a:r>
                <a14:m>
                  <m:oMath xmlns:m="http://schemas.openxmlformats.org/officeDocument/2006/math">
                    <m:r>
                      <a:rPr lang="pt-BR" sz="2600" i="1" cap="none" smtClean="0">
                        <a:latin typeface="Cambria Math" panose="02040503050406030204" pitchFamily="18" charset="0"/>
                        <a:ea typeface="Cambria Math" panose="02040503050406030204" pitchFamily="18" charset="0"/>
                      </a:rPr>
                      <m:t>∀</m:t>
                    </m:r>
                    <m:r>
                      <a:rPr lang="pt-BR" sz="2600" b="0" i="1" cap="none" smtClean="0">
                        <a:latin typeface="Cambria Math" panose="02040503050406030204" pitchFamily="18" charset="0"/>
                        <a:ea typeface="Cambria Math" panose="02040503050406030204" pitchFamily="18" charset="0"/>
                      </a:rPr>
                      <m:t>𝑖</m:t>
                    </m:r>
                    <m:r>
                      <a:rPr lang="pt-BR" sz="2600" b="0" i="1" cap="none" smtClean="0">
                        <a:latin typeface="Cambria Math" panose="02040503050406030204" pitchFamily="18" charset="0"/>
                        <a:ea typeface="Cambria Math" panose="02040503050406030204" pitchFamily="18" charset="0"/>
                      </a:rPr>
                      <m:t>≥1</m:t>
                    </m:r>
                  </m:oMath>
                </a14:m>
                <a:r>
                  <a:rPr lang="pt-BR" sz="2600" cap="none" dirty="0"/>
                  <a:t>.</a:t>
                </a:r>
              </a:p>
              <a:p>
                <a:pPr marL="271463" indent="0" algn="just">
                  <a:buFont typeface="Wingdings" panose="05000000000000000000" pitchFamily="2" charset="2"/>
                  <a:buChar char="Ø"/>
                </a:pPr>
                <a:r>
                  <a:rPr lang="pt-BR" sz="2600" i="1" cap="none" dirty="0"/>
                  <a:t>Passo</a:t>
                </a:r>
                <a:r>
                  <a:rPr lang="pt-BR" sz="2600" cap="none" dirty="0"/>
                  <a:t>: Se </a:t>
                </a:r>
                <a14:m>
                  <m:oMath xmlns:m="http://schemas.openxmlformats.org/officeDocument/2006/math">
                    <m:r>
                      <a:rPr lang="pt-BR" sz="2600" i="1" cap="none">
                        <a:latin typeface="Cambria Math" panose="02040503050406030204" pitchFamily="18" charset="0"/>
                      </a:rPr>
                      <m:t>𝑃</m:t>
                    </m:r>
                    <m:r>
                      <a:rPr lang="pt-BR" sz="2600" i="1" cap="none">
                        <a:latin typeface="Cambria Math" panose="02040503050406030204" pitchFamily="18" charset="0"/>
                      </a:rPr>
                      <m:t>(</m:t>
                    </m:r>
                    <m:r>
                      <a:rPr lang="pt-BR" sz="2600" i="1" cap="none">
                        <a:latin typeface="Cambria Math" panose="02040503050406030204" pitchFamily="18" charset="0"/>
                      </a:rPr>
                      <m:t>𝑖</m:t>
                    </m:r>
                    <m:r>
                      <a:rPr lang="pt-BR" sz="2600" i="1" cap="none">
                        <a:latin typeface="Cambria Math" panose="02040503050406030204" pitchFamily="18" charset="0"/>
                      </a:rPr>
                      <m:t>)</m:t>
                    </m:r>
                  </m:oMath>
                </a14:m>
                <a:r>
                  <a:rPr lang="pt-BR" sz="2600" cap="none" dirty="0"/>
                  <a:t> é verdadeiro, provar que </a:t>
                </a:r>
                <a14:m>
                  <m:oMath xmlns:m="http://schemas.openxmlformats.org/officeDocument/2006/math">
                    <m:r>
                      <a:rPr lang="pt-BR" sz="2600" i="1" cap="none">
                        <a:latin typeface="Cambria Math" panose="02040503050406030204" pitchFamily="18" charset="0"/>
                      </a:rPr>
                      <m:t>𝑃</m:t>
                    </m:r>
                    <m:r>
                      <a:rPr lang="pt-BR" sz="2600" i="1" cap="none">
                        <a:latin typeface="Cambria Math" panose="02040503050406030204" pitchFamily="18" charset="0"/>
                      </a:rPr>
                      <m:t>(</m:t>
                    </m:r>
                    <m:r>
                      <a:rPr lang="pt-BR" sz="2600" i="1" cap="none">
                        <a:latin typeface="Cambria Math" panose="02040503050406030204" pitchFamily="18" charset="0"/>
                      </a:rPr>
                      <m:t>𝑖</m:t>
                    </m:r>
                    <m:r>
                      <a:rPr lang="pt-BR" sz="2600" b="0" i="1" cap="none" smtClean="0">
                        <a:latin typeface="Cambria Math" panose="02040503050406030204" pitchFamily="18" charset="0"/>
                      </a:rPr>
                      <m:t>+1</m:t>
                    </m:r>
                    <m:r>
                      <a:rPr lang="pt-BR" sz="2600" i="1" cap="none">
                        <a:latin typeface="Cambria Math" panose="02040503050406030204" pitchFamily="18" charset="0"/>
                      </a:rPr>
                      <m:t>)</m:t>
                    </m:r>
                  </m:oMath>
                </a14:m>
                <a:r>
                  <a:rPr lang="pt-BR" sz="2600" cap="none" dirty="0"/>
                  <a:t> é verdadeiro.</a:t>
                </a:r>
              </a:p>
            </p:txBody>
          </p:sp>
        </mc:Choice>
        <mc:Fallback xmlns="">
          <p:sp>
            <p:nvSpPr>
              <p:cNvPr id="5" name="Espaço Reservado para Conteúdo 5">
                <a:extLst>
                  <a:ext uri="{FF2B5EF4-FFF2-40B4-BE49-F238E27FC236}">
                    <a16:creationId xmlns:a16="http://schemas.microsoft.com/office/drawing/2014/main" xmlns:a14="http://schemas.microsoft.com/office/drawing/2010/main" xmlns="" id="{7D4B232C-A757-4AE1-80C3-752B08629402}"/>
                  </a:ext>
                </a:extLst>
              </p:cNvPr>
              <p:cNvSpPr>
                <a:spLocks noGrp="1" noRot="1" noChangeAspect="1" noMove="1" noResize="1" noEditPoints="1" noAdjustHandles="1" noChangeArrowheads="1" noChangeShapeType="1" noTextEdit="1"/>
              </p:cNvSpPr>
              <p:nvPr>
                <p:ph idx="1"/>
              </p:nvPr>
            </p:nvSpPr>
            <p:spPr>
              <a:xfrm>
                <a:off x="913774" y="1209367"/>
                <a:ext cx="10364452" cy="5379921"/>
              </a:xfrm>
              <a:blipFill rotWithShape="0">
                <a:blip r:embed="rId2"/>
                <a:stretch>
                  <a:fillRect l="-941" t="-113" r="-1059"/>
                </a:stretch>
              </a:blipFill>
            </p:spPr>
            <p:txBody>
              <a:bodyPr/>
              <a:lstStyle/>
              <a:p>
                <a:r>
                  <a:rPr lang="pt-BR">
                    <a:noFill/>
                  </a:rPr>
                  <a:t> </a:t>
                </a:r>
              </a:p>
            </p:txBody>
          </p:sp>
        </mc:Fallback>
      </mc:AlternateContent>
      <p:sp>
        <p:nvSpPr>
          <p:cNvPr id="3" name="Espaço Reservado para Número de Slide 2"/>
          <p:cNvSpPr>
            <a:spLocks noGrp="1"/>
          </p:cNvSpPr>
          <p:nvPr>
            <p:ph type="sldNum" sz="quarter" idx="12"/>
          </p:nvPr>
        </p:nvSpPr>
        <p:spPr/>
        <p:txBody>
          <a:bodyPr/>
          <a:lstStyle/>
          <a:p>
            <a:fld id="{F631A6C5-47D5-48C8-A12A-201366616B67}" type="slidenum">
              <a:rPr lang="pt-BR" smtClean="0"/>
              <a:t>98</a:t>
            </a:fld>
            <a:endParaRPr lang="pt-BR"/>
          </a:p>
        </p:txBody>
      </p:sp>
    </p:spTree>
    <p:extLst>
      <p:ext uri="{BB962C8B-B14F-4D97-AF65-F5344CB8AC3E}">
        <p14:creationId xmlns:p14="http://schemas.microsoft.com/office/powerpoint/2010/main" val="24155605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BE9F8-0289-4BAB-BA6F-58742BBC35BD}"/>
              </a:ext>
            </a:extLst>
          </p:cNvPr>
          <p:cNvSpPr>
            <a:spLocks noGrp="1"/>
          </p:cNvSpPr>
          <p:nvPr>
            <p:ph type="title"/>
          </p:nvPr>
        </p:nvSpPr>
        <p:spPr>
          <a:xfrm>
            <a:off x="913776" y="268711"/>
            <a:ext cx="10364451" cy="798089"/>
          </a:xfrm>
        </p:spPr>
        <p:txBody>
          <a:bodyPr>
            <a:normAutofit/>
          </a:bodyPr>
          <a:lstStyle/>
          <a:p>
            <a:pPr algn="l"/>
            <a:r>
              <a:rPr lang="pt-BR" sz="4400" cap="none" dirty="0"/>
              <a:t>Tipos de Provas: Prova por indução</a:t>
            </a:r>
          </a:p>
        </p:txBody>
      </p:sp>
      <mc:AlternateContent xmlns:mc="http://schemas.openxmlformats.org/markup-compatibility/2006" xmlns:a14="http://schemas.microsoft.com/office/drawing/2010/main">
        <mc:Choice Requires="a14">
          <p:sp>
            <p:nvSpPr>
              <p:cNvPr id="5" name="Espaço Reservado para Conteúdo 5">
                <a:extLst>
                  <a:ext uri="{FF2B5EF4-FFF2-40B4-BE49-F238E27FC236}">
                    <a16:creationId xmlns:a16="http://schemas.microsoft.com/office/drawing/2014/main" id="{7D4B232C-A757-4AE1-80C3-752B08629402}"/>
                  </a:ext>
                </a:extLst>
              </p:cNvPr>
              <p:cNvSpPr>
                <a:spLocks noGrp="1"/>
              </p:cNvSpPr>
              <p:nvPr>
                <p:ph idx="1"/>
              </p:nvPr>
            </p:nvSpPr>
            <p:spPr>
              <a:xfrm>
                <a:off x="913774" y="1209367"/>
                <a:ext cx="10364452" cy="5379921"/>
              </a:xfrm>
            </p:spPr>
            <p:txBody>
              <a:bodyPr>
                <a:normAutofit/>
              </a:bodyPr>
              <a:lstStyle/>
              <a:p>
                <a:pPr marL="0" indent="0" algn="just">
                  <a:buNone/>
                </a:pPr>
                <a:r>
                  <a:rPr lang="pt-BR" sz="2600" b="1" cap="none" dirty="0"/>
                  <a:t>Exemplo 5</a:t>
                </a:r>
                <a:r>
                  <a:rPr lang="pt-BR" sz="2600" cap="none" dirty="0"/>
                  <a:t>: Provar por indução a correção da fórmula usada para calcular as prestações mensais da casa própria. Ao comprar uma casa, muitas pessoas tomam algum dinheiro emprestado (financiamento) e o pagam durante alguns anos. Uma quantidade fixa é paga a cada mês para cobrir os juros, assim como uma parte do montante original.</a:t>
                </a:r>
              </a:p>
              <a:p>
                <a:pPr marL="0" indent="0" algn="just">
                  <a:buNone/>
                </a:pPr>
                <a:endParaRPr lang="pt-BR" sz="2600" cap="none" dirty="0"/>
              </a:p>
              <a:p>
                <a:pPr marL="0" indent="0" algn="just">
                  <a:buNone/>
                </a:pPr>
                <a14:m>
                  <m:oMathPara xmlns:m="http://schemas.openxmlformats.org/officeDocument/2006/math">
                    <m:oMathParaPr>
                      <m:jc m:val="centerGroup"/>
                    </m:oMathParaPr>
                    <m:oMath xmlns:m="http://schemas.openxmlformats.org/officeDocument/2006/math">
                      <m:sSub>
                        <m:sSubPr>
                          <m:ctrlPr>
                            <a:rPr lang="pt-BR" sz="2600" i="1" cap="none">
                              <a:latin typeface="Cambria Math" panose="02040503050406030204" pitchFamily="18" charset="0"/>
                            </a:rPr>
                          </m:ctrlPr>
                        </m:sSubPr>
                        <m:e>
                          <m:r>
                            <a:rPr lang="pt-BR" sz="2600" i="1" cap="none">
                              <a:latin typeface="Cambria Math" panose="02040503050406030204" pitchFamily="18" charset="0"/>
                            </a:rPr>
                            <m:t>𝑃</m:t>
                          </m:r>
                        </m:e>
                        <m:sub>
                          <m:r>
                            <a:rPr lang="pt-BR" sz="2600" i="1" cap="none">
                              <a:latin typeface="Cambria Math" panose="02040503050406030204" pitchFamily="18" charset="0"/>
                            </a:rPr>
                            <m:t>𝑡</m:t>
                          </m:r>
                        </m:sub>
                      </m:sSub>
                      <m:r>
                        <a:rPr lang="pt-BR" sz="2600" i="1" cap="none">
                          <a:latin typeface="Cambria Math" panose="02040503050406030204" pitchFamily="18" charset="0"/>
                        </a:rPr>
                        <m:t>=</m:t>
                      </m:r>
                      <m:r>
                        <a:rPr lang="pt-BR" sz="2600" i="1" cap="none">
                          <a:latin typeface="Cambria Math" panose="02040503050406030204" pitchFamily="18" charset="0"/>
                        </a:rPr>
                        <m:t>𝑃</m:t>
                      </m:r>
                      <m:sSup>
                        <m:sSupPr>
                          <m:ctrlPr>
                            <a:rPr lang="pt-BR" sz="2600" i="1" cap="none">
                              <a:latin typeface="Cambria Math" panose="02040503050406030204" pitchFamily="18" charset="0"/>
                            </a:rPr>
                          </m:ctrlPr>
                        </m:sSupPr>
                        <m:e>
                          <m:r>
                            <a:rPr lang="pt-BR" sz="2600" i="1" cap="none">
                              <a:latin typeface="Cambria Math" panose="02040503050406030204" pitchFamily="18" charset="0"/>
                            </a:rPr>
                            <m:t>𝑀</m:t>
                          </m:r>
                        </m:e>
                        <m:sup>
                          <m:r>
                            <a:rPr lang="pt-BR" sz="2600" i="1" cap="none">
                              <a:latin typeface="Cambria Math" panose="02040503050406030204" pitchFamily="18" charset="0"/>
                            </a:rPr>
                            <m:t>𝑡</m:t>
                          </m:r>
                        </m:sup>
                      </m:sSup>
                      <m:r>
                        <a:rPr lang="pt-BR" sz="2600" i="1" cap="none">
                          <a:latin typeface="Cambria Math" panose="02040503050406030204" pitchFamily="18" charset="0"/>
                        </a:rPr>
                        <m:t>−</m:t>
                      </m:r>
                      <m:r>
                        <a:rPr lang="pt-BR" sz="2600" i="1" cap="none">
                          <a:latin typeface="Cambria Math" panose="02040503050406030204" pitchFamily="18" charset="0"/>
                        </a:rPr>
                        <m:t>𝑌</m:t>
                      </m:r>
                      <m:d>
                        <m:dPr>
                          <m:ctrlPr>
                            <a:rPr lang="pt-BR" sz="2600" i="1" cap="none">
                              <a:latin typeface="Cambria Math" panose="02040503050406030204" pitchFamily="18" charset="0"/>
                            </a:rPr>
                          </m:ctrlPr>
                        </m:dPr>
                        <m:e>
                          <m:f>
                            <m:fPr>
                              <m:ctrlPr>
                                <a:rPr lang="pt-BR" sz="2600" i="1" cap="none">
                                  <a:latin typeface="Cambria Math" panose="02040503050406030204" pitchFamily="18" charset="0"/>
                                </a:rPr>
                              </m:ctrlPr>
                            </m:fPr>
                            <m:num>
                              <m:sSup>
                                <m:sSupPr>
                                  <m:ctrlPr>
                                    <a:rPr lang="pt-BR" sz="2600" i="1" cap="none">
                                      <a:latin typeface="Cambria Math" panose="02040503050406030204" pitchFamily="18" charset="0"/>
                                    </a:rPr>
                                  </m:ctrlPr>
                                </m:sSupPr>
                                <m:e>
                                  <m:r>
                                    <a:rPr lang="pt-BR" sz="2600" i="1" cap="none">
                                      <a:latin typeface="Cambria Math" panose="02040503050406030204" pitchFamily="18" charset="0"/>
                                    </a:rPr>
                                    <m:t>𝑀</m:t>
                                  </m:r>
                                </m:e>
                                <m:sup>
                                  <m:r>
                                    <a:rPr lang="pt-BR" sz="2600" i="1" cap="none">
                                      <a:latin typeface="Cambria Math" panose="02040503050406030204" pitchFamily="18" charset="0"/>
                                    </a:rPr>
                                    <m:t>𝑡</m:t>
                                  </m:r>
                                </m:sup>
                              </m:sSup>
                              <m:r>
                                <a:rPr lang="pt-BR" sz="2600" i="1" cap="none">
                                  <a:latin typeface="Cambria Math" panose="02040503050406030204" pitchFamily="18" charset="0"/>
                                </a:rPr>
                                <m:t>−1</m:t>
                              </m:r>
                            </m:num>
                            <m:den>
                              <m:r>
                                <a:rPr lang="pt-BR" sz="2600" i="1" cap="none">
                                  <a:latin typeface="Cambria Math" panose="02040503050406030204" pitchFamily="18" charset="0"/>
                                </a:rPr>
                                <m:t>𝑀</m:t>
                              </m:r>
                              <m:r>
                                <a:rPr lang="pt-BR" sz="2600" i="1" cap="none">
                                  <a:latin typeface="Cambria Math" panose="02040503050406030204" pitchFamily="18" charset="0"/>
                                </a:rPr>
                                <m:t>−1</m:t>
                              </m:r>
                            </m:den>
                          </m:f>
                        </m:e>
                      </m:d>
                      <m:r>
                        <a:rPr lang="pt-BR" sz="2600" i="1" cap="none">
                          <a:latin typeface="Cambria Math" panose="02040503050406030204" pitchFamily="18" charset="0"/>
                        </a:rPr>
                        <m:t>, </m:t>
                      </m:r>
                      <m:r>
                        <a:rPr lang="pt-BR" sz="2600" i="1" cap="none">
                          <a:latin typeface="Cambria Math" panose="02040503050406030204" pitchFamily="18" charset="0"/>
                          <a:ea typeface="Cambria Math" panose="02040503050406030204" pitchFamily="18" charset="0"/>
                        </a:rPr>
                        <m:t>∀</m:t>
                      </m:r>
                      <m:r>
                        <a:rPr lang="pt-BR" sz="2600" i="1" cap="none">
                          <a:latin typeface="Cambria Math" panose="02040503050406030204" pitchFamily="18" charset="0"/>
                          <a:ea typeface="Cambria Math" panose="02040503050406030204" pitchFamily="18" charset="0"/>
                        </a:rPr>
                        <m:t>𝑡</m:t>
                      </m:r>
                      <m:r>
                        <a:rPr lang="pt-BR" sz="2600" i="1" cap="none">
                          <a:latin typeface="Cambria Math" panose="02040503050406030204" pitchFamily="18" charset="0"/>
                          <a:ea typeface="Cambria Math" panose="02040503050406030204" pitchFamily="18" charset="0"/>
                        </a:rPr>
                        <m:t>≥0</m:t>
                      </m:r>
                    </m:oMath>
                  </m:oMathPara>
                </a14:m>
                <a:endParaRPr lang="pt-BR" sz="2600" cap="none" dirty="0"/>
              </a:p>
              <a:p>
                <a:pPr marL="0" indent="0" algn="just">
                  <a:buNone/>
                </a:pPr>
                <a:endParaRPr lang="pt-BR" sz="2600" cap="none" dirty="0"/>
              </a:p>
            </p:txBody>
          </p:sp>
        </mc:Choice>
        <mc:Fallback xmlns="">
          <p:sp>
            <p:nvSpPr>
              <p:cNvPr id="5" name="Espaço Reservado para Conteúdo 5">
                <a:extLst>
                  <a:ext uri="{FF2B5EF4-FFF2-40B4-BE49-F238E27FC236}">
                    <a16:creationId xmlns:a16="http://schemas.microsoft.com/office/drawing/2014/main" id="{7D4B232C-A757-4AE1-80C3-752B08629402}"/>
                  </a:ext>
                </a:extLst>
              </p:cNvPr>
              <p:cNvSpPr>
                <a:spLocks noGrp="1" noRot="1" noChangeAspect="1" noMove="1" noResize="1" noEditPoints="1" noAdjustHandles="1" noChangeArrowheads="1" noChangeShapeType="1" noTextEdit="1"/>
              </p:cNvSpPr>
              <p:nvPr>
                <p:ph idx="1"/>
              </p:nvPr>
            </p:nvSpPr>
            <p:spPr>
              <a:xfrm>
                <a:off x="913774" y="1209367"/>
                <a:ext cx="10364452" cy="5379921"/>
              </a:xfrm>
              <a:blipFill>
                <a:blip r:embed="rId2"/>
                <a:stretch>
                  <a:fillRect l="-1059" t="-113" r="-1059"/>
                </a:stretch>
              </a:blipFill>
            </p:spPr>
            <p:txBody>
              <a:bodyPr/>
              <a:lstStyle/>
              <a:p>
                <a:r>
                  <a:rPr lang="pt-BR">
                    <a:noFill/>
                  </a:rPr>
                  <a:t> </a:t>
                </a:r>
              </a:p>
            </p:txBody>
          </p:sp>
        </mc:Fallback>
      </mc:AlternateContent>
      <p:sp>
        <p:nvSpPr>
          <p:cNvPr id="3" name="Espaço Reservado para Número de Slide 2"/>
          <p:cNvSpPr>
            <a:spLocks noGrp="1"/>
          </p:cNvSpPr>
          <p:nvPr>
            <p:ph type="sldNum" sz="quarter" idx="12"/>
          </p:nvPr>
        </p:nvSpPr>
        <p:spPr/>
        <p:txBody>
          <a:bodyPr/>
          <a:lstStyle/>
          <a:p>
            <a:fld id="{F631A6C5-47D5-48C8-A12A-201366616B67}" type="slidenum">
              <a:rPr lang="pt-BR" smtClean="0"/>
              <a:t>99</a:t>
            </a:fld>
            <a:endParaRPr lang="pt-BR"/>
          </a:p>
        </p:txBody>
      </p:sp>
    </p:spTree>
    <p:extLst>
      <p:ext uri="{BB962C8B-B14F-4D97-AF65-F5344CB8AC3E}">
        <p14:creationId xmlns:p14="http://schemas.microsoft.com/office/powerpoint/2010/main" val="1754063459"/>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Gotícula">
  <a:themeElements>
    <a:clrScheme name="Gotícul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Gotícul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ícul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Íon - Sala da Diretoria</Template>
  <TotalTime>1159</TotalTime>
  <Words>7390</Words>
  <Application>Microsoft Office PowerPoint</Application>
  <PresentationFormat>Widescreen</PresentationFormat>
  <Paragraphs>712</Paragraphs>
  <Slides>108</Slides>
  <Notes>1</Notes>
  <HiddenSlides>0</HiddenSlides>
  <MMClips>0</MMClips>
  <ScaleCrop>false</ScaleCrop>
  <HeadingPairs>
    <vt:vector size="6" baseType="variant">
      <vt:variant>
        <vt:lpstr>Fontes usadas</vt:lpstr>
      </vt:variant>
      <vt:variant>
        <vt:i4>8</vt:i4>
      </vt:variant>
      <vt:variant>
        <vt:lpstr>Tema</vt:lpstr>
      </vt:variant>
      <vt:variant>
        <vt:i4>2</vt:i4>
      </vt:variant>
      <vt:variant>
        <vt:lpstr>Títulos de slides</vt:lpstr>
      </vt:variant>
      <vt:variant>
        <vt:i4>108</vt:i4>
      </vt:variant>
    </vt:vector>
  </HeadingPairs>
  <TitlesOfParts>
    <vt:vector size="118" baseType="lpstr">
      <vt:lpstr>Arial</vt:lpstr>
      <vt:lpstr>Calibri</vt:lpstr>
      <vt:lpstr>Calibri Light</vt:lpstr>
      <vt:lpstr>Cambria Math</vt:lpstr>
      <vt:lpstr>Times New Roman</vt:lpstr>
      <vt:lpstr>Tw Cen MT</vt:lpstr>
      <vt:lpstr>Wingdings</vt:lpstr>
      <vt:lpstr>Wingdings 2</vt:lpstr>
      <vt:lpstr>HDOfficeLightV0</vt:lpstr>
      <vt:lpstr>Gotícula</vt:lpstr>
      <vt:lpstr>Teoria da Computação  Aula 01 – Apresentação da Disciplina e Introdução à Teoria da Computação</vt:lpstr>
      <vt:lpstr>Apresentação da Disciplina</vt:lpstr>
      <vt:lpstr>Apresentação da Disciplina</vt:lpstr>
      <vt:lpstr>Apresentação da Disciplina</vt:lpstr>
      <vt:lpstr>Apresentação da Disciplina</vt:lpstr>
      <vt:lpstr>Apresentação da Disciplina</vt:lpstr>
      <vt:lpstr>Apresentação da Disciplina</vt:lpstr>
      <vt:lpstr>Introdução à Teoria da Computação</vt:lpstr>
      <vt:lpstr>Por que estudar Teoria da Computação?</vt:lpstr>
      <vt:lpstr>Por que estudar Teoria da Computação?</vt:lpstr>
      <vt:lpstr>Por que estudar Teoria da Computação?</vt:lpstr>
      <vt:lpstr>Teoria da Complexidade</vt:lpstr>
      <vt:lpstr>Teoria da Complexidade</vt:lpstr>
      <vt:lpstr>Teoria da Complexidade</vt:lpstr>
      <vt:lpstr>Teoria da Complexidade</vt:lpstr>
      <vt:lpstr>Teoria da Complexidade</vt:lpstr>
      <vt:lpstr>Teoria da Complexidade</vt:lpstr>
      <vt:lpstr>Teoria da Computabilidade</vt:lpstr>
      <vt:lpstr>Teoria da Computabilidade</vt:lpstr>
      <vt:lpstr>Teoria dos Autômatos</vt:lpstr>
      <vt:lpstr>Relação entre as áreas da Teoria da Computação</vt:lpstr>
      <vt:lpstr>Relação entre as áreas da Teoria da Computação</vt:lpstr>
      <vt:lpstr>Noções e Terminologia Matemáticas</vt:lpstr>
      <vt:lpstr>Noções e Terminologias Matemáticas</vt:lpstr>
      <vt:lpstr>Noções e Terminologias Matemáticas</vt:lpstr>
      <vt:lpstr>Conjuntos</vt:lpstr>
      <vt:lpstr>Conjuntos</vt:lpstr>
      <vt:lpstr>Conjuntos</vt:lpstr>
      <vt:lpstr>Conjuntos</vt:lpstr>
      <vt:lpstr>Conjuntos</vt:lpstr>
      <vt:lpstr>Conjuntos</vt:lpstr>
      <vt:lpstr>Conjuntos – Exercício </vt:lpstr>
      <vt:lpstr>Conjuntos – Exercício </vt:lpstr>
      <vt:lpstr>Conjuntos – Exercício </vt:lpstr>
      <vt:lpstr>Sequências e Uplas</vt:lpstr>
      <vt:lpstr>Sequências e Uplas</vt:lpstr>
      <vt:lpstr>Sequências e Uplas</vt:lpstr>
      <vt:lpstr>Sequências e Uplas</vt:lpstr>
      <vt:lpstr>Sequências e Uplas</vt:lpstr>
      <vt:lpstr>Sequências e Uplas</vt:lpstr>
      <vt:lpstr>Funções e Relações</vt:lpstr>
      <vt:lpstr>Funções e Relações</vt:lpstr>
      <vt:lpstr>Funções e Relações</vt:lpstr>
      <vt:lpstr>Funções e Relações</vt:lpstr>
      <vt:lpstr>Funções e Relações</vt:lpstr>
      <vt:lpstr>Funções e Relações</vt:lpstr>
      <vt:lpstr>Funções e Relações</vt:lpstr>
      <vt:lpstr>Grafos</vt:lpstr>
      <vt:lpstr>Grafos</vt:lpstr>
      <vt:lpstr>Grafos</vt:lpstr>
      <vt:lpstr>Grafos</vt:lpstr>
      <vt:lpstr>Grafos</vt:lpstr>
      <vt:lpstr>Grafos</vt:lpstr>
      <vt:lpstr>Grafos</vt:lpstr>
      <vt:lpstr>Grafos</vt:lpstr>
      <vt:lpstr>Grafos</vt:lpstr>
      <vt:lpstr>Cadeias e Linguagens</vt:lpstr>
      <vt:lpstr>Cadeias e Linguagens</vt:lpstr>
      <vt:lpstr>Cadeias e Linguagens</vt:lpstr>
      <vt:lpstr>Cadeias e Linguagens</vt:lpstr>
      <vt:lpstr>Cadeias e Linguagens</vt:lpstr>
      <vt:lpstr>Cadeias e Linguagens</vt:lpstr>
      <vt:lpstr>Cadeias e Linguagens</vt:lpstr>
      <vt:lpstr>Cadeias e Linguagens</vt:lpstr>
      <vt:lpstr>Cadeias e Linguagens</vt:lpstr>
      <vt:lpstr>Lógica Booleana</vt:lpstr>
      <vt:lpstr>Lógica Booleana</vt:lpstr>
      <vt:lpstr>Lógica Booleana</vt:lpstr>
      <vt:lpstr>Lógica Booleana</vt:lpstr>
      <vt:lpstr>Lógica Booleana</vt:lpstr>
      <vt:lpstr>Lógica Booleana</vt:lpstr>
      <vt:lpstr>Lógica Booleana</vt:lpstr>
      <vt:lpstr>Lógica Booleana</vt:lpstr>
      <vt:lpstr>Lógica Booleana</vt:lpstr>
      <vt:lpstr>Definições, Teoremas e Provas</vt:lpstr>
      <vt:lpstr>Definições, Teoremas e Provas</vt:lpstr>
      <vt:lpstr>Definições, Teoremas e Provas</vt:lpstr>
      <vt:lpstr>Definições, Teoremas e Provas</vt:lpstr>
      <vt:lpstr>Definições, Teoremas e Provas</vt:lpstr>
      <vt:lpstr>Definições, Teoremas e Provas</vt:lpstr>
      <vt:lpstr>Definições, Teoremas e Provas</vt:lpstr>
      <vt:lpstr>Definições, Teoremas e Provas</vt:lpstr>
      <vt:lpstr>Definições, Teoremas e Provas</vt:lpstr>
      <vt:lpstr>Definições, Teoremas e Provas</vt:lpstr>
      <vt:lpstr>Definições, Teoremas e Provas</vt:lpstr>
      <vt:lpstr>Definições, Teoremas e Provas</vt:lpstr>
      <vt:lpstr>Definições, Teoremas e Provas</vt:lpstr>
      <vt:lpstr>Definições, Teoremas e Provas</vt:lpstr>
      <vt:lpstr>Definições, Teoremas e Provas</vt:lpstr>
      <vt:lpstr>Definições, Teoremas e Provas</vt:lpstr>
      <vt:lpstr>Tipos de Provas: Prova por construção</vt:lpstr>
      <vt:lpstr>Tipos de Provas: Prova por construção</vt:lpstr>
      <vt:lpstr>Tipos de Provas: Prova por contradição</vt:lpstr>
      <vt:lpstr>Tipos de Provas: Prova por contradição</vt:lpstr>
      <vt:lpstr>Tipos de Provas: Prova por contradição</vt:lpstr>
      <vt:lpstr>Tipos de Provas: Prova por contradição</vt:lpstr>
      <vt:lpstr>Tipos de Provas: Prova por indução</vt:lpstr>
      <vt:lpstr>Tipos de Provas: Prova por indução</vt:lpstr>
      <vt:lpstr>Tipos de Provas: Prova por indução</vt:lpstr>
      <vt:lpstr>Tipos de Provas: Prova por indução</vt:lpstr>
      <vt:lpstr>Tipos de Provas: Prova por indução</vt:lpstr>
      <vt:lpstr>Tipos de Provas: Prova por indução</vt:lpstr>
      <vt:lpstr>Tipos de Provas: Prova por indução</vt:lpstr>
      <vt:lpstr>Tipos de Provas: Prova por indução</vt:lpstr>
      <vt:lpstr>Tipos de Provas: Prova por indução</vt:lpstr>
      <vt:lpstr>Tipos de Provas: Prova por indução</vt:lpstr>
      <vt:lpstr>Tipos de Provas: Prova por indução</vt:lpstr>
      <vt:lpstr>Tipos de Provas: Prova por indução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Diego Kasuo</dc:creator>
  <cp:lastModifiedBy>Diego Kasuo</cp:lastModifiedBy>
  <cp:revision>119</cp:revision>
  <dcterms:created xsi:type="dcterms:W3CDTF">2018-09-08T13:51:10Z</dcterms:created>
  <dcterms:modified xsi:type="dcterms:W3CDTF">2021-09-15T18:42:28Z</dcterms:modified>
</cp:coreProperties>
</file>