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39"/>
  </p:notesMasterIdLst>
  <p:sldIdLst>
    <p:sldId id="257" r:id="rId2"/>
    <p:sldId id="310" r:id="rId3"/>
    <p:sldId id="322" r:id="rId4"/>
    <p:sldId id="311" r:id="rId5"/>
    <p:sldId id="312" r:id="rId6"/>
    <p:sldId id="313" r:id="rId7"/>
    <p:sldId id="314" r:id="rId8"/>
    <p:sldId id="323" r:id="rId9"/>
    <p:sldId id="325" r:id="rId10"/>
    <p:sldId id="326" r:id="rId11"/>
    <p:sldId id="327" r:id="rId12"/>
    <p:sldId id="328" r:id="rId13"/>
    <p:sldId id="315" r:id="rId14"/>
    <p:sldId id="324" r:id="rId15"/>
    <p:sldId id="317" r:id="rId16"/>
    <p:sldId id="318" r:id="rId17"/>
    <p:sldId id="329" r:id="rId18"/>
    <p:sldId id="330" r:id="rId19"/>
    <p:sldId id="331" r:id="rId20"/>
    <p:sldId id="332" r:id="rId21"/>
    <p:sldId id="333" r:id="rId22"/>
    <p:sldId id="334" r:id="rId23"/>
    <p:sldId id="335" r:id="rId24"/>
    <p:sldId id="336" r:id="rId25"/>
    <p:sldId id="337" r:id="rId26"/>
    <p:sldId id="338" r:id="rId27"/>
    <p:sldId id="340" r:id="rId28"/>
    <p:sldId id="341" r:id="rId29"/>
    <p:sldId id="339" r:id="rId30"/>
    <p:sldId id="342" r:id="rId31"/>
    <p:sldId id="343" r:id="rId32"/>
    <p:sldId id="344" r:id="rId33"/>
    <p:sldId id="345" r:id="rId34"/>
    <p:sldId id="346" r:id="rId35"/>
    <p:sldId id="347" r:id="rId36"/>
    <p:sldId id="348" r:id="rId37"/>
    <p:sldId id="349" r:id="rId3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6" d="100"/>
          <a:sy n="86" d="100"/>
        </p:scale>
        <p:origin x="-906" y="6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3A1F48-C695-4574-ABAB-A6E74BF08A18}" type="datetimeFigureOut">
              <a:rPr lang="pt-BR" smtClean="0"/>
              <a:t>01/10/2019</a:t>
            </a:fld>
            <a:endParaRPr lang="pt-B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pt-B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4DA42-66CE-4264-9AF5-8F6019F1D8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8482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24DA42-66CE-4264-9AF5-8F6019F1D8A0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0771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7E91F4E-9D59-4789-B13D-53DBCC160B73}" type="datetime1">
              <a:rPr lang="pt-BR" smtClean="0"/>
              <a:t>01/10/2019</a:t>
            </a:fld>
            <a:endParaRPr lang="pt-BR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AFA72B-820C-406E-BDE1-764A64E58B7C}" type="datetime1">
              <a:rPr lang="pt-BR" smtClean="0"/>
              <a:t>01/10/2019</a:t>
            </a:fld>
            <a:endParaRPr lang="pt-B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57853F-F9D0-489E-8E16-B9A78A4DCC63}" type="datetime1">
              <a:rPr lang="pt-BR" smtClean="0"/>
              <a:t>01/10/2019</a:t>
            </a:fld>
            <a:endParaRPr lang="pt-B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036298-7DFF-46F8-A77B-F9AF7ADB2CCC}" type="datetime1">
              <a:rPr lang="pt-BR" smtClean="0"/>
              <a:t>01/10/2019</a:t>
            </a:fld>
            <a:endParaRPr lang="pt-B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8C665F-505B-453B-BB66-335744DC0DC4}" type="datetime1">
              <a:rPr lang="pt-BR" smtClean="0"/>
              <a:t>01/10/2019</a:t>
            </a:fld>
            <a:endParaRPr lang="pt-B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B480CD-D28B-4F05-AAFA-659EA17A6A80}" type="datetime1">
              <a:rPr lang="pt-BR" smtClean="0"/>
              <a:t>01/10/2019</a:t>
            </a:fld>
            <a:endParaRPr lang="pt-B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0A9645-D29B-405B-A53C-1FC3F7208956}" type="datetime1">
              <a:rPr lang="pt-BR" smtClean="0"/>
              <a:t>01/10/2019</a:t>
            </a:fld>
            <a:endParaRPr lang="pt-B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D5A4F69-51C6-416F-B706-CBA4B420426F}" type="datetime1">
              <a:rPr lang="pt-BR" smtClean="0"/>
              <a:t>01/10/2019</a:t>
            </a:fld>
            <a:endParaRPr lang="pt-B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5FDE5F7-E3C6-44C7-A846-6375C2004CE4}" type="datetime1">
              <a:rPr lang="pt-BR" smtClean="0"/>
              <a:t>01/10/2019</a:t>
            </a:fld>
            <a:endParaRPr lang="pt-B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C7530E5-26A2-4342-A0DD-E0CF6EC94FBA}" type="datetime1">
              <a:rPr lang="pt-BR" smtClean="0"/>
              <a:t>01/10/2019</a:t>
            </a:fld>
            <a:endParaRPr lang="pt-B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86816C1-72D7-4CD8-9BAE-7A9A8825E773}" type="datetime1">
              <a:rPr lang="pt-BR" smtClean="0"/>
              <a:t>01/10/2019</a:t>
            </a:fld>
            <a:endParaRPr lang="pt-B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1E2A5B6-6134-47CB-9619-059448083B67}" type="datetime1">
              <a:rPr lang="pt-BR" smtClean="0"/>
              <a:t>01/10/2019</a:t>
            </a:fld>
            <a:endParaRPr lang="pt-BR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3034070-DF4D-47B3-9DA5-0F1F89D31949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4.pn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3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7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39.png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6.png"/><Relationship Id="rId4" Type="http://schemas.openxmlformats.org/officeDocument/2006/relationships/image" Target="../media/image4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7.png"/><Relationship Id="rId7" Type="http://schemas.openxmlformats.org/officeDocument/2006/relationships/image" Target="../media/image50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4.png"/><Relationship Id="rId4" Type="http://schemas.openxmlformats.org/officeDocument/2006/relationships/image" Target="../media/image5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64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31.png"/><Relationship Id="rId4" Type="http://schemas.openxmlformats.org/officeDocument/2006/relationships/image" Target="../media/image6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6.png"/><Relationship Id="rId7" Type="http://schemas.openxmlformats.org/officeDocument/2006/relationships/image" Target="../media/image69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36.png"/><Relationship Id="rId10" Type="http://schemas.openxmlformats.org/officeDocument/2006/relationships/image" Target="../media/image72.png"/><Relationship Id="rId4" Type="http://schemas.openxmlformats.org/officeDocument/2006/relationships/image" Target="../media/image34.png"/><Relationship Id="rId9" Type="http://schemas.openxmlformats.org/officeDocument/2006/relationships/image" Target="../media/image71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3.png"/><Relationship Id="rId7" Type="http://schemas.openxmlformats.org/officeDocument/2006/relationships/image" Target="../media/image3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6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Modelagem no espaço de estados</a:t>
            </a:r>
          </a:p>
          <a:p>
            <a:r>
              <a:rPr lang="pt-BR" dirty="0" smtClean="0"/>
              <a:t>Modelagem matemática de sistemas mecânicos 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788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10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Modelagem no espaço de estados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96751"/>
            <a:ext cx="2376264" cy="5324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131840" y="1481328"/>
            <a:ext cx="5554960" cy="4525963"/>
          </a:xfrm>
        </p:spPr>
        <p:txBody>
          <a:bodyPr/>
          <a:lstStyle/>
          <a:p>
            <a:r>
              <a:rPr lang="pt-BR" dirty="0" smtClean="0"/>
              <a:t> As variáveis para descrever o movimento de translação são: aceleração, velocidade e deslocamento.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A equação que descreve a fig. 2.15 é:</a:t>
            </a:r>
          </a:p>
          <a:p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345671"/>
            <a:ext cx="5231160" cy="11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5445224"/>
            <a:ext cx="3809325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7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11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Modelagem no espaço de estados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96751"/>
            <a:ext cx="2376264" cy="5324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131840" y="1481328"/>
            <a:ext cx="5554960" cy="4525963"/>
          </a:xfrm>
        </p:spPr>
        <p:txBody>
          <a:bodyPr/>
          <a:lstStyle/>
          <a:p>
            <a:r>
              <a:rPr lang="pt-BR" dirty="0" smtClean="0"/>
              <a:t> Força na mola para uma deformação pequena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Fricção viscosa: Força de fricção</a:t>
            </a:r>
          </a:p>
          <a:p>
            <a:endParaRPr lang="pt-B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348880"/>
            <a:ext cx="2592288" cy="992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3266" y="4725144"/>
            <a:ext cx="2952328" cy="151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321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12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Modelagem no espaço de estados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96751"/>
            <a:ext cx="2376264" cy="5324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1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3131840" y="1481328"/>
                <a:ext cx="5554960" cy="4525963"/>
              </a:xfrm>
            </p:spPr>
            <p:txBody>
              <a:bodyPr/>
              <a:lstStyle/>
              <a:p>
                <a:r>
                  <a:rPr lang="pt-BR" dirty="0" smtClean="0"/>
                  <a:t> Equação geral:</a:t>
                </a:r>
              </a:p>
              <a:p>
                <a:endParaRPr lang="pt-BR" dirty="0" smtClean="0"/>
              </a:p>
              <a:p>
                <a:endParaRPr lang="pt-BR" dirty="0"/>
              </a:p>
              <a:p>
                <a:endParaRPr lang="pt-BR" dirty="0" smtClean="0"/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𝑚</m:t>
                    </m:r>
                    <m:acc>
                      <m:accPr>
                        <m:chr m:val="̈"/>
                        <m:ctrlPr>
                          <a:rPr lang="pt-BR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pt-BR" b="0" i="0" smtClean="0">
                        <a:latin typeface="Cambria Math"/>
                      </a:rPr>
                      <m:t>=−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/>
                      </a:rPr>
                      <m:t>b</m:t>
                    </m:r>
                    <m:acc>
                      <m:accPr>
                        <m:chr m:val="̇"/>
                        <m:ctrlPr>
                          <a:rPr lang="pt-BR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/>
                          </a:rPr>
                          <m:t>𝑦</m:t>
                        </m:r>
                        <m:r>
                          <a:rPr lang="pt-BR" b="0" i="1" smtClean="0">
                            <a:latin typeface="Cambria Math"/>
                          </a:rPr>
                          <m:t>−</m:t>
                        </m:r>
                        <m:r>
                          <a:rPr lang="pt-BR" b="0" i="1" smtClean="0">
                            <a:latin typeface="Cambria Math"/>
                          </a:rPr>
                          <m:t>𝑘𝑦</m:t>
                        </m:r>
                        <m:r>
                          <a:rPr lang="pt-BR" b="0" i="1" smtClean="0">
                            <a:latin typeface="Cambria Math"/>
                          </a:rPr>
                          <m:t>+</m:t>
                        </m:r>
                        <m:r>
                          <a:rPr lang="pt-BR" b="0" i="1" smtClean="0">
                            <a:latin typeface="Cambria Math"/>
                          </a:rPr>
                          <m:t>𝑢</m:t>
                        </m:r>
                      </m:e>
                    </m:acc>
                  </m:oMath>
                </a14:m>
                <a:endParaRPr lang="pt-BR" dirty="0" smtClean="0"/>
              </a:p>
              <a:p>
                <a:r>
                  <a:rPr lang="pt-BR" dirty="0" smtClean="0"/>
                  <a:t>Reorganizando: </a:t>
                </a:r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2" name="1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31840" y="1481328"/>
                <a:ext cx="5554960" cy="4525963"/>
              </a:xfrm>
              <a:blipFill rotWithShape="1">
                <a:blip r:embed="rId3"/>
                <a:stretch>
                  <a:fillRect t="-12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3266" y="1988840"/>
            <a:ext cx="2304256" cy="1124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160" y="4260286"/>
            <a:ext cx="4453766" cy="1010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831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13</a:t>
            </a:fld>
            <a:endParaRPr lang="pt-B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48680"/>
            <a:ext cx="7560840" cy="5885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71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14</a:t>
            </a:fld>
            <a:endParaRPr lang="pt-B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713"/>
          <a:stretch/>
        </p:blipFill>
        <p:spPr bwMode="auto">
          <a:xfrm>
            <a:off x="1087378" y="3552368"/>
            <a:ext cx="7704857" cy="2302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899591" y="692696"/>
            <a:ext cx="72728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Duas variáveis de estado (Sistema de segunda ordem): deslocamento e velocidade:</a:t>
            </a:r>
          </a:p>
          <a:p>
            <a:endParaRPr lang="pt-BR" dirty="0" smtClean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325" y="1412776"/>
            <a:ext cx="17145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1115616" y="2209185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Obtemos que: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6 CuadroTexto"/>
              <p:cNvSpPr txBox="1"/>
              <p:nvPr/>
            </p:nvSpPr>
            <p:spPr>
              <a:xfrm>
                <a:off x="3912695" y="2617948"/>
                <a:ext cx="15513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pt-BR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̈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i="1"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pt-BR" b="0" i="1" smtClean="0">
                          <a:latin typeface="Cambria Math"/>
                        </a:rPr>
                        <m:t> (</m:t>
                      </m:r>
                      <m:r>
                        <a:rPr lang="pt-BR" b="0" i="1" smtClean="0">
                          <a:latin typeface="Cambria Math"/>
                        </a:rPr>
                        <m:t>𝑡</m:t>
                      </m:r>
                      <m:r>
                        <a:rPr lang="pt-B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695" y="2617948"/>
                <a:ext cx="1551386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11 CuadroTexto"/>
              <p:cNvSpPr txBox="1"/>
              <p:nvPr/>
            </p:nvSpPr>
            <p:spPr>
              <a:xfrm>
                <a:off x="1115615" y="3153656"/>
                <a:ext cx="35727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Colocando em evidência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pt-BR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pt-BR" dirty="0" smtClean="0"/>
                  <a:t>:</a:t>
                </a:r>
                <a:endParaRPr lang="pt-BR" dirty="0"/>
              </a:p>
            </p:txBody>
          </p:sp>
        </mc:Choice>
        <mc:Fallback xmlns="">
          <p:sp>
            <p:nvSpPr>
              <p:cNvPr id="12" name="1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5" y="3153656"/>
                <a:ext cx="3572773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365" t="-6557" r="-512" b="-2623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871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15</a:t>
            </a:fld>
            <a:endParaRPr lang="pt-BR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73124"/>
            <a:ext cx="8079298" cy="554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603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16</a:t>
            </a:fld>
            <a:endParaRPr lang="pt-B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630" b="9072"/>
          <a:stretch/>
        </p:blipFill>
        <p:spPr bwMode="auto">
          <a:xfrm>
            <a:off x="827584" y="4005064"/>
            <a:ext cx="8079298" cy="195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03" y="836712"/>
            <a:ext cx="8060220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604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lei fundamental que governa os sistemas mecânicos é a segunda </a:t>
            </a:r>
            <a:r>
              <a:rPr lang="pt-BR" dirty="0" err="1" smtClean="0"/>
              <a:t>Ley</a:t>
            </a:r>
            <a:r>
              <a:rPr lang="pt-BR" dirty="0" smtClean="0"/>
              <a:t> de Newton.</a:t>
            </a:r>
          </a:p>
          <a:p>
            <a:r>
              <a:rPr lang="pt-BR" dirty="0" smtClean="0"/>
              <a:t>Exemplo:</a:t>
            </a:r>
          </a:p>
          <a:p>
            <a:endParaRPr lang="pt-B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17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pt-BR" dirty="0" smtClean="0"/>
              <a:t>Modelagem matemática de sistemas mecânicos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41"/>
          <a:stretch/>
        </p:blipFill>
        <p:spPr bwMode="auto">
          <a:xfrm>
            <a:off x="539552" y="2780928"/>
            <a:ext cx="8315325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876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sistemas translacionais, a segunda Lei de Newton diz que:</a:t>
            </a:r>
          </a:p>
          <a:p>
            <a:endParaRPr lang="pt-B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18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Modelagem matemática de sistemas mecânicos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376" y="3068960"/>
            <a:ext cx="6069990" cy="3154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449835"/>
            <a:ext cx="13716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401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Aplicando a segunda lei de Newton temos: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Aplicando a transformada de Laplace com condições iniciais zero.</a:t>
            </a:r>
          </a:p>
          <a:p>
            <a:endParaRPr lang="pt-B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19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Modelagem matemática de sistemas mecânicos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2176683"/>
            <a:ext cx="371475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950" y="2998769"/>
            <a:ext cx="332422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301208"/>
            <a:ext cx="34861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4262" y="5120233"/>
            <a:ext cx="3219657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495" y="5821563"/>
            <a:ext cx="4283988" cy="60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103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2</a:t>
            </a:fld>
            <a:endParaRPr lang="pt-BR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Modelagem no espaço de estados</a:t>
            </a:r>
            <a:endParaRPr lang="pt-BR" dirty="0"/>
          </a:p>
        </p:txBody>
      </p:sp>
      <p:sp>
        <p:nvSpPr>
          <p:cNvPr id="2" name="1 CuadroTexto"/>
          <p:cNvSpPr txBox="1"/>
          <p:nvPr/>
        </p:nvSpPr>
        <p:spPr>
          <a:xfrm rot="10800000" flipV="1">
            <a:off x="701787" y="1268760"/>
            <a:ext cx="775792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 smtClean="0"/>
              <a:t>Estado</a:t>
            </a:r>
            <a:r>
              <a:rPr lang="pt-BR" sz="2000" dirty="0" smtClean="0"/>
              <a:t>: De um sistema dinâmico é o menor conjunto de variáveis, tais que o conhecimento dessas varáveis em t=t0 junto ao conhecimento de entrada t</a:t>
            </a:r>
            <a:r>
              <a:rPr lang="es-CO" sz="2000" dirty="0" smtClean="0"/>
              <a:t>&gt;=t0, determina completamente o </a:t>
            </a:r>
            <a:r>
              <a:rPr lang="pt-BR" sz="2000" dirty="0" smtClean="0"/>
              <a:t>comportamento</a:t>
            </a:r>
            <a:r>
              <a:rPr lang="es-CO" sz="2000" dirty="0" smtClean="0"/>
              <a:t> do sistema para </a:t>
            </a:r>
            <a:r>
              <a:rPr lang="pt-BR" sz="2000" dirty="0" smtClean="0"/>
              <a:t>qualquer</a:t>
            </a:r>
            <a:r>
              <a:rPr lang="es-CO" sz="2000" dirty="0" smtClean="0"/>
              <a:t> </a:t>
            </a:r>
            <a:r>
              <a:rPr lang="pt-BR" sz="2000" dirty="0"/>
              <a:t>t </a:t>
            </a:r>
            <a:r>
              <a:rPr lang="es-CO" sz="2000" dirty="0"/>
              <a:t>&gt;=</a:t>
            </a:r>
            <a:r>
              <a:rPr lang="es-CO" sz="2000" dirty="0" smtClean="0"/>
              <a:t>t0</a:t>
            </a:r>
          </a:p>
          <a:p>
            <a:pPr algn="just"/>
            <a:endParaRPr lang="es-CO" sz="2000" dirty="0" smtClean="0"/>
          </a:p>
          <a:p>
            <a:pPr algn="just"/>
            <a:r>
              <a:rPr lang="es-CO" sz="2000" b="1" dirty="0" err="1" smtClean="0"/>
              <a:t>Variáveis</a:t>
            </a:r>
            <a:r>
              <a:rPr lang="es-CO" sz="2000" b="1" dirty="0" smtClean="0"/>
              <a:t> de estado</a:t>
            </a:r>
            <a:r>
              <a:rPr lang="es-CO" sz="2000" dirty="0" smtClean="0"/>
              <a:t>: x1,x2,x3,…</a:t>
            </a:r>
            <a:r>
              <a:rPr lang="es-CO" sz="2000" dirty="0" err="1" smtClean="0"/>
              <a:t>xn</a:t>
            </a:r>
            <a:endParaRPr lang="es-CO" sz="2000" dirty="0" smtClean="0"/>
          </a:p>
          <a:p>
            <a:pPr algn="just"/>
            <a:endParaRPr lang="es-CO" sz="2000" dirty="0" smtClean="0"/>
          </a:p>
          <a:p>
            <a:pPr algn="just"/>
            <a:r>
              <a:rPr lang="es-CO" sz="2000" b="1" dirty="0" err="1" smtClean="0"/>
              <a:t>Vetor</a:t>
            </a:r>
            <a:r>
              <a:rPr lang="es-CO" sz="2000" b="1" dirty="0" smtClean="0"/>
              <a:t> de estado:</a:t>
            </a:r>
            <a:r>
              <a:rPr lang="es-CO" sz="2000" dirty="0" smtClean="0"/>
              <a:t> n </a:t>
            </a:r>
            <a:r>
              <a:rPr lang="es-CO" sz="2000" dirty="0" err="1" smtClean="0"/>
              <a:t>variáveis</a:t>
            </a:r>
            <a:r>
              <a:rPr lang="es-CO" sz="2000" dirty="0" smtClean="0"/>
              <a:t> de estado forman </a:t>
            </a:r>
            <a:r>
              <a:rPr lang="es-CO" sz="2000" dirty="0" err="1" smtClean="0"/>
              <a:t>um</a:t>
            </a:r>
            <a:r>
              <a:rPr lang="es-CO" sz="2000" dirty="0" smtClean="0"/>
              <a:t> </a:t>
            </a:r>
            <a:r>
              <a:rPr lang="es-CO" sz="2000" dirty="0" err="1" smtClean="0"/>
              <a:t>vetor</a:t>
            </a:r>
            <a:r>
              <a:rPr lang="es-CO" sz="2000" dirty="0" smtClean="0"/>
              <a:t> </a:t>
            </a:r>
            <a:r>
              <a:rPr lang="es-CO" sz="2000" b="1" dirty="0" smtClean="0"/>
              <a:t>x </a:t>
            </a:r>
            <a:r>
              <a:rPr lang="es-CO" sz="2000" b="1" dirty="0" err="1" smtClean="0"/>
              <a:t>com</a:t>
            </a:r>
            <a:r>
              <a:rPr lang="es-CO" sz="2000" b="1" dirty="0" smtClean="0"/>
              <a:t> n componentes</a:t>
            </a:r>
          </a:p>
          <a:p>
            <a:pPr algn="just"/>
            <a:endParaRPr lang="es-CO" sz="2000" b="1" dirty="0"/>
          </a:p>
          <a:p>
            <a:pPr algn="just"/>
            <a:r>
              <a:rPr lang="es-CO" sz="2000" b="1" dirty="0" err="1" smtClean="0"/>
              <a:t>Equa</a:t>
            </a:r>
            <a:r>
              <a:rPr lang="pt-BR" sz="2000" b="1" dirty="0" err="1" smtClean="0"/>
              <a:t>ções</a:t>
            </a:r>
            <a:r>
              <a:rPr lang="pt-BR" sz="2000" b="1" dirty="0" smtClean="0"/>
              <a:t> no espaço de estados: </a:t>
            </a:r>
            <a:r>
              <a:rPr lang="pt-BR" sz="2000" dirty="0" smtClean="0"/>
              <a:t>variáveis de entrada, variáveis de saída e variáveis de estado. Um sistema dinâmico deve ter elementos que memorizem (integradores) os valores de entrada para t</a:t>
            </a:r>
            <a:r>
              <a:rPr lang="es-CO" sz="2000" dirty="0" smtClean="0"/>
              <a:t>&gt;=t1.</a:t>
            </a:r>
            <a:endParaRPr lang="es-CO" sz="2000" b="1" dirty="0" smtClean="0"/>
          </a:p>
          <a:p>
            <a:pPr algn="just"/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414663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Encontramos a função de transferência:</a:t>
            </a:r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Em seguida obteremos o modelo em espaço de estados:</a:t>
            </a:r>
          </a:p>
          <a:p>
            <a:endParaRPr lang="pt-B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20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Modelagem matemática de sistemas mecânicos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204864"/>
            <a:ext cx="49625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4" y="3861048"/>
            <a:ext cx="332422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4082362" y="4801169"/>
            <a:ext cx="11054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Com a forma padrão</a:t>
            </a:r>
            <a:endParaRPr lang="pt-BR" dirty="0"/>
          </a:p>
        </p:txBody>
      </p:sp>
      <p:cxnSp>
        <p:nvCxnSpPr>
          <p:cNvPr id="8" name="7 Conector recto de flecha"/>
          <p:cNvCxnSpPr/>
          <p:nvPr/>
        </p:nvCxnSpPr>
        <p:spPr>
          <a:xfrm>
            <a:off x="4427984" y="4337298"/>
            <a:ext cx="864096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803" y="4813548"/>
            <a:ext cx="31337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10 CuadroTexto"/>
          <p:cNvSpPr txBox="1"/>
          <p:nvPr/>
        </p:nvSpPr>
        <p:spPr>
          <a:xfrm>
            <a:off x="5617449" y="4120366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Equação diferencial</a:t>
            </a:r>
            <a:endParaRPr lang="pt-BR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527" y="4885779"/>
            <a:ext cx="33909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12 Conector recto de flecha"/>
          <p:cNvCxnSpPr/>
          <p:nvPr/>
        </p:nvCxnSpPr>
        <p:spPr>
          <a:xfrm>
            <a:off x="3884910" y="5123110"/>
            <a:ext cx="183034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>
            <a:off x="5109046" y="5061332"/>
            <a:ext cx="183034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58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Usando a equação 2.34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21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Modelagem matemática de sistemas mecânicos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557" y="4221088"/>
            <a:ext cx="3913427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5 Conector recto de flecha"/>
          <p:cNvCxnSpPr/>
          <p:nvPr/>
        </p:nvCxnSpPr>
        <p:spPr>
          <a:xfrm>
            <a:off x="5635999" y="2363398"/>
            <a:ext cx="6569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546" y="2060848"/>
            <a:ext cx="5983029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2" y="4509120"/>
            <a:ext cx="3520391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10 Conector angular"/>
          <p:cNvCxnSpPr>
            <a:stCxn id="5124" idx="3"/>
          </p:cNvCxnSpPr>
          <p:nvPr/>
        </p:nvCxnSpPr>
        <p:spPr>
          <a:xfrm>
            <a:off x="6970575" y="3032956"/>
            <a:ext cx="481745" cy="147616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>
            <a:endCxn id="5125" idx="1"/>
          </p:cNvCxnSpPr>
          <p:nvPr/>
        </p:nvCxnSpPr>
        <p:spPr>
          <a:xfrm>
            <a:off x="4644008" y="5085184"/>
            <a:ext cx="50405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459" y="1679848"/>
            <a:ext cx="33909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459" y="2039081"/>
            <a:ext cx="31337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443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partir da equação 2.36 temos:</a:t>
            </a:r>
            <a:endParaRPr lang="pt-B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22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Modelagem matemática de sistemas mecânicos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755576" y="435581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Eq. 2.36</a:t>
            </a:r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08867"/>
            <a:ext cx="3701790" cy="2139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26" y="5291535"/>
            <a:ext cx="7904346" cy="1566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5043812" y="1856106"/>
            <a:ext cx="2696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Resultado anterior</a:t>
            </a:r>
            <a:endParaRPr lang="pt-BR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812" y="2864998"/>
            <a:ext cx="3809586" cy="1682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209" y="4540478"/>
            <a:ext cx="3368952" cy="1102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7 Conector recto de flecha"/>
          <p:cNvCxnSpPr/>
          <p:nvPr/>
        </p:nvCxnSpPr>
        <p:spPr>
          <a:xfrm flipH="1">
            <a:off x="321089" y="4113205"/>
            <a:ext cx="5064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15 Conector angular"/>
          <p:cNvCxnSpPr/>
          <p:nvPr/>
        </p:nvCxnSpPr>
        <p:spPr>
          <a:xfrm rot="16200000" flipH="1">
            <a:off x="-595729" y="5030022"/>
            <a:ext cx="2268124" cy="43449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/>
          <p:nvPr/>
        </p:nvCxnSpPr>
        <p:spPr>
          <a:xfrm>
            <a:off x="755578" y="6381329"/>
            <a:ext cx="50405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18" y="2521843"/>
            <a:ext cx="31337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492" y="2204864"/>
            <a:ext cx="33909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456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Dos resultados anteriores temos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A equação de saída é:</a:t>
            </a:r>
          </a:p>
          <a:p>
            <a:endParaRPr lang="pt-BR" dirty="0"/>
          </a:p>
          <a:p>
            <a:r>
              <a:rPr lang="pt-BR" dirty="0" smtClean="0"/>
              <a:t>Ou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23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Modelagem matemática de sistemas mecânicos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14" y="2095979"/>
            <a:ext cx="3520391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324" y="3861048"/>
            <a:ext cx="145732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7" y="4922535"/>
            <a:ext cx="6135446" cy="1743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946145"/>
            <a:ext cx="5150892" cy="1342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5265203"/>
            <a:ext cx="2505382" cy="105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757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</a:p>
          <a:p>
            <a:endParaRPr lang="pt-B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24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Modelagem matemática de sistemas mecânicos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25085"/>
            <a:ext cx="8388424" cy="1691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19" y="3659309"/>
            <a:ext cx="3418667" cy="3128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659309"/>
            <a:ext cx="3449599" cy="3124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23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25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Modelagem matemática de sistemas mecânicos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911"/>
          <a:stretch/>
        </p:blipFill>
        <p:spPr bwMode="auto">
          <a:xfrm>
            <a:off x="529208" y="1354767"/>
            <a:ext cx="8229600" cy="1362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51" y="2967015"/>
            <a:ext cx="3923524" cy="3590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39" t="62686" r="41103"/>
          <a:stretch/>
        </p:blipFill>
        <p:spPr bwMode="auto">
          <a:xfrm>
            <a:off x="4644008" y="3933056"/>
            <a:ext cx="1658984" cy="735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7 Conector angular"/>
          <p:cNvCxnSpPr/>
          <p:nvPr/>
        </p:nvCxnSpPr>
        <p:spPr>
          <a:xfrm rot="10800000">
            <a:off x="1979712" y="2852936"/>
            <a:ext cx="3384376" cy="122413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>
            <a:off x="1979711" y="2852936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50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movimento rotacional da haste do pêndulo em torno de seu centro de gravide:</a:t>
            </a:r>
            <a:endParaRPr lang="pt-B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26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Modelagem matemática de sistemas mecânicos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564904"/>
            <a:ext cx="4536504" cy="4109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835" y="5445224"/>
            <a:ext cx="423047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39" t="62686" r="41103"/>
          <a:stretch/>
        </p:blipFill>
        <p:spPr bwMode="auto">
          <a:xfrm>
            <a:off x="5724128" y="4223629"/>
            <a:ext cx="1658984" cy="735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Rectángulo"/>
          <p:cNvSpPr/>
          <p:nvPr/>
        </p:nvSpPr>
        <p:spPr>
          <a:xfrm>
            <a:off x="4249973" y="2420888"/>
            <a:ext cx="41623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A lei de Newton para o movimento de rotação estabelece que a </a:t>
            </a:r>
            <a:r>
              <a:rPr lang="pt-BR" dirty="0" smtClean="0"/>
              <a:t>soma </a:t>
            </a:r>
            <a:r>
              <a:rPr lang="pt-BR" dirty="0"/>
              <a:t>algébrica dos momentos ou pares </a:t>
            </a:r>
            <a:r>
              <a:rPr lang="pt-BR" dirty="0" smtClean="0"/>
              <a:t>ao redor </a:t>
            </a:r>
            <a:r>
              <a:rPr lang="pt-BR" dirty="0"/>
              <a:t>de um eixo fixo é igual ao produto da inercia pela </a:t>
            </a:r>
            <a:r>
              <a:rPr lang="pt-BR" dirty="0" smtClean="0"/>
              <a:t>aceleração </a:t>
            </a:r>
            <a:r>
              <a:rPr lang="pt-BR" dirty="0"/>
              <a:t>angular </a:t>
            </a:r>
            <a:r>
              <a:rPr lang="pt-BR" dirty="0" smtClean="0"/>
              <a:t>ao redor </a:t>
            </a:r>
            <a:r>
              <a:rPr lang="pt-BR" dirty="0"/>
              <a:t>do eixo.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5509654" y="5085181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Momento=F </a:t>
            </a:r>
            <a:r>
              <a:rPr lang="es-CO" dirty="0" smtClean="0"/>
              <a:t>*d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219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O </a:t>
            </a:r>
            <a:r>
              <a:rPr lang="pt-BR" dirty="0" smtClean="0"/>
              <a:t>movimento</a:t>
            </a:r>
            <a:r>
              <a:rPr lang="es-CO" dirty="0" smtClean="0"/>
              <a:t> horizontal do centro de </a:t>
            </a:r>
            <a:r>
              <a:rPr lang="pt-BR" dirty="0" smtClean="0"/>
              <a:t>gravidade</a:t>
            </a:r>
            <a:r>
              <a:rPr lang="es-CO" dirty="0" smtClean="0"/>
              <a:t> da hasta do p</a:t>
            </a:r>
            <a:r>
              <a:rPr lang="pt-BR" dirty="0" err="1" smtClean="0"/>
              <a:t>êndulo</a:t>
            </a:r>
            <a:r>
              <a:rPr lang="pt-BR" dirty="0" smtClean="0"/>
              <a:t> é: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27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Modelagem matemática de sistemas mecânicos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694" y="4044061"/>
            <a:ext cx="22860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194" y="3068960"/>
            <a:ext cx="423047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39" t="62686" r="41103"/>
          <a:stretch/>
        </p:blipFill>
        <p:spPr bwMode="auto">
          <a:xfrm>
            <a:off x="6536730" y="2586289"/>
            <a:ext cx="1658984" cy="735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5940152" y="2293057"/>
            <a:ext cx="2680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Resultados anteriores:</a:t>
            </a:r>
            <a:endParaRPr lang="pt-BR" dirty="0"/>
          </a:p>
        </p:txBody>
      </p:sp>
      <p:sp>
        <p:nvSpPr>
          <p:cNvPr id="9" name="8 CuadroTexto"/>
          <p:cNvSpPr txBox="1"/>
          <p:nvPr/>
        </p:nvSpPr>
        <p:spPr>
          <a:xfrm>
            <a:off x="6372200" y="3810543"/>
            <a:ext cx="198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Resultado atual:</a:t>
            </a:r>
            <a:endParaRPr lang="pt-B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869" y="5880692"/>
            <a:ext cx="25336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77723"/>
            <a:ext cx="4536504" cy="4109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5242890" y="4739386"/>
            <a:ext cx="38493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movimento vertical do centro de gravidade da haste do pêndulo é: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846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movimento horizontal do carro é descrito por:</a:t>
            </a:r>
            <a:endParaRPr lang="pt-B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28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Modelagem matemática de sistemas mecânicos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77723"/>
            <a:ext cx="4536504" cy="4109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204864"/>
            <a:ext cx="2736304" cy="939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6 CuadroTexto"/>
              <p:cNvSpPr txBox="1"/>
              <p:nvPr/>
            </p:nvSpPr>
            <p:spPr>
              <a:xfrm>
                <a:off x="5364088" y="3648917"/>
                <a:ext cx="3096344" cy="17671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Como o pêndulo invertido deve ser mantido na posição vertical, então</a:t>
                </a:r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𝑠𝑒𝑛</m:t>
                    </m:r>
                    <m:r>
                      <a:rPr lang="pt-BR" b="0" i="1" smtClean="0">
                        <a:latin typeface="Cambria Math"/>
                      </a:rPr>
                      <m:t> 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𝜃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≑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pt-BR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func>
                    <m:r>
                      <a:rPr lang="pt-BR" b="0" i="1" smtClean="0">
                        <a:latin typeface="Cambria Math"/>
                        <a:ea typeface="Cambria Math"/>
                      </a:rPr>
                      <m:t>=1</m:t>
                    </m:r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  <a:ea typeface="Cambria Math"/>
                      </a:rPr>
                      <m:t>𝜃</m:t>
                    </m:r>
                    <m:acc>
                      <m:accPr>
                        <m:chr m:val="̇"/>
                        <m:ctrlPr>
                          <a:rPr lang="pt-BR" i="1" smtClean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pt-BR" i="1" smtClean="0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acc>
                    <m:r>
                      <a:rPr lang="pt-BR" b="0" i="1" smtClean="0">
                        <a:latin typeface="Cambria Math"/>
                        <a:ea typeface="Cambria Math"/>
                      </a:rPr>
                      <m:t>=0. </m:t>
                    </m:r>
                  </m:oMath>
                </a14:m>
                <a:r>
                  <a:rPr lang="pt-BR" dirty="0" smtClean="0"/>
                  <a:t> As equações podem ser linearizadas :</a:t>
                </a:r>
                <a:endParaRPr lang="pt-BR" dirty="0"/>
              </a:p>
            </p:txBody>
          </p:sp>
        </mc:Choice>
        <mc:Fallback xmlns="">
          <p:sp>
            <p:nvSpPr>
              <p:cNvPr id="7" name="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3648917"/>
                <a:ext cx="3096344" cy="1767150"/>
              </a:xfrm>
              <a:prstGeom prst="rect">
                <a:avLst/>
              </a:prstGeom>
              <a:blipFill rotWithShape="1">
                <a:blip r:embed="rId4"/>
                <a:stretch>
                  <a:fillRect l="-1772" t="-1730" r="-3346" b="-48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913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Equações linearizadas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  <a:p>
            <a:r>
              <a:rPr lang="pt-BR" dirty="0" smtClean="0"/>
              <a:t>Usando as equações 3.12 e 3.14  obtemos:</a:t>
            </a:r>
            <a:endParaRPr lang="pt-B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29</a:t>
            </a:fld>
            <a:endParaRPr lang="pt-BR"/>
          </a:p>
        </p:txBody>
      </p:sp>
      <p:sp>
        <p:nvSpPr>
          <p:cNvPr id="5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Modelagem matemática de sistemas mecânicos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5 CuadroTexto"/>
              <p:cNvSpPr txBox="1"/>
              <p:nvPr/>
            </p:nvSpPr>
            <p:spPr>
              <a:xfrm>
                <a:off x="2411760" y="2110341"/>
                <a:ext cx="4536504" cy="3821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S</a:t>
                </a:r>
                <a:r>
                  <a:rPr lang="pt-BR" dirty="0" smtClean="0"/>
                  <a:t>upondo: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𝑠𝑒𝑛</m:t>
                    </m:r>
                    <m:r>
                      <a:rPr lang="pt-BR" b="0" i="1" smtClean="0">
                        <a:latin typeface="Cambria Math"/>
                      </a:rPr>
                      <m:t> 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𝜃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≑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pt-BR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func>
                    <m:r>
                      <a:rPr lang="pt-BR" b="0" i="1" smtClean="0">
                        <a:latin typeface="Cambria Math"/>
                        <a:ea typeface="Cambria Math"/>
                      </a:rPr>
                      <m:t>=1</m:t>
                    </m:r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  <a:ea typeface="Cambria Math"/>
                      </a:rPr>
                      <m:t>𝜃</m:t>
                    </m:r>
                    <m:acc>
                      <m:accPr>
                        <m:chr m:val="̇"/>
                        <m:ctrlPr>
                          <a:rPr lang="pt-BR" i="1" smtClean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pt-BR" i="1" smtClean="0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acc>
                    <m:r>
                      <a:rPr lang="pt-BR" b="0" i="1" smtClean="0">
                        <a:latin typeface="Cambria Math"/>
                        <a:ea typeface="Cambria Math"/>
                      </a:rPr>
                      <m:t>=0. </m:t>
                    </m:r>
                  </m:oMath>
                </a14:m>
                <a:r>
                  <a:rPr lang="pt-BR" dirty="0" smtClean="0"/>
                  <a:t> </a:t>
                </a:r>
                <a:endParaRPr lang="pt-BR" dirty="0"/>
              </a:p>
            </p:txBody>
          </p:sp>
        </mc:Choice>
        <mc:Fallback xmlns="">
          <p:sp>
            <p:nvSpPr>
              <p:cNvPr id="6" name="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2110341"/>
                <a:ext cx="4536504" cy="382156"/>
              </a:xfrm>
              <a:prstGeom prst="rect">
                <a:avLst/>
              </a:prstGeom>
              <a:blipFill rotWithShape="1">
                <a:blip r:embed="rId2"/>
                <a:stretch>
                  <a:fillRect l="-1210" t="-3175" b="-253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01" y="2734559"/>
            <a:ext cx="3055279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239" y="2908176"/>
            <a:ext cx="2897113" cy="1468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90" y="3454639"/>
            <a:ext cx="22860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767" y="4298973"/>
            <a:ext cx="25336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10 CuadroTexto"/>
          <p:cNvSpPr txBox="1"/>
          <p:nvPr/>
        </p:nvSpPr>
        <p:spPr>
          <a:xfrm>
            <a:off x="609890" y="2549893"/>
            <a:ext cx="2680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Resultados anteriores:</a:t>
            </a:r>
            <a:endParaRPr lang="pt-BR" dirty="0"/>
          </a:p>
        </p:txBody>
      </p:sp>
      <p:sp>
        <p:nvSpPr>
          <p:cNvPr id="12" name="11 CuadroTexto"/>
          <p:cNvSpPr txBox="1"/>
          <p:nvPr/>
        </p:nvSpPr>
        <p:spPr>
          <a:xfrm>
            <a:off x="4843239" y="2492497"/>
            <a:ext cx="2350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Resultados </a:t>
            </a:r>
            <a:r>
              <a:rPr lang="pt-BR" dirty="0" err="1" smtClean="0"/>
              <a:t>atuales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8" name="7 CuadroTexto"/>
          <p:cNvSpPr txBox="1"/>
          <p:nvPr/>
        </p:nvSpPr>
        <p:spPr>
          <a:xfrm>
            <a:off x="3309417" y="309459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 (3.9)</a:t>
            </a:r>
            <a:endParaRPr lang="pt-BR" dirty="0"/>
          </a:p>
        </p:txBody>
      </p:sp>
      <p:sp>
        <p:nvSpPr>
          <p:cNvPr id="14" name="13 CuadroTexto"/>
          <p:cNvSpPr txBox="1"/>
          <p:nvPr/>
        </p:nvSpPr>
        <p:spPr>
          <a:xfrm>
            <a:off x="3461816" y="3616331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 (3.10)</a:t>
            </a:r>
            <a:endParaRPr lang="pt-BR" dirty="0"/>
          </a:p>
        </p:txBody>
      </p:sp>
      <p:sp>
        <p:nvSpPr>
          <p:cNvPr id="15" name="14 CuadroTexto"/>
          <p:cNvSpPr txBox="1"/>
          <p:nvPr/>
        </p:nvSpPr>
        <p:spPr>
          <a:xfrm>
            <a:off x="3491880" y="4376396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 (3.11)</a:t>
            </a:r>
            <a:endParaRPr lang="pt-BR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057" y="4745728"/>
            <a:ext cx="2013438" cy="691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16 CuadroTexto"/>
          <p:cNvSpPr txBox="1"/>
          <p:nvPr/>
        </p:nvSpPr>
        <p:spPr>
          <a:xfrm>
            <a:off x="3562495" y="4906848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 (3.12)</a:t>
            </a:r>
            <a:endParaRPr lang="pt-BR" dirty="0"/>
          </a:p>
        </p:txBody>
      </p:sp>
      <p:sp>
        <p:nvSpPr>
          <p:cNvPr id="18" name="17 CuadroTexto"/>
          <p:cNvSpPr txBox="1"/>
          <p:nvPr/>
        </p:nvSpPr>
        <p:spPr>
          <a:xfrm>
            <a:off x="7740352" y="2929288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 (3.13)</a:t>
            </a:r>
            <a:endParaRPr lang="pt-BR" dirty="0"/>
          </a:p>
        </p:txBody>
      </p:sp>
      <p:sp>
        <p:nvSpPr>
          <p:cNvPr id="20" name="19 CuadroTexto"/>
          <p:cNvSpPr txBox="1"/>
          <p:nvPr/>
        </p:nvSpPr>
        <p:spPr>
          <a:xfrm>
            <a:off x="7892752" y="3420876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 (3.14)</a:t>
            </a:r>
            <a:endParaRPr lang="pt-BR" dirty="0"/>
          </a:p>
        </p:txBody>
      </p:sp>
      <p:sp>
        <p:nvSpPr>
          <p:cNvPr id="21" name="20 CuadroTexto"/>
          <p:cNvSpPr txBox="1"/>
          <p:nvPr/>
        </p:nvSpPr>
        <p:spPr>
          <a:xfrm>
            <a:off x="7869021" y="3929641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 (3.15)</a:t>
            </a:r>
            <a:endParaRPr lang="pt-BR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940" y="5805264"/>
            <a:ext cx="2897372" cy="50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769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3</a:t>
            </a:fld>
            <a:endParaRPr lang="pt-BR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Modelagem no espaço de estados</a:t>
            </a:r>
            <a:endParaRPr lang="pt-BR" dirty="0"/>
          </a:p>
        </p:txBody>
      </p:sp>
      <p:sp>
        <p:nvSpPr>
          <p:cNvPr id="2" name="1 CuadroTexto"/>
          <p:cNvSpPr txBox="1"/>
          <p:nvPr/>
        </p:nvSpPr>
        <p:spPr>
          <a:xfrm rot="10800000" flipV="1">
            <a:off x="667162" y="1330315"/>
            <a:ext cx="775792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 smtClean="0"/>
              <a:t>O  número de integradores existentes no sistemas determina o número de variáveis que definem completamente a dinâmica do sistema.</a:t>
            </a:r>
          </a:p>
          <a:p>
            <a:pPr algn="just"/>
            <a:endParaRPr lang="es-CO" sz="2000" dirty="0" smtClean="0"/>
          </a:p>
          <a:p>
            <a:pPr algn="just"/>
            <a:endParaRPr lang="pt-BR" sz="20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173" y="2534033"/>
            <a:ext cx="709612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570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 A partir das equações 3.13, 3.14 e 3.15, obtemos:</a:t>
            </a:r>
          </a:p>
          <a:p>
            <a:endParaRPr lang="pt-B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30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Modelagem matemática de sistemas mecânicos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127" y="3667448"/>
            <a:ext cx="302895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761" y="2169045"/>
            <a:ext cx="2897113" cy="1468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5974874" y="2219511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 (3.13)</a:t>
            </a:r>
            <a:endParaRPr lang="pt-BR" dirty="0"/>
          </a:p>
        </p:txBody>
      </p:sp>
      <p:sp>
        <p:nvSpPr>
          <p:cNvPr id="8" name="7 CuadroTexto"/>
          <p:cNvSpPr txBox="1"/>
          <p:nvPr/>
        </p:nvSpPr>
        <p:spPr>
          <a:xfrm>
            <a:off x="6127274" y="2711099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 (3.14)</a:t>
            </a:r>
            <a:endParaRPr lang="pt-BR" dirty="0"/>
          </a:p>
        </p:txBody>
      </p:sp>
      <p:sp>
        <p:nvSpPr>
          <p:cNvPr id="9" name="8 CuadroTexto"/>
          <p:cNvSpPr txBox="1"/>
          <p:nvPr/>
        </p:nvSpPr>
        <p:spPr>
          <a:xfrm>
            <a:off x="6103543" y="3219864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 (3.15)</a:t>
            </a:r>
            <a:endParaRPr lang="pt-BR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408380"/>
            <a:ext cx="2897372" cy="50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222"/>
          <a:stretch/>
        </p:blipFill>
        <p:spPr bwMode="auto">
          <a:xfrm>
            <a:off x="4141371" y="5223714"/>
            <a:ext cx="3667005" cy="643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853811" y="5039048"/>
            <a:ext cx="8258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Equações do movimento  do sistema de pêndulo invertido sobre o carro</a:t>
            </a:r>
            <a:endParaRPr lang="pt-BR" dirty="0"/>
          </a:p>
        </p:txBody>
      </p:sp>
      <p:sp>
        <p:nvSpPr>
          <p:cNvPr id="13" name="12 CuadroTexto"/>
          <p:cNvSpPr txBox="1"/>
          <p:nvPr/>
        </p:nvSpPr>
        <p:spPr>
          <a:xfrm>
            <a:off x="3462725" y="5435021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 (3.16)</a:t>
            </a:r>
            <a:endParaRPr lang="pt-BR" dirty="0"/>
          </a:p>
        </p:txBody>
      </p:sp>
      <p:sp>
        <p:nvSpPr>
          <p:cNvPr id="14" name="13 CuadroTexto"/>
          <p:cNvSpPr txBox="1"/>
          <p:nvPr/>
        </p:nvSpPr>
        <p:spPr>
          <a:xfrm>
            <a:off x="7818113" y="5435021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 (3.17)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13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31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Modelagem matemática de sistemas mecânicos</a:t>
            </a: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229600" cy="1136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222"/>
          <a:stretch/>
        </p:blipFill>
        <p:spPr bwMode="auto">
          <a:xfrm>
            <a:off x="4268642" y="3415840"/>
            <a:ext cx="3667005" cy="643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7758434" y="3553133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 (3.17)</a:t>
            </a:r>
            <a:endParaRPr lang="pt-BR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30" y="2636913"/>
            <a:ext cx="4201645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906002"/>
            <a:ext cx="2897372" cy="50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10 CuadroTexto"/>
          <p:cNvSpPr txBox="1"/>
          <p:nvPr/>
        </p:nvSpPr>
        <p:spPr>
          <a:xfrm>
            <a:off x="7876787" y="2906002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 (3.16)</a:t>
            </a:r>
            <a:endParaRPr lang="pt-BR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436" y="4272084"/>
            <a:ext cx="3456003" cy="869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376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1 Marcador de contenido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As equações podem ser modificadas para:</a:t>
                </a:r>
              </a:p>
              <a:p>
                <a:endParaRPr lang="pt-BR" dirty="0"/>
              </a:p>
              <a:p>
                <a:endParaRPr lang="pt-BR" dirty="0" smtClean="0"/>
              </a:p>
              <a:p>
                <a:endParaRPr lang="pt-BR" dirty="0"/>
              </a:p>
              <a:p>
                <a:r>
                  <a:rPr lang="pt-BR" dirty="0" smtClean="0"/>
                  <a:t>A Equação 3.20 foi obtida pela eliminação de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pt-BR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pt-BR" dirty="0" smtClean="0"/>
                  <a:t> das equações 3.18 e 3.19</a:t>
                </a:r>
              </a:p>
              <a:p>
                <a:r>
                  <a:rPr lang="pt-BR" dirty="0"/>
                  <a:t>A Equação 3.20 foi obtida pela eliminação de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pt-BR" i="1">
                            <a:latin typeface="Cambria Math"/>
                          </a:rPr>
                        </m:ctrlPr>
                      </m:accPr>
                      <m:e>
                        <m:r>
                          <a:rPr lang="pt-BR" i="1" smtClean="0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acc>
                  </m:oMath>
                </a14:m>
                <a:r>
                  <a:rPr lang="pt-BR" dirty="0"/>
                  <a:t> das equações 3.18 e 3.19</a:t>
                </a:r>
              </a:p>
              <a:p>
                <a:endParaRPr lang="pt-BR" dirty="0" smtClean="0"/>
              </a:p>
              <a:p>
                <a:endParaRPr lang="pt-BR" dirty="0" smtClean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2" name="1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213" r="-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32</a:t>
            </a:fld>
            <a:endParaRPr lang="pt-BR"/>
          </a:p>
        </p:txBody>
      </p:sp>
      <p:sp>
        <p:nvSpPr>
          <p:cNvPr id="5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Modelagem matemática de sistemas mecânicos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229650"/>
            <a:ext cx="3930740" cy="9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63605"/>
            <a:ext cx="3456003" cy="869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3247300" y="2263605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 (3.18)</a:t>
            </a:r>
            <a:endParaRPr lang="pt-BR" dirty="0"/>
          </a:p>
        </p:txBody>
      </p:sp>
      <p:sp>
        <p:nvSpPr>
          <p:cNvPr id="9" name="8 CuadroTexto"/>
          <p:cNvSpPr txBox="1"/>
          <p:nvPr/>
        </p:nvSpPr>
        <p:spPr>
          <a:xfrm>
            <a:off x="3507539" y="2699416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 (3.19)</a:t>
            </a:r>
            <a:endParaRPr lang="pt-BR" dirty="0"/>
          </a:p>
        </p:txBody>
      </p:sp>
      <p:sp>
        <p:nvSpPr>
          <p:cNvPr id="10" name="9 CuadroTexto"/>
          <p:cNvSpPr txBox="1"/>
          <p:nvPr/>
        </p:nvSpPr>
        <p:spPr>
          <a:xfrm>
            <a:off x="7898501" y="2282967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 (3.20)</a:t>
            </a:r>
            <a:endParaRPr lang="pt-BR" dirty="0"/>
          </a:p>
        </p:txBody>
      </p:sp>
      <p:sp>
        <p:nvSpPr>
          <p:cNvPr id="11" name="10 CuadroTexto"/>
          <p:cNvSpPr txBox="1"/>
          <p:nvPr/>
        </p:nvSpPr>
        <p:spPr>
          <a:xfrm>
            <a:off x="7308304" y="2682538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 (3.21)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885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Aplicando a transformada de Laplace na </a:t>
            </a:r>
            <a:r>
              <a:rPr lang="es-CO" dirty="0" err="1" smtClean="0"/>
              <a:t>equa</a:t>
            </a:r>
            <a:r>
              <a:rPr lang="pt-BR" dirty="0" err="1" smtClean="0"/>
              <a:t>ção</a:t>
            </a:r>
            <a:r>
              <a:rPr lang="pt-BR" dirty="0" smtClean="0"/>
              <a:t> 3.20 temos:</a:t>
            </a:r>
            <a:endParaRPr lang="pt-B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33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Modelagem matemática de sistemas mecânicos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971600" y="2499176"/>
            <a:ext cx="3930740" cy="49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74" y="3789040"/>
            <a:ext cx="29813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5 CuadroTexto"/>
              <p:cNvSpPr txBox="1"/>
              <p:nvPr/>
            </p:nvSpPr>
            <p:spPr>
              <a:xfrm>
                <a:off x="611560" y="3208638"/>
                <a:ext cx="34713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𝑀𝑙</m:t>
                    </m:r>
                    <m:sSup>
                      <m:sSupPr>
                        <m:ctrlPr>
                          <a:rPr lang="pt-B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pt-BR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l-GR" b="0" i="1" smtClean="0">
                        <a:latin typeface="Cambria Math"/>
                        <a:ea typeface="Cambria Math"/>
                      </a:rPr>
                      <m:t>Θ</m:t>
                    </m:r>
                    <m:d>
                      <m:dPr>
                        <m:ctrlPr>
                          <a:rPr lang="pt-B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</m:d>
                    <m:r>
                      <a:rPr lang="pt-BR" b="0" i="1" smtClean="0">
                        <a:latin typeface="Cambria Math"/>
                        <a:ea typeface="Cambria Math"/>
                      </a:rPr>
                      <m:t>=(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𝑀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𝑚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pt-BR" dirty="0" smtClean="0"/>
                  <a:t>g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Θ</m:t>
                    </m:r>
                    <m:d>
                      <m:dPr>
                        <m:ctrlPr>
                          <a:rPr lang="pt-B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pt-BR" i="1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</m:d>
                  </m:oMath>
                </a14:m>
                <a:r>
                  <a:rPr lang="pt-BR" dirty="0" smtClean="0"/>
                  <a:t>-U(s)</a:t>
                </a:r>
                <a:endParaRPr lang="pt-BR" dirty="0"/>
              </a:p>
            </p:txBody>
          </p:sp>
        </mc:Choice>
        <mc:Fallback xmlns="">
          <p:sp>
            <p:nvSpPr>
              <p:cNvPr id="6" name="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3208638"/>
                <a:ext cx="3471335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6557" r="-702" b="-2623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12" y="2377100"/>
            <a:ext cx="4283988" cy="60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49" y="4725144"/>
            <a:ext cx="440055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6 CuadroTexto"/>
              <p:cNvSpPr txBox="1"/>
              <p:nvPr/>
            </p:nvSpPr>
            <p:spPr>
              <a:xfrm>
                <a:off x="4425376" y="3799336"/>
                <a:ext cx="4800353" cy="18075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l</a:t>
                </a:r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𝑠</m:t>
                    </m:r>
                    <m:r>
                      <a:rPr lang="pt-BR" b="0" i="1" smtClean="0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pt-BR" b="0" i="1" smtClean="0">
                            <a:latin typeface="Cambria Math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pt-BR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𝑀</m:t>
                            </m:r>
                            <m:r>
                              <a:rPr lang="pt-BR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pt-BR" b="0" i="1" smtClean="0">
                                <a:latin typeface="Cambria Math"/>
                              </a:rPr>
                              <m:t>𝑚</m:t>
                            </m:r>
                          </m:e>
                        </m:rad>
                      </m:num>
                      <m:den>
                        <m:r>
                          <a:rPr lang="pt-BR" b="0" i="1" smtClean="0">
                            <a:latin typeface="Cambria Math"/>
                          </a:rPr>
                          <m:t>𝑀𝑙</m:t>
                        </m:r>
                      </m:den>
                    </m:f>
                    <m:rad>
                      <m:radPr>
                        <m:degHide m:val="on"/>
                        <m:ctrlPr>
                          <a:rPr lang="pt-BR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pt-BR" b="0" i="1" smtClean="0">
                            <a:latin typeface="Cambria Math"/>
                          </a:rPr>
                          <m:t>𝑔</m:t>
                        </m:r>
                      </m:e>
                    </m:rad>
                  </m:oMath>
                </a14:m>
                <a:r>
                  <a:rPr lang="pt-BR" dirty="0" smtClean="0"/>
                  <a:t>  polo no semieixo negativo</a:t>
                </a:r>
                <a:endParaRPr lang="pt-BR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</a:rPr>
                      <m:t>𝑠</m:t>
                    </m:r>
                    <m:r>
                      <a:rPr lang="pt-B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pt-BR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pt-BR" i="1">
                                <a:latin typeface="Cambria Math"/>
                              </a:rPr>
                              <m:t>𝑀</m:t>
                            </m:r>
                            <m:r>
                              <a:rPr lang="pt-BR" i="1">
                                <a:latin typeface="Cambria Math"/>
                              </a:rPr>
                              <m:t>+</m:t>
                            </m:r>
                            <m:r>
                              <a:rPr lang="pt-BR" i="1">
                                <a:latin typeface="Cambria Math"/>
                              </a:rPr>
                              <m:t>𝑚</m:t>
                            </m:r>
                          </m:e>
                        </m:rad>
                      </m:num>
                      <m:den>
                        <m:r>
                          <a:rPr lang="pt-BR" i="1">
                            <a:latin typeface="Cambria Math"/>
                          </a:rPr>
                          <m:t>𝑀𝑙</m:t>
                        </m:r>
                      </m:den>
                    </m:f>
                    <m:rad>
                      <m:radPr>
                        <m:degHide m:val="on"/>
                        <m:ctrlPr>
                          <a:rPr lang="pt-BR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pt-BR" i="1">
                            <a:latin typeface="Cambria Math"/>
                          </a:rPr>
                          <m:t>𝑔</m:t>
                        </m:r>
                      </m:e>
                    </m:rad>
                  </m:oMath>
                </a14:m>
                <a:r>
                  <a:rPr lang="pt-BR" dirty="0" smtClean="0"/>
                  <a:t>  polo no semieixo positivo</a:t>
                </a:r>
              </a:p>
              <a:p>
                <a:endParaRPr lang="pt-BR" dirty="0"/>
              </a:p>
              <a:p>
                <a:r>
                  <a:rPr lang="pt-BR" dirty="0" smtClean="0"/>
                  <a:t>O sistema é instável em malha aberta</a:t>
                </a:r>
                <a:endParaRPr lang="pt-BR" dirty="0"/>
              </a:p>
            </p:txBody>
          </p:sp>
        </mc:Choice>
        <mc:Fallback xmlns="">
          <p:sp>
            <p:nvSpPr>
              <p:cNvPr id="7" name="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5376" y="3799336"/>
                <a:ext cx="4800353" cy="1807546"/>
              </a:xfrm>
              <a:prstGeom prst="rect">
                <a:avLst/>
              </a:prstGeom>
              <a:blipFill rotWithShape="1">
                <a:blip r:embed="rId7"/>
                <a:stretch>
                  <a:fillRect l="-1144" t="-1684" r="-381" b="-43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703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1 Marcador de contenido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Definir as variáveis de estado como:</a:t>
                </a:r>
              </a:p>
              <a:p>
                <a:endParaRPr lang="pt-BR" dirty="0"/>
              </a:p>
              <a:p>
                <a:endParaRPr lang="pt-BR" dirty="0" smtClean="0"/>
              </a:p>
              <a:p>
                <a:endParaRPr lang="pt-BR" dirty="0"/>
              </a:p>
              <a:p>
                <a:r>
                  <a:rPr lang="pt-BR" dirty="0" smtClean="0"/>
                  <a:t>Teta é a rotação do pêndulo e x a localização do carro,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  <a:ea typeface="Cambria Math"/>
                      </a:rPr>
                      <m:t>𝜃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𝑒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  </m:t>
                    </m:r>
                  </m:oMath>
                </a14:m>
                <a:r>
                  <a:rPr lang="pt-BR" dirty="0" smtClean="0"/>
                  <a:t>como saídas do sistema:</a:t>
                </a:r>
              </a:p>
              <a:p>
                <a:endParaRPr lang="pt-BR" dirty="0" smtClean="0"/>
              </a:p>
              <a:p>
                <a:pPr marL="109728" indent="0">
                  <a:buNone/>
                </a:pPr>
                <a:endParaRPr lang="pt-BR" dirty="0"/>
              </a:p>
              <a:p>
                <a:endParaRPr lang="pt-BR" dirty="0" smtClean="0"/>
              </a:p>
              <a:p>
                <a:pPr marL="109728" indent="0">
                  <a:buNone/>
                </a:pPr>
                <a:endParaRPr lang="pt-BR" dirty="0" smtClean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2" name="1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213" r="-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34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Modelagem matemática de sistemas mecânicos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060848"/>
            <a:ext cx="96202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435" y="4293096"/>
            <a:ext cx="28670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530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partir das equações 3.20 e 3.21 temos:</a:t>
            </a:r>
          </a:p>
          <a:p>
            <a:endParaRPr lang="pt-B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35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Modelagem matemática de sistemas mecânicos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64" y="2152561"/>
            <a:ext cx="3930740" cy="9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3775535" y="2152561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 (3.20)</a:t>
            </a:r>
            <a:endParaRPr lang="pt-BR" dirty="0"/>
          </a:p>
        </p:txBody>
      </p:sp>
      <p:sp>
        <p:nvSpPr>
          <p:cNvPr id="7" name="6 CuadroTexto"/>
          <p:cNvSpPr txBox="1"/>
          <p:nvPr/>
        </p:nvSpPr>
        <p:spPr>
          <a:xfrm>
            <a:off x="3054964" y="2583793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 (3.21)</a:t>
            </a:r>
            <a:endParaRPr lang="pt-BR" dirty="0"/>
          </a:p>
        </p:txBody>
      </p:sp>
      <p:sp>
        <p:nvSpPr>
          <p:cNvPr id="8" name="7 CuadroTexto"/>
          <p:cNvSpPr txBox="1"/>
          <p:nvPr/>
        </p:nvSpPr>
        <p:spPr>
          <a:xfrm flipH="1">
            <a:off x="2699792" y="-387424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Definição de variáveis de estado</a:t>
            </a:r>
            <a:endParaRPr lang="pt-BR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636" y="2953125"/>
            <a:ext cx="96202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07" y="4260719"/>
            <a:ext cx="33909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CuadroTexto"/>
          <p:cNvSpPr txBox="1"/>
          <p:nvPr/>
        </p:nvSpPr>
        <p:spPr>
          <a:xfrm>
            <a:off x="6994636" y="2583793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Saídas</a:t>
            </a:r>
            <a:endParaRPr lang="pt-BR" dirty="0"/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11" t="-2640" r="48734" b="67672"/>
          <a:stretch/>
        </p:blipFill>
        <p:spPr bwMode="auto">
          <a:xfrm>
            <a:off x="950399" y="6073511"/>
            <a:ext cx="2825136" cy="595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114" y="4784794"/>
            <a:ext cx="3138510" cy="1840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12 CuadroTexto"/>
          <p:cNvSpPr txBox="1"/>
          <p:nvPr/>
        </p:nvSpPr>
        <p:spPr>
          <a:xfrm>
            <a:off x="286485" y="3141005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Reorganizando como na forma padrão: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15 CuadroTexto"/>
              <p:cNvSpPr txBox="1"/>
              <p:nvPr/>
            </p:nvSpPr>
            <p:spPr>
              <a:xfrm>
                <a:off x="913036" y="3494316"/>
                <a:ext cx="2706382" cy="3821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𝑀𝑙</m:t>
                      </m:r>
                      <m:acc>
                        <m:accPr>
                          <m:chr m:val="̈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acc>
                      <m:r>
                        <a:rPr lang="pt-BR" b="0" i="1" smtClean="0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𝑀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𝑚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𝑔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=−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𝑢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6" name="1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36" y="3494316"/>
                <a:ext cx="2706382" cy="382156"/>
              </a:xfrm>
              <a:prstGeom prst="rect">
                <a:avLst/>
              </a:prstGeom>
              <a:blipFill rotWithShape="1">
                <a:blip r:embed="rId7"/>
                <a:stretch>
                  <a:fillRect t="-1587" b="-158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18 CuadroTexto"/>
              <p:cNvSpPr txBox="1"/>
              <p:nvPr/>
            </p:nvSpPr>
            <p:spPr>
              <a:xfrm>
                <a:off x="1275759" y="3857616"/>
                <a:ext cx="1779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𝑀</m:t>
                      </m:r>
                      <m:acc>
                        <m:accPr>
                          <m:chr m:val="̈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r>
                        <a:rPr lang="pt-BR" b="0" i="1" smtClean="0">
                          <a:latin typeface="Cambria Math"/>
                        </a:rPr>
                        <m:t>𝑚𝑔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𝑢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9" name="1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759" y="3857616"/>
                <a:ext cx="1779205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19 CuadroTexto"/>
          <p:cNvSpPr txBox="1"/>
          <p:nvPr/>
        </p:nvSpPr>
        <p:spPr>
          <a:xfrm>
            <a:off x="4009446" y="4230796"/>
            <a:ext cx="177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forma padrão:</a:t>
            </a:r>
            <a:endParaRPr lang="pt-BR" dirty="0"/>
          </a:p>
        </p:txBody>
      </p:sp>
      <p:sp>
        <p:nvSpPr>
          <p:cNvPr id="17" name="16 Rectángulo"/>
          <p:cNvSpPr/>
          <p:nvPr/>
        </p:nvSpPr>
        <p:spPr>
          <a:xfrm>
            <a:off x="6588224" y="2360922"/>
            <a:ext cx="2016224" cy="19735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20 Conector recto de flecha"/>
          <p:cNvCxnSpPr>
            <a:stCxn id="12" idx="3"/>
          </p:cNvCxnSpPr>
          <p:nvPr/>
        </p:nvCxnSpPr>
        <p:spPr>
          <a:xfrm>
            <a:off x="3602907" y="4451219"/>
            <a:ext cx="2702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23 CuadroTexto"/>
              <p:cNvSpPr txBox="1"/>
              <p:nvPr/>
            </p:nvSpPr>
            <p:spPr>
              <a:xfrm>
                <a:off x="658621" y="4628872"/>
                <a:ext cx="2497671" cy="629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acc>
                      <m:r>
                        <a:rPr lang="pt-BR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𝑀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𝑚</m:t>
                              </m:r>
                            </m:e>
                          </m:d>
                          <m:r>
                            <a:rPr lang="pt-BR" i="1">
                              <a:latin typeface="Cambria Math"/>
                            </a:rPr>
                            <m:t>𝑔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𝜃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𝑀𝑙</m:t>
                          </m:r>
                        </m:den>
                      </m:f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𝑢</m:t>
                          </m:r>
                          <m:r>
                            <m:rPr>
                              <m:nor/>
                            </m:rPr>
                            <a:rPr lang="pt-BR" dirty="0"/>
                            <m:t> </m:t>
                          </m:r>
                        </m:num>
                        <m:den>
                          <m:r>
                            <a:rPr lang="pt-BR" i="1">
                              <a:latin typeface="Cambria Math"/>
                            </a:rPr>
                            <m:t>𝑀𝑙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4" name="2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21" y="4628872"/>
                <a:ext cx="2497671" cy="62985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22 Conector angular"/>
          <p:cNvCxnSpPr/>
          <p:nvPr/>
        </p:nvCxnSpPr>
        <p:spPr>
          <a:xfrm flipV="1">
            <a:off x="2296850" y="3147505"/>
            <a:ext cx="4926919" cy="309572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27 CuadroTexto"/>
              <p:cNvSpPr txBox="1"/>
              <p:nvPr/>
            </p:nvSpPr>
            <p:spPr>
              <a:xfrm>
                <a:off x="1129377" y="5335800"/>
                <a:ext cx="1649105" cy="6347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/>
                            </a:rPr>
                            <m:t>𝑚𝑔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𝜃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𝑀</m:t>
                          </m:r>
                        </m:den>
                      </m:f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𝑢</m:t>
                          </m:r>
                          <m:r>
                            <m:rPr>
                              <m:nor/>
                            </m:rPr>
                            <a:rPr lang="pt-BR" dirty="0"/>
                            <m:t> 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𝑀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8" name="2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377" y="5335800"/>
                <a:ext cx="1649105" cy="63478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464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36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Modelagem matemática de sistemas mecânicos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708"/>
          <a:stretch/>
        </p:blipFill>
        <p:spPr bwMode="auto">
          <a:xfrm>
            <a:off x="197194" y="3795384"/>
            <a:ext cx="3701790" cy="391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059728"/>
            <a:ext cx="2924175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323528" y="1484784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	Equações das variáveis de estado:</a:t>
            </a:r>
            <a:endParaRPr lang="pt-BR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754"/>
          <a:stretch/>
        </p:blipFill>
        <p:spPr bwMode="auto">
          <a:xfrm>
            <a:off x="350781" y="4797152"/>
            <a:ext cx="4341549" cy="1236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11 CuadroTexto"/>
              <p:cNvSpPr txBox="1"/>
              <p:nvPr/>
            </p:nvSpPr>
            <p:spPr>
              <a:xfrm>
                <a:off x="197194" y="2570207"/>
                <a:ext cx="2497671" cy="629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acc>
                      <m:r>
                        <a:rPr lang="pt-BR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𝑀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𝑚</m:t>
                              </m:r>
                            </m:e>
                          </m:d>
                          <m:r>
                            <a:rPr lang="pt-BR" i="1">
                              <a:latin typeface="Cambria Math"/>
                            </a:rPr>
                            <m:t>𝑔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𝜃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𝑀𝑙</m:t>
                          </m:r>
                        </m:den>
                      </m:f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𝑢</m:t>
                          </m:r>
                          <m:r>
                            <m:rPr>
                              <m:nor/>
                            </m:rPr>
                            <a:rPr lang="pt-BR" dirty="0"/>
                            <m:t> </m:t>
                          </m:r>
                        </m:num>
                        <m:den>
                          <m:r>
                            <a:rPr lang="pt-BR" i="1">
                              <a:latin typeface="Cambria Math"/>
                            </a:rPr>
                            <m:t>𝑀𝑙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1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94" y="2570207"/>
                <a:ext cx="2497671" cy="62985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13 Conector angular"/>
          <p:cNvCxnSpPr/>
          <p:nvPr/>
        </p:nvCxnSpPr>
        <p:spPr>
          <a:xfrm flipV="1">
            <a:off x="3707904" y="2708920"/>
            <a:ext cx="1800200" cy="165618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14 CuadroTexto"/>
              <p:cNvSpPr txBox="1"/>
              <p:nvPr/>
            </p:nvSpPr>
            <p:spPr>
              <a:xfrm>
                <a:off x="338490" y="3200059"/>
                <a:ext cx="1649105" cy="6347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pt-BR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/>
                            </a:rPr>
                            <m:t>𝑚𝑔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𝜃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𝑀</m:t>
                          </m:r>
                        </m:den>
                      </m:f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𝑢</m:t>
                          </m:r>
                          <m:r>
                            <m:rPr>
                              <m:nor/>
                            </m:rPr>
                            <a:rPr lang="pt-BR" dirty="0"/>
                            <m:t> 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𝑀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" name="14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490" y="3200059"/>
                <a:ext cx="1649105" cy="63478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321"/>
          <a:stretch/>
        </p:blipFill>
        <p:spPr bwMode="auto">
          <a:xfrm>
            <a:off x="161559" y="4186700"/>
            <a:ext cx="3701790" cy="356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59" y="2189207"/>
            <a:ext cx="33909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20 Conector angular"/>
          <p:cNvCxnSpPr/>
          <p:nvPr/>
        </p:nvCxnSpPr>
        <p:spPr>
          <a:xfrm flipV="1">
            <a:off x="1691680" y="2276872"/>
            <a:ext cx="3816424" cy="171417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4174850"/>
            <a:ext cx="4379743" cy="2481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37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</a:p>
          <a:p>
            <a:endParaRPr lang="pt-BR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37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Modelagem </a:t>
            </a:r>
            <a:r>
              <a:rPr lang="pt-BR" dirty="0" err="1" smtClean="0"/>
              <a:t>mecância</a:t>
            </a:r>
            <a:endParaRPr lang="pt-BR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1996989"/>
            <a:ext cx="882015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725" y="2953813"/>
            <a:ext cx="2876550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376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4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Modelagem no espaço de estados</a:t>
            </a: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535597" y="1196752"/>
            <a:ext cx="8229600" cy="4525963"/>
          </a:xfrm>
        </p:spPr>
        <p:txBody>
          <a:bodyPr/>
          <a:lstStyle/>
          <a:p>
            <a:r>
              <a:rPr lang="pt-BR" dirty="0" smtClean="0"/>
              <a:t>Equações de estado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71"/>
          <a:stretch/>
        </p:blipFill>
        <p:spPr bwMode="auto">
          <a:xfrm>
            <a:off x="912513" y="1628800"/>
            <a:ext cx="7475769" cy="2184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12" y="3954314"/>
            <a:ext cx="7763943" cy="2872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599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5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Modelagem no espaço de estados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56792"/>
            <a:ext cx="7204229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1 Marcador de contenido"/>
          <p:cNvSpPr>
            <a:spLocks noGrp="1"/>
          </p:cNvSpPr>
          <p:nvPr>
            <p:ph idx="1"/>
          </p:nvPr>
        </p:nvSpPr>
        <p:spPr>
          <a:xfrm>
            <a:off x="535597" y="1196752"/>
            <a:ext cx="8229600" cy="4525963"/>
          </a:xfrm>
        </p:spPr>
        <p:txBody>
          <a:bodyPr/>
          <a:lstStyle/>
          <a:p>
            <a:r>
              <a:rPr lang="pt-BR" dirty="0" smtClean="0"/>
              <a:t>Forma matricial</a:t>
            </a:r>
            <a:endParaRPr lang="pt-B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510" y="4869160"/>
            <a:ext cx="3240360" cy="163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428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6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Modelagem no espaço de estados</a:t>
            </a:r>
          </a:p>
        </p:txBody>
      </p:sp>
      <p:sp>
        <p:nvSpPr>
          <p:cNvPr id="6" name="1 Marcador de contenido"/>
          <p:cNvSpPr>
            <a:spLocks noGrp="1"/>
          </p:cNvSpPr>
          <p:nvPr>
            <p:ph idx="1"/>
          </p:nvPr>
        </p:nvSpPr>
        <p:spPr>
          <a:xfrm>
            <a:off x="539552" y="16288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Sistema linear variante no tempo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A (t) matriz de estado</a:t>
            </a:r>
          </a:p>
          <a:p>
            <a:r>
              <a:rPr lang="pt-BR" dirty="0" smtClean="0"/>
              <a:t>B (t)  matriz de entrada</a:t>
            </a:r>
          </a:p>
          <a:p>
            <a:r>
              <a:rPr lang="pt-BR" dirty="0" smtClean="0"/>
              <a:t>C (t) matriz de saída</a:t>
            </a:r>
          </a:p>
          <a:p>
            <a:r>
              <a:rPr lang="pt-BR" dirty="0" smtClean="0"/>
              <a:t>D (t) matriz de transmissão direta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276872"/>
            <a:ext cx="5358545" cy="1590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558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7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/>
              <a:t>Modelagem no espaço de estados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2780928"/>
            <a:ext cx="7752125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1 Marcador de contenido"/>
          <p:cNvSpPr>
            <a:spLocks noGrp="1"/>
          </p:cNvSpPr>
          <p:nvPr>
            <p:ph idx="1"/>
          </p:nvPr>
        </p:nvSpPr>
        <p:spPr>
          <a:xfrm>
            <a:off x="516837" y="1556792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Representação do diagrama de blocos das equações de estado para um sistema linear variante no tempo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654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8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Modelagem no espaço de estados</a:t>
            </a:r>
          </a:p>
        </p:txBody>
      </p:sp>
      <p:sp>
        <p:nvSpPr>
          <p:cNvPr id="6" name="1 Marcador de contenido"/>
          <p:cNvSpPr>
            <a:spLocks noGrp="1"/>
          </p:cNvSpPr>
          <p:nvPr>
            <p:ph idx="1"/>
          </p:nvPr>
        </p:nvSpPr>
        <p:spPr>
          <a:xfrm>
            <a:off x="611560" y="1556792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Sistema linear invariante no tempo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A (t) matriz de estado</a:t>
            </a:r>
          </a:p>
          <a:p>
            <a:r>
              <a:rPr lang="pt-BR" dirty="0" smtClean="0"/>
              <a:t>B (t)  matriz de entrada</a:t>
            </a:r>
          </a:p>
          <a:p>
            <a:r>
              <a:rPr lang="pt-BR" dirty="0" smtClean="0"/>
              <a:t>C (t) matriz de saída</a:t>
            </a:r>
          </a:p>
          <a:p>
            <a:r>
              <a:rPr lang="pt-BR" dirty="0" smtClean="0"/>
              <a:t>D (t) matriz de transmissão direta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132856"/>
            <a:ext cx="4444000" cy="1475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540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34070-DF4D-47B3-9DA5-0F1F89D31949}" type="slidenum">
              <a:rPr lang="pt-BR" smtClean="0"/>
              <a:t>9</a:t>
            </a:fld>
            <a:endParaRPr lang="pt-BR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Modelagem no espaço de estados</a:t>
            </a:r>
          </a:p>
        </p:txBody>
      </p:sp>
      <p:sp>
        <p:nvSpPr>
          <p:cNvPr id="6" name="1 Marcador de contenido"/>
          <p:cNvSpPr>
            <a:spLocks noGrp="1"/>
          </p:cNvSpPr>
          <p:nvPr>
            <p:ph idx="1"/>
          </p:nvPr>
        </p:nvSpPr>
        <p:spPr>
          <a:xfrm>
            <a:off x="3059832" y="1412776"/>
            <a:ext cx="5781328" cy="4525963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Exemplo: Considere um sistema mecânico indicado na Fig.2.15. Admitimos que o sistema seja linear. A força externa u(t) é a entrada do sistema, e o deslocamento y(t) da massa é a saída. O deslocamento y(t) é medido a partir da posição de equilíbrio, na ausência da força externa. Este é um sistema de entrada e saída únicas.</a:t>
            </a:r>
          </a:p>
          <a:p>
            <a:pPr marL="109728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96751"/>
            <a:ext cx="2376264" cy="5324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5517232"/>
            <a:ext cx="1475656" cy="720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366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5092</TotalTime>
  <Words>1197</Words>
  <Application>Microsoft Office PowerPoint</Application>
  <PresentationFormat>Presentación en pantalla (4:3)</PresentationFormat>
  <Paragraphs>252</Paragraphs>
  <Slides>37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38" baseType="lpstr">
      <vt:lpstr>Concurrencia</vt:lpstr>
      <vt:lpstr>Agenda</vt:lpstr>
      <vt:lpstr>Modelagem no espaço de estados</vt:lpstr>
      <vt:lpstr>Modelagem no espaço de estados</vt:lpstr>
      <vt:lpstr>Modelagem no espaço de estados</vt:lpstr>
      <vt:lpstr>Modelagem no espaço de estados</vt:lpstr>
      <vt:lpstr>Modelagem no espaço de estados</vt:lpstr>
      <vt:lpstr>Modelagem no espaço de estados</vt:lpstr>
      <vt:lpstr>Modelagem no espaço de estados</vt:lpstr>
      <vt:lpstr>Modelagem no espaço de estados</vt:lpstr>
      <vt:lpstr>Modelagem no espaço de estados</vt:lpstr>
      <vt:lpstr>Modelagem no espaço de estados</vt:lpstr>
      <vt:lpstr>Modelagem no espaço de estados</vt:lpstr>
      <vt:lpstr>Presentación de PowerPoint</vt:lpstr>
      <vt:lpstr>Presentación de PowerPoint</vt:lpstr>
      <vt:lpstr>Presentación de PowerPoint</vt:lpstr>
      <vt:lpstr>Presentación de PowerPoint</vt:lpstr>
      <vt:lpstr>Modelagem matemática de sistemas mecânicos</vt:lpstr>
      <vt:lpstr>Modelagem matemática de sistemas mecânicos</vt:lpstr>
      <vt:lpstr>Modelagem matemática de sistemas mecânicos</vt:lpstr>
      <vt:lpstr>Modelagem matemática de sistemas mecânicos</vt:lpstr>
      <vt:lpstr>Modelagem matemática de sistemas mecânicos</vt:lpstr>
      <vt:lpstr>Modelagem matemática de sistemas mecânicos</vt:lpstr>
      <vt:lpstr>Modelagem matemática de sistemas mecânicos</vt:lpstr>
      <vt:lpstr>Modelagem matemática de sistemas mecânicos</vt:lpstr>
      <vt:lpstr>Modelagem matemática de sistemas mecânicos</vt:lpstr>
      <vt:lpstr>Modelagem matemática de sistemas mecânicos</vt:lpstr>
      <vt:lpstr>Modelagem matemática de sistemas mecânicos</vt:lpstr>
      <vt:lpstr>Modelagem matemática de sistemas mecânicos</vt:lpstr>
      <vt:lpstr>Modelagem matemática de sistemas mecânicos</vt:lpstr>
      <vt:lpstr>Modelagem matemática de sistemas mecânicos</vt:lpstr>
      <vt:lpstr>Modelagem matemática de sistemas mecânicos</vt:lpstr>
      <vt:lpstr>Modelagem matemática de sistemas mecânicos</vt:lpstr>
      <vt:lpstr>Modelagem matemática de sistemas mecânicos</vt:lpstr>
      <vt:lpstr>Modelagem matemática de sistemas mecânicos</vt:lpstr>
      <vt:lpstr>Modelagem matemática de sistemas mecânicos</vt:lpstr>
      <vt:lpstr>Modelagem matemática de sistemas mecânicos</vt:lpstr>
      <vt:lpstr>Modelagem mecância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Controle I</dc:title>
  <dc:creator>LESLYE</dc:creator>
  <cp:lastModifiedBy>LESLYE</cp:lastModifiedBy>
  <cp:revision>104</cp:revision>
  <dcterms:created xsi:type="dcterms:W3CDTF">2019-08-19T11:50:05Z</dcterms:created>
  <dcterms:modified xsi:type="dcterms:W3CDTF">2019-10-01T11:24:07Z</dcterms:modified>
</cp:coreProperties>
</file>