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7559675" cx="106918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c2f3978c7_0_7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c2f3978c7_0_7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2f3978c7_0_18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c2f3978c7_0_18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2f3978c7_0_13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c2f3978c7_0_13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c2f3978c7_0_23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c2f3978c7_0_23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c2f3978c7_1_2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2c2f3978c7_1_2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c2f3978c7_1_8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2c2f3978c7_1_8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2f3978c7_1_16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2c2f3978c7_1_16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c7904ffc3_0_5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2c7904ffc3_0_5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7904ffc3_0_56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c7904ffc3_0_56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7904ffc3_0_12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2c7904ffc3_0_12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7904ffc3_0_18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c7904ffc3_0_18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c7904ffc3_0_24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2c7904ffc3_0_24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7904ffc3_0_4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2c7904ffc3_0_4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c2f3978c7_0_0:notes"/>
          <p:cNvSpPr txBox="1"/>
          <p:nvPr>
            <p:ph idx="1" type="body"/>
          </p:nvPr>
        </p:nvSpPr>
        <p:spPr>
          <a:xfrm>
            <a:off x="679750" y="4715125"/>
            <a:ext cx="54381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c2f3978c7_0_0:notes"/>
          <p:cNvSpPr/>
          <p:nvPr>
            <p:ph idx="2" type="sldImg"/>
          </p:nvPr>
        </p:nvSpPr>
        <p:spPr>
          <a:xfrm>
            <a:off x="1133150" y="744475"/>
            <a:ext cx="4532100" cy="3722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7634" y="-200158"/>
            <a:ext cx="4796544" cy="9221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600802" y="2453010"/>
            <a:ext cx="6406475" cy="2305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923135" y="214411"/>
            <a:ext cx="6406475" cy="6782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9494" y="1884671"/>
            <a:ext cx="9221689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Calibri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94" y="5059035"/>
            <a:ext cx="9221689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4"/>
              <a:buNone/>
              <a:defRPr sz="198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35062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412730" y="2012414"/>
            <a:ext cx="4544021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36455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36456" y="1853171"/>
            <a:ext cx="4523137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736456" y="2761381"/>
            <a:ext cx="4523137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412731" y="1853171"/>
            <a:ext cx="4545413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412731" y="2761381"/>
            <a:ext cx="4545413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64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indent="-424561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6"/>
              <a:buChar char="•"/>
              <a:defRPr sz="3086"/>
            </a:lvl2pPr>
            <a:lvl3pPr indent="-39662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indent="-368617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indent="-368617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indent="-368617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36455" y="503978"/>
            <a:ext cx="3448388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Calibri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545413" y="1088455"/>
            <a:ext cx="5412730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36455" y="2267902"/>
            <a:ext cx="3448388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A17">
                <a:alpha val="69803"/>
              </a:srgbClr>
            </a:gs>
            <a:gs pos="38000">
              <a:srgbClr val="009A17">
                <a:alpha val="69803"/>
              </a:srgbClr>
            </a:gs>
            <a:gs pos="50000">
              <a:srgbClr val="4A7E58"/>
            </a:gs>
            <a:gs pos="62000">
              <a:srgbClr val="32553B"/>
            </a:gs>
            <a:gs pos="100000">
              <a:srgbClr val="32553B"/>
            </a:gs>
          </a:gsLst>
          <a:lin ang="189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b="0" i="0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83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1030915" y="2396564"/>
            <a:ext cx="9087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6000"/>
              <a:buFont typeface="Calibri"/>
              <a:buNone/>
            </a:pPr>
            <a:r>
              <a:rPr lang="pt-BR" sz="5000">
                <a:solidFill>
                  <a:srgbClr val="4A7E58"/>
                </a:solidFill>
              </a:rPr>
              <a:t>Seminário Microeletrônica</a:t>
            </a:r>
            <a:endParaRPr sz="5000">
              <a:solidFill>
                <a:srgbClr val="4A7E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441513" y="3779829"/>
            <a:ext cx="80190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None/>
            </a:pPr>
            <a:r>
              <a:rPr lang="pt-BR"/>
              <a:t>Iago Costa das Flores - 201840601017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None/>
            </a:pPr>
            <a:r>
              <a:rPr lang="pt-BR"/>
              <a:t>Gustavo Oliveira Lacerda - 201840601015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None/>
            </a:pPr>
            <a:r>
              <a:rPr lang="pt-BR"/>
              <a:t>Gabriel Oliveira Machado - 201540601037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None/>
            </a:pPr>
            <a:r>
              <a:rPr lang="pt-BR"/>
              <a:t>Mateus Araujo Carvalho - 201840601025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Font typeface="Arial"/>
              <a:buNone/>
            </a:pPr>
            <a:r>
              <a:rPr lang="pt-BR"/>
              <a:t>Jefferson Yure Silva Pereira - 201840601019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35057" y="1889100"/>
            <a:ext cx="42375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Em um circuito lógico, um transistor NMOS é sempre desenhado com o terminal de drenagem na parte superior e o terminal da fonte na parte inferior. Em contraste, o símbolo do circuito lógico para um transistor PMOS é sempre desenhado com o terminal da fonte na parte superior e o terminal de drenagem na parte inferior. </a:t>
            </a:r>
            <a:endParaRPr sz="2400"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546" y="1889096"/>
            <a:ext cx="5580897" cy="4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Para testar no ltspice o esquemático gerado. ativa-se uma entrada em 5v e a outra será ativada via script após determinado tempos para verificar o comportamento da saída da porta lógica.</a:t>
            </a:r>
            <a:endParaRPr sz="2400"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775" y="3782698"/>
            <a:ext cx="6647024" cy="3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75" y="2036974"/>
            <a:ext cx="9886950" cy="42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35056" y="1889100"/>
            <a:ext cx="4643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Após verificar o esquemático, Começa-se a construir o layout do circuito a partir do esquema. 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Metal = Azul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Polysilicon = Rosa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Parte de cima tem dois PMOS ligados ao VDD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Parte de baixo tem dois NMOS ligados ao GND</a:t>
            </a:r>
            <a:endParaRPr sz="2400"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673" y="1889098"/>
            <a:ext cx="4937500" cy="49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101" y="2014675"/>
            <a:ext cx="7760699" cy="527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0" y="1833651"/>
            <a:ext cx="9727399" cy="44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35050" y="1690376"/>
            <a:ext cx="9221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Diante da proposta dos dois projetos, foi utilizado LTSpice e o Eletric como ambiente de simulação para mostrar o comportamento deles. O primeiro  experimento teve como base um circuito divisor de tensão, foi demonstrado a parte visual e matemática do circuito logo em seguida foi realizado um layout do circuito Eletric construindo um esquemático do circuito e por fim foi mostrado o resultado no LTSpice. No experimento 4 é apresentado um uma porta lógica AnandB que usa um par de transistores o NMOS e PMOS. Foi montado o circuito no Eletric e logo em seguida foi realizado a simulação no LTSpice e observado o resultado obtido.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735038" y="615685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Conclusão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735062" y="1889090"/>
            <a:ext cx="9221689" cy="4320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Introdução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Experimento 01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Experimento 04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pt-BR" sz="3600"/>
              <a:t>Conclusão</a:t>
            </a:r>
            <a:endParaRPr sz="3600"/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735013" y="713360"/>
            <a:ext cx="922178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TÍTULO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primeiro experimento realizado introduz o conhecimento para a utilização dos programas </a:t>
            </a:r>
            <a:r>
              <a:rPr lang="pt-BR" sz="2400"/>
              <a:t>necessários</a:t>
            </a:r>
            <a:r>
              <a:rPr lang="pt-BR" sz="2400"/>
              <a:t> para os </a:t>
            </a:r>
            <a:r>
              <a:rPr lang="pt-BR" sz="2400"/>
              <a:t>próximos</a:t>
            </a:r>
            <a:r>
              <a:rPr lang="pt-BR" sz="2400"/>
              <a:t>. Depois de configurar o Eletric e o LTSpice para a simulação, vamos entender como funciona a execução DRC, a correção de erros DRC e também fazer uma verificação de </a:t>
            </a:r>
            <a:r>
              <a:rPr lang="pt-BR" sz="2400"/>
              <a:t>consistência</a:t>
            </a:r>
            <a:r>
              <a:rPr lang="pt-BR" sz="2400"/>
              <a:t> rede (NCC), e também construir e testar uma porta </a:t>
            </a:r>
            <a:r>
              <a:rPr lang="pt-BR" sz="2400"/>
              <a:t>lógica NAND usando os transistores NMOS e PMOS.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35038" y="456010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Introdução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488250" y="6641400"/>
            <a:ext cx="28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experimento 1 faz a introdução dos experimentadores as ferramentas usadas para criação e simulação, propondo um simples circuito divisor de tensão, como demonstrado na figura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35013" y="713360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450" y="3331200"/>
            <a:ext cx="2892900" cy="20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35062" y="1889090"/>
            <a:ext cx="92217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divisor de tensão se comporta a partir da relação: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35013" y="713360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638" y="2806844"/>
            <a:ext cx="2491275" cy="9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735025" y="4567975"/>
            <a:ext cx="7661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 proposto os valores de 10k ohm para R1 e R2, e é definido a tensão de 1V para Vin.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35050" y="1889092"/>
            <a:ext cx="9221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16"/>
              <a:t>Layout a partir do circuito proposto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735025" y="713353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675" y="2787975"/>
            <a:ext cx="6414250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35050" y="1889100"/>
            <a:ext cx="9221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16"/>
              <a:t>Esquemático a partir do circuito proposto</a:t>
            </a:r>
            <a:endParaRPr sz="36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735013" y="713360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979" y="2905900"/>
            <a:ext cx="4965850" cy="29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157625" y="128125"/>
            <a:ext cx="17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35050" y="1889100"/>
            <a:ext cx="92217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16"/>
              <a:t>Simulação no LTSpice</a:t>
            </a:r>
            <a:endParaRPr sz="3600"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35013" y="713360"/>
            <a:ext cx="9221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01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t/>
            </a:r>
            <a:endParaRPr b="1" sz="5400">
              <a:solidFill>
                <a:srgbClr val="4A7E58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325" y="2809936"/>
            <a:ext cx="4783075" cy="30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35050" y="1889096"/>
            <a:ext cx="92217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experimento 04 consiste em criar a porta lógica NAND usando os transistores PMOS e NMOS.</a:t>
            </a:r>
            <a:endParaRPr sz="2400"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35013" y="713360"/>
            <a:ext cx="9221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7E58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rgbClr val="4A7E58"/>
                </a:solidFill>
              </a:rPr>
              <a:t>Experimento 04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4213" y="4511675"/>
            <a:ext cx="7267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