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10" r:id="rId12"/>
    <p:sldId id="312" r:id="rId13"/>
    <p:sldId id="313" r:id="rId14"/>
    <p:sldId id="314" r:id="rId15"/>
    <p:sldId id="315" r:id="rId16"/>
    <p:sldId id="306" r:id="rId17"/>
    <p:sldId id="307" r:id="rId18"/>
    <p:sldId id="308" r:id="rId19"/>
    <p:sldId id="309" r:id="rId20"/>
    <p:sldId id="3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49A471-AD71-4EC9-A5B4-3AE40C00207C}">
          <p14:sldIdLst>
            <p14:sldId id="298"/>
            <p14:sldId id="300"/>
            <p14:sldId id="301"/>
            <p14:sldId id="302"/>
            <p14:sldId id="303"/>
            <p14:sldId id="304"/>
          </p14:sldIdLst>
        </p14:section>
        <p14:section name="Backup" id="{57BD3B5C-7D2A-4244-9516-5A0E1790D810}">
          <p14:sldIdLst>
            <p14:sldId id="305"/>
            <p14:sldId id="310"/>
            <p14:sldId id="312"/>
            <p14:sldId id="313"/>
            <p14:sldId id="314"/>
            <p14:sldId id="315"/>
            <p14:sldId id="306"/>
            <p14:sldId id="307"/>
            <p14:sldId id="308"/>
            <p14:sldId id="309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perati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Properati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Análisis</a:t>
            </a:r>
            <a:r>
              <a:rPr lang="en-US" sz="1600" dirty="0"/>
              <a:t> </a:t>
            </a:r>
            <a:r>
              <a:rPr lang="en-US" sz="1600" dirty="0" err="1"/>
              <a:t>exploratorio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Grupo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43B3DF9-983D-452F-9564-9AC9C77975FC}"/>
              </a:ext>
            </a:extLst>
          </p:cNvPr>
          <p:cNvSpPr txBox="1">
            <a:spLocks/>
          </p:cNvSpPr>
          <p:nvPr/>
        </p:nvSpPr>
        <p:spPr>
          <a:xfrm>
            <a:off x="238556" y="6400800"/>
            <a:ext cx="11887926" cy="774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 err="1"/>
              <a:t>Integrantes</a:t>
            </a:r>
            <a:r>
              <a:rPr lang="en-US" sz="1600" dirty="0"/>
              <a:t>: </a:t>
            </a:r>
            <a:r>
              <a:rPr lang="en-US" sz="1600" dirty="0" err="1"/>
              <a:t>iago</a:t>
            </a:r>
            <a:r>
              <a:rPr lang="en-US" sz="1600" dirty="0"/>
              <a:t>, </a:t>
            </a:r>
            <a:r>
              <a:rPr lang="en-US" sz="1600" dirty="0" err="1"/>
              <a:t>pablo</a:t>
            </a:r>
            <a:r>
              <a:rPr lang="en-US" sz="1600" dirty="0"/>
              <a:t>, </a:t>
            </a:r>
            <a:r>
              <a:rPr lang="en-US" sz="1600" dirty="0" err="1"/>
              <a:t>guido</a:t>
            </a:r>
            <a:r>
              <a:rPr lang="en-US" sz="1600" dirty="0"/>
              <a:t>, Jonathan, </a:t>
            </a:r>
            <a:r>
              <a:rPr lang="en-US" sz="1600" dirty="0" err="1"/>
              <a:t>marcos</a:t>
            </a:r>
            <a:r>
              <a:rPr lang="en-US" sz="1600" dirty="0"/>
              <a:t> y </a:t>
            </a:r>
            <a:r>
              <a:rPr lang="en-US" sz="1600" dirty="0" err="1"/>
              <a:t>hernan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Análisis</a:t>
            </a:r>
            <a:r>
              <a:rPr lang="en-US" dirty="0"/>
              <a:t> de outliers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1F1B9-8A5E-45E9-A612-4E4605B6617F}"/>
              </a:ext>
            </a:extLst>
          </p:cNvPr>
          <p:cNvSpPr txBox="1"/>
          <p:nvPr/>
        </p:nvSpPr>
        <p:spPr>
          <a:xfrm>
            <a:off x="1161534" y="2095120"/>
            <a:ext cx="999414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200" b="1" i="1" dirty="0" err="1">
                <a:solidFill>
                  <a:srgbClr val="000000"/>
                </a:solidFill>
                <a:effectLst/>
                <a:latin typeface="Helvetica Neue"/>
              </a:rPr>
              <a:t>Outliers</a:t>
            </a:r>
            <a:r>
              <a:rPr lang="es-ES" sz="1200" b="1" i="1" dirty="0">
                <a:solidFill>
                  <a:srgbClr val="000000"/>
                </a:solidFill>
                <a:effectLst/>
                <a:latin typeface="Helvetica Neue"/>
              </a:rPr>
              <a:t>: surface_covered_in_m2</a:t>
            </a:r>
          </a:p>
          <a:p>
            <a:pPr algn="l"/>
            <a:endParaRPr lang="es-ES" sz="120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r>
              <a:rPr lang="es-ES" sz="1200" b="0" i="1" dirty="0">
                <a:solidFill>
                  <a:srgbClr val="00B050"/>
                </a:solidFill>
                <a:effectLst/>
                <a:latin typeface="Helvetica Neue"/>
              </a:rPr>
              <a:t>En este caso, los valores inferiores tienen un límite en 10 (para evitar negativos y valores muy bajos) mientras que los valores superiores del rango están determinados por el IQR.</a:t>
            </a:r>
          </a:p>
          <a:p>
            <a:pPr algn="just"/>
            <a:endParaRPr lang="es-ES" sz="1200" b="0" i="1" dirty="0">
              <a:solidFill>
                <a:srgbClr val="00B050"/>
              </a:solidFill>
              <a:effectLst/>
              <a:latin typeface="Helvetica Neue"/>
            </a:endParaRPr>
          </a:p>
          <a:p>
            <a:pPr algn="l"/>
            <a:br>
              <a:rPr lang="es-ES" sz="1200" b="1" i="1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s-ES" sz="1200" b="1" i="1" dirty="0" err="1">
                <a:solidFill>
                  <a:srgbClr val="000000"/>
                </a:solidFill>
                <a:effectLst/>
                <a:latin typeface="Helvetica Neue"/>
              </a:rPr>
              <a:t>Outliers</a:t>
            </a:r>
            <a:r>
              <a:rPr lang="es-ES" sz="1200" b="1" i="1" dirty="0">
                <a:solidFill>
                  <a:srgbClr val="000000"/>
                </a:solidFill>
                <a:effectLst/>
                <a:latin typeface="Helvetica Neue"/>
              </a:rPr>
              <a:t>: price_usd_per_m2</a:t>
            </a:r>
          </a:p>
          <a:p>
            <a:pPr algn="l"/>
            <a:endParaRPr lang="es-ES" sz="120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r>
              <a:rPr lang="es-ES" sz="1200" b="0" i="1" dirty="0">
                <a:solidFill>
                  <a:srgbClr val="00B050"/>
                </a:solidFill>
                <a:effectLst/>
                <a:latin typeface="Helvetica Neue"/>
              </a:rPr>
              <a:t>En este caso, los valores inferiores tienen un límite en 100 (para evitar negativos y precios irrisorios) mientras que los valores superiores del rango están determinados por el IQR.</a:t>
            </a:r>
          </a:p>
        </p:txBody>
      </p:sp>
    </p:spTree>
    <p:extLst>
      <p:ext uri="{BB962C8B-B14F-4D97-AF65-F5344CB8AC3E}">
        <p14:creationId xmlns:p14="http://schemas.microsoft.com/office/powerpoint/2010/main" val="361118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Definiciones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1F1B9-8A5E-45E9-A612-4E4605B6617F}"/>
              </a:ext>
            </a:extLst>
          </p:cNvPr>
          <p:cNvSpPr txBox="1"/>
          <p:nvPr/>
        </p:nvSpPr>
        <p:spPr>
          <a:xfrm>
            <a:off x="1161534" y="2095120"/>
            <a:ext cx="99941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200" b="1" i="0" dirty="0">
                <a:solidFill>
                  <a:srgbClr val="000000"/>
                </a:solidFill>
                <a:effectLst/>
                <a:latin typeface="Helvetica Neue"/>
              </a:rPr>
              <a:t>Análisis de nuevas </a:t>
            </a:r>
            <a:r>
              <a:rPr lang="es-ES" sz="1200" b="1" i="0" dirty="0" err="1">
                <a:solidFill>
                  <a:srgbClr val="000000"/>
                </a:solidFill>
                <a:effectLst/>
                <a:latin typeface="Helvetica Neue"/>
              </a:rPr>
              <a:t>features</a:t>
            </a:r>
            <a:endParaRPr lang="es-E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s-E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s-ES" sz="1200" i="1" dirty="0">
                <a:solidFill>
                  <a:srgbClr val="00B050"/>
                </a:solidFill>
                <a:effectLst/>
                <a:latin typeface="Helvetica Neue"/>
              </a:rPr>
              <a:t>A partir de los datos disponibles en el campo de texto </a:t>
            </a:r>
            <a:r>
              <a:rPr lang="es-ES" sz="1200" i="1" dirty="0" err="1">
                <a:solidFill>
                  <a:srgbClr val="00B050"/>
                </a:solidFill>
                <a:effectLst/>
                <a:latin typeface="Helvetica Neue"/>
              </a:rPr>
              <a:t>description</a:t>
            </a:r>
            <a:r>
              <a:rPr lang="es-ES" sz="1200" i="1" dirty="0">
                <a:solidFill>
                  <a:srgbClr val="00B050"/>
                </a:solidFill>
                <a:effectLst/>
                <a:latin typeface="Helvetica Neue"/>
              </a:rPr>
              <a:t>, se plantea agregar nuevas variables al </a:t>
            </a:r>
            <a:r>
              <a:rPr lang="es-ES" sz="1200" i="1" dirty="0" err="1">
                <a:solidFill>
                  <a:srgbClr val="00B050"/>
                </a:solidFill>
                <a:effectLst/>
                <a:latin typeface="Helvetica Neue"/>
              </a:rPr>
              <a:t>DataFrmae</a:t>
            </a:r>
            <a:r>
              <a:rPr lang="es-ES" sz="1200" i="1" dirty="0">
                <a:solidFill>
                  <a:srgbClr val="00B050"/>
                </a:solidFill>
                <a:effectLst/>
                <a:latin typeface="Helvetica Neue"/>
              </a:rPr>
              <a:t> para representar la existencia o inexistencia de ciertas características que ayudarían a la explicación y predicción del precio.</a:t>
            </a:r>
          </a:p>
          <a:p>
            <a:pPr algn="l"/>
            <a:endParaRPr lang="es-E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s-ES" sz="1200" b="1" i="0" dirty="0">
                <a:solidFill>
                  <a:srgbClr val="00B050"/>
                </a:solidFill>
                <a:effectLst/>
                <a:latin typeface="Helvetica Neue"/>
              </a:rPr>
              <a:t>Estas nuevas variables son:</a:t>
            </a:r>
          </a:p>
          <a:p>
            <a:pPr algn="l"/>
            <a:endParaRPr lang="es-E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ES" sz="1200" b="1" i="0" dirty="0" err="1">
                <a:solidFill>
                  <a:srgbClr val="00B050"/>
                </a:solidFill>
                <a:effectLst/>
                <a:latin typeface="Helvetica Neue"/>
              </a:rPr>
              <a:t>has_amenities</a:t>
            </a:r>
            <a:r>
              <a:rPr lang="es-ES" sz="1200" i="0" dirty="0">
                <a:solidFill>
                  <a:srgbClr val="00B050"/>
                </a:solidFill>
                <a:effectLst/>
                <a:latin typeface="Helvetica Neue"/>
              </a:rPr>
              <a:t>: para representar los casos donde existen servicios, instalaciones o ambientes que agregan un valor por encima de los ambientes convencionales.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ES" sz="1200" b="1" i="0" dirty="0" err="1">
                <a:solidFill>
                  <a:srgbClr val="00B050"/>
                </a:solidFill>
                <a:effectLst/>
                <a:latin typeface="Helvetica Neue"/>
              </a:rPr>
              <a:t>is_new</a:t>
            </a:r>
            <a:r>
              <a:rPr lang="es-ES" sz="1200" i="0" dirty="0">
                <a:solidFill>
                  <a:srgbClr val="00B050"/>
                </a:solidFill>
                <a:effectLst/>
                <a:latin typeface="Helvetica Neue"/>
              </a:rPr>
              <a:t>: para representar las propiedades a estrenar.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ES" sz="1200" b="1" i="0" dirty="0" err="1">
                <a:solidFill>
                  <a:srgbClr val="00B050"/>
                </a:solidFill>
                <a:effectLst/>
                <a:latin typeface="Helvetica Neue"/>
              </a:rPr>
              <a:t>is_outlier</a:t>
            </a:r>
            <a:r>
              <a:rPr lang="es-ES" sz="1200" i="0" dirty="0">
                <a:solidFill>
                  <a:srgbClr val="00B050"/>
                </a:solidFill>
                <a:effectLst/>
                <a:latin typeface="Helvetica Neue"/>
              </a:rPr>
              <a:t>: para identificar propiedades que no son útiles a la estimación.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ES" sz="1200" b="1" i="0" dirty="0" err="1">
                <a:solidFill>
                  <a:srgbClr val="00B050"/>
                </a:solidFill>
                <a:effectLst/>
                <a:latin typeface="Helvetica Neue"/>
              </a:rPr>
              <a:t>has_front</a:t>
            </a:r>
            <a:r>
              <a:rPr lang="es-ES" sz="1200" i="0" dirty="0">
                <a:solidFill>
                  <a:srgbClr val="00B050"/>
                </a:solidFill>
                <a:effectLst/>
                <a:latin typeface="Helvetica Neue"/>
              </a:rPr>
              <a:t>: para representar a las casas con frente.</a:t>
            </a:r>
          </a:p>
        </p:txBody>
      </p:sp>
    </p:spTree>
    <p:extLst>
      <p:ext uri="{BB962C8B-B14F-4D97-AF65-F5344CB8AC3E}">
        <p14:creationId xmlns:p14="http://schemas.microsoft.com/office/powerpoint/2010/main" val="252690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Definiciones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1F1B9-8A5E-45E9-A612-4E4605B6617F}"/>
              </a:ext>
            </a:extLst>
          </p:cNvPr>
          <p:cNvSpPr txBox="1"/>
          <p:nvPr/>
        </p:nvSpPr>
        <p:spPr>
          <a:xfrm>
            <a:off x="1161534" y="2095120"/>
            <a:ext cx="99941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200" b="1" i="0" dirty="0">
                <a:solidFill>
                  <a:srgbClr val="000000"/>
                </a:solidFill>
                <a:effectLst/>
                <a:latin typeface="Helvetica Neue"/>
              </a:rPr>
              <a:t>Finalmente, las variables que formarán parte del juego de datos final son las siguientes:</a:t>
            </a:r>
          </a:p>
          <a:p>
            <a:pPr algn="l"/>
            <a:endParaRPr lang="es-E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s-ES" sz="1200" b="1" i="0" dirty="0" err="1">
                <a:solidFill>
                  <a:srgbClr val="00B050"/>
                </a:solidFill>
                <a:effectLst/>
                <a:latin typeface="Helvetica Neue"/>
              </a:rPr>
              <a:t>property_type</a:t>
            </a:r>
            <a:endParaRPr lang="es-ES" sz="1200" b="1" i="0" dirty="0">
              <a:solidFill>
                <a:srgbClr val="00B050"/>
              </a:solidFill>
              <a:effectLst/>
              <a:latin typeface="Helvetica Neue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s-ES" sz="1200" b="1" i="0" dirty="0" err="1">
                <a:solidFill>
                  <a:srgbClr val="00B050"/>
                </a:solidFill>
                <a:effectLst/>
                <a:latin typeface="Helvetica Neue"/>
              </a:rPr>
              <a:t>state_name</a:t>
            </a:r>
            <a:endParaRPr lang="es-ES" sz="1200" b="1" i="0" dirty="0">
              <a:solidFill>
                <a:srgbClr val="00B050"/>
              </a:solidFill>
              <a:effectLst/>
              <a:latin typeface="Helvetica Neue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s-ES" sz="1200" b="1" i="0" dirty="0" err="1">
                <a:solidFill>
                  <a:srgbClr val="00B050"/>
                </a:solidFill>
                <a:effectLst/>
                <a:latin typeface="Helvetica Neue"/>
              </a:rPr>
              <a:t>place_name</a:t>
            </a:r>
            <a:endParaRPr lang="es-ES" sz="1200" b="1" i="0" dirty="0">
              <a:solidFill>
                <a:srgbClr val="00B050"/>
              </a:solidFill>
              <a:effectLst/>
              <a:latin typeface="Helvetica Neue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s-ES" sz="1200" b="1" i="0" dirty="0" err="1">
                <a:solidFill>
                  <a:srgbClr val="00B050"/>
                </a:solidFill>
                <a:effectLst/>
                <a:latin typeface="Helvetica Neue"/>
              </a:rPr>
              <a:t>lat</a:t>
            </a:r>
            <a:endParaRPr lang="es-ES" sz="1200" b="1" i="0" dirty="0">
              <a:solidFill>
                <a:srgbClr val="00B050"/>
              </a:solidFill>
              <a:effectLst/>
              <a:latin typeface="Helvetica Neue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s-ES" sz="1200" b="1" i="0" dirty="0" err="1">
                <a:solidFill>
                  <a:srgbClr val="00B050"/>
                </a:solidFill>
                <a:effectLst/>
                <a:latin typeface="Helvetica Neue"/>
              </a:rPr>
              <a:t>lon</a:t>
            </a:r>
            <a:endParaRPr lang="es-ES" sz="1200" b="1" i="0" dirty="0">
              <a:solidFill>
                <a:srgbClr val="00B050"/>
              </a:solidFill>
              <a:effectLst/>
              <a:latin typeface="Helvetica Neue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s-ES" sz="1200" b="1" i="0" dirty="0" err="1">
                <a:solidFill>
                  <a:srgbClr val="00B050"/>
                </a:solidFill>
                <a:effectLst/>
                <a:latin typeface="Helvetica Neue"/>
              </a:rPr>
              <a:t>price_aprox_usd</a:t>
            </a:r>
            <a:endParaRPr lang="es-ES" sz="1200" b="1" i="0" dirty="0">
              <a:solidFill>
                <a:srgbClr val="00B050"/>
              </a:solidFill>
              <a:effectLst/>
              <a:latin typeface="Helvetica Neue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s-ES" sz="1200" b="1" i="0" dirty="0">
                <a:solidFill>
                  <a:srgbClr val="00B050"/>
                </a:solidFill>
                <a:effectLst/>
                <a:latin typeface="Helvetica Neue"/>
              </a:rPr>
              <a:t>surface_total_in_m2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s-ES" sz="1200" b="1" i="0" dirty="0">
                <a:solidFill>
                  <a:srgbClr val="00B050"/>
                </a:solidFill>
                <a:effectLst/>
                <a:latin typeface="Helvetica Neue"/>
              </a:rPr>
              <a:t>surface_covered_in_m2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s-ES" sz="1200" b="1" i="0" dirty="0">
                <a:solidFill>
                  <a:srgbClr val="00B050"/>
                </a:solidFill>
                <a:effectLst/>
                <a:latin typeface="Helvetica Neue"/>
              </a:rPr>
              <a:t>price_usd_per_m2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s-ES" sz="1200" b="1" i="0" dirty="0" err="1">
                <a:solidFill>
                  <a:srgbClr val="00B050"/>
                </a:solidFill>
                <a:effectLst/>
                <a:latin typeface="Helvetica Neue"/>
              </a:rPr>
              <a:t>rooms</a:t>
            </a:r>
            <a:endParaRPr lang="es-ES" sz="1200" b="1" i="0" dirty="0">
              <a:solidFill>
                <a:srgbClr val="00B050"/>
              </a:solidFill>
              <a:effectLst/>
              <a:latin typeface="Helvetica Neue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s-ES" sz="1200" b="1" i="0" dirty="0" err="1">
                <a:solidFill>
                  <a:srgbClr val="00B050"/>
                </a:solidFill>
                <a:effectLst/>
                <a:latin typeface="Helvetica Neue"/>
              </a:rPr>
              <a:t>has_amenities</a:t>
            </a:r>
            <a:endParaRPr lang="es-ES" sz="1200" b="1" i="0" dirty="0">
              <a:solidFill>
                <a:srgbClr val="00B050"/>
              </a:solidFill>
              <a:effectLst/>
              <a:latin typeface="Helvetica Neue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s-ES" sz="1200" b="1" i="0" dirty="0" err="1">
                <a:solidFill>
                  <a:srgbClr val="00B050"/>
                </a:solidFill>
                <a:effectLst/>
                <a:latin typeface="Helvetica Neue"/>
              </a:rPr>
              <a:t>is_new</a:t>
            </a:r>
            <a:endParaRPr lang="es-ES" sz="1200" dirty="0">
              <a:solidFill>
                <a:srgbClr val="00B05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9755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C5C2A-A7DC-4F1C-994B-B5146D3D8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55" b="-1"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94BE868-D43F-4940-8CE9-93D953A11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992622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416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Precio aproximado en USD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78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2CDF5-4BBD-46F2-A22C-811419A13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94BE868-D43F-4940-8CE9-93D953A11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992622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416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Superficie total en M2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F3A4D17-F994-4D59-BA1D-6A823C40A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21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94BE868-D43F-4940-8CE9-93D953A11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992622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416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Precio aprox en USD por M2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36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A3BB6-2B14-4DA8-91DB-F823802E6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94BE868-D43F-4940-8CE9-93D953A11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992622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416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Ambientes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3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Resumen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la </a:t>
            </a:r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transformación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D240DA-CE9F-4AB5-A70F-BB2CA74ED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93" r="-1" b="-1"/>
          <a:stretch/>
        </p:blipFill>
        <p:spPr>
          <a:xfrm>
            <a:off x="633999" y="810330"/>
            <a:ext cx="10916463" cy="3602736"/>
          </a:xfrm>
          <a:prstGeom prst="rect">
            <a:avLst/>
          </a:prstGeom>
        </p:spPr>
      </p:pic>
      <p:cxnSp>
        <p:nvCxnSpPr>
          <p:cNvPr id="42" name="Straight Connector 34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36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B5550-1009-463A-8031-89AE66BD496D}"/>
              </a:ext>
            </a:extLst>
          </p:cNvPr>
          <p:cNvSpPr txBox="1"/>
          <p:nvPr/>
        </p:nvSpPr>
        <p:spPr>
          <a:xfrm>
            <a:off x="1140940" y="2002484"/>
            <a:ext cx="991011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endParaRPr lang="es-ES" sz="1200" b="1" i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spcAft>
                <a:spcPts val="600"/>
              </a:spcAft>
            </a:pPr>
            <a:endParaRPr lang="es-AR" sz="1400"/>
          </a:p>
        </p:txBody>
      </p:sp>
    </p:spTree>
    <p:extLst>
      <p:ext uri="{BB962C8B-B14F-4D97-AF65-F5344CB8AC3E}">
        <p14:creationId xmlns:p14="http://schemas.microsoft.com/office/powerpoint/2010/main" val="306158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FC2EE-A03F-468B-89A0-E4940AA93122}"/>
              </a:ext>
            </a:extLst>
          </p:cNvPr>
          <p:cNvSpPr txBox="1"/>
          <p:nvPr/>
        </p:nvSpPr>
        <p:spPr>
          <a:xfrm>
            <a:off x="1184563" y="2171699"/>
            <a:ext cx="10141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equipo de trabajo, recibió un conjunto de datos proveniente de publicaciones de </a:t>
            </a:r>
            <a:r>
              <a:rPr lang="es-AR" dirty="0">
                <a:hlinkClick r:id="rId3"/>
              </a:rPr>
              <a:t>www.properati.com</a:t>
            </a:r>
            <a:r>
              <a:rPr lang="es-AR" dirty="0"/>
              <a:t>.</a:t>
            </a:r>
          </a:p>
          <a:p>
            <a:pPr algn="just"/>
            <a:endParaRPr lang="es-AR" dirty="0"/>
          </a:p>
          <a:p>
            <a:r>
              <a:rPr lang="es-AR" dirty="0"/>
              <a:t>La tarea que le fue encomendada, consiste en la creación de un modelo de </a:t>
            </a:r>
            <a:r>
              <a:rPr lang="es-AR" i="1" dirty="0"/>
              <a:t>machine </a:t>
            </a:r>
            <a:r>
              <a:rPr lang="es-AR" i="1" dirty="0" err="1"/>
              <a:t>learning</a:t>
            </a:r>
            <a:r>
              <a:rPr lang="es-AR" i="1" dirty="0"/>
              <a:t> </a:t>
            </a:r>
            <a:r>
              <a:rPr lang="es-AR" dirty="0"/>
              <a:t>para la predicción de precios de propiedades.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Plan de </a:t>
            </a:r>
            <a:r>
              <a:rPr lang="en-US" dirty="0" err="1"/>
              <a:t>trabajo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488595"/>
              </p:ext>
            </p:extLst>
          </p:nvPr>
        </p:nvGraphicFramePr>
        <p:xfrm>
          <a:off x="1096963" y="2216879"/>
          <a:ext cx="10058400" cy="41406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1800" b="0" cap="all" spc="150" dirty="0" err="1">
                          <a:solidFill>
                            <a:schemeClr val="lt1"/>
                          </a:solidFill>
                        </a:rPr>
                        <a:t>Análisis</a:t>
                      </a:r>
                      <a:r>
                        <a:rPr lang="en-US" sz="1800" b="0" cap="all" spc="15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800" b="0" cap="all" spc="150" dirty="0" err="1">
                          <a:solidFill>
                            <a:schemeClr val="lt1"/>
                          </a:solidFill>
                        </a:rPr>
                        <a:t>exploratorio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all" spc="150" dirty="0" err="1">
                          <a:solidFill>
                            <a:schemeClr val="lt1"/>
                          </a:solidFill>
                        </a:rPr>
                        <a:t>Definición</a:t>
                      </a:r>
                      <a:r>
                        <a:rPr lang="en-US" sz="1800" b="0" cap="all" spc="150" dirty="0">
                          <a:solidFill>
                            <a:schemeClr val="lt1"/>
                          </a:solidFill>
                        </a:rPr>
                        <a:t> de </a:t>
                      </a:r>
                      <a:r>
                        <a:rPr lang="en-US" sz="1800" b="0" cap="all" spc="150" dirty="0" err="1">
                          <a:solidFill>
                            <a:schemeClr val="lt1"/>
                          </a:solidFill>
                        </a:rPr>
                        <a:t>criterios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all" spc="150" dirty="0" err="1">
                          <a:solidFill>
                            <a:schemeClr val="lt1"/>
                          </a:solidFill>
                        </a:rPr>
                        <a:t>Diseño</a:t>
                      </a:r>
                      <a:r>
                        <a:rPr lang="en-US" sz="1800" b="0" cap="all" spc="150" dirty="0">
                          <a:solidFill>
                            <a:schemeClr val="lt1"/>
                          </a:solidFill>
                        </a:rPr>
                        <a:t> del </a:t>
                      </a:r>
                      <a:r>
                        <a:rPr lang="en-US" sz="1800" b="0" cap="all" spc="150" dirty="0" err="1">
                          <a:solidFill>
                            <a:schemeClr val="lt1"/>
                          </a:solidFill>
                        </a:rPr>
                        <a:t>modelo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all" spc="150" dirty="0" err="1">
                          <a:solidFill>
                            <a:schemeClr val="lt1"/>
                          </a:solidFill>
                        </a:rPr>
                        <a:t>implementación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Análisis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del conjunto de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. &gt; ~120.000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observaciones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Definición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de las variables clave.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Ensayo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diferentes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metodologías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Preparación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del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código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para la Plataforma de deployment.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Entendimiento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del conjunto de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armado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de la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lógica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transformación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Definición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nuevas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variables.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Refinado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criterios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parámetros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Implementación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del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código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Obtención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valores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faltantes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filtrado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400" i="1" cap="none" spc="0" dirty="0">
                          <a:solidFill>
                            <a:schemeClr val="tx1"/>
                          </a:solidFill>
                        </a:rPr>
                        <a:t>outliers.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Desestimación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de variables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consideradas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no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relevantes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Prueba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puesta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a punto del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modelo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con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in and out of sample.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Salida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producción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98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Hallazgos</a:t>
            </a:r>
            <a:r>
              <a:rPr lang="en-US" dirty="0"/>
              <a:t> y </a:t>
            </a:r>
            <a:r>
              <a:rPr lang="en-US" dirty="0" err="1"/>
              <a:t>definiciones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FC2EE-A03F-468B-89A0-E4940AA93122}"/>
              </a:ext>
            </a:extLst>
          </p:cNvPr>
          <p:cNvSpPr txBox="1"/>
          <p:nvPr/>
        </p:nvSpPr>
        <p:spPr>
          <a:xfrm>
            <a:off x="1184563" y="2171699"/>
            <a:ext cx="10141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 comparten los siguientes </a:t>
            </a:r>
            <a:r>
              <a:rPr lang="es-AR" i="1" dirty="0" err="1"/>
              <a:t>highlights</a:t>
            </a:r>
            <a:r>
              <a:rPr lang="es-AR" i="1" dirty="0"/>
              <a:t> </a:t>
            </a:r>
            <a:r>
              <a:rPr lang="es-AR" dirty="0"/>
              <a:t>que surgieron durante la fase exploratoria:</a:t>
            </a:r>
          </a:p>
          <a:p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/>
              <a:t>Consideramos como un </a:t>
            </a:r>
            <a:r>
              <a:rPr lang="es-AR" b="1" dirty="0"/>
              <a:t>input clave</a:t>
            </a:r>
            <a:r>
              <a:rPr lang="es-AR" dirty="0"/>
              <a:t> a las observaciones que cuentan con el precio en USD.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/>
              <a:t>Consideramos, a priori, como variables con </a:t>
            </a:r>
            <a:r>
              <a:rPr lang="es-AR" b="1" dirty="0"/>
              <a:t>poder explicativo</a:t>
            </a:r>
            <a:r>
              <a:rPr lang="es-AR" dirty="0"/>
              <a:t>, a las siguientes:</a:t>
            </a:r>
          </a:p>
          <a:p>
            <a:pPr marL="742950" lvl="1" indent="-285750">
              <a:buFontTx/>
              <a:buChar char="-"/>
            </a:pPr>
            <a:r>
              <a:rPr lang="es-AR" dirty="0"/>
              <a:t>Ubicación (ciudad y coordenadas)</a:t>
            </a:r>
          </a:p>
          <a:p>
            <a:pPr marL="742950" lvl="1" indent="-285750">
              <a:buFontTx/>
              <a:buChar char="-"/>
            </a:pPr>
            <a:r>
              <a:rPr lang="es-AR" dirty="0"/>
              <a:t>Superficie total</a:t>
            </a:r>
          </a:p>
          <a:p>
            <a:pPr marL="742950" lvl="1" indent="-285750">
              <a:buFontTx/>
              <a:buChar char="-"/>
            </a:pPr>
            <a:r>
              <a:rPr lang="es-AR" dirty="0"/>
              <a:t>Cantidad de ambientes</a:t>
            </a:r>
          </a:p>
          <a:p>
            <a:pPr marL="742950" lvl="1" indent="-285750">
              <a:buFontTx/>
              <a:buChar char="-"/>
            </a:pPr>
            <a:r>
              <a:rPr lang="es-AR" dirty="0"/>
              <a:t>Presencia de </a:t>
            </a:r>
            <a:r>
              <a:rPr lang="es-AR" dirty="0" err="1"/>
              <a:t>amenities</a:t>
            </a:r>
            <a:endParaRPr lang="es-AR" dirty="0"/>
          </a:p>
          <a:p>
            <a:pPr marL="742950" lvl="1" indent="-285750">
              <a:buFontTx/>
              <a:buChar char="-"/>
            </a:pPr>
            <a:r>
              <a:rPr lang="es-AR" dirty="0"/>
              <a:t>Calidad de propiedad a estrenar</a:t>
            </a:r>
          </a:p>
          <a:p>
            <a:pPr marL="742950" lvl="1" indent="-285750">
              <a:buFontTx/>
              <a:buChar char="-"/>
            </a:pPr>
            <a:r>
              <a:rPr lang="es-AR" dirty="0"/>
              <a:t>Precio por metro cuadrado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268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Riesgos</a:t>
            </a:r>
            <a:r>
              <a:rPr lang="en-US" dirty="0"/>
              <a:t> y </a:t>
            </a:r>
            <a:r>
              <a:rPr lang="en-US" dirty="0" err="1"/>
              <a:t>oportunidades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FC2EE-A03F-468B-89A0-E4940AA93122}"/>
              </a:ext>
            </a:extLst>
          </p:cNvPr>
          <p:cNvSpPr txBox="1"/>
          <p:nvPr/>
        </p:nvSpPr>
        <p:spPr>
          <a:xfrm>
            <a:off x="1097280" y="2904164"/>
            <a:ext cx="43183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AR" dirty="0"/>
              <a:t>Filtrado muy exigente de las variables predictivas (pérdida de observaciones).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/>
              <a:t>Pérdida de precisión predictiva en caso de optar por reemplazar variables de observaciones con valores nulos según técnicas estadísticas.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/>
              <a:t>Pocas observaciones para ciudades en el interior del país y ciertos tipos de propiedades.</a:t>
            </a:r>
          </a:p>
          <a:p>
            <a:endParaRPr lang="es-A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02408D-92C4-4295-8587-3E0291D325F4}"/>
              </a:ext>
            </a:extLst>
          </p:cNvPr>
          <p:cNvCxnSpPr/>
          <p:nvPr/>
        </p:nvCxnSpPr>
        <p:spPr>
          <a:xfrm>
            <a:off x="5733535" y="2171699"/>
            <a:ext cx="0" cy="3512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39B521-F90D-41D4-B141-9FC1B1710016}"/>
              </a:ext>
            </a:extLst>
          </p:cNvPr>
          <p:cNvSpPr txBox="1"/>
          <p:nvPr/>
        </p:nvSpPr>
        <p:spPr>
          <a:xfrm>
            <a:off x="2438399" y="2171699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solidFill>
                  <a:schemeClr val="accent1"/>
                </a:solidFill>
              </a:rPr>
              <a:t>RIESGOS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91134-A4C0-49B6-B35A-F9E73DA5A268}"/>
              </a:ext>
            </a:extLst>
          </p:cNvPr>
          <p:cNvSpPr txBox="1"/>
          <p:nvPr/>
        </p:nvSpPr>
        <p:spPr>
          <a:xfrm>
            <a:off x="6096000" y="2904164"/>
            <a:ext cx="43183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Predicción más acertada de los precios a partir del trabajo realizado sobre las variables de ubicación.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Predicción más acertada de los precios luego de descartar valores considerados como </a:t>
            </a:r>
            <a:r>
              <a:rPr lang="es-AR" i="1" dirty="0" err="1"/>
              <a:t>outliers</a:t>
            </a:r>
            <a:r>
              <a:rPr lang="es-A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96C9D-B9EF-4000-86D0-AD6E92DB39C2}"/>
              </a:ext>
            </a:extLst>
          </p:cNvPr>
          <p:cNvSpPr txBox="1"/>
          <p:nvPr/>
        </p:nvSpPr>
        <p:spPr>
          <a:xfrm>
            <a:off x="7370839" y="2171699"/>
            <a:ext cx="2101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solidFill>
                  <a:schemeClr val="accent1"/>
                </a:solidFill>
              </a:rPr>
              <a:t>OPORTUNIDAD</a:t>
            </a:r>
          </a:p>
        </p:txBody>
      </p:sp>
    </p:spTree>
    <p:extLst>
      <p:ext uri="{BB962C8B-B14F-4D97-AF65-F5344CB8AC3E}">
        <p14:creationId xmlns:p14="http://schemas.microsoft.com/office/powerpoint/2010/main" val="28920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Pensando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etapa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FC2EE-A03F-468B-89A0-E4940AA93122}"/>
              </a:ext>
            </a:extLst>
          </p:cNvPr>
          <p:cNvSpPr txBox="1"/>
          <p:nvPr/>
        </p:nvSpPr>
        <p:spPr>
          <a:xfrm>
            <a:off x="1184563" y="2171699"/>
            <a:ext cx="101415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análisis exploratorio formó las bases sobre la cual se basará la construcción del modelo. No obstante, no podemos concluir que contamos con toda la información necesaria.</a:t>
            </a:r>
          </a:p>
          <a:p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/>
              <a:t>Puede resultar necesario hacer agrupaciones geográficas para evitar áreas donde hay pocas observaciones.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/>
              <a:t>Puede resultar necesario dejar fuera del alcance del modelo a ciertos tipos de propiedades.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/>
              <a:t>Explorar con mayor profundidad las relaciones entre las diferentes variables definidas.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/>
              <a:t>Puede resultar necesario ser más precisos con la definición de </a:t>
            </a:r>
            <a:r>
              <a:rPr lang="es-AR" dirty="0" err="1"/>
              <a:t>amenities</a:t>
            </a:r>
            <a:r>
              <a:rPr lang="es-AR" dirty="0"/>
              <a:t>.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/>
              <a:t>Todos los criterios y conclusiones arribadas hasta el momento, estarán sometidos a prueba durante la construcción del modelo.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6568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Preguntas</a:t>
            </a:r>
            <a:r>
              <a:rPr lang="en-US" dirty="0"/>
              <a:t> </a:t>
            </a:r>
            <a:r>
              <a:rPr lang="en-US" dirty="0" err="1"/>
              <a:t>exploratorias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B5550-1009-463A-8031-89AE66BD496D}"/>
              </a:ext>
            </a:extLst>
          </p:cNvPr>
          <p:cNvSpPr txBox="1"/>
          <p:nvPr/>
        </p:nvSpPr>
        <p:spPr>
          <a:xfrm>
            <a:off x="1140940" y="2002484"/>
            <a:ext cx="9910119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200" b="1" i="0" dirty="0">
                <a:solidFill>
                  <a:srgbClr val="000000"/>
                </a:solidFill>
                <a:effectLst/>
                <a:latin typeface="Helvetica Neue"/>
              </a:rPr>
              <a:t>¿Es el campo '</a:t>
            </a:r>
            <a:r>
              <a:rPr lang="es-ES" sz="1200" b="1" i="0" dirty="0" err="1">
                <a:solidFill>
                  <a:srgbClr val="000000"/>
                </a:solidFill>
                <a:effectLst/>
                <a:latin typeface="Helvetica Neue"/>
              </a:rPr>
              <a:t>Unnamed</a:t>
            </a:r>
            <a:r>
              <a:rPr lang="es-ES" sz="1200" b="1" i="0" dirty="0">
                <a:solidFill>
                  <a:srgbClr val="000000"/>
                </a:solidFill>
                <a:effectLst/>
                <a:latin typeface="Helvetica Neue"/>
              </a:rPr>
              <a:t>: 0' simplemente una columna con un valor secuencial?</a:t>
            </a:r>
          </a:p>
          <a:p>
            <a:pPr lvl="1"/>
            <a:r>
              <a:rPr lang="es-ES" sz="1200" i="1" dirty="0">
                <a:solidFill>
                  <a:srgbClr val="00B050"/>
                </a:solidFill>
                <a:latin typeface="Helvetica Neue"/>
              </a:rPr>
              <a:t>S</a:t>
            </a:r>
            <a:r>
              <a:rPr lang="es-ES" sz="1200" b="0" i="1" dirty="0">
                <a:solidFill>
                  <a:srgbClr val="00B050"/>
                </a:solidFill>
                <a:effectLst/>
                <a:latin typeface="Helvetica Neue"/>
              </a:rPr>
              <a:t>e puede concluir que el campo es un valor secuencial</a:t>
            </a:r>
          </a:p>
          <a:p>
            <a:pPr lvl="1"/>
            <a:endParaRPr lang="es-E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200" b="1" i="0" dirty="0">
                <a:solidFill>
                  <a:srgbClr val="000000"/>
                </a:solidFill>
                <a:effectLst/>
                <a:latin typeface="Helvetica Neue"/>
              </a:rPr>
              <a:t>¿Es el campo '</a:t>
            </a:r>
            <a:r>
              <a:rPr lang="es-ES" sz="1200" b="1" i="0" dirty="0" err="1">
                <a:solidFill>
                  <a:srgbClr val="000000"/>
                </a:solidFill>
                <a:effectLst/>
                <a:latin typeface="Helvetica Neue"/>
              </a:rPr>
              <a:t>operation</a:t>
            </a:r>
            <a:r>
              <a:rPr lang="es-ES" sz="1200" b="1" i="0" dirty="0">
                <a:solidFill>
                  <a:srgbClr val="000000"/>
                </a:solidFill>
                <a:effectLst/>
                <a:latin typeface="Helvetica Neue"/>
              </a:rPr>
              <a:t>' es relevante?</a:t>
            </a:r>
          </a:p>
          <a:p>
            <a:pPr lvl="1"/>
            <a:r>
              <a:rPr lang="es-ES" sz="1200" i="1" dirty="0">
                <a:solidFill>
                  <a:srgbClr val="00B050"/>
                </a:solidFill>
                <a:effectLst/>
                <a:latin typeface="Helvetica Neue"/>
              </a:rPr>
              <a:t>S</a:t>
            </a:r>
            <a:r>
              <a:rPr lang="es-ES" sz="1200" i="1" dirty="0">
                <a:solidFill>
                  <a:srgbClr val="00B050"/>
                </a:solidFill>
                <a:latin typeface="Helvetica Neue"/>
              </a:rPr>
              <a:t>olamente repite el valor </a:t>
            </a:r>
            <a:r>
              <a:rPr lang="es-ES" sz="1200" i="1" dirty="0" err="1">
                <a:solidFill>
                  <a:srgbClr val="00B050"/>
                </a:solidFill>
                <a:latin typeface="Helvetica Neue"/>
              </a:rPr>
              <a:t>sell</a:t>
            </a:r>
            <a:r>
              <a:rPr lang="es-ES" sz="1200" i="1" dirty="0">
                <a:solidFill>
                  <a:srgbClr val="00B050"/>
                </a:solidFill>
                <a:latin typeface="Helvetica Neue"/>
              </a:rPr>
              <a:t> para cada observación</a:t>
            </a:r>
          </a:p>
          <a:p>
            <a:endParaRPr lang="es-ES" sz="1200" i="1" dirty="0">
              <a:solidFill>
                <a:srgbClr val="00B050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200" b="1" i="0" dirty="0">
                <a:solidFill>
                  <a:srgbClr val="000000"/>
                </a:solidFill>
                <a:effectLst/>
                <a:latin typeface="Helvetica Neue"/>
              </a:rPr>
              <a:t>¿Es el campo '</a:t>
            </a:r>
            <a:r>
              <a:rPr lang="es-ES" sz="1200" b="1" i="0" dirty="0" err="1">
                <a:solidFill>
                  <a:srgbClr val="000000"/>
                </a:solidFill>
                <a:effectLst/>
                <a:latin typeface="Helvetica Neue"/>
              </a:rPr>
              <a:t>place_with_parent_names</a:t>
            </a:r>
            <a:r>
              <a:rPr lang="es-ES" sz="1200" b="1" i="0" dirty="0">
                <a:solidFill>
                  <a:srgbClr val="000000"/>
                </a:solidFill>
                <a:effectLst/>
                <a:latin typeface="Helvetica Neue"/>
              </a:rPr>
              <a:t>' es relevante?</a:t>
            </a:r>
          </a:p>
          <a:p>
            <a:pPr lvl="1"/>
            <a:r>
              <a:rPr lang="es-ES" sz="1200" i="1" dirty="0">
                <a:solidFill>
                  <a:srgbClr val="00B050"/>
                </a:solidFill>
                <a:effectLst/>
                <a:latin typeface="Helvetica Neue"/>
              </a:rPr>
              <a:t>Útil para agregar más precisión de manera categórica a la ubicación y también para completar los 23 valores nulos del campo </a:t>
            </a:r>
            <a:r>
              <a:rPr lang="es-ES" sz="1200" b="1" i="1" dirty="0" err="1">
                <a:solidFill>
                  <a:srgbClr val="00B050"/>
                </a:solidFill>
                <a:latin typeface="Helvetica Neue"/>
              </a:rPr>
              <a:t>pl</a:t>
            </a:r>
            <a:r>
              <a:rPr lang="es-ES" sz="1200" b="1" i="1" dirty="0" err="1">
                <a:solidFill>
                  <a:srgbClr val="00B050"/>
                </a:solidFill>
                <a:effectLst/>
                <a:latin typeface="Helvetica Neue"/>
              </a:rPr>
              <a:t>ace_name</a:t>
            </a:r>
            <a:r>
              <a:rPr lang="es-ES" sz="1200" i="1" dirty="0">
                <a:solidFill>
                  <a:srgbClr val="00B050"/>
                </a:solidFill>
                <a:effectLst/>
                <a:latin typeface="Helvetica Neue"/>
              </a:rPr>
              <a:t>.</a:t>
            </a:r>
          </a:p>
          <a:p>
            <a:endParaRPr lang="es-ES" sz="1200" i="1" dirty="0">
              <a:solidFill>
                <a:srgbClr val="00B05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200" b="1" i="0" dirty="0">
                <a:solidFill>
                  <a:srgbClr val="000000"/>
                </a:solidFill>
                <a:effectLst/>
                <a:latin typeface="Helvetica Neue"/>
              </a:rPr>
              <a:t>¿Es el campo '</a:t>
            </a:r>
            <a:r>
              <a:rPr lang="es-ES" sz="1200" b="1" i="0" dirty="0" err="1">
                <a:solidFill>
                  <a:srgbClr val="000000"/>
                </a:solidFill>
                <a:effectLst/>
                <a:latin typeface="Helvetica Neue"/>
              </a:rPr>
              <a:t>country_name</a:t>
            </a:r>
            <a:r>
              <a:rPr lang="es-ES" sz="1200" b="1" i="0" dirty="0">
                <a:solidFill>
                  <a:srgbClr val="000000"/>
                </a:solidFill>
                <a:effectLst/>
                <a:latin typeface="Helvetica Neue"/>
              </a:rPr>
              <a:t>' es relevante?</a:t>
            </a:r>
          </a:p>
          <a:p>
            <a:pPr lvl="1"/>
            <a:r>
              <a:rPr lang="es-ES" sz="1200" i="1" dirty="0">
                <a:solidFill>
                  <a:srgbClr val="00B050"/>
                </a:solidFill>
                <a:latin typeface="Helvetica Neue"/>
              </a:rPr>
              <a:t>S</a:t>
            </a:r>
            <a:r>
              <a:rPr lang="es-ES" sz="1200" b="0" i="1" dirty="0">
                <a:solidFill>
                  <a:srgbClr val="00B050"/>
                </a:solidFill>
                <a:effectLst/>
                <a:latin typeface="Helvetica Neue"/>
              </a:rPr>
              <a:t>u cardinalidad no aporta nada al análisis dado que solo tiene un valor y no registra nulos, podría ser excluido del juego de datos sin ningún impacto posterior.</a:t>
            </a:r>
            <a:endParaRPr lang="es-ES" sz="1200" b="1" i="1" dirty="0">
              <a:solidFill>
                <a:srgbClr val="00B050"/>
              </a:solidFill>
              <a:latin typeface="Helvetica Neue"/>
            </a:endParaRPr>
          </a:p>
          <a:p>
            <a:endParaRPr lang="es-E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200" b="1" i="0" dirty="0">
                <a:solidFill>
                  <a:srgbClr val="000000"/>
                </a:solidFill>
                <a:effectLst/>
                <a:latin typeface="Helvetica Neue"/>
              </a:rPr>
              <a:t>¿Se pueden reducir los campos </a:t>
            </a:r>
            <a:r>
              <a:rPr lang="es-ES" sz="1200" b="1" i="0" dirty="0" err="1">
                <a:solidFill>
                  <a:srgbClr val="000000"/>
                </a:solidFill>
                <a:effectLst/>
                <a:latin typeface="Helvetica Neue"/>
              </a:rPr>
              <a:t>lat-lon</a:t>
            </a:r>
            <a:r>
              <a:rPr lang="es-ES" sz="1200" b="1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s-ES" sz="1200" b="1" i="0" dirty="0" err="1">
                <a:solidFill>
                  <a:srgbClr val="000000"/>
                </a:solidFill>
                <a:effectLst/>
                <a:latin typeface="Helvetica Neue"/>
              </a:rPr>
              <a:t>lat</a:t>
            </a:r>
            <a:r>
              <a:rPr lang="es-ES" sz="1200" b="1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s-ES" sz="1200" b="1" i="0" dirty="0" err="1">
                <a:solidFill>
                  <a:srgbClr val="000000"/>
                </a:solidFill>
                <a:effectLst/>
                <a:latin typeface="Helvetica Neue"/>
              </a:rPr>
              <a:t>lon</a:t>
            </a:r>
            <a:r>
              <a:rPr lang="es-ES" sz="1200" b="1" i="0" dirty="0">
                <a:solidFill>
                  <a:srgbClr val="000000"/>
                </a:solidFill>
                <a:effectLst/>
                <a:latin typeface="Helvetica Neue"/>
              </a:rPr>
              <a:t> y utilizar solo </a:t>
            </a:r>
            <a:r>
              <a:rPr lang="es-ES" sz="1200" b="1" i="0" dirty="0" err="1">
                <a:solidFill>
                  <a:srgbClr val="000000"/>
                </a:solidFill>
                <a:effectLst/>
                <a:latin typeface="Helvetica Neue"/>
              </a:rPr>
              <a:t>lat-lon</a:t>
            </a:r>
            <a:r>
              <a:rPr lang="es-ES" sz="1200" b="1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</a:p>
          <a:p>
            <a:pPr lvl="1"/>
            <a:r>
              <a:rPr lang="es-ES" sz="1200" i="1" dirty="0">
                <a:solidFill>
                  <a:srgbClr val="00B050"/>
                </a:solidFill>
                <a:latin typeface="Helvetica Neue"/>
              </a:rPr>
              <a:t>Resulta una buena oportunidad apalancar la precisión adicional presente en el campo </a:t>
            </a:r>
            <a:r>
              <a:rPr lang="es-ES" sz="1200" i="1" dirty="0" err="1">
                <a:solidFill>
                  <a:srgbClr val="00B050"/>
                </a:solidFill>
                <a:latin typeface="Helvetica Neue"/>
              </a:rPr>
              <a:t>lat-lon</a:t>
            </a:r>
            <a:r>
              <a:rPr lang="es-ES" sz="1200" i="1" dirty="0">
                <a:solidFill>
                  <a:srgbClr val="00B050"/>
                </a:solidFill>
                <a:latin typeface="Helvetica Neue"/>
              </a:rPr>
              <a:t> para reemplazar a los valores existentes en </a:t>
            </a:r>
            <a:r>
              <a:rPr lang="es-ES" sz="1200" i="1" dirty="0" err="1">
                <a:solidFill>
                  <a:srgbClr val="00B050"/>
                </a:solidFill>
                <a:latin typeface="Helvetica Neue"/>
              </a:rPr>
              <a:t>lat</a:t>
            </a:r>
            <a:r>
              <a:rPr lang="es-ES" sz="1200" i="1" dirty="0">
                <a:solidFill>
                  <a:srgbClr val="00B050"/>
                </a:solidFill>
                <a:latin typeface="Helvetica Neue"/>
              </a:rPr>
              <a:t> / </a:t>
            </a:r>
            <a:r>
              <a:rPr lang="es-ES" sz="1200" i="1" dirty="0" err="1">
                <a:solidFill>
                  <a:srgbClr val="00B050"/>
                </a:solidFill>
                <a:latin typeface="Helvetica Neue"/>
              </a:rPr>
              <a:t>lon</a:t>
            </a:r>
            <a:r>
              <a:rPr lang="es-ES" sz="1200" i="1" dirty="0">
                <a:solidFill>
                  <a:srgbClr val="00B050"/>
                </a:solidFill>
                <a:latin typeface="Helvetica Neue"/>
              </a:rPr>
              <a:t> respectivamente y además se podría desestimar el campo </a:t>
            </a:r>
            <a:r>
              <a:rPr lang="es-ES" sz="1200" i="1" dirty="0" err="1">
                <a:solidFill>
                  <a:srgbClr val="00B050"/>
                </a:solidFill>
                <a:latin typeface="Helvetica Neue"/>
              </a:rPr>
              <a:t>lat-lon</a:t>
            </a:r>
            <a:r>
              <a:rPr lang="es-ES" sz="1200" i="1" dirty="0">
                <a:solidFill>
                  <a:srgbClr val="00B050"/>
                </a:solidFill>
                <a:latin typeface="Helvetica Neue"/>
              </a:rPr>
              <a:t> ahora que fue desestructurado.</a:t>
            </a:r>
          </a:p>
          <a:p>
            <a:endParaRPr lang="es-E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200" b="1" i="0" dirty="0">
                <a:solidFill>
                  <a:srgbClr val="000000"/>
                </a:solidFill>
                <a:effectLst/>
                <a:latin typeface="Helvetica Neue"/>
              </a:rPr>
              <a:t>¿Es el campo '</a:t>
            </a:r>
            <a:r>
              <a:rPr lang="es-ES" sz="1200" b="1" i="0" dirty="0" err="1">
                <a:solidFill>
                  <a:srgbClr val="000000"/>
                </a:solidFill>
                <a:effectLst/>
                <a:latin typeface="Helvetica Neue"/>
              </a:rPr>
              <a:t>geonames_id</a:t>
            </a:r>
            <a:r>
              <a:rPr lang="es-ES" sz="1200" b="1" i="0" dirty="0">
                <a:solidFill>
                  <a:srgbClr val="000000"/>
                </a:solidFill>
                <a:effectLst/>
                <a:latin typeface="Helvetica Neue"/>
              </a:rPr>
              <a:t>' es relevante?</a:t>
            </a:r>
            <a:r>
              <a:rPr lang="es-ES" sz="1200" b="1" i="1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lvl="1"/>
            <a:r>
              <a:rPr lang="es-ES" sz="1200" i="1" dirty="0">
                <a:solidFill>
                  <a:srgbClr val="00B050"/>
                </a:solidFill>
                <a:latin typeface="Helvetica Neue"/>
              </a:rPr>
              <a:t>Es relevante utilizando</a:t>
            </a:r>
            <a:r>
              <a:rPr lang="es-ES" sz="1200" i="1" dirty="0">
                <a:solidFill>
                  <a:srgbClr val="00B050"/>
                </a:solidFill>
                <a:effectLst/>
                <a:latin typeface="Helvetica Neue"/>
              </a:rPr>
              <a:t> el valor de la columna </a:t>
            </a:r>
            <a:r>
              <a:rPr lang="es-ES" sz="1200" i="1" dirty="0" err="1">
                <a:solidFill>
                  <a:srgbClr val="00B050"/>
                </a:solidFill>
                <a:effectLst/>
                <a:latin typeface="Helvetica Neue"/>
              </a:rPr>
              <a:t>place_name</a:t>
            </a:r>
            <a:r>
              <a:rPr lang="es-ES" sz="1200" i="1" dirty="0">
                <a:solidFill>
                  <a:srgbClr val="00B050"/>
                </a:solidFill>
                <a:effectLst/>
                <a:latin typeface="Helvetica Neue"/>
              </a:rPr>
              <a:t> para buscar latitudes y longitudes ya existentes dentro del </a:t>
            </a:r>
            <a:r>
              <a:rPr lang="es-ES" sz="1200" i="1" dirty="0" err="1">
                <a:solidFill>
                  <a:srgbClr val="00B050"/>
                </a:solidFill>
                <a:effectLst/>
                <a:latin typeface="Helvetica Neue"/>
              </a:rPr>
              <a:t>DataFrame</a:t>
            </a:r>
            <a:endParaRPr lang="es-ES" sz="1200" i="1" dirty="0">
              <a:solidFill>
                <a:srgbClr val="00B050"/>
              </a:solidFill>
              <a:effectLst/>
              <a:latin typeface="Helvetica Neue"/>
            </a:endParaRPr>
          </a:p>
          <a:p>
            <a:pPr lvl="1"/>
            <a:r>
              <a:rPr lang="es-ES" sz="1200" i="1" dirty="0">
                <a:solidFill>
                  <a:srgbClr val="00B050"/>
                </a:solidFill>
                <a:effectLst/>
                <a:latin typeface="Helvetica Neue"/>
              </a:rPr>
              <a:t>original basado en el reducido margen de error para acotar los aciertos entre provincias utilizando el campo </a:t>
            </a:r>
            <a:r>
              <a:rPr lang="es-ES" sz="1200" b="1" i="1" dirty="0" err="1">
                <a:solidFill>
                  <a:srgbClr val="00B050"/>
                </a:solidFill>
                <a:effectLst/>
                <a:latin typeface="Helvetica Neue"/>
              </a:rPr>
              <a:t>state_name</a:t>
            </a:r>
            <a:endParaRPr lang="es-ES" sz="1200" b="1" i="1" dirty="0">
              <a:solidFill>
                <a:srgbClr val="00B050"/>
              </a:solidFill>
              <a:effectLst/>
              <a:latin typeface="Helvetica Neue"/>
            </a:endParaRPr>
          </a:p>
          <a:p>
            <a:pPr lvl="1"/>
            <a:endParaRPr lang="es-E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28128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Preguntas</a:t>
            </a:r>
            <a:r>
              <a:rPr lang="en-US" dirty="0"/>
              <a:t> </a:t>
            </a:r>
            <a:r>
              <a:rPr lang="en-US" dirty="0" err="1"/>
              <a:t>exploratorias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B5550-1009-463A-8031-89AE66BD496D}"/>
              </a:ext>
            </a:extLst>
          </p:cNvPr>
          <p:cNvSpPr txBox="1"/>
          <p:nvPr/>
        </p:nvSpPr>
        <p:spPr>
          <a:xfrm>
            <a:off x="1140940" y="2002484"/>
            <a:ext cx="991011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200" b="1" i="0" dirty="0">
                <a:solidFill>
                  <a:srgbClr val="000000"/>
                </a:solidFill>
                <a:effectLst/>
                <a:latin typeface="Helvetica Neue"/>
              </a:rPr>
              <a:t>¿Existen datos adicionales dentro del título o de la descripción que sirvan para completar columnas faltantes?</a:t>
            </a:r>
          </a:p>
          <a:p>
            <a:endParaRPr lang="es-ES" sz="1200" b="1" dirty="0">
              <a:solidFill>
                <a:srgbClr val="000000"/>
              </a:solidFill>
              <a:latin typeface="Helvetica Neue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s-ES" sz="1200" i="1" dirty="0">
                <a:solidFill>
                  <a:srgbClr val="00B050"/>
                </a:solidFill>
                <a:effectLst/>
                <a:latin typeface="Helvetica Neue"/>
              </a:rPr>
              <a:t>Búsqueda dentro de los valores de la columna </a:t>
            </a:r>
            <a:r>
              <a:rPr lang="es-ES" sz="1200" i="1" dirty="0" err="1">
                <a:solidFill>
                  <a:srgbClr val="00B050"/>
                </a:solidFill>
                <a:effectLst/>
                <a:latin typeface="Helvetica Neue"/>
              </a:rPr>
              <a:t>title</a:t>
            </a:r>
            <a:r>
              <a:rPr lang="es-ES" sz="1200" i="1" dirty="0">
                <a:solidFill>
                  <a:srgbClr val="00B050"/>
                </a:solidFill>
                <a:effectLst/>
                <a:latin typeface="Helvetica Neue"/>
              </a:rPr>
              <a:t>.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s-ES" sz="1200" i="1" dirty="0">
                <a:solidFill>
                  <a:srgbClr val="00B050"/>
                </a:solidFill>
                <a:latin typeface="Helvetica Neue"/>
              </a:rPr>
              <a:t>B</a:t>
            </a:r>
            <a:r>
              <a:rPr lang="es-ES" sz="1200" i="1" dirty="0">
                <a:solidFill>
                  <a:srgbClr val="00B050"/>
                </a:solidFill>
                <a:effectLst/>
                <a:latin typeface="Helvetica Neue"/>
              </a:rPr>
              <a:t>úsqueda dentro de los valores de la columna </a:t>
            </a:r>
            <a:r>
              <a:rPr lang="es-ES" sz="1200" i="1" dirty="0" err="1">
                <a:solidFill>
                  <a:srgbClr val="00B050"/>
                </a:solidFill>
                <a:effectLst/>
                <a:latin typeface="Helvetica Neue"/>
              </a:rPr>
              <a:t>description</a:t>
            </a:r>
            <a:r>
              <a:rPr lang="es-ES" sz="1200" i="1" dirty="0">
                <a:solidFill>
                  <a:srgbClr val="00B050"/>
                </a:solidFill>
                <a:effectLst/>
                <a:latin typeface="Helvetica Neue"/>
              </a:rPr>
              <a:t>.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s-ES" sz="1200" i="1" dirty="0">
                <a:solidFill>
                  <a:srgbClr val="00B050"/>
                </a:solidFill>
                <a:latin typeface="Helvetica Neue"/>
              </a:rPr>
              <a:t>B</a:t>
            </a:r>
            <a:r>
              <a:rPr lang="es-ES" sz="1200" i="1" dirty="0">
                <a:solidFill>
                  <a:srgbClr val="00B050"/>
                </a:solidFill>
                <a:effectLst/>
                <a:latin typeface="Helvetica Neue"/>
              </a:rPr>
              <a:t>úsqueda dentro de los valores de la columna </a:t>
            </a:r>
            <a:r>
              <a:rPr lang="es-ES" sz="1200" i="1" dirty="0" err="1">
                <a:solidFill>
                  <a:srgbClr val="00B050"/>
                </a:solidFill>
                <a:effectLst/>
                <a:latin typeface="Helvetica Neue"/>
              </a:rPr>
              <a:t>properati_url</a:t>
            </a:r>
            <a:r>
              <a:rPr lang="es-ES" sz="1200" i="1" dirty="0">
                <a:solidFill>
                  <a:srgbClr val="00B050"/>
                </a:solidFill>
                <a:effectLst/>
                <a:latin typeface="Helvetica Neue"/>
              </a:rPr>
              <a:t>.</a:t>
            </a:r>
          </a:p>
          <a:p>
            <a:pPr lvl="1"/>
            <a:endParaRPr lang="es-E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65945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Análisis</a:t>
            </a:r>
            <a:r>
              <a:rPr lang="en-US" dirty="0"/>
              <a:t> de outliers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1F1B9-8A5E-45E9-A612-4E4605B6617F}"/>
              </a:ext>
            </a:extLst>
          </p:cNvPr>
          <p:cNvSpPr txBox="1"/>
          <p:nvPr/>
        </p:nvSpPr>
        <p:spPr>
          <a:xfrm>
            <a:off x="1161534" y="2095120"/>
            <a:ext cx="99941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200" b="0" i="1" dirty="0">
                <a:solidFill>
                  <a:srgbClr val="00B050"/>
                </a:solidFill>
                <a:effectLst/>
                <a:latin typeface="Helvetica Neue"/>
              </a:rPr>
              <a:t>Para el análisis y filtrado de los </a:t>
            </a:r>
            <a:r>
              <a:rPr lang="es-ES" sz="1200" b="0" i="1" dirty="0" err="1">
                <a:solidFill>
                  <a:srgbClr val="00B050"/>
                </a:solidFill>
                <a:effectLst/>
                <a:latin typeface="Helvetica Neue"/>
              </a:rPr>
              <a:t>outliers</a:t>
            </a:r>
            <a:r>
              <a:rPr lang="es-ES" sz="1200" b="0" i="1" dirty="0">
                <a:solidFill>
                  <a:srgbClr val="00B050"/>
                </a:solidFill>
                <a:effectLst/>
                <a:latin typeface="Helvetica Neue"/>
              </a:rPr>
              <a:t>, se definió aplicar un </a:t>
            </a:r>
            <a:r>
              <a:rPr lang="es-ES" sz="1200" b="0" i="1" dirty="0" err="1">
                <a:solidFill>
                  <a:srgbClr val="00B050"/>
                </a:solidFill>
                <a:effectLst/>
                <a:latin typeface="Helvetica Neue"/>
              </a:rPr>
              <a:t>critero</a:t>
            </a:r>
            <a:r>
              <a:rPr lang="es-ES" sz="1200" b="0" i="1" dirty="0">
                <a:solidFill>
                  <a:srgbClr val="00B050"/>
                </a:solidFill>
                <a:effectLst/>
                <a:latin typeface="Helvetica Neue"/>
              </a:rPr>
              <a:t> </a:t>
            </a:r>
            <a:r>
              <a:rPr lang="es-ES" sz="1200" b="0" i="1" dirty="0" err="1">
                <a:solidFill>
                  <a:srgbClr val="00B050"/>
                </a:solidFill>
                <a:effectLst/>
                <a:latin typeface="Helvetica Neue"/>
              </a:rPr>
              <a:t>mixtro</a:t>
            </a:r>
            <a:r>
              <a:rPr lang="es-ES" sz="1200" b="0" i="1" dirty="0">
                <a:solidFill>
                  <a:srgbClr val="00B050"/>
                </a:solidFill>
                <a:effectLst/>
                <a:latin typeface="Helvetica Neue"/>
              </a:rPr>
              <a:t> entre los valores de los rangos </a:t>
            </a:r>
            <a:r>
              <a:rPr lang="es-ES" sz="1200" b="0" i="1" dirty="0" err="1">
                <a:solidFill>
                  <a:srgbClr val="00B050"/>
                </a:solidFill>
                <a:effectLst/>
                <a:latin typeface="Helvetica Neue"/>
              </a:rPr>
              <a:t>intercuartil</a:t>
            </a:r>
            <a:r>
              <a:rPr lang="es-ES" sz="1200" b="0" i="1" dirty="0">
                <a:solidFill>
                  <a:srgbClr val="00B050"/>
                </a:solidFill>
                <a:effectLst/>
                <a:latin typeface="Helvetica Neue"/>
              </a:rPr>
              <a:t> y el sentido común para la métrica que se filtra.</a:t>
            </a:r>
          </a:p>
          <a:p>
            <a:pPr algn="just"/>
            <a:endParaRPr lang="es-ES" sz="1200" b="0" i="1" dirty="0">
              <a:solidFill>
                <a:srgbClr val="00B050"/>
              </a:solidFill>
              <a:effectLst/>
              <a:latin typeface="Helvetica Neue"/>
            </a:endParaRPr>
          </a:p>
          <a:p>
            <a:pPr algn="just"/>
            <a:r>
              <a:rPr lang="es-ES" sz="1200" b="0" i="1" dirty="0">
                <a:solidFill>
                  <a:srgbClr val="00B050"/>
                </a:solidFill>
                <a:effectLst/>
                <a:latin typeface="Helvetica Neue"/>
              </a:rPr>
              <a:t>Se debe tener particular cuidado en explorar la distribución no solo del conjunto entero, sino de los subconjuntos que forman los distintos valores del campo </a:t>
            </a:r>
            <a:r>
              <a:rPr lang="es-ES" sz="1200" b="1" i="1" dirty="0" err="1">
                <a:solidFill>
                  <a:srgbClr val="00B050"/>
                </a:solidFill>
                <a:effectLst/>
                <a:latin typeface="Helvetica Neue"/>
              </a:rPr>
              <a:t>property_type</a:t>
            </a:r>
            <a:r>
              <a:rPr lang="es-ES" sz="1200" b="0" i="1" dirty="0">
                <a:solidFill>
                  <a:srgbClr val="00B050"/>
                </a:solidFill>
                <a:effectLst/>
                <a:latin typeface="Helvetica Neue"/>
              </a:rPr>
              <a:t>.</a:t>
            </a:r>
          </a:p>
          <a:p>
            <a:pPr algn="just"/>
            <a:endParaRPr lang="es-ES" sz="1200" b="0" i="1" dirty="0">
              <a:solidFill>
                <a:srgbClr val="00B050"/>
              </a:solidFill>
              <a:effectLst/>
              <a:latin typeface="Helvetica Neue"/>
            </a:endParaRPr>
          </a:p>
          <a:p>
            <a:pPr algn="l"/>
            <a:r>
              <a:rPr lang="es-ES" sz="1200" b="1" i="1" dirty="0" err="1">
                <a:solidFill>
                  <a:srgbClr val="000000"/>
                </a:solidFill>
                <a:effectLst/>
                <a:latin typeface="Helvetica Neue"/>
              </a:rPr>
              <a:t>Outliers</a:t>
            </a:r>
            <a:r>
              <a:rPr lang="es-ES" sz="1200" b="1" i="1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s-ES" sz="1200" b="1" i="1" dirty="0" err="1">
                <a:solidFill>
                  <a:srgbClr val="000000"/>
                </a:solidFill>
                <a:effectLst/>
                <a:latin typeface="Helvetica Neue"/>
              </a:rPr>
              <a:t>rooms</a:t>
            </a:r>
            <a:endParaRPr lang="es-ES" sz="1200" b="1" i="1" u="none" strike="noStrike" dirty="0">
              <a:solidFill>
                <a:srgbClr val="0088CC"/>
              </a:solidFill>
              <a:effectLst/>
              <a:latin typeface="Helvetica Neue"/>
            </a:endParaRPr>
          </a:p>
          <a:p>
            <a:pPr algn="l"/>
            <a:endParaRPr lang="es-ES" sz="120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r>
              <a:rPr lang="es-ES" sz="1200" b="0" i="1" dirty="0">
                <a:solidFill>
                  <a:srgbClr val="00B050"/>
                </a:solidFill>
                <a:effectLst/>
                <a:latin typeface="Helvetica Neue"/>
              </a:rPr>
              <a:t>En este caso, los valores inferiores tienen un límite en 1 mientras que los valores superiores del rango están determinados por el IQR.</a:t>
            </a:r>
          </a:p>
          <a:p>
            <a:pPr algn="just"/>
            <a:endParaRPr lang="es-ES" sz="1200" i="1" dirty="0">
              <a:solidFill>
                <a:srgbClr val="00B050"/>
              </a:solidFill>
              <a:latin typeface="Helvetica Neue"/>
            </a:endParaRPr>
          </a:p>
          <a:p>
            <a:pPr algn="l"/>
            <a:r>
              <a:rPr lang="es-ES" sz="1200" b="1" i="1" dirty="0" err="1">
                <a:solidFill>
                  <a:srgbClr val="000000"/>
                </a:solidFill>
                <a:effectLst/>
                <a:latin typeface="Helvetica Neue"/>
              </a:rPr>
              <a:t>Outliers</a:t>
            </a:r>
            <a:r>
              <a:rPr lang="es-ES" sz="1200" b="1" i="1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s-ES" sz="1200" b="1" i="1" dirty="0" err="1">
                <a:solidFill>
                  <a:srgbClr val="000000"/>
                </a:solidFill>
                <a:effectLst/>
                <a:latin typeface="Helvetica Neue"/>
              </a:rPr>
              <a:t>price_aprox_usd</a:t>
            </a:r>
            <a:endParaRPr lang="es-ES" sz="120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endParaRPr lang="es-E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r>
              <a:rPr lang="es-ES" sz="1200" b="0" i="1" dirty="0">
                <a:solidFill>
                  <a:srgbClr val="00B050"/>
                </a:solidFill>
                <a:effectLst/>
                <a:latin typeface="Helvetica Neue"/>
              </a:rPr>
              <a:t>En este caso, los valores inferiores tienen un límite en 20.000 (para evitar negativos y valores irrisorios) mientras que los valores superiores del rango están determinados por el IQR.</a:t>
            </a:r>
          </a:p>
          <a:p>
            <a:pPr algn="just"/>
            <a:endParaRPr lang="es-ES" sz="1200" i="1" dirty="0">
              <a:solidFill>
                <a:srgbClr val="00B050"/>
              </a:solidFill>
              <a:latin typeface="Helvetica Neue"/>
            </a:endParaRPr>
          </a:p>
          <a:p>
            <a:pPr algn="l"/>
            <a:r>
              <a:rPr lang="es-ES" sz="1200" b="1" i="1" dirty="0" err="1">
                <a:solidFill>
                  <a:srgbClr val="000000"/>
                </a:solidFill>
                <a:effectLst/>
                <a:latin typeface="Helvetica Neue"/>
              </a:rPr>
              <a:t>Outliers</a:t>
            </a:r>
            <a:r>
              <a:rPr lang="es-ES" sz="1200" b="1" i="1" dirty="0">
                <a:solidFill>
                  <a:srgbClr val="000000"/>
                </a:solidFill>
                <a:effectLst/>
                <a:latin typeface="Helvetica Neue"/>
              </a:rPr>
              <a:t>: surface_total_in_m2</a:t>
            </a:r>
          </a:p>
          <a:p>
            <a:pPr algn="l"/>
            <a:endParaRPr lang="es-ES" sz="120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r>
              <a:rPr lang="es-ES" sz="1200" b="0" i="1" dirty="0">
                <a:solidFill>
                  <a:srgbClr val="00B050"/>
                </a:solidFill>
                <a:effectLst/>
                <a:latin typeface="Helvetica Neue"/>
              </a:rPr>
              <a:t>En este caso, los valores inferiores tienen un límite en 10 (para evitar negativos y valores muy bajos) mientras que los valores superiores del rango están determinados por el IQR.</a:t>
            </a:r>
          </a:p>
          <a:p>
            <a:pPr algn="just"/>
            <a:endParaRPr lang="es-ES" sz="1200" i="1" dirty="0">
              <a:solidFill>
                <a:srgbClr val="00B050"/>
              </a:solidFill>
              <a:latin typeface="Helvetica Neue"/>
            </a:endParaRPr>
          </a:p>
          <a:p>
            <a:pPr algn="l"/>
            <a:endParaRPr lang="es-ES" sz="1200" b="0" i="1" dirty="0">
              <a:solidFill>
                <a:srgbClr val="00B05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3777925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1169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Helvetica Neue</vt:lpstr>
      <vt:lpstr>Wingdings</vt:lpstr>
      <vt:lpstr>1_RetrospectVTI</vt:lpstr>
      <vt:lpstr>Properati</vt:lpstr>
      <vt:lpstr>Objetivo</vt:lpstr>
      <vt:lpstr>Plan de trabajo</vt:lpstr>
      <vt:lpstr>Hallazgos y definiciones </vt:lpstr>
      <vt:lpstr>Riesgos y oportunidades</vt:lpstr>
      <vt:lpstr>Pensando en la próxima etapa</vt:lpstr>
      <vt:lpstr>Preguntas exploratorias</vt:lpstr>
      <vt:lpstr>Preguntas exploratorias</vt:lpstr>
      <vt:lpstr>Análisis de outliers</vt:lpstr>
      <vt:lpstr>Análisis de outliers</vt:lpstr>
      <vt:lpstr>Definiciones</vt:lpstr>
      <vt:lpstr>Definiciones</vt:lpstr>
      <vt:lpstr>Precio aproximado en USD</vt:lpstr>
      <vt:lpstr>Superficie total en M2</vt:lpstr>
      <vt:lpstr>Precio aprox en USD por M2</vt:lpstr>
      <vt:lpstr>Ambientes</vt:lpstr>
      <vt:lpstr>Resumen de la transformación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Properati</dc:title>
  <dc:creator>Hernán Santesteban</dc:creator>
  <cp:lastModifiedBy>Hernán Santesteban</cp:lastModifiedBy>
  <cp:revision>4</cp:revision>
  <dcterms:created xsi:type="dcterms:W3CDTF">2020-11-19T21:40:03Z</dcterms:created>
  <dcterms:modified xsi:type="dcterms:W3CDTF">2020-11-19T22:19:32Z</dcterms:modified>
</cp:coreProperties>
</file>