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4" r:id="rId3"/>
    <p:sldId id="326" r:id="rId4"/>
    <p:sldId id="317" r:id="rId5"/>
    <p:sldId id="323" r:id="rId6"/>
    <p:sldId id="324" r:id="rId7"/>
    <p:sldId id="325" r:id="rId8"/>
    <p:sldId id="327" r:id="rId9"/>
    <p:sldId id="321" r:id="rId10"/>
    <p:sldId id="333" r:id="rId11"/>
    <p:sldId id="334" r:id="rId12"/>
    <p:sldId id="335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28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na Vilela" initials="MV" lastIdx="11" clrIdx="0">
    <p:extLst>
      <p:ext uri="{19B8F6BF-5375-455C-9EA6-DF929625EA0E}">
        <p15:presenceInfo xmlns:p15="http://schemas.microsoft.com/office/powerpoint/2012/main" userId="97e713892c6700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99CCFF"/>
    <a:srgbClr val="3399FF"/>
    <a:srgbClr val="817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Due Diligence – </a:t>
            </a:r>
            <a:r>
              <a:rPr lang="en-US" dirty="0" err="1"/>
              <a:t>Agência</a:t>
            </a:r>
            <a:r>
              <a:rPr lang="en-US" baseline="0" dirty="0"/>
              <a:t> X – Status </a:t>
            </a:r>
            <a:r>
              <a:rPr lang="en-US" baseline="0" dirty="0" err="1"/>
              <a:t>Atual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Due Diligence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8F33-463A-BEC7-8C50BA46340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8F33-463A-BEC7-8C50BA46340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8F33-463A-BEC7-8C50BA46340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8F33-463A-BEC7-8C50BA46340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8F33-463A-BEC7-8C50BA46340E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Planilha1!$A$2:$A$6</c:f>
              <c:strCache>
                <c:ptCount val="5"/>
                <c:pt idx="0">
                  <c:v>Crítico e Inexistente</c:v>
                </c:pt>
                <c:pt idx="1">
                  <c:v>Crítico e Existente Mas Não Revisado.</c:v>
                </c:pt>
                <c:pt idx="2">
                  <c:v>Controlado e Inexistente</c:v>
                </c:pt>
                <c:pt idx="3">
                  <c:v>Controlado e Exisnte Mas não Revisado</c:v>
                </c:pt>
                <c:pt idx="4">
                  <c:v>Existente, Ajustado e Revisado </c:v>
                </c:pt>
              </c:strCache>
            </c:str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4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F33-463A-BEC7-8C50BA46340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33C24-A02B-4CCF-934F-D219BF4A6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9867BB-41A0-4036-94B9-F014D11F9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4ADDB2-BA23-4F99-AA70-F2BB94124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742B-35DE-4AC2-8343-AB64D8DCC9CA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FF26CC-F948-4AD6-98D3-8FEC89DC3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B4A31C-80CA-4FD9-ADDA-AF83AF0C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5F41-565E-4303-AF29-A4C0D12197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68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3E601-342F-4ED6-AA8D-3A51E7FAE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1A053B-BB10-4AC4-9F11-2D1B94DA8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1CCB9C-E015-46ED-8BAB-E6DF3E77B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742B-35DE-4AC2-8343-AB64D8DCC9CA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DE5DAF-DD74-400E-B270-6E4CE7EDA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4764AA-C033-42C0-97E5-E8431997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5F41-565E-4303-AF29-A4C0D12197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02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476066-109B-4A39-94DB-0EB1E48A2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45CA18-A902-489D-B418-877896132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95CC21-B1AE-4260-959B-E64C40B6D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742B-35DE-4AC2-8343-AB64D8DCC9CA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F1BBBB-951D-4884-BD1A-79975996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733270-F673-481F-8AD4-97A1322C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5F41-565E-4303-AF29-A4C0D12197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33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C2787-73F3-42F1-89E8-2A0E66D0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51CD96-F2DC-4CC5-9893-A98EACAC9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B02BF7-821E-4B0D-9B9D-78162E99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742B-35DE-4AC2-8343-AB64D8DCC9CA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B99557-0670-403F-AAC9-65E4BDBFD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1CD206-0620-4D8F-9AE4-8A1E698F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5F41-565E-4303-AF29-A4C0D12197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29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25F60-4DD6-4652-9EA2-DB0BA1F2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649DF5-D8D5-4785-81F7-F9A0FB585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C3C546-79A7-4812-802B-908DBBE8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742B-35DE-4AC2-8343-AB64D8DCC9CA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07B7E2-751A-4123-A09B-8CB2EF5F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5ACDB7-C9C0-4CFD-A57D-3CCE0379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5F41-565E-4303-AF29-A4C0D12197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34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67AEB-A89C-4F20-8D82-6DDEC4C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662C56-A9CA-4DC6-AAC6-E7075EB36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85AE77-AD51-4058-BDE2-746260AB1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AABC96-16E4-4B99-A663-D9C2BB813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742B-35DE-4AC2-8343-AB64D8DCC9CA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976249-6DF2-4923-80AC-5B9FAC71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9E3A33-DE36-4E99-845C-AC5BFA0C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5F41-565E-4303-AF29-A4C0D12197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14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3D37C-D0EB-4979-8860-0CE8D899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754815-EC24-4DCC-9D04-2CA500C5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53A047-88BD-4773-ADEB-CCAD8E519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2A955CE-5CC4-4383-B93D-475A781A5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B519631-9947-4735-80A2-83A46F684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22DFE0-687D-4683-9662-C7E1FECB0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742B-35DE-4AC2-8343-AB64D8DCC9CA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2CDEE5D-A230-4DED-98C7-9E3434E5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8107C4C-EF21-4E2E-930C-ECAB862A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5F41-565E-4303-AF29-A4C0D12197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33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047D1-9915-4198-92AA-863803B9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5A115A1-D001-4313-9D25-28D846B5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742B-35DE-4AC2-8343-AB64D8DCC9CA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41C02E-D12C-4DEC-A3DD-8A1C9792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931A854-5916-438F-85F1-F97A84ED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5F41-565E-4303-AF29-A4C0D12197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14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278E536-1EE0-40BE-B980-A341D4F1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742B-35DE-4AC2-8343-AB64D8DCC9CA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34D7063-FE3B-4B0F-84DF-9F390D04F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33D110-4A5C-43A6-B49E-A17B3548D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5F41-565E-4303-AF29-A4C0D12197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43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81390-6752-49C2-8FC9-ADEBFB104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0E02D0-67B2-4B5E-AFB7-DDDF4180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F005A99-D989-4ABE-9466-8A827B56E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B770B8-A9F1-464F-A149-8E46551E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742B-35DE-4AC2-8343-AB64D8DCC9CA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A7A23A-866F-4909-A757-06C4B3AD2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3812E0-31AE-49DA-9600-F0A39C74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5F41-565E-4303-AF29-A4C0D12197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70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4CC60-BB0E-4493-9701-79A462DB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5F5E88F-B16B-444F-8238-30C82CDEC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CBBA38-E751-45A0-9EA6-57801C612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5C06AB-04B1-4AD8-8515-9F3C9F351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742B-35DE-4AC2-8343-AB64D8DCC9CA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83AE16-1784-4D05-942C-729E7277D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CBB70A-D85C-4505-8569-346ACD6F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5F41-565E-4303-AF29-A4C0D12197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91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756ADF6-0974-4E89-B9C2-7973C967F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13B28D-4542-4454-8E86-2984D01FA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6FB3C4-BD17-4BBA-8843-FA0B86F53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2742B-35DE-4AC2-8343-AB64D8DCC9CA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6C04A4-8F06-4A6E-9354-45836662C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E1B56D-AD64-4D89-9F36-07C4D7077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A5F41-565E-4303-AF29-A4C0D12197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20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commons.wikimedia.org/wiki/File:Signout_font_awesome.svg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commons.wikimedia.org/wiki/File:Signout_font_awesome.svg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commons.wikimedia.org/wiki/File:Signout_font_awesome.svg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commons.wikimedia.org/wiki/File:Signout_font_awesome.svg" TargetMode="External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commons.wikimedia.org/wiki/File:Signout_font_awesome.svg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commons.wikimedia.org/wiki/File:Signout_font_awesome.svg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commons.wikimedia.org/wiki/File:Signout_font_awesome.svg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commons.wikimedia.org/wiki/File:Signout_font_awesome.svg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commons.wikimedia.org/wiki/File:Signout_font_awesome.svg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commons.wikimedia.org/wiki/File:Signout_font_awesome.svg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Signout_font_awesome.svg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commons.wikimedia.org/wiki/File:Signout_font_awesome.svg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commons.wikimedia.org/wiki/File:Signout_font_awesome.svg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commons.wikimedia.org/wiki/File:Signout_font_awesome.svg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commons.wikimedia.org/wiki/File:Signout_font_awesome.svg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Signout_font_awesome.svg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1.svg"/><Relationship Id="rId4" Type="http://schemas.openxmlformats.org/officeDocument/2006/relationships/hyperlink" Target="https://commons.wikimedia.org/wiki/File:Signout_font_awesome.svg" TargetMode="Externa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1.svg"/><Relationship Id="rId4" Type="http://schemas.openxmlformats.org/officeDocument/2006/relationships/hyperlink" Target="https://commons.wikimedia.org/wiki/File:Signout_font_awesome.svg" TargetMode="Externa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1.svg"/><Relationship Id="rId4" Type="http://schemas.openxmlformats.org/officeDocument/2006/relationships/hyperlink" Target="https://commons.wikimedia.org/wiki/File:Signout_font_awesome.svg" TargetMode="Externa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chart" Target="../charts/char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commons.wikimedia.org/wiki/File:Signout_font_awesome.svg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1.svg"/><Relationship Id="rId4" Type="http://schemas.openxmlformats.org/officeDocument/2006/relationships/hyperlink" Target="https://commons.wikimedia.org/wiki/File:Signout_font_awesome.svg" TargetMode="Externa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commons.wikimedia.org/wiki/File:Signout_font_awesom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Fios de fibra óptica">
            <a:extLst>
              <a:ext uri="{FF2B5EF4-FFF2-40B4-BE49-F238E27FC236}">
                <a16:creationId xmlns:a16="http://schemas.microsoft.com/office/drawing/2014/main" id="{2ACC53ED-9657-4E37-868D-A3BA223D4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03" b="163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EF66D89-B750-4766-9E94-C80024B4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199861"/>
            <a:ext cx="8856059" cy="13368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ÁREA DO ESCRITÓRIO</a:t>
            </a:r>
          </a:p>
        </p:txBody>
      </p:sp>
    </p:spTree>
    <p:extLst>
      <p:ext uri="{BB962C8B-B14F-4D97-AF65-F5344CB8AC3E}">
        <p14:creationId xmlns:p14="http://schemas.microsoft.com/office/powerpoint/2010/main" val="2693076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Tela de fundo de papel amassado branco">
            <a:extLst>
              <a:ext uri="{FF2B5EF4-FFF2-40B4-BE49-F238E27FC236}">
                <a16:creationId xmlns:a16="http://schemas.microsoft.com/office/drawing/2014/main" id="{68082AE9-1C73-4927-880B-0A26AB254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3" b="8107"/>
          <a:stretch/>
        </p:blipFill>
        <p:spPr>
          <a:xfrm>
            <a:off x="16974" y="0"/>
            <a:ext cx="12191980" cy="6856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77BB8B9-6686-4001-9E6F-3D04D5EDA498}"/>
              </a:ext>
            </a:extLst>
          </p:cNvPr>
          <p:cNvSpPr/>
          <p:nvPr/>
        </p:nvSpPr>
        <p:spPr>
          <a:xfrm>
            <a:off x="16974" y="0"/>
            <a:ext cx="2555361" cy="6904500"/>
          </a:xfrm>
          <a:prstGeom prst="rect">
            <a:avLst/>
          </a:prstGeom>
          <a:solidFill>
            <a:srgbClr val="8F7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A15DC0F-20FD-4513-B4E6-28C9887E203E}"/>
              </a:ext>
            </a:extLst>
          </p:cNvPr>
          <p:cNvSpPr/>
          <p:nvPr/>
        </p:nvSpPr>
        <p:spPr>
          <a:xfrm>
            <a:off x="371060" y="-43333"/>
            <a:ext cx="1570819" cy="888656"/>
          </a:xfrm>
          <a:prstGeom prst="rect">
            <a:avLst/>
          </a:prstGeom>
          <a:solidFill>
            <a:srgbClr val="44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PVA DIGITAL</a:t>
            </a:r>
            <a:r>
              <a:rPr lang="pt-BR" dirty="0"/>
              <a:t>	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CAFC3DF-9C12-42A4-83C9-2BF3A1941E17}"/>
              </a:ext>
            </a:extLst>
          </p:cNvPr>
          <p:cNvSpPr txBox="1"/>
          <p:nvPr/>
        </p:nvSpPr>
        <p:spPr>
          <a:xfrm flipH="1">
            <a:off x="490981" y="2337518"/>
            <a:ext cx="1434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PENDÊNCIAS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5019B35-0133-4E5A-9D20-DA6F4A36E713}"/>
              </a:ext>
            </a:extLst>
          </p:cNvPr>
          <p:cNvSpPr txBox="1"/>
          <p:nvPr/>
        </p:nvSpPr>
        <p:spPr>
          <a:xfrm flipH="1">
            <a:off x="443197" y="2734801"/>
            <a:ext cx="1416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MENSAGENS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D0B336-F50E-4133-81F9-904BBE86DE12}"/>
              </a:ext>
            </a:extLst>
          </p:cNvPr>
          <p:cNvSpPr txBox="1"/>
          <p:nvPr/>
        </p:nvSpPr>
        <p:spPr>
          <a:xfrm flipH="1">
            <a:off x="498609" y="4736224"/>
            <a:ext cx="14169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RELATÓRIOS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C3DECED-9DE5-40B2-A858-7E276573F078}"/>
              </a:ext>
            </a:extLst>
          </p:cNvPr>
          <p:cNvSpPr txBox="1"/>
          <p:nvPr/>
        </p:nvSpPr>
        <p:spPr>
          <a:xfrm flipH="1">
            <a:off x="602931" y="6181550"/>
            <a:ext cx="1871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MINHA CONTA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5813E5F-F8A4-451E-ABDD-9C9845C28633}"/>
              </a:ext>
            </a:extLst>
          </p:cNvPr>
          <p:cNvSpPr txBox="1"/>
          <p:nvPr/>
        </p:nvSpPr>
        <p:spPr>
          <a:xfrm flipH="1">
            <a:off x="477028" y="5183388"/>
            <a:ext cx="1548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CONTEÚDOS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5419E89-367E-4387-8E5F-B1F067C8C1B0}"/>
              </a:ext>
            </a:extLst>
          </p:cNvPr>
          <p:cNvSpPr txBox="1"/>
          <p:nvPr/>
        </p:nvSpPr>
        <p:spPr>
          <a:xfrm flipH="1">
            <a:off x="318448" y="3264605"/>
            <a:ext cx="199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TELECONSULTAS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A5BE310-5618-4197-BDB8-30E93D6E5935}"/>
              </a:ext>
            </a:extLst>
          </p:cNvPr>
          <p:cNvSpPr/>
          <p:nvPr/>
        </p:nvSpPr>
        <p:spPr>
          <a:xfrm>
            <a:off x="2547105" y="0"/>
            <a:ext cx="9644895" cy="706543"/>
          </a:xfrm>
          <a:prstGeom prst="roundRect">
            <a:avLst/>
          </a:prstGeom>
          <a:solidFill>
            <a:srgbClr val="817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PVA DIGITAL  &gt;  Clientes &gt; Agência X &gt; Detalhes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32F6306-BB10-42E6-BFD0-44193D7820B8}"/>
              </a:ext>
            </a:extLst>
          </p:cNvPr>
          <p:cNvSpPr/>
          <p:nvPr/>
        </p:nvSpPr>
        <p:spPr>
          <a:xfrm>
            <a:off x="7525992" y="117861"/>
            <a:ext cx="2888974" cy="39866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Procurar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259AA0E-B04E-4898-A529-58A2AFA01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22274" y="132119"/>
            <a:ext cx="398666" cy="398666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BF0DE156-366B-4B56-80F6-439ACFD48085}"/>
              </a:ext>
            </a:extLst>
          </p:cNvPr>
          <p:cNvSpPr txBox="1"/>
          <p:nvPr/>
        </p:nvSpPr>
        <p:spPr>
          <a:xfrm flipH="1">
            <a:off x="361501" y="1401097"/>
            <a:ext cx="1504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PÁGINA</a:t>
            </a:r>
            <a:r>
              <a:rPr lang="pt-BR" sz="1400" dirty="0"/>
              <a:t> </a:t>
            </a:r>
            <a:r>
              <a:rPr lang="pt-BR" sz="1600" dirty="0"/>
              <a:t>INICIAL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D384107-8A84-47F5-B542-7197892CFEE8}"/>
              </a:ext>
            </a:extLst>
          </p:cNvPr>
          <p:cNvSpPr txBox="1"/>
          <p:nvPr/>
        </p:nvSpPr>
        <p:spPr>
          <a:xfrm flipH="1">
            <a:off x="361501" y="4289060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DUE DILIGENCE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AF39789-1E8E-4E8E-AAC8-5AF0F6481574}"/>
              </a:ext>
            </a:extLst>
          </p:cNvPr>
          <p:cNvSpPr txBox="1"/>
          <p:nvPr/>
        </p:nvSpPr>
        <p:spPr>
          <a:xfrm flipH="1">
            <a:off x="82726" y="5683887"/>
            <a:ext cx="2248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PLANO DE NEGÓCIO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7545BC2-2B1B-43B3-8758-88A12C45A99B}"/>
              </a:ext>
            </a:extLst>
          </p:cNvPr>
          <p:cNvSpPr txBox="1"/>
          <p:nvPr/>
        </p:nvSpPr>
        <p:spPr>
          <a:xfrm flipH="1">
            <a:off x="490981" y="3789768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PRODUTOS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029F8574-8355-4737-8286-2DD0B87B3EB1}"/>
              </a:ext>
            </a:extLst>
          </p:cNvPr>
          <p:cNvSpPr/>
          <p:nvPr/>
        </p:nvSpPr>
        <p:spPr>
          <a:xfrm>
            <a:off x="161450" y="1757962"/>
            <a:ext cx="2035221" cy="479263"/>
          </a:xfrm>
          <a:prstGeom prst="roundRec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CLIENTE</a:t>
            </a:r>
          </a:p>
        </p:txBody>
      </p:sp>
      <p:pic>
        <p:nvPicPr>
          <p:cNvPr id="28" name="Gráfico 27" descr="Sino">
            <a:extLst>
              <a:ext uri="{FF2B5EF4-FFF2-40B4-BE49-F238E27FC236}">
                <a16:creationId xmlns:a16="http://schemas.microsoft.com/office/drawing/2014/main" id="{4CC10112-1F3D-46CF-952C-4305694FC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54224" y="88875"/>
            <a:ext cx="528792" cy="528792"/>
          </a:xfrm>
          <a:prstGeom prst="rect">
            <a:avLst/>
          </a:prstGeom>
        </p:spPr>
      </p:pic>
      <p:pic>
        <p:nvPicPr>
          <p:cNvPr id="31" name="Gráfico 30" descr="Acento Circunflexo para Baixo">
            <a:extLst>
              <a:ext uri="{FF2B5EF4-FFF2-40B4-BE49-F238E27FC236}">
                <a16:creationId xmlns:a16="http://schemas.microsoft.com/office/drawing/2014/main" id="{BCA51DB8-78E1-4C52-9CB3-DCC572462A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52236" y="2145651"/>
            <a:ext cx="457200" cy="457200"/>
          </a:xfrm>
          <a:prstGeom prst="rect">
            <a:avLst/>
          </a:prstGeom>
        </p:spPr>
      </p:pic>
      <p:sp>
        <p:nvSpPr>
          <p:cNvPr id="22" name="Retângulo: Cantos Arredondados 14">
            <a:extLst>
              <a:ext uri="{FF2B5EF4-FFF2-40B4-BE49-F238E27FC236}">
                <a16:creationId xmlns:a16="http://schemas.microsoft.com/office/drawing/2014/main" id="{96D92612-CBD8-4628-AC69-05F5ED1DE738}"/>
              </a:ext>
            </a:extLst>
          </p:cNvPr>
          <p:cNvSpPr/>
          <p:nvPr/>
        </p:nvSpPr>
        <p:spPr>
          <a:xfrm>
            <a:off x="2572335" y="706542"/>
            <a:ext cx="9619665" cy="5557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i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AGÊNCIA DE PUBLICIDADE X LTDA. ME</a:t>
            </a:r>
            <a:endParaRPr lang="pt-BR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281DCAA2-300F-4005-A823-EAFA0C3624D0}"/>
              </a:ext>
            </a:extLst>
          </p:cNvPr>
          <p:cNvSpPr/>
          <p:nvPr/>
        </p:nvSpPr>
        <p:spPr>
          <a:xfrm>
            <a:off x="8449994" y="1373692"/>
            <a:ext cx="3742006" cy="17699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1A3BDF7-9130-486D-9C86-8D352CAC98A5}"/>
              </a:ext>
            </a:extLst>
          </p:cNvPr>
          <p:cNvSpPr/>
          <p:nvPr/>
        </p:nvSpPr>
        <p:spPr>
          <a:xfrm>
            <a:off x="8449994" y="2734800"/>
            <a:ext cx="3742006" cy="40881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Enviar mensagem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3E4240-B7ED-4A6B-87DC-9FCCCD96FC78}"/>
              </a:ext>
            </a:extLst>
          </p:cNvPr>
          <p:cNvSpPr txBox="1"/>
          <p:nvPr/>
        </p:nvSpPr>
        <p:spPr>
          <a:xfrm>
            <a:off x="8465420" y="1519317"/>
            <a:ext cx="236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Digite sua mensagem...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097156C-4F63-46B4-A773-4ED87C2D96C2}"/>
              </a:ext>
            </a:extLst>
          </p:cNvPr>
          <p:cNvSpPr/>
          <p:nvPr/>
        </p:nvSpPr>
        <p:spPr>
          <a:xfrm>
            <a:off x="8449994" y="3618136"/>
            <a:ext cx="372658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Recebido 23.11.2020 – </a:t>
            </a:r>
            <a:r>
              <a:rPr lang="pt-BR" sz="1800" dirty="0"/>
              <a:t>Dr. Favor me posicionar do contrato de trabalho que pedi </a:t>
            </a:r>
            <a:r>
              <a:rPr lang="pt-BR" dirty="0"/>
              <a:t>...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51B014E-D3C4-4D6F-9C6C-7412F1C34272}"/>
              </a:ext>
            </a:extLst>
          </p:cNvPr>
          <p:cNvSpPr/>
          <p:nvPr/>
        </p:nvSpPr>
        <p:spPr>
          <a:xfrm>
            <a:off x="8482374" y="3184970"/>
            <a:ext cx="3726580" cy="3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ÚLTIMAS MENSAGENS</a:t>
            </a:r>
          </a:p>
        </p:txBody>
      </p:sp>
      <p:sp>
        <p:nvSpPr>
          <p:cNvPr id="30" name="Retângulo: Cantos Arredondados 14">
            <a:extLst>
              <a:ext uri="{FF2B5EF4-FFF2-40B4-BE49-F238E27FC236}">
                <a16:creationId xmlns:a16="http://schemas.microsoft.com/office/drawing/2014/main" id="{51B9F9DE-FFA3-4F4B-9C59-198A7124FB76}"/>
              </a:ext>
            </a:extLst>
          </p:cNvPr>
          <p:cNvSpPr/>
          <p:nvPr/>
        </p:nvSpPr>
        <p:spPr>
          <a:xfrm>
            <a:off x="8442281" y="4541310"/>
            <a:ext cx="3742006" cy="94299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Enviado 18.11.2020 – Prezado, sua solicitação de contrato foi feita ,em breve ...</a:t>
            </a:r>
          </a:p>
        </p:txBody>
      </p:sp>
      <p:sp>
        <p:nvSpPr>
          <p:cNvPr id="32" name="Retângulo: Cantos Arredondados 14">
            <a:extLst>
              <a:ext uri="{FF2B5EF4-FFF2-40B4-BE49-F238E27FC236}">
                <a16:creationId xmlns:a16="http://schemas.microsoft.com/office/drawing/2014/main" id="{FFD7E1D7-B6AC-40B1-ADE8-05E55BD71A30}"/>
              </a:ext>
            </a:extLst>
          </p:cNvPr>
          <p:cNvSpPr/>
          <p:nvPr/>
        </p:nvSpPr>
        <p:spPr>
          <a:xfrm>
            <a:off x="8433020" y="5519320"/>
            <a:ext cx="3742006" cy="936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Recebido 10.11.2020 –.. Dr, devo comprar o contrato em breve como foi dito ... 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4E889CD7-4974-445C-BCB6-C02E959D58D9}"/>
              </a:ext>
            </a:extLst>
          </p:cNvPr>
          <p:cNvSpPr/>
          <p:nvPr/>
        </p:nvSpPr>
        <p:spPr>
          <a:xfrm>
            <a:off x="2757382" y="1377986"/>
            <a:ext cx="3726580" cy="3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PRÓXIMOS COMPROMISSOS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AA212E7B-F886-4E79-AB46-5011B7B166A2}"/>
              </a:ext>
            </a:extLst>
          </p:cNvPr>
          <p:cNvSpPr/>
          <p:nvPr/>
        </p:nvSpPr>
        <p:spPr>
          <a:xfrm>
            <a:off x="2757382" y="1888649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28.11.2020 - </a:t>
            </a:r>
            <a:r>
              <a:rPr lang="pt-BR" dirty="0" err="1"/>
              <a:t>Teleconsulta</a:t>
            </a:r>
            <a:r>
              <a:rPr lang="pt-BR" dirty="0"/>
              <a:t> – 9:00 – Lucas Picceli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2ED0A72-9595-4DBF-B525-D73EFF37BB5C}"/>
              </a:ext>
            </a:extLst>
          </p:cNvPr>
          <p:cNvSpPr/>
          <p:nvPr/>
        </p:nvSpPr>
        <p:spPr>
          <a:xfrm>
            <a:off x="2765859" y="2347378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05.12.2020 </a:t>
            </a:r>
            <a:r>
              <a:rPr lang="pt-BR" dirty="0"/>
              <a:t>– Produto – Contrato de Lo... – Lucas Picceli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902355D3-51A8-4BC4-8898-DB3F4E57A956}"/>
              </a:ext>
            </a:extLst>
          </p:cNvPr>
          <p:cNvSpPr/>
          <p:nvPr/>
        </p:nvSpPr>
        <p:spPr>
          <a:xfrm>
            <a:off x="2757382" y="2794533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15.12.2020 </a:t>
            </a:r>
            <a:r>
              <a:rPr lang="pt-BR" dirty="0"/>
              <a:t>– Produto – Notificação RF – Felipe Amaral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AEEE25CE-6892-4C20-8DD6-5C866135B773}"/>
              </a:ext>
            </a:extLst>
          </p:cNvPr>
          <p:cNvSpPr/>
          <p:nvPr/>
        </p:nvSpPr>
        <p:spPr>
          <a:xfrm>
            <a:off x="2749628" y="3292618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15.01.202 </a:t>
            </a:r>
            <a:r>
              <a:rPr lang="pt-BR" dirty="0"/>
              <a:t>– Produto – Acordo </a:t>
            </a:r>
            <a:r>
              <a:rPr lang="pt-BR" dirty="0" err="1"/>
              <a:t>forn</a:t>
            </a:r>
            <a:r>
              <a:rPr lang="pt-BR" dirty="0"/>
              <a:t>... – Mariana Vilela</a:t>
            </a: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ECB641DD-A1A9-43E9-B634-AE365C9D1A66}"/>
              </a:ext>
            </a:extLst>
          </p:cNvPr>
          <p:cNvSpPr/>
          <p:nvPr/>
        </p:nvSpPr>
        <p:spPr>
          <a:xfrm>
            <a:off x="2735772" y="3782517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20.01.2021 </a:t>
            </a:r>
            <a:r>
              <a:rPr lang="pt-BR" dirty="0"/>
              <a:t>– Produto – Notificação RF – Felipe Amaral</a:t>
            </a:r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DA23999F-CE0C-40C8-9BBA-087193F1BB19}"/>
              </a:ext>
            </a:extLst>
          </p:cNvPr>
          <p:cNvSpPr/>
          <p:nvPr/>
        </p:nvSpPr>
        <p:spPr>
          <a:xfrm>
            <a:off x="2729929" y="4272416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31.01.2021 </a:t>
            </a:r>
            <a:r>
              <a:rPr lang="pt-BR" dirty="0"/>
              <a:t>– Produto – Audiência – Felipe Amaral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0C5F0C99-8DE7-402E-B321-0491B96ACBCF}"/>
              </a:ext>
            </a:extLst>
          </p:cNvPr>
          <p:cNvSpPr/>
          <p:nvPr/>
        </p:nvSpPr>
        <p:spPr>
          <a:xfrm>
            <a:off x="2729929" y="4762315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02.02.2021 </a:t>
            </a:r>
            <a:r>
              <a:rPr lang="pt-BR" dirty="0"/>
              <a:t>– </a:t>
            </a:r>
            <a:r>
              <a:rPr lang="pt-BR" dirty="0" err="1"/>
              <a:t>Teleconsulta</a:t>
            </a:r>
            <a:r>
              <a:rPr lang="pt-BR" dirty="0"/>
              <a:t> – 15:00 – Felipe Amaral</a:t>
            </a:r>
          </a:p>
        </p:txBody>
      </p:sp>
      <p:sp>
        <p:nvSpPr>
          <p:cNvPr id="57" name="Retângulo: Cantos Arredondados 14">
            <a:extLst>
              <a:ext uri="{FF2B5EF4-FFF2-40B4-BE49-F238E27FC236}">
                <a16:creationId xmlns:a16="http://schemas.microsoft.com/office/drawing/2014/main" id="{49BE21D9-6E78-49ED-9230-F283DEC791D7}"/>
              </a:ext>
            </a:extLst>
          </p:cNvPr>
          <p:cNvSpPr/>
          <p:nvPr/>
        </p:nvSpPr>
        <p:spPr>
          <a:xfrm>
            <a:off x="2732453" y="5316449"/>
            <a:ext cx="3751509" cy="48989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CADASTRAR NOVO COMPROMISSO</a:t>
            </a:r>
          </a:p>
        </p:txBody>
      </p:sp>
    </p:spTree>
    <p:extLst>
      <p:ext uri="{BB962C8B-B14F-4D97-AF65-F5344CB8AC3E}">
        <p14:creationId xmlns:p14="http://schemas.microsoft.com/office/powerpoint/2010/main" val="2391658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Tela de fundo de papel amassado branco">
            <a:extLst>
              <a:ext uri="{FF2B5EF4-FFF2-40B4-BE49-F238E27FC236}">
                <a16:creationId xmlns:a16="http://schemas.microsoft.com/office/drawing/2014/main" id="{68082AE9-1C73-4927-880B-0A26AB254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3" b="8107"/>
          <a:stretch/>
        </p:blipFill>
        <p:spPr>
          <a:xfrm>
            <a:off x="16974" y="0"/>
            <a:ext cx="12191980" cy="6856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77BB8B9-6686-4001-9E6F-3D04D5EDA498}"/>
              </a:ext>
            </a:extLst>
          </p:cNvPr>
          <p:cNvSpPr/>
          <p:nvPr/>
        </p:nvSpPr>
        <p:spPr>
          <a:xfrm>
            <a:off x="16974" y="0"/>
            <a:ext cx="2555361" cy="6904500"/>
          </a:xfrm>
          <a:prstGeom prst="rect">
            <a:avLst/>
          </a:prstGeom>
          <a:solidFill>
            <a:srgbClr val="8F7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A15DC0F-20FD-4513-B4E6-28C9887E203E}"/>
              </a:ext>
            </a:extLst>
          </p:cNvPr>
          <p:cNvSpPr/>
          <p:nvPr/>
        </p:nvSpPr>
        <p:spPr>
          <a:xfrm>
            <a:off x="371060" y="-43333"/>
            <a:ext cx="1570819" cy="888656"/>
          </a:xfrm>
          <a:prstGeom prst="rect">
            <a:avLst/>
          </a:prstGeom>
          <a:solidFill>
            <a:srgbClr val="44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PVA DIGITAL</a:t>
            </a:r>
            <a:r>
              <a:rPr lang="pt-BR" dirty="0"/>
              <a:t>	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CAFC3DF-9C12-42A4-83C9-2BF3A1941E17}"/>
              </a:ext>
            </a:extLst>
          </p:cNvPr>
          <p:cNvSpPr txBox="1"/>
          <p:nvPr/>
        </p:nvSpPr>
        <p:spPr>
          <a:xfrm flipH="1">
            <a:off x="490981" y="2337518"/>
            <a:ext cx="1434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PENDÊNCIAS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5019B35-0133-4E5A-9D20-DA6F4A36E713}"/>
              </a:ext>
            </a:extLst>
          </p:cNvPr>
          <p:cNvSpPr txBox="1"/>
          <p:nvPr/>
        </p:nvSpPr>
        <p:spPr>
          <a:xfrm flipH="1">
            <a:off x="443197" y="2734801"/>
            <a:ext cx="1416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MENSAGENS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D0B336-F50E-4133-81F9-904BBE86DE12}"/>
              </a:ext>
            </a:extLst>
          </p:cNvPr>
          <p:cNvSpPr txBox="1"/>
          <p:nvPr/>
        </p:nvSpPr>
        <p:spPr>
          <a:xfrm flipH="1">
            <a:off x="498609" y="4736224"/>
            <a:ext cx="14169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RELATÓRIOS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C3DECED-9DE5-40B2-A858-7E276573F078}"/>
              </a:ext>
            </a:extLst>
          </p:cNvPr>
          <p:cNvSpPr txBox="1"/>
          <p:nvPr/>
        </p:nvSpPr>
        <p:spPr>
          <a:xfrm flipH="1">
            <a:off x="602931" y="6181550"/>
            <a:ext cx="1871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MINHA CONTA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5813E5F-F8A4-451E-ABDD-9C9845C28633}"/>
              </a:ext>
            </a:extLst>
          </p:cNvPr>
          <p:cNvSpPr txBox="1"/>
          <p:nvPr/>
        </p:nvSpPr>
        <p:spPr>
          <a:xfrm flipH="1">
            <a:off x="477028" y="5183388"/>
            <a:ext cx="1548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CONTEÚDOS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5419E89-367E-4387-8E5F-B1F067C8C1B0}"/>
              </a:ext>
            </a:extLst>
          </p:cNvPr>
          <p:cNvSpPr txBox="1"/>
          <p:nvPr/>
        </p:nvSpPr>
        <p:spPr>
          <a:xfrm flipH="1">
            <a:off x="318448" y="3264605"/>
            <a:ext cx="199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TELECONSULTAS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A5BE310-5618-4197-BDB8-30E93D6E5935}"/>
              </a:ext>
            </a:extLst>
          </p:cNvPr>
          <p:cNvSpPr/>
          <p:nvPr/>
        </p:nvSpPr>
        <p:spPr>
          <a:xfrm>
            <a:off x="2547105" y="0"/>
            <a:ext cx="9644895" cy="706543"/>
          </a:xfrm>
          <a:prstGeom prst="roundRect">
            <a:avLst/>
          </a:prstGeom>
          <a:solidFill>
            <a:srgbClr val="817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PVA DIGITAL  &gt;  Clientes &gt; Agência X &gt; Detalhes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32F6306-BB10-42E6-BFD0-44193D7820B8}"/>
              </a:ext>
            </a:extLst>
          </p:cNvPr>
          <p:cNvSpPr/>
          <p:nvPr/>
        </p:nvSpPr>
        <p:spPr>
          <a:xfrm>
            <a:off x="7525992" y="117861"/>
            <a:ext cx="2888974" cy="39866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Procurar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259AA0E-B04E-4898-A529-58A2AFA01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22274" y="132119"/>
            <a:ext cx="398666" cy="398666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BF0DE156-366B-4B56-80F6-439ACFD48085}"/>
              </a:ext>
            </a:extLst>
          </p:cNvPr>
          <p:cNvSpPr txBox="1"/>
          <p:nvPr/>
        </p:nvSpPr>
        <p:spPr>
          <a:xfrm flipH="1">
            <a:off x="361501" y="1401097"/>
            <a:ext cx="1504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PÁGINA</a:t>
            </a:r>
            <a:r>
              <a:rPr lang="pt-BR" sz="1400" dirty="0"/>
              <a:t> </a:t>
            </a:r>
            <a:r>
              <a:rPr lang="pt-BR" sz="1600" dirty="0"/>
              <a:t>INICIAL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D384107-8A84-47F5-B542-7197892CFEE8}"/>
              </a:ext>
            </a:extLst>
          </p:cNvPr>
          <p:cNvSpPr txBox="1"/>
          <p:nvPr/>
        </p:nvSpPr>
        <p:spPr>
          <a:xfrm flipH="1">
            <a:off x="361501" y="4289060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DUE DILIGENCE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AF39789-1E8E-4E8E-AAC8-5AF0F6481574}"/>
              </a:ext>
            </a:extLst>
          </p:cNvPr>
          <p:cNvSpPr txBox="1"/>
          <p:nvPr/>
        </p:nvSpPr>
        <p:spPr>
          <a:xfrm flipH="1">
            <a:off x="82726" y="5683887"/>
            <a:ext cx="2248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PLANO DE NEGÓCIO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7545BC2-2B1B-43B3-8758-88A12C45A99B}"/>
              </a:ext>
            </a:extLst>
          </p:cNvPr>
          <p:cNvSpPr txBox="1"/>
          <p:nvPr/>
        </p:nvSpPr>
        <p:spPr>
          <a:xfrm flipH="1">
            <a:off x="490981" y="3789768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PRODUTOS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029F8574-8355-4737-8286-2DD0B87B3EB1}"/>
              </a:ext>
            </a:extLst>
          </p:cNvPr>
          <p:cNvSpPr/>
          <p:nvPr/>
        </p:nvSpPr>
        <p:spPr>
          <a:xfrm>
            <a:off x="161450" y="1757962"/>
            <a:ext cx="2035221" cy="479263"/>
          </a:xfrm>
          <a:prstGeom prst="roundRec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CLIENTE</a:t>
            </a:r>
          </a:p>
        </p:txBody>
      </p:sp>
      <p:pic>
        <p:nvPicPr>
          <p:cNvPr id="28" name="Gráfico 27" descr="Sino">
            <a:extLst>
              <a:ext uri="{FF2B5EF4-FFF2-40B4-BE49-F238E27FC236}">
                <a16:creationId xmlns:a16="http://schemas.microsoft.com/office/drawing/2014/main" id="{4CC10112-1F3D-46CF-952C-4305694FC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54224" y="88875"/>
            <a:ext cx="528792" cy="528792"/>
          </a:xfrm>
          <a:prstGeom prst="rect">
            <a:avLst/>
          </a:prstGeom>
        </p:spPr>
      </p:pic>
      <p:pic>
        <p:nvPicPr>
          <p:cNvPr id="31" name="Gráfico 30" descr="Acento Circunflexo para Baixo">
            <a:extLst>
              <a:ext uri="{FF2B5EF4-FFF2-40B4-BE49-F238E27FC236}">
                <a16:creationId xmlns:a16="http://schemas.microsoft.com/office/drawing/2014/main" id="{BCA51DB8-78E1-4C52-9CB3-DCC572462A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52236" y="2145651"/>
            <a:ext cx="457200" cy="457200"/>
          </a:xfrm>
          <a:prstGeom prst="rect">
            <a:avLst/>
          </a:prstGeom>
        </p:spPr>
      </p:pic>
      <p:sp>
        <p:nvSpPr>
          <p:cNvPr id="22" name="Retângulo: Cantos Arredondados 14">
            <a:extLst>
              <a:ext uri="{FF2B5EF4-FFF2-40B4-BE49-F238E27FC236}">
                <a16:creationId xmlns:a16="http://schemas.microsoft.com/office/drawing/2014/main" id="{96D92612-CBD8-4628-AC69-05F5ED1DE738}"/>
              </a:ext>
            </a:extLst>
          </p:cNvPr>
          <p:cNvSpPr/>
          <p:nvPr/>
        </p:nvSpPr>
        <p:spPr>
          <a:xfrm>
            <a:off x="2572335" y="706542"/>
            <a:ext cx="9619665" cy="5557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i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AGÊNCIA DE PUBLICIDADE X LTDA. ME</a:t>
            </a:r>
            <a:endParaRPr lang="pt-BR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281DCAA2-300F-4005-A823-EAFA0C3624D0}"/>
              </a:ext>
            </a:extLst>
          </p:cNvPr>
          <p:cNvSpPr/>
          <p:nvPr/>
        </p:nvSpPr>
        <p:spPr>
          <a:xfrm>
            <a:off x="8449994" y="1373692"/>
            <a:ext cx="3742006" cy="17699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1A3BDF7-9130-486D-9C86-8D352CAC98A5}"/>
              </a:ext>
            </a:extLst>
          </p:cNvPr>
          <p:cNvSpPr/>
          <p:nvPr/>
        </p:nvSpPr>
        <p:spPr>
          <a:xfrm>
            <a:off x="8449994" y="2734800"/>
            <a:ext cx="3742006" cy="40881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Enviar mensagem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3E4240-B7ED-4A6B-87DC-9FCCCD96FC78}"/>
              </a:ext>
            </a:extLst>
          </p:cNvPr>
          <p:cNvSpPr txBox="1"/>
          <p:nvPr/>
        </p:nvSpPr>
        <p:spPr>
          <a:xfrm>
            <a:off x="8465420" y="1519317"/>
            <a:ext cx="236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Digite sua mensagem...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097156C-4F63-46B4-A773-4ED87C2D96C2}"/>
              </a:ext>
            </a:extLst>
          </p:cNvPr>
          <p:cNvSpPr/>
          <p:nvPr/>
        </p:nvSpPr>
        <p:spPr>
          <a:xfrm>
            <a:off x="8449994" y="3618136"/>
            <a:ext cx="372658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Recebido 23.11.2020 – </a:t>
            </a:r>
            <a:r>
              <a:rPr lang="pt-BR" sz="1800" dirty="0"/>
              <a:t>Dr. Favor me posicionar do contrato de trabalho que pedi </a:t>
            </a:r>
            <a:r>
              <a:rPr lang="pt-BR" dirty="0"/>
              <a:t>...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51B014E-D3C4-4D6F-9C6C-7412F1C34272}"/>
              </a:ext>
            </a:extLst>
          </p:cNvPr>
          <p:cNvSpPr/>
          <p:nvPr/>
        </p:nvSpPr>
        <p:spPr>
          <a:xfrm>
            <a:off x="8482374" y="3184970"/>
            <a:ext cx="3726580" cy="3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ÚLTIMAS MENSAGENS</a:t>
            </a:r>
          </a:p>
        </p:txBody>
      </p:sp>
      <p:sp>
        <p:nvSpPr>
          <p:cNvPr id="30" name="Retângulo: Cantos Arredondados 14">
            <a:extLst>
              <a:ext uri="{FF2B5EF4-FFF2-40B4-BE49-F238E27FC236}">
                <a16:creationId xmlns:a16="http://schemas.microsoft.com/office/drawing/2014/main" id="{51B9F9DE-FFA3-4F4B-9C59-198A7124FB76}"/>
              </a:ext>
            </a:extLst>
          </p:cNvPr>
          <p:cNvSpPr/>
          <p:nvPr/>
        </p:nvSpPr>
        <p:spPr>
          <a:xfrm>
            <a:off x="8442281" y="4541310"/>
            <a:ext cx="3742006" cy="94299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Enviado 18.11.2020 – Prezado, sua solicitação de contrato foi feita ,em breve ...</a:t>
            </a:r>
          </a:p>
        </p:txBody>
      </p:sp>
      <p:sp>
        <p:nvSpPr>
          <p:cNvPr id="32" name="Retângulo: Cantos Arredondados 14">
            <a:extLst>
              <a:ext uri="{FF2B5EF4-FFF2-40B4-BE49-F238E27FC236}">
                <a16:creationId xmlns:a16="http://schemas.microsoft.com/office/drawing/2014/main" id="{FFD7E1D7-B6AC-40B1-ADE8-05E55BD71A30}"/>
              </a:ext>
            </a:extLst>
          </p:cNvPr>
          <p:cNvSpPr/>
          <p:nvPr/>
        </p:nvSpPr>
        <p:spPr>
          <a:xfrm>
            <a:off x="8433020" y="5519320"/>
            <a:ext cx="3742006" cy="936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Recebido 10.11.2020 –.. Dr, devo comprar o contrato em breve como foi dito ... 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4E889CD7-4974-445C-BCB6-C02E959D58D9}"/>
              </a:ext>
            </a:extLst>
          </p:cNvPr>
          <p:cNvSpPr/>
          <p:nvPr/>
        </p:nvSpPr>
        <p:spPr>
          <a:xfrm>
            <a:off x="2757382" y="1377986"/>
            <a:ext cx="3726580" cy="3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PRÓXIMOS COMPROMISSOS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AA212E7B-F886-4E79-AB46-5011B7B166A2}"/>
              </a:ext>
            </a:extLst>
          </p:cNvPr>
          <p:cNvSpPr/>
          <p:nvPr/>
        </p:nvSpPr>
        <p:spPr>
          <a:xfrm>
            <a:off x="2757382" y="1888649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28.11.2020 - </a:t>
            </a:r>
            <a:r>
              <a:rPr lang="pt-BR" dirty="0" err="1"/>
              <a:t>Teleconsulta</a:t>
            </a:r>
            <a:r>
              <a:rPr lang="pt-BR" dirty="0"/>
              <a:t> – 9:00 – Lucas Picceli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2ED0A72-9595-4DBF-B525-D73EFF37BB5C}"/>
              </a:ext>
            </a:extLst>
          </p:cNvPr>
          <p:cNvSpPr/>
          <p:nvPr/>
        </p:nvSpPr>
        <p:spPr>
          <a:xfrm>
            <a:off x="2765859" y="2347378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05.12.2020 </a:t>
            </a:r>
            <a:r>
              <a:rPr lang="pt-BR" dirty="0"/>
              <a:t>– Produto – Contrato de Lo... – Lucas Picceli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902355D3-51A8-4BC4-8898-DB3F4E57A956}"/>
              </a:ext>
            </a:extLst>
          </p:cNvPr>
          <p:cNvSpPr/>
          <p:nvPr/>
        </p:nvSpPr>
        <p:spPr>
          <a:xfrm>
            <a:off x="2757382" y="2794533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15.12.2020 </a:t>
            </a:r>
            <a:r>
              <a:rPr lang="pt-BR" dirty="0"/>
              <a:t>– Produto – Notificação RF – Felipe Amaral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AEEE25CE-6892-4C20-8DD6-5C866135B773}"/>
              </a:ext>
            </a:extLst>
          </p:cNvPr>
          <p:cNvSpPr/>
          <p:nvPr/>
        </p:nvSpPr>
        <p:spPr>
          <a:xfrm>
            <a:off x="2749628" y="3292618"/>
            <a:ext cx="5388588" cy="448869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15.01.202 </a:t>
            </a:r>
            <a:r>
              <a:rPr lang="pt-BR" dirty="0"/>
              <a:t>– Produto – Acordo </a:t>
            </a:r>
            <a:r>
              <a:rPr lang="pt-BR" dirty="0" err="1"/>
              <a:t>forn</a:t>
            </a:r>
            <a:r>
              <a:rPr lang="pt-BR" dirty="0"/>
              <a:t>... – Mariana Vilela</a:t>
            </a: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ECB641DD-A1A9-43E9-B634-AE365C9D1A66}"/>
              </a:ext>
            </a:extLst>
          </p:cNvPr>
          <p:cNvSpPr/>
          <p:nvPr/>
        </p:nvSpPr>
        <p:spPr>
          <a:xfrm>
            <a:off x="2735772" y="3782517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20.01.2021 </a:t>
            </a:r>
            <a:r>
              <a:rPr lang="pt-BR" dirty="0"/>
              <a:t>– Produto – Notificação RF – Felipe Amaral</a:t>
            </a:r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DA23999F-CE0C-40C8-9BBA-087193F1BB19}"/>
              </a:ext>
            </a:extLst>
          </p:cNvPr>
          <p:cNvSpPr/>
          <p:nvPr/>
        </p:nvSpPr>
        <p:spPr>
          <a:xfrm>
            <a:off x="2729929" y="4272416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31.01.2021 </a:t>
            </a:r>
            <a:r>
              <a:rPr lang="pt-BR" dirty="0"/>
              <a:t>– Produto – Audiência – Felipe Amaral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0C5F0C99-8DE7-402E-B321-0491B96ACBCF}"/>
              </a:ext>
            </a:extLst>
          </p:cNvPr>
          <p:cNvSpPr/>
          <p:nvPr/>
        </p:nvSpPr>
        <p:spPr>
          <a:xfrm>
            <a:off x="2729929" y="4762315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02.02.2021 </a:t>
            </a:r>
            <a:r>
              <a:rPr lang="pt-BR" dirty="0"/>
              <a:t>– </a:t>
            </a:r>
            <a:r>
              <a:rPr lang="pt-BR" dirty="0" err="1"/>
              <a:t>Teleconsulta</a:t>
            </a:r>
            <a:r>
              <a:rPr lang="pt-BR" dirty="0"/>
              <a:t> – 15:00 – Felipe Amaral</a:t>
            </a:r>
          </a:p>
        </p:txBody>
      </p:sp>
      <p:sp>
        <p:nvSpPr>
          <p:cNvPr id="57" name="Retângulo: Cantos Arredondados 14">
            <a:extLst>
              <a:ext uri="{FF2B5EF4-FFF2-40B4-BE49-F238E27FC236}">
                <a16:creationId xmlns:a16="http://schemas.microsoft.com/office/drawing/2014/main" id="{49BE21D9-6E78-49ED-9230-F283DEC791D7}"/>
              </a:ext>
            </a:extLst>
          </p:cNvPr>
          <p:cNvSpPr/>
          <p:nvPr/>
        </p:nvSpPr>
        <p:spPr>
          <a:xfrm>
            <a:off x="2732453" y="5316449"/>
            <a:ext cx="3751509" cy="48989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CADASTRAR NOVO COMPROMISSO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8A5FF85-3FE7-4938-A2BF-54F9FB2CBF6B}"/>
              </a:ext>
            </a:extLst>
          </p:cNvPr>
          <p:cNvCxnSpPr>
            <a:cxnSpLocks/>
            <a:stCxn id="45" idx="1"/>
            <a:endCxn id="11" idx="2"/>
          </p:cNvCxnSpPr>
          <p:nvPr/>
        </p:nvCxnSpPr>
        <p:spPr>
          <a:xfrm flipH="1" flipV="1">
            <a:off x="1832331" y="2912899"/>
            <a:ext cx="917297" cy="6041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162C2E3E-3465-4985-A98E-954E41B98F10}"/>
              </a:ext>
            </a:extLst>
          </p:cNvPr>
          <p:cNvSpPr/>
          <p:nvPr/>
        </p:nvSpPr>
        <p:spPr>
          <a:xfrm>
            <a:off x="444384" y="1303344"/>
            <a:ext cx="2775894" cy="160955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E007F979-D1AD-45F7-9C8B-333F1471EAA9}"/>
              </a:ext>
            </a:extLst>
          </p:cNvPr>
          <p:cNvSpPr/>
          <p:nvPr/>
        </p:nvSpPr>
        <p:spPr>
          <a:xfrm>
            <a:off x="646148" y="1556565"/>
            <a:ext cx="2428069" cy="49445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Cancelar compromisso</a:t>
            </a: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AE63A1E9-F56D-477E-BF20-D273DF143676}"/>
              </a:ext>
            </a:extLst>
          </p:cNvPr>
          <p:cNvSpPr/>
          <p:nvPr/>
        </p:nvSpPr>
        <p:spPr>
          <a:xfrm>
            <a:off x="646148" y="2213974"/>
            <a:ext cx="2428069" cy="49445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Alterar compromisso</a:t>
            </a:r>
          </a:p>
        </p:txBody>
      </p:sp>
    </p:spTree>
    <p:extLst>
      <p:ext uri="{BB962C8B-B14F-4D97-AF65-F5344CB8AC3E}">
        <p14:creationId xmlns:p14="http://schemas.microsoft.com/office/powerpoint/2010/main" val="1274082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Tela de fundo de papel amassado branco">
            <a:extLst>
              <a:ext uri="{FF2B5EF4-FFF2-40B4-BE49-F238E27FC236}">
                <a16:creationId xmlns:a16="http://schemas.microsoft.com/office/drawing/2014/main" id="{68082AE9-1C73-4927-880B-0A26AB254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3" b="8107"/>
          <a:stretch/>
        </p:blipFill>
        <p:spPr>
          <a:xfrm>
            <a:off x="16974" y="0"/>
            <a:ext cx="12191980" cy="6856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77BB8B9-6686-4001-9E6F-3D04D5EDA498}"/>
              </a:ext>
            </a:extLst>
          </p:cNvPr>
          <p:cNvSpPr/>
          <p:nvPr/>
        </p:nvSpPr>
        <p:spPr>
          <a:xfrm>
            <a:off x="16974" y="0"/>
            <a:ext cx="2555361" cy="6904500"/>
          </a:xfrm>
          <a:prstGeom prst="rect">
            <a:avLst/>
          </a:prstGeom>
          <a:solidFill>
            <a:srgbClr val="8F7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A15DC0F-20FD-4513-B4E6-28C9887E203E}"/>
              </a:ext>
            </a:extLst>
          </p:cNvPr>
          <p:cNvSpPr/>
          <p:nvPr/>
        </p:nvSpPr>
        <p:spPr>
          <a:xfrm>
            <a:off x="371060" y="-43333"/>
            <a:ext cx="1570819" cy="888656"/>
          </a:xfrm>
          <a:prstGeom prst="rect">
            <a:avLst/>
          </a:prstGeom>
          <a:solidFill>
            <a:srgbClr val="44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PVA DIGITAL</a:t>
            </a:r>
            <a:r>
              <a:rPr lang="pt-BR" dirty="0"/>
              <a:t>	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CAFC3DF-9C12-42A4-83C9-2BF3A1941E17}"/>
              </a:ext>
            </a:extLst>
          </p:cNvPr>
          <p:cNvSpPr txBox="1"/>
          <p:nvPr/>
        </p:nvSpPr>
        <p:spPr>
          <a:xfrm flipH="1">
            <a:off x="490981" y="2337518"/>
            <a:ext cx="1434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PENDÊNCIAS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5019B35-0133-4E5A-9D20-DA6F4A36E713}"/>
              </a:ext>
            </a:extLst>
          </p:cNvPr>
          <p:cNvSpPr txBox="1"/>
          <p:nvPr/>
        </p:nvSpPr>
        <p:spPr>
          <a:xfrm flipH="1">
            <a:off x="443197" y="2734801"/>
            <a:ext cx="1416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MENSAGENS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D0B336-F50E-4133-81F9-904BBE86DE12}"/>
              </a:ext>
            </a:extLst>
          </p:cNvPr>
          <p:cNvSpPr txBox="1"/>
          <p:nvPr/>
        </p:nvSpPr>
        <p:spPr>
          <a:xfrm flipH="1">
            <a:off x="498609" y="4736224"/>
            <a:ext cx="14169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RELATÓRIOS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C3DECED-9DE5-40B2-A858-7E276573F078}"/>
              </a:ext>
            </a:extLst>
          </p:cNvPr>
          <p:cNvSpPr txBox="1"/>
          <p:nvPr/>
        </p:nvSpPr>
        <p:spPr>
          <a:xfrm flipH="1">
            <a:off x="602931" y="6181550"/>
            <a:ext cx="1871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MINHA CONTA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5813E5F-F8A4-451E-ABDD-9C9845C28633}"/>
              </a:ext>
            </a:extLst>
          </p:cNvPr>
          <p:cNvSpPr txBox="1"/>
          <p:nvPr/>
        </p:nvSpPr>
        <p:spPr>
          <a:xfrm flipH="1">
            <a:off x="477028" y="5183388"/>
            <a:ext cx="1548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CONTEÚDOS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5419E89-367E-4387-8E5F-B1F067C8C1B0}"/>
              </a:ext>
            </a:extLst>
          </p:cNvPr>
          <p:cNvSpPr txBox="1"/>
          <p:nvPr/>
        </p:nvSpPr>
        <p:spPr>
          <a:xfrm flipH="1">
            <a:off x="318448" y="3264605"/>
            <a:ext cx="199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TELECONSULTAS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A5BE310-5618-4197-BDB8-30E93D6E5935}"/>
              </a:ext>
            </a:extLst>
          </p:cNvPr>
          <p:cNvSpPr/>
          <p:nvPr/>
        </p:nvSpPr>
        <p:spPr>
          <a:xfrm>
            <a:off x="2547105" y="0"/>
            <a:ext cx="9644895" cy="706543"/>
          </a:xfrm>
          <a:prstGeom prst="roundRect">
            <a:avLst/>
          </a:prstGeom>
          <a:solidFill>
            <a:srgbClr val="817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PVA DIGITAL  &gt;  Clientes &gt; Agência X &gt; Detalhes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32F6306-BB10-42E6-BFD0-44193D7820B8}"/>
              </a:ext>
            </a:extLst>
          </p:cNvPr>
          <p:cNvSpPr/>
          <p:nvPr/>
        </p:nvSpPr>
        <p:spPr>
          <a:xfrm>
            <a:off x="7525992" y="117861"/>
            <a:ext cx="2888974" cy="39866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Procurar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259AA0E-B04E-4898-A529-58A2AFA01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22274" y="132119"/>
            <a:ext cx="398666" cy="398666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BF0DE156-366B-4B56-80F6-439ACFD48085}"/>
              </a:ext>
            </a:extLst>
          </p:cNvPr>
          <p:cNvSpPr txBox="1"/>
          <p:nvPr/>
        </p:nvSpPr>
        <p:spPr>
          <a:xfrm flipH="1">
            <a:off x="361501" y="1401097"/>
            <a:ext cx="1504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PÁGINA</a:t>
            </a:r>
            <a:r>
              <a:rPr lang="pt-BR" sz="1400" dirty="0"/>
              <a:t> </a:t>
            </a:r>
            <a:r>
              <a:rPr lang="pt-BR" sz="1600" dirty="0"/>
              <a:t>INICIAL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D384107-8A84-47F5-B542-7197892CFEE8}"/>
              </a:ext>
            </a:extLst>
          </p:cNvPr>
          <p:cNvSpPr txBox="1"/>
          <p:nvPr/>
        </p:nvSpPr>
        <p:spPr>
          <a:xfrm flipH="1">
            <a:off x="361501" y="4289060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DUE DILIGENCE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AF39789-1E8E-4E8E-AAC8-5AF0F6481574}"/>
              </a:ext>
            </a:extLst>
          </p:cNvPr>
          <p:cNvSpPr txBox="1"/>
          <p:nvPr/>
        </p:nvSpPr>
        <p:spPr>
          <a:xfrm flipH="1">
            <a:off x="82726" y="5683887"/>
            <a:ext cx="2248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PLANO DE NEGÓCIO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7545BC2-2B1B-43B3-8758-88A12C45A99B}"/>
              </a:ext>
            </a:extLst>
          </p:cNvPr>
          <p:cNvSpPr txBox="1"/>
          <p:nvPr/>
        </p:nvSpPr>
        <p:spPr>
          <a:xfrm flipH="1">
            <a:off x="490981" y="3789768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PRODUTOS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029F8574-8355-4737-8286-2DD0B87B3EB1}"/>
              </a:ext>
            </a:extLst>
          </p:cNvPr>
          <p:cNvSpPr/>
          <p:nvPr/>
        </p:nvSpPr>
        <p:spPr>
          <a:xfrm>
            <a:off x="161450" y="1757962"/>
            <a:ext cx="2035221" cy="479263"/>
          </a:xfrm>
          <a:prstGeom prst="roundRec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CLIENTE</a:t>
            </a:r>
          </a:p>
        </p:txBody>
      </p:sp>
      <p:pic>
        <p:nvPicPr>
          <p:cNvPr id="28" name="Gráfico 27" descr="Sino">
            <a:extLst>
              <a:ext uri="{FF2B5EF4-FFF2-40B4-BE49-F238E27FC236}">
                <a16:creationId xmlns:a16="http://schemas.microsoft.com/office/drawing/2014/main" id="{4CC10112-1F3D-46CF-952C-4305694FC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54224" y="88875"/>
            <a:ext cx="528792" cy="528792"/>
          </a:xfrm>
          <a:prstGeom prst="rect">
            <a:avLst/>
          </a:prstGeom>
        </p:spPr>
      </p:pic>
      <p:pic>
        <p:nvPicPr>
          <p:cNvPr id="31" name="Gráfico 30" descr="Acento Circunflexo para Baixo">
            <a:extLst>
              <a:ext uri="{FF2B5EF4-FFF2-40B4-BE49-F238E27FC236}">
                <a16:creationId xmlns:a16="http://schemas.microsoft.com/office/drawing/2014/main" id="{BCA51DB8-78E1-4C52-9CB3-DCC572462A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52236" y="2145651"/>
            <a:ext cx="457200" cy="457200"/>
          </a:xfrm>
          <a:prstGeom prst="rect">
            <a:avLst/>
          </a:prstGeom>
        </p:spPr>
      </p:pic>
      <p:sp>
        <p:nvSpPr>
          <p:cNvPr id="22" name="Retângulo: Cantos Arredondados 14">
            <a:extLst>
              <a:ext uri="{FF2B5EF4-FFF2-40B4-BE49-F238E27FC236}">
                <a16:creationId xmlns:a16="http://schemas.microsoft.com/office/drawing/2014/main" id="{96D92612-CBD8-4628-AC69-05F5ED1DE738}"/>
              </a:ext>
            </a:extLst>
          </p:cNvPr>
          <p:cNvSpPr/>
          <p:nvPr/>
        </p:nvSpPr>
        <p:spPr>
          <a:xfrm>
            <a:off x="2572335" y="706542"/>
            <a:ext cx="9619665" cy="5557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i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AGÊNCIA DE PUBLICIDADE X LTDA. ME</a:t>
            </a:r>
            <a:endParaRPr lang="pt-BR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281DCAA2-300F-4005-A823-EAFA0C3624D0}"/>
              </a:ext>
            </a:extLst>
          </p:cNvPr>
          <p:cNvSpPr/>
          <p:nvPr/>
        </p:nvSpPr>
        <p:spPr>
          <a:xfrm>
            <a:off x="8449994" y="1373692"/>
            <a:ext cx="3742006" cy="17699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1A3BDF7-9130-486D-9C86-8D352CAC98A5}"/>
              </a:ext>
            </a:extLst>
          </p:cNvPr>
          <p:cNvSpPr/>
          <p:nvPr/>
        </p:nvSpPr>
        <p:spPr>
          <a:xfrm>
            <a:off x="8449994" y="2734800"/>
            <a:ext cx="3742006" cy="40881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Enviar mensagem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3E4240-B7ED-4A6B-87DC-9FCCCD96FC78}"/>
              </a:ext>
            </a:extLst>
          </p:cNvPr>
          <p:cNvSpPr txBox="1"/>
          <p:nvPr/>
        </p:nvSpPr>
        <p:spPr>
          <a:xfrm>
            <a:off x="8465420" y="1519317"/>
            <a:ext cx="236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Digite sua mensagem...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097156C-4F63-46B4-A773-4ED87C2D96C2}"/>
              </a:ext>
            </a:extLst>
          </p:cNvPr>
          <p:cNvSpPr/>
          <p:nvPr/>
        </p:nvSpPr>
        <p:spPr>
          <a:xfrm>
            <a:off x="8449994" y="3618136"/>
            <a:ext cx="372658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Recebido 23.11.2020 – </a:t>
            </a:r>
            <a:r>
              <a:rPr lang="pt-BR" sz="1800" dirty="0"/>
              <a:t>Dr. Favor me posicionar do contrato de trabalho que pedi </a:t>
            </a:r>
            <a:r>
              <a:rPr lang="pt-BR" dirty="0"/>
              <a:t>...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51B014E-D3C4-4D6F-9C6C-7412F1C34272}"/>
              </a:ext>
            </a:extLst>
          </p:cNvPr>
          <p:cNvSpPr/>
          <p:nvPr/>
        </p:nvSpPr>
        <p:spPr>
          <a:xfrm>
            <a:off x="8482374" y="3184970"/>
            <a:ext cx="3726580" cy="3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ÚLTIMAS MENSAGENS</a:t>
            </a:r>
          </a:p>
        </p:txBody>
      </p:sp>
      <p:sp>
        <p:nvSpPr>
          <p:cNvPr id="30" name="Retângulo: Cantos Arredondados 14">
            <a:extLst>
              <a:ext uri="{FF2B5EF4-FFF2-40B4-BE49-F238E27FC236}">
                <a16:creationId xmlns:a16="http://schemas.microsoft.com/office/drawing/2014/main" id="{51B9F9DE-FFA3-4F4B-9C59-198A7124FB76}"/>
              </a:ext>
            </a:extLst>
          </p:cNvPr>
          <p:cNvSpPr/>
          <p:nvPr/>
        </p:nvSpPr>
        <p:spPr>
          <a:xfrm>
            <a:off x="8442281" y="4541310"/>
            <a:ext cx="3742006" cy="94299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Enviado 18.11.2020 – Prezado, sua solicitação de contrato foi feita ,em breve ...</a:t>
            </a:r>
          </a:p>
        </p:txBody>
      </p:sp>
      <p:sp>
        <p:nvSpPr>
          <p:cNvPr id="32" name="Retângulo: Cantos Arredondados 14">
            <a:extLst>
              <a:ext uri="{FF2B5EF4-FFF2-40B4-BE49-F238E27FC236}">
                <a16:creationId xmlns:a16="http://schemas.microsoft.com/office/drawing/2014/main" id="{FFD7E1D7-B6AC-40B1-ADE8-05E55BD71A30}"/>
              </a:ext>
            </a:extLst>
          </p:cNvPr>
          <p:cNvSpPr/>
          <p:nvPr/>
        </p:nvSpPr>
        <p:spPr>
          <a:xfrm>
            <a:off x="8433020" y="5519320"/>
            <a:ext cx="3742006" cy="936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Recebido 10.11.2020 –.. Dr, devo comprar o contrato em breve como foi dito ... 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4E889CD7-4974-445C-BCB6-C02E959D58D9}"/>
              </a:ext>
            </a:extLst>
          </p:cNvPr>
          <p:cNvSpPr/>
          <p:nvPr/>
        </p:nvSpPr>
        <p:spPr>
          <a:xfrm>
            <a:off x="2757382" y="1377986"/>
            <a:ext cx="3726580" cy="3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PRÓXIMOS COMPROMISSOS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AA212E7B-F886-4E79-AB46-5011B7B166A2}"/>
              </a:ext>
            </a:extLst>
          </p:cNvPr>
          <p:cNvSpPr/>
          <p:nvPr/>
        </p:nvSpPr>
        <p:spPr>
          <a:xfrm>
            <a:off x="2757382" y="1888649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28.11.2020 - </a:t>
            </a:r>
            <a:r>
              <a:rPr lang="pt-BR" dirty="0" err="1"/>
              <a:t>Teleconsulta</a:t>
            </a:r>
            <a:r>
              <a:rPr lang="pt-BR" dirty="0"/>
              <a:t> – 9:00 – Lucas Picceli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2ED0A72-9595-4DBF-B525-D73EFF37BB5C}"/>
              </a:ext>
            </a:extLst>
          </p:cNvPr>
          <p:cNvSpPr/>
          <p:nvPr/>
        </p:nvSpPr>
        <p:spPr>
          <a:xfrm>
            <a:off x="2765859" y="2347378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05.12.2020 </a:t>
            </a:r>
            <a:r>
              <a:rPr lang="pt-BR" dirty="0"/>
              <a:t>– Produto – Contrato de Lo... – Lucas Picceli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902355D3-51A8-4BC4-8898-DB3F4E57A956}"/>
              </a:ext>
            </a:extLst>
          </p:cNvPr>
          <p:cNvSpPr/>
          <p:nvPr/>
        </p:nvSpPr>
        <p:spPr>
          <a:xfrm>
            <a:off x="2757382" y="2794533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15.12.2020 </a:t>
            </a:r>
            <a:r>
              <a:rPr lang="pt-BR" dirty="0"/>
              <a:t>– Produto – Notificação RF – Felipe Amaral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AEEE25CE-6892-4C20-8DD6-5C866135B773}"/>
              </a:ext>
            </a:extLst>
          </p:cNvPr>
          <p:cNvSpPr/>
          <p:nvPr/>
        </p:nvSpPr>
        <p:spPr>
          <a:xfrm>
            <a:off x="2749628" y="3292618"/>
            <a:ext cx="5388588" cy="448869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15.01.202 </a:t>
            </a:r>
            <a:r>
              <a:rPr lang="pt-BR" dirty="0"/>
              <a:t>– Produto – Acordo </a:t>
            </a:r>
            <a:r>
              <a:rPr lang="pt-BR" dirty="0" err="1"/>
              <a:t>forn</a:t>
            </a:r>
            <a:r>
              <a:rPr lang="pt-BR" dirty="0"/>
              <a:t>... – Mariana Vilela</a:t>
            </a: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ECB641DD-A1A9-43E9-B634-AE365C9D1A66}"/>
              </a:ext>
            </a:extLst>
          </p:cNvPr>
          <p:cNvSpPr/>
          <p:nvPr/>
        </p:nvSpPr>
        <p:spPr>
          <a:xfrm>
            <a:off x="2735772" y="3782517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20.01.2021 </a:t>
            </a:r>
            <a:r>
              <a:rPr lang="pt-BR" dirty="0"/>
              <a:t>– Produto – Notificação RF – Felipe Amaral</a:t>
            </a:r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DA23999F-CE0C-40C8-9BBA-087193F1BB19}"/>
              </a:ext>
            </a:extLst>
          </p:cNvPr>
          <p:cNvSpPr/>
          <p:nvPr/>
        </p:nvSpPr>
        <p:spPr>
          <a:xfrm>
            <a:off x="2729929" y="4272416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31.01.2021 </a:t>
            </a:r>
            <a:r>
              <a:rPr lang="pt-BR" dirty="0"/>
              <a:t>– Produto – Audiência – Felipe Amaral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0C5F0C99-8DE7-402E-B321-0491B96ACBCF}"/>
              </a:ext>
            </a:extLst>
          </p:cNvPr>
          <p:cNvSpPr/>
          <p:nvPr/>
        </p:nvSpPr>
        <p:spPr>
          <a:xfrm>
            <a:off x="2729929" y="4762315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02.02.2021 </a:t>
            </a:r>
            <a:r>
              <a:rPr lang="pt-BR" dirty="0"/>
              <a:t>– </a:t>
            </a:r>
            <a:r>
              <a:rPr lang="pt-BR" dirty="0" err="1"/>
              <a:t>Teleconsulta</a:t>
            </a:r>
            <a:r>
              <a:rPr lang="pt-BR" dirty="0"/>
              <a:t> – 15:00 – Felipe Amaral</a:t>
            </a:r>
          </a:p>
        </p:txBody>
      </p:sp>
      <p:sp>
        <p:nvSpPr>
          <p:cNvPr id="57" name="Retângulo: Cantos Arredondados 14">
            <a:extLst>
              <a:ext uri="{FF2B5EF4-FFF2-40B4-BE49-F238E27FC236}">
                <a16:creationId xmlns:a16="http://schemas.microsoft.com/office/drawing/2014/main" id="{49BE21D9-6E78-49ED-9230-F283DEC791D7}"/>
              </a:ext>
            </a:extLst>
          </p:cNvPr>
          <p:cNvSpPr/>
          <p:nvPr/>
        </p:nvSpPr>
        <p:spPr>
          <a:xfrm>
            <a:off x="2732453" y="5316449"/>
            <a:ext cx="3751509" cy="48989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CADASTRAR NOVO COMPROMISSO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8A5FF85-3FE7-4938-A2BF-54F9FB2CBF6B}"/>
              </a:ext>
            </a:extLst>
          </p:cNvPr>
          <p:cNvCxnSpPr>
            <a:cxnSpLocks/>
            <a:stCxn id="45" idx="1"/>
            <a:endCxn id="11" idx="2"/>
          </p:cNvCxnSpPr>
          <p:nvPr/>
        </p:nvCxnSpPr>
        <p:spPr>
          <a:xfrm flipH="1" flipV="1">
            <a:off x="1832331" y="2912899"/>
            <a:ext cx="917297" cy="6041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162C2E3E-3465-4985-A98E-954E41B98F10}"/>
              </a:ext>
            </a:extLst>
          </p:cNvPr>
          <p:cNvSpPr/>
          <p:nvPr/>
        </p:nvSpPr>
        <p:spPr>
          <a:xfrm>
            <a:off x="444384" y="1303344"/>
            <a:ext cx="2775894" cy="160955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E007F979-D1AD-45F7-9C8B-333F1471EAA9}"/>
              </a:ext>
            </a:extLst>
          </p:cNvPr>
          <p:cNvSpPr/>
          <p:nvPr/>
        </p:nvSpPr>
        <p:spPr>
          <a:xfrm>
            <a:off x="646148" y="1556565"/>
            <a:ext cx="2428069" cy="49445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Cancelar compromisso</a:t>
            </a: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AE63A1E9-F56D-477E-BF20-D273DF143676}"/>
              </a:ext>
            </a:extLst>
          </p:cNvPr>
          <p:cNvSpPr/>
          <p:nvPr/>
        </p:nvSpPr>
        <p:spPr>
          <a:xfrm>
            <a:off x="646148" y="2213974"/>
            <a:ext cx="2428069" cy="49445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7150">
            <a:solidFill>
              <a:srgbClr val="FF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Alterar compromisso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0C9D6C1-355F-450F-B4A7-B3263292FA2D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1232452" y="2568940"/>
            <a:ext cx="889503" cy="21523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tângulo 55">
            <a:extLst>
              <a:ext uri="{FF2B5EF4-FFF2-40B4-BE49-F238E27FC236}">
                <a16:creationId xmlns:a16="http://schemas.microsoft.com/office/drawing/2014/main" id="{1CAE133F-05CE-4F94-8906-7E6732618212}"/>
              </a:ext>
            </a:extLst>
          </p:cNvPr>
          <p:cNvSpPr/>
          <p:nvPr/>
        </p:nvSpPr>
        <p:spPr>
          <a:xfrm>
            <a:off x="82726" y="4721285"/>
            <a:ext cx="4078457" cy="199756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DFB8E955-E1EA-4F92-9D13-7D25A9E806C7}"/>
              </a:ext>
            </a:extLst>
          </p:cNvPr>
          <p:cNvSpPr/>
          <p:nvPr/>
        </p:nvSpPr>
        <p:spPr>
          <a:xfrm>
            <a:off x="299735" y="4914495"/>
            <a:ext cx="1672457" cy="49445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Data: __/__/____</a:t>
            </a:r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CC09847E-DB7B-4975-BB4D-9129259D157A}"/>
              </a:ext>
            </a:extLst>
          </p:cNvPr>
          <p:cNvSpPr/>
          <p:nvPr/>
        </p:nvSpPr>
        <p:spPr>
          <a:xfrm>
            <a:off x="286518" y="5488906"/>
            <a:ext cx="3695544" cy="49445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dirty="0"/>
              <a:t>Tipo de compromisso: __________________</a:t>
            </a:r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0869FEB9-8950-4295-8C47-B44E321B902D}"/>
              </a:ext>
            </a:extLst>
          </p:cNvPr>
          <p:cNvSpPr/>
          <p:nvPr/>
        </p:nvSpPr>
        <p:spPr>
          <a:xfrm>
            <a:off x="2125878" y="4910827"/>
            <a:ext cx="1856184" cy="494453"/>
          </a:xfrm>
          <a:prstGeom prst="roundRect">
            <a:avLst>
              <a:gd name="adj" fmla="val 24707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Horário: __:__</a:t>
            </a:r>
          </a:p>
        </p:txBody>
      </p: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AD39604C-2B53-491B-BB9F-752D9E1F2FA1}"/>
              </a:ext>
            </a:extLst>
          </p:cNvPr>
          <p:cNvSpPr/>
          <p:nvPr/>
        </p:nvSpPr>
        <p:spPr>
          <a:xfrm>
            <a:off x="318398" y="6100878"/>
            <a:ext cx="3611002" cy="49445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dirty="0"/>
              <a:t>Responsável: 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596042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Tela de fundo de papel amassado branco">
            <a:extLst>
              <a:ext uri="{FF2B5EF4-FFF2-40B4-BE49-F238E27FC236}">
                <a16:creationId xmlns:a16="http://schemas.microsoft.com/office/drawing/2014/main" id="{68082AE9-1C73-4927-880B-0A26AB254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3" b="8107"/>
          <a:stretch/>
        </p:blipFill>
        <p:spPr>
          <a:xfrm>
            <a:off x="16974" y="0"/>
            <a:ext cx="12191980" cy="6856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77BB8B9-6686-4001-9E6F-3D04D5EDA498}"/>
              </a:ext>
            </a:extLst>
          </p:cNvPr>
          <p:cNvSpPr/>
          <p:nvPr/>
        </p:nvSpPr>
        <p:spPr>
          <a:xfrm>
            <a:off x="16974" y="0"/>
            <a:ext cx="2555361" cy="6904500"/>
          </a:xfrm>
          <a:prstGeom prst="rect">
            <a:avLst/>
          </a:prstGeom>
          <a:solidFill>
            <a:srgbClr val="8F7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A15DC0F-20FD-4513-B4E6-28C9887E203E}"/>
              </a:ext>
            </a:extLst>
          </p:cNvPr>
          <p:cNvSpPr/>
          <p:nvPr/>
        </p:nvSpPr>
        <p:spPr>
          <a:xfrm>
            <a:off x="371060" y="-43333"/>
            <a:ext cx="1570819" cy="888656"/>
          </a:xfrm>
          <a:prstGeom prst="rect">
            <a:avLst/>
          </a:prstGeom>
          <a:solidFill>
            <a:srgbClr val="44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PVA DIGITAL</a:t>
            </a:r>
            <a:r>
              <a:rPr lang="pt-BR" dirty="0"/>
              <a:t>	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CAFC3DF-9C12-42A4-83C9-2BF3A1941E17}"/>
              </a:ext>
            </a:extLst>
          </p:cNvPr>
          <p:cNvSpPr txBox="1"/>
          <p:nvPr/>
        </p:nvSpPr>
        <p:spPr>
          <a:xfrm flipH="1">
            <a:off x="490981" y="2337518"/>
            <a:ext cx="1434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PENDÊNCIAS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5019B35-0133-4E5A-9D20-DA6F4A36E713}"/>
              </a:ext>
            </a:extLst>
          </p:cNvPr>
          <p:cNvSpPr txBox="1"/>
          <p:nvPr/>
        </p:nvSpPr>
        <p:spPr>
          <a:xfrm flipH="1">
            <a:off x="443197" y="2734801"/>
            <a:ext cx="1416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MENSAGENS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D0B336-F50E-4133-81F9-904BBE86DE12}"/>
              </a:ext>
            </a:extLst>
          </p:cNvPr>
          <p:cNvSpPr txBox="1"/>
          <p:nvPr/>
        </p:nvSpPr>
        <p:spPr>
          <a:xfrm flipH="1">
            <a:off x="498609" y="4736224"/>
            <a:ext cx="14169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RELATÓRIOS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C3DECED-9DE5-40B2-A858-7E276573F078}"/>
              </a:ext>
            </a:extLst>
          </p:cNvPr>
          <p:cNvSpPr txBox="1"/>
          <p:nvPr/>
        </p:nvSpPr>
        <p:spPr>
          <a:xfrm flipH="1">
            <a:off x="602931" y="6181550"/>
            <a:ext cx="1871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MINHA CONTA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5813E5F-F8A4-451E-ABDD-9C9845C28633}"/>
              </a:ext>
            </a:extLst>
          </p:cNvPr>
          <p:cNvSpPr txBox="1"/>
          <p:nvPr/>
        </p:nvSpPr>
        <p:spPr>
          <a:xfrm flipH="1">
            <a:off x="477028" y="5183388"/>
            <a:ext cx="1548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CONTEÚDOS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5419E89-367E-4387-8E5F-B1F067C8C1B0}"/>
              </a:ext>
            </a:extLst>
          </p:cNvPr>
          <p:cNvSpPr txBox="1"/>
          <p:nvPr/>
        </p:nvSpPr>
        <p:spPr>
          <a:xfrm flipH="1">
            <a:off x="318448" y="3264605"/>
            <a:ext cx="199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TELECONSULTAS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A5BE310-5618-4197-BDB8-30E93D6E5935}"/>
              </a:ext>
            </a:extLst>
          </p:cNvPr>
          <p:cNvSpPr/>
          <p:nvPr/>
        </p:nvSpPr>
        <p:spPr>
          <a:xfrm>
            <a:off x="2547105" y="0"/>
            <a:ext cx="9644895" cy="706543"/>
          </a:xfrm>
          <a:prstGeom prst="roundRect">
            <a:avLst/>
          </a:prstGeom>
          <a:solidFill>
            <a:srgbClr val="817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PVA DIGITAL  &gt;  Clientes &gt; Agência X &gt; Detalhes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32F6306-BB10-42E6-BFD0-44193D7820B8}"/>
              </a:ext>
            </a:extLst>
          </p:cNvPr>
          <p:cNvSpPr/>
          <p:nvPr/>
        </p:nvSpPr>
        <p:spPr>
          <a:xfrm>
            <a:off x="7525992" y="117861"/>
            <a:ext cx="2888974" cy="39866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Procurar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259AA0E-B04E-4898-A529-58A2AFA01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22274" y="132119"/>
            <a:ext cx="398666" cy="398666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BF0DE156-366B-4B56-80F6-439ACFD48085}"/>
              </a:ext>
            </a:extLst>
          </p:cNvPr>
          <p:cNvSpPr txBox="1"/>
          <p:nvPr/>
        </p:nvSpPr>
        <p:spPr>
          <a:xfrm flipH="1">
            <a:off x="361501" y="1401097"/>
            <a:ext cx="1504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PÁGINA</a:t>
            </a:r>
            <a:r>
              <a:rPr lang="pt-BR" sz="1400" dirty="0"/>
              <a:t> </a:t>
            </a:r>
            <a:r>
              <a:rPr lang="pt-BR" sz="1600" dirty="0"/>
              <a:t>INICIAL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D384107-8A84-47F5-B542-7197892CFEE8}"/>
              </a:ext>
            </a:extLst>
          </p:cNvPr>
          <p:cNvSpPr txBox="1"/>
          <p:nvPr/>
        </p:nvSpPr>
        <p:spPr>
          <a:xfrm flipH="1">
            <a:off x="361501" y="4289060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DUE DILIGENCE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AF39789-1E8E-4E8E-AAC8-5AF0F6481574}"/>
              </a:ext>
            </a:extLst>
          </p:cNvPr>
          <p:cNvSpPr txBox="1"/>
          <p:nvPr/>
        </p:nvSpPr>
        <p:spPr>
          <a:xfrm flipH="1">
            <a:off x="82726" y="5683887"/>
            <a:ext cx="2248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PLANO DE NEGÓCIO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7545BC2-2B1B-43B3-8758-88A12C45A99B}"/>
              </a:ext>
            </a:extLst>
          </p:cNvPr>
          <p:cNvSpPr txBox="1"/>
          <p:nvPr/>
        </p:nvSpPr>
        <p:spPr>
          <a:xfrm flipH="1">
            <a:off x="490981" y="3789768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PRODUTOS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029F8574-8355-4737-8286-2DD0B87B3EB1}"/>
              </a:ext>
            </a:extLst>
          </p:cNvPr>
          <p:cNvSpPr/>
          <p:nvPr/>
        </p:nvSpPr>
        <p:spPr>
          <a:xfrm>
            <a:off x="161450" y="1757962"/>
            <a:ext cx="2035221" cy="479263"/>
          </a:xfrm>
          <a:prstGeom prst="roundRec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CLIENTE</a:t>
            </a:r>
          </a:p>
        </p:txBody>
      </p:sp>
      <p:pic>
        <p:nvPicPr>
          <p:cNvPr id="28" name="Gráfico 27" descr="Sino">
            <a:extLst>
              <a:ext uri="{FF2B5EF4-FFF2-40B4-BE49-F238E27FC236}">
                <a16:creationId xmlns:a16="http://schemas.microsoft.com/office/drawing/2014/main" id="{4CC10112-1F3D-46CF-952C-4305694FC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54224" y="88875"/>
            <a:ext cx="528792" cy="528792"/>
          </a:xfrm>
          <a:prstGeom prst="rect">
            <a:avLst/>
          </a:prstGeom>
        </p:spPr>
      </p:pic>
      <p:pic>
        <p:nvPicPr>
          <p:cNvPr id="31" name="Gráfico 30" descr="Acento Circunflexo para Baixo">
            <a:extLst>
              <a:ext uri="{FF2B5EF4-FFF2-40B4-BE49-F238E27FC236}">
                <a16:creationId xmlns:a16="http://schemas.microsoft.com/office/drawing/2014/main" id="{BCA51DB8-78E1-4C52-9CB3-DCC572462A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52236" y="2145651"/>
            <a:ext cx="457200" cy="457200"/>
          </a:xfrm>
          <a:prstGeom prst="rect">
            <a:avLst/>
          </a:prstGeom>
        </p:spPr>
      </p:pic>
      <p:sp>
        <p:nvSpPr>
          <p:cNvPr id="22" name="Retângulo: Cantos Arredondados 14">
            <a:extLst>
              <a:ext uri="{FF2B5EF4-FFF2-40B4-BE49-F238E27FC236}">
                <a16:creationId xmlns:a16="http://schemas.microsoft.com/office/drawing/2014/main" id="{96D92612-CBD8-4628-AC69-05F5ED1DE738}"/>
              </a:ext>
            </a:extLst>
          </p:cNvPr>
          <p:cNvSpPr/>
          <p:nvPr/>
        </p:nvSpPr>
        <p:spPr>
          <a:xfrm>
            <a:off x="2572335" y="706542"/>
            <a:ext cx="9619665" cy="5557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i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AGÊNCIA DE PUBLICIDADE X LTDA. ME</a:t>
            </a:r>
            <a:endParaRPr lang="pt-BR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281DCAA2-300F-4005-A823-EAFA0C3624D0}"/>
              </a:ext>
            </a:extLst>
          </p:cNvPr>
          <p:cNvSpPr/>
          <p:nvPr/>
        </p:nvSpPr>
        <p:spPr>
          <a:xfrm>
            <a:off x="8449994" y="1373692"/>
            <a:ext cx="3742006" cy="17699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1A3BDF7-9130-486D-9C86-8D352CAC98A5}"/>
              </a:ext>
            </a:extLst>
          </p:cNvPr>
          <p:cNvSpPr/>
          <p:nvPr/>
        </p:nvSpPr>
        <p:spPr>
          <a:xfrm>
            <a:off x="8449994" y="2734800"/>
            <a:ext cx="3742006" cy="40881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Enviar mensagem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3E4240-B7ED-4A6B-87DC-9FCCCD96FC78}"/>
              </a:ext>
            </a:extLst>
          </p:cNvPr>
          <p:cNvSpPr txBox="1"/>
          <p:nvPr/>
        </p:nvSpPr>
        <p:spPr>
          <a:xfrm>
            <a:off x="8465420" y="1519317"/>
            <a:ext cx="236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Digite sua mensagem...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097156C-4F63-46B4-A773-4ED87C2D96C2}"/>
              </a:ext>
            </a:extLst>
          </p:cNvPr>
          <p:cNvSpPr/>
          <p:nvPr/>
        </p:nvSpPr>
        <p:spPr>
          <a:xfrm>
            <a:off x="8449994" y="3618136"/>
            <a:ext cx="372658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Recebido 23.11.2020 – </a:t>
            </a:r>
            <a:r>
              <a:rPr lang="pt-BR" sz="1800" dirty="0"/>
              <a:t>Dr. Favor me posicionar do contrato de trabalho que pedi </a:t>
            </a:r>
            <a:r>
              <a:rPr lang="pt-BR" dirty="0"/>
              <a:t>...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51B014E-D3C4-4D6F-9C6C-7412F1C34272}"/>
              </a:ext>
            </a:extLst>
          </p:cNvPr>
          <p:cNvSpPr/>
          <p:nvPr/>
        </p:nvSpPr>
        <p:spPr>
          <a:xfrm>
            <a:off x="8482374" y="3184970"/>
            <a:ext cx="3726580" cy="3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ÚLTIMAS MENSAGENS</a:t>
            </a:r>
          </a:p>
        </p:txBody>
      </p:sp>
      <p:sp>
        <p:nvSpPr>
          <p:cNvPr id="30" name="Retângulo: Cantos Arredondados 14">
            <a:extLst>
              <a:ext uri="{FF2B5EF4-FFF2-40B4-BE49-F238E27FC236}">
                <a16:creationId xmlns:a16="http://schemas.microsoft.com/office/drawing/2014/main" id="{51B9F9DE-FFA3-4F4B-9C59-198A7124FB76}"/>
              </a:ext>
            </a:extLst>
          </p:cNvPr>
          <p:cNvSpPr/>
          <p:nvPr/>
        </p:nvSpPr>
        <p:spPr>
          <a:xfrm>
            <a:off x="8442281" y="4541310"/>
            <a:ext cx="3742006" cy="94299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Enviado 18.11.2020 – Prezado, sua solicitação de contrato foi feita ,em breve ...</a:t>
            </a:r>
          </a:p>
        </p:txBody>
      </p:sp>
      <p:sp>
        <p:nvSpPr>
          <p:cNvPr id="32" name="Retângulo: Cantos Arredondados 14">
            <a:extLst>
              <a:ext uri="{FF2B5EF4-FFF2-40B4-BE49-F238E27FC236}">
                <a16:creationId xmlns:a16="http://schemas.microsoft.com/office/drawing/2014/main" id="{FFD7E1D7-B6AC-40B1-ADE8-05E55BD71A30}"/>
              </a:ext>
            </a:extLst>
          </p:cNvPr>
          <p:cNvSpPr/>
          <p:nvPr/>
        </p:nvSpPr>
        <p:spPr>
          <a:xfrm>
            <a:off x="8433020" y="5519320"/>
            <a:ext cx="3742006" cy="936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Recebido 10.11.2020 –.. Dr, devo comprar o contrato em breve como foi dito ... 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4E889CD7-4974-445C-BCB6-C02E959D58D9}"/>
              </a:ext>
            </a:extLst>
          </p:cNvPr>
          <p:cNvSpPr/>
          <p:nvPr/>
        </p:nvSpPr>
        <p:spPr>
          <a:xfrm>
            <a:off x="2757382" y="1377986"/>
            <a:ext cx="3726580" cy="3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PRÓXIMOS COMPROMISSOS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AA212E7B-F886-4E79-AB46-5011B7B166A2}"/>
              </a:ext>
            </a:extLst>
          </p:cNvPr>
          <p:cNvSpPr/>
          <p:nvPr/>
        </p:nvSpPr>
        <p:spPr>
          <a:xfrm>
            <a:off x="2757382" y="1888649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28.11.2020 - </a:t>
            </a:r>
            <a:r>
              <a:rPr lang="pt-BR" dirty="0" err="1"/>
              <a:t>Teleconsulta</a:t>
            </a:r>
            <a:r>
              <a:rPr lang="pt-BR" dirty="0"/>
              <a:t> – 9:00 – Lucas Picceli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2ED0A72-9595-4DBF-B525-D73EFF37BB5C}"/>
              </a:ext>
            </a:extLst>
          </p:cNvPr>
          <p:cNvSpPr/>
          <p:nvPr/>
        </p:nvSpPr>
        <p:spPr>
          <a:xfrm>
            <a:off x="2765859" y="2347378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05.12.2020 </a:t>
            </a:r>
            <a:r>
              <a:rPr lang="pt-BR" dirty="0"/>
              <a:t>– Produto – Contrato de Lo... – Lucas Picceli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902355D3-51A8-4BC4-8898-DB3F4E57A956}"/>
              </a:ext>
            </a:extLst>
          </p:cNvPr>
          <p:cNvSpPr/>
          <p:nvPr/>
        </p:nvSpPr>
        <p:spPr>
          <a:xfrm>
            <a:off x="2757382" y="2794533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15.12.2020 </a:t>
            </a:r>
            <a:r>
              <a:rPr lang="pt-BR" dirty="0"/>
              <a:t>– Produto – Notificação RF – Felipe Amaral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AEEE25CE-6892-4C20-8DD6-5C866135B773}"/>
              </a:ext>
            </a:extLst>
          </p:cNvPr>
          <p:cNvSpPr/>
          <p:nvPr/>
        </p:nvSpPr>
        <p:spPr>
          <a:xfrm>
            <a:off x="2749628" y="3292618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15.01.202 </a:t>
            </a:r>
            <a:r>
              <a:rPr lang="pt-BR" dirty="0"/>
              <a:t>– Produto – Acordo </a:t>
            </a:r>
            <a:r>
              <a:rPr lang="pt-BR" dirty="0" err="1"/>
              <a:t>forn</a:t>
            </a:r>
            <a:r>
              <a:rPr lang="pt-BR" dirty="0"/>
              <a:t>... – Mariana Vilela</a:t>
            </a: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ECB641DD-A1A9-43E9-B634-AE365C9D1A66}"/>
              </a:ext>
            </a:extLst>
          </p:cNvPr>
          <p:cNvSpPr/>
          <p:nvPr/>
        </p:nvSpPr>
        <p:spPr>
          <a:xfrm>
            <a:off x="2735772" y="3782517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20.01.2021 </a:t>
            </a:r>
            <a:r>
              <a:rPr lang="pt-BR" dirty="0"/>
              <a:t>– Produto – Notificação RF – Felipe Amaral</a:t>
            </a:r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DA23999F-CE0C-40C8-9BBA-087193F1BB19}"/>
              </a:ext>
            </a:extLst>
          </p:cNvPr>
          <p:cNvSpPr/>
          <p:nvPr/>
        </p:nvSpPr>
        <p:spPr>
          <a:xfrm>
            <a:off x="2729929" y="4272416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31.01.2021 </a:t>
            </a:r>
            <a:r>
              <a:rPr lang="pt-BR" dirty="0"/>
              <a:t>– Produto – Audiência – Felipe Amaral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0C5F0C99-8DE7-402E-B321-0491B96ACBCF}"/>
              </a:ext>
            </a:extLst>
          </p:cNvPr>
          <p:cNvSpPr/>
          <p:nvPr/>
        </p:nvSpPr>
        <p:spPr>
          <a:xfrm>
            <a:off x="2729929" y="4762315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02.02.2021 </a:t>
            </a:r>
            <a:r>
              <a:rPr lang="pt-BR" dirty="0"/>
              <a:t>– </a:t>
            </a:r>
            <a:r>
              <a:rPr lang="pt-BR" dirty="0" err="1"/>
              <a:t>Teleconsulta</a:t>
            </a:r>
            <a:r>
              <a:rPr lang="pt-BR" dirty="0"/>
              <a:t> – 15:00 – Felipe Amaral</a:t>
            </a:r>
          </a:p>
        </p:txBody>
      </p:sp>
      <p:sp>
        <p:nvSpPr>
          <p:cNvPr id="57" name="Retângulo: Cantos Arredondados 14">
            <a:extLst>
              <a:ext uri="{FF2B5EF4-FFF2-40B4-BE49-F238E27FC236}">
                <a16:creationId xmlns:a16="http://schemas.microsoft.com/office/drawing/2014/main" id="{49BE21D9-6E78-49ED-9230-F283DEC791D7}"/>
              </a:ext>
            </a:extLst>
          </p:cNvPr>
          <p:cNvSpPr/>
          <p:nvPr/>
        </p:nvSpPr>
        <p:spPr>
          <a:xfrm>
            <a:off x="2732453" y="5316449"/>
            <a:ext cx="3751509" cy="48989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57150">
            <a:solidFill>
              <a:srgbClr val="FF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CADASTRAR NOVO COMPROMISSO</a:t>
            </a:r>
          </a:p>
        </p:txBody>
      </p:sp>
      <p:sp>
        <p:nvSpPr>
          <p:cNvPr id="40" name="Retângulo: Cantos Arredondados 14">
            <a:extLst>
              <a:ext uri="{FF2B5EF4-FFF2-40B4-BE49-F238E27FC236}">
                <a16:creationId xmlns:a16="http://schemas.microsoft.com/office/drawing/2014/main" id="{4BD6A88B-9495-4431-B2C3-FBBD3CCEC323}"/>
              </a:ext>
            </a:extLst>
          </p:cNvPr>
          <p:cNvSpPr/>
          <p:nvPr/>
        </p:nvSpPr>
        <p:spPr>
          <a:xfrm>
            <a:off x="3553220" y="2907159"/>
            <a:ext cx="2555361" cy="1625377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>
                <a:ln>
                  <a:solidFill>
                    <a:srgbClr val="92D050"/>
                  </a:solidFill>
                </a:ln>
              </a:rPr>
              <a:t> </a:t>
            </a:r>
          </a:p>
          <a:p>
            <a:pPr algn="just"/>
            <a:endParaRPr lang="pt-BR" dirty="0">
              <a:ln>
                <a:solidFill>
                  <a:srgbClr val="92D050"/>
                </a:solidFill>
              </a:ln>
            </a:endParaRPr>
          </a:p>
          <a:p>
            <a:pPr algn="just"/>
            <a:endParaRPr lang="pt-BR" dirty="0">
              <a:ln>
                <a:solidFill>
                  <a:srgbClr val="92D050"/>
                </a:solidFill>
              </a:ln>
            </a:endParaRPr>
          </a:p>
          <a:p>
            <a:pPr algn="just"/>
            <a:endParaRPr lang="pt-BR" dirty="0">
              <a:ln>
                <a:solidFill>
                  <a:srgbClr val="92D050"/>
                </a:solidFill>
              </a:ln>
            </a:endParaRPr>
          </a:p>
        </p:txBody>
      </p:sp>
      <p:sp>
        <p:nvSpPr>
          <p:cNvPr id="43" name="Retângulo: Cantos Arredondados 14">
            <a:extLst>
              <a:ext uri="{FF2B5EF4-FFF2-40B4-BE49-F238E27FC236}">
                <a16:creationId xmlns:a16="http://schemas.microsoft.com/office/drawing/2014/main" id="{190E751E-9145-466C-B7D3-62EFA50DBFAA}"/>
              </a:ext>
            </a:extLst>
          </p:cNvPr>
          <p:cNvSpPr/>
          <p:nvPr/>
        </p:nvSpPr>
        <p:spPr>
          <a:xfrm>
            <a:off x="3701313" y="3073355"/>
            <a:ext cx="2129646" cy="48989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57150">
            <a:solidFill>
              <a:srgbClr val="FFC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 Novo Produto</a:t>
            </a:r>
          </a:p>
        </p:txBody>
      </p:sp>
      <p:sp>
        <p:nvSpPr>
          <p:cNvPr id="51" name="Retângulo: Cantos Arredondados 14">
            <a:extLst>
              <a:ext uri="{FF2B5EF4-FFF2-40B4-BE49-F238E27FC236}">
                <a16:creationId xmlns:a16="http://schemas.microsoft.com/office/drawing/2014/main" id="{E4B23BEF-8CE8-4458-9FE6-22D7B572851B}"/>
              </a:ext>
            </a:extLst>
          </p:cNvPr>
          <p:cNvSpPr/>
          <p:nvPr/>
        </p:nvSpPr>
        <p:spPr>
          <a:xfrm>
            <a:off x="3701312" y="3784820"/>
            <a:ext cx="2129646" cy="48989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57150">
            <a:solidFill>
              <a:srgbClr val="9999FF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 Nova </a:t>
            </a:r>
            <a:r>
              <a:rPr lang="pt-BR" dirty="0" err="1"/>
              <a:t>Teleconsulta</a:t>
            </a:r>
            <a:endParaRPr lang="pt-BR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972CB59-5B45-409B-83DA-53DFAC094FCE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4598690" y="4496850"/>
            <a:ext cx="9518" cy="8195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4BF455EF-0B99-4D60-8543-733A04B1DD89}"/>
              </a:ext>
            </a:extLst>
          </p:cNvPr>
          <p:cNvCxnSpPr>
            <a:cxnSpLocks/>
          </p:cNvCxnSpPr>
          <p:nvPr/>
        </p:nvCxnSpPr>
        <p:spPr>
          <a:xfrm flipV="1">
            <a:off x="2315579" y="4040969"/>
            <a:ext cx="1567308" cy="640738"/>
          </a:xfrm>
          <a:prstGeom prst="line">
            <a:avLst/>
          </a:prstGeom>
          <a:ln w="38100">
            <a:solidFill>
              <a:srgbClr val="99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: Cantos Arredondados 14">
            <a:extLst>
              <a:ext uri="{FF2B5EF4-FFF2-40B4-BE49-F238E27FC236}">
                <a16:creationId xmlns:a16="http://schemas.microsoft.com/office/drawing/2014/main" id="{037DD7BA-7D74-44FF-9A56-5AE33B497195}"/>
              </a:ext>
            </a:extLst>
          </p:cNvPr>
          <p:cNvSpPr/>
          <p:nvPr/>
        </p:nvSpPr>
        <p:spPr>
          <a:xfrm>
            <a:off x="163628" y="4688961"/>
            <a:ext cx="4034086" cy="1492589"/>
          </a:xfrm>
          <a:prstGeom prst="roundRect">
            <a:avLst/>
          </a:prstGeom>
          <a:ln w="57150">
            <a:solidFill>
              <a:srgbClr val="9999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61DE6224-9E9A-469C-95F8-4C7988E35D1C}"/>
              </a:ext>
            </a:extLst>
          </p:cNvPr>
          <p:cNvSpPr/>
          <p:nvPr/>
        </p:nvSpPr>
        <p:spPr>
          <a:xfrm>
            <a:off x="333750" y="4875475"/>
            <a:ext cx="1687780" cy="42708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Data: __/__/____</a:t>
            </a:r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6E931BAF-ACB3-4595-B580-5F23D44232D0}"/>
              </a:ext>
            </a:extLst>
          </p:cNvPr>
          <p:cNvSpPr/>
          <p:nvPr/>
        </p:nvSpPr>
        <p:spPr>
          <a:xfrm>
            <a:off x="2155900" y="4879994"/>
            <a:ext cx="1856184" cy="390886"/>
          </a:xfrm>
          <a:prstGeom prst="roundRect">
            <a:avLst>
              <a:gd name="adj" fmla="val 24707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Horário: __:__</a:t>
            </a:r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88294A38-311B-425B-8E68-198DB91060C8}"/>
              </a:ext>
            </a:extLst>
          </p:cNvPr>
          <p:cNvSpPr/>
          <p:nvPr/>
        </p:nvSpPr>
        <p:spPr>
          <a:xfrm>
            <a:off x="318448" y="5446224"/>
            <a:ext cx="3687861" cy="49445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dirty="0"/>
              <a:t>Responsável: _________________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0912E0E9-1D9D-4AEF-BAC1-59F9D3447E8A}"/>
              </a:ext>
            </a:extLst>
          </p:cNvPr>
          <p:cNvCxnSpPr>
            <a:cxnSpLocks/>
            <a:stCxn id="65" idx="1"/>
          </p:cNvCxnSpPr>
          <p:nvPr/>
        </p:nvCxnSpPr>
        <p:spPr>
          <a:xfrm flipH="1">
            <a:off x="4790720" y="2498230"/>
            <a:ext cx="1302436" cy="71419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77856F44-282F-45A4-90F8-D6F69622D65B}"/>
              </a:ext>
            </a:extLst>
          </p:cNvPr>
          <p:cNvSpPr/>
          <p:nvPr/>
        </p:nvSpPr>
        <p:spPr>
          <a:xfrm>
            <a:off x="6093156" y="1534749"/>
            <a:ext cx="3742006" cy="192696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1F57BC87-999F-4C81-A813-E6B05C34E6E6}"/>
              </a:ext>
            </a:extLst>
          </p:cNvPr>
          <p:cNvSpPr/>
          <p:nvPr/>
        </p:nvSpPr>
        <p:spPr>
          <a:xfrm>
            <a:off x="6240530" y="1813341"/>
            <a:ext cx="3396769" cy="43648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Lista de produtos </a:t>
            </a:r>
          </a:p>
        </p:txBody>
      </p:sp>
      <p:pic>
        <p:nvPicPr>
          <p:cNvPr id="71" name="Gráfico 30" descr="Acento Circunflexo para Baixo">
            <a:extLst>
              <a:ext uri="{FF2B5EF4-FFF2-40B4-BE49-F238E27FC236}">
                <a16:creationId xmlns:a16="http://schemas.microsoft.com/office/drawing/2014/main" id="{1E3CA61E-79A2-49F3-9897-D3E5AB77592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99513" y="1907449"/>
            <a:ext cx="268800" cy="268146"/>
          </a:xfrm>
          <a:prstGeom prst="rect">
            <a:avLst/>
          </a:prstGeom>
        </p:spPr>
      </p:pic>
      <p:sp>
        <p:nvSpPr>
          <p:cNvPr id="74" name="Retângulo: Cantos Arredondados 73">
            <a:extLst>
              <a:ext uri="{FF2B5EF4-FFF2-40B4-BE49-F238E27FC236}">
                <a16:creationId xmlns:a16="http://schemas.microsoft.com/office/drawing/2014/main" id="{E69122FA-5272-4407-8BB1-D7EDF390AB38}"/>
              </a:ext>
            </a:extLst>
          </p:cNvPr>
          <p:cNvSpPr/>
          <p:nvPr/>
        </p:nvSpPr>
        <p:spPr>
          <a:xfrm>
            <a:off x="6249146" y="2295664"/>
            <a:ext cx="3388154" cy="43648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Data de entrega; __/__/____</a:t>
            </a:r>
          </a:p>
        </p:txBody>
      </p:sp>
      <p:sp>
        <p:nvSpPr>
          <p:cNvPr id="79" name="Retângulo: Cantos Arredondados 78">
            <a:extLst>
              <a:ext uri="{FF2B5EF4-FFF2-40B4-BE49-F238E27FC236}">
                <a16:creationId xmlns:a16="http://schemas.microsoft.com/office/drawing/2014/main" id="{4D6EA634-C800-43A3-BC16-5CD3639DBC9F}"/>
              </a:ext>
            </a:extLst>
          </p:cNvPr>
          <p:cNvSpPr/>
          <p:nvPr/>
        </p:nvSpPr>
        <p:spPr>
          <a:xfrm>
            <a:off x="6256674" y="2793292"/>
            <a:ext cx="3388154" cy="43648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Detalhes do produto 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824128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Tela de fundo de papel amassado branco">
            <a:extLst>
              <a:ext uri="{FF2B5EF4-FFF2-40B4-BE49-F238E27FC236}">
                <a16:creationId xmlns:a16="http://schemas.microsoft.com/office/drawing/2014/main" id="{68082AE9-1C73-4927-880B-0A26AB254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3" b="8107"/>
          <a:stretch/>
        </p:blipFill>
        <p:spPr>
          <a:xfrm>
            <a:off x="16974" y="0"/>
            <a:ext cx="12191980" cy="6856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77BB8B9-6686-4001-9E6F-3D04D5EDA498}"/>
              </a:ext>
            </a:extLst>
          </p:cNvPr>
          <p:cNvSpPr/>
          <p:nvPr/>
        </p:nvSpPr>
        <p:spPr>
          <a:xfrm>
            <a:off x="16974" y="0"/>
            <a:ext cx="2555361" cy="6904500"/>
          </a:xfrm>
          <a:prstGeom prst="rect">
            <a:avLst/>
          </a:prstGeom>
          <a:solidFill>
            <a:srgbClr val="8F7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A15DC0F-20FD-4513-B4E6-28C9887E203E}"/>
              </a:ext>
            </a:extLst>
          </p:cNvPr>
          <p:cNvSpPr/>
          <p:nvPr/>
        </p:nvSpPr>
        <p:spPr>
          <a:xfrm>
            <a:off x="371060" y="-43333"/>
            <a:ext cx="1570819" cy="888656"/>
          </a:xfrm>
          <a:prstGeom prst="rect">
            <a:avLst/>
          </a:prstGeom>
          <a:solidFill>
            <a:srgbClr val="44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PVA DIGITAL</a:t>
            </a:r>
            <a:r>
              <a:rPr lang="pt-BR" dirty="0"/>
              <a:t>	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CAFC3DF-9C12-42A4-83C9-2BF3A1941E17}"/>
              </a:ext>
            </a:extLst>
          </p:cNvPr>
          <p:cNvSpPr txBox="1"/>
          <p:nvPr/>
        </p:nvSpPr>
        <p:spPr>
          <a:xfrm flipH="1">
            <a:off x="490981" y="2337518"/>
            <a:ext cx="1434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PENDÊNCIAS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5019B35-0133-4E5A-9D20-DA6F4A36E713}"/>
              </a:ext>
            </a:extLst>
          </p:cNvPr>
          <p:cNvSpPr txBox="1"/>
          <p:nvPr/>
        </p:nvSpPr>
        <p:spPr>
          <a:xfrm flipH="1">
            <a:off x="443197" y="2734801"/>
            <a:ext cx="1416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MENSAGENS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D0B336-F50E-4133-81F9-904BBE86DE12}"/>
              </a:ext>
            </a:extLst>
          </p:cNvPr>
          <p:cNvSpPr txBox="1"/>
          <p:nvPr/>
        </p:nvSpPr>
        <p:spPr>
          <a:xfrm flipH="1">
            <a:off x="498609" y="4736224"/>
            <a:ext cx="14169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RELATÓRIOS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C3DECED-9DE5-40B2-A858-7E276573F078}"/>
              </a:ext>
            </a:extLst>
          </p:cNvPr>
          <p:cNvSpPr txBox="1"/>
          <p:nvPr/>
        </p:nvSpPr>
        <p:spPr>
          <a:xfrm flipH="1">
            <a:off x="602931" y="6181550"/>
            <a:ext cx="1871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MINHA CONTA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5813E5F-F8A4-451E-ABDD-9C9845C28633}"/>
              </a:ext>
            </a:extLst>
          </p:cNvPr>
          <p:cNvSpPr txBox="1"/>
          <p:nvPr/>
        </p:nvSpPr>
        <p:spPr>
          <a:xfrm flipH="1">
            <a:off x="477028" y="5183388"/>
            <a:ext cx="1548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CONTEÚDOS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5419E89-367E-4387-8E5F-B1F067C8C1B0}"/>
              </a:ext>
            </a:extLst>
          </p:cNvPr>
          <p:cNvSpPr txBox="1"/>
          <p:nvPr/>
        </p:nvSpPr>
        <p:spPr>
          <a:xfrm flipH="1">
            <a:off x="318448" y="3264605"/>
            <a:ext cx="199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TELECONSULTAS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A5BE310-5618-4197-BDB8-30E93D6E5935}"/>
              </a:ext>
            </a:extLst>
          </p:cNvPr>
          <p:cNvSpPr/>
          <p:nvPr/>
        </p:nvSpPr>
        <p:spPr>
          <a:xfrm>
            <a:off x="2547105" y="0"/>
            <a:ext cx="9644895" cy="706543"/>
          </a:xfrm>
          <a:prstGeom prst="roundRect">
            <a:avLst/>
          </a:prstGeom>
          <a:solidFill>
            <a:srgbClr val="817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PVA DIGITAL  &gt;  Clientes &gt; Agência X &gt; Detalhes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32F6306-BB10-42E6-BFD0-44193D7820B8}"/>
              </a:ext>
            </a:extLst>
          </p:cNvPr>
          <p:cNvSpPr/>
          <p:nvPr/>
        </p:nvSpPr>
        <p:spPr>
          <a:xfrm>
            <a:off x="7525992" y="117861"/>
            <a:ext cx="2888974" cy="39866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Procurar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259AA0E-B04E-4898-A529-58A2AFA01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22274" y="132119"/>
            <a:ext cx="398666" cy="398666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BF0DE156-366B-4B56-80F6-439ACFD48085}"/>
              </a:ext>
            </a:extLst>
          </p:cNvPr>
          <p:cNvSpPr txBox="1"/>
          <p:nvPr/>
        </p:nvSpPr>
        <p:spPr>
          <a:xfrm flipH="1">
            <a:off x="361501" y="1401097"/>
            <a:ext cx="1504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PÁGINA</a:t>
            </a:r>
            <a:r>
              <a:rPr lang="pt-BR" sz="1400" dirty="0"/>
              <a:t> </a:t>
            </a:r>
            <a:r>
              <a:rPr lang="pt-BR" sz="1600" dirty="0"/>
              <a:t>INICIAL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D384107-8A84-47F5-B542-7197892CFEE8}"/>
              </a:ext>
            </a:extLst>
          </p:cNvPr>
          <p:cNvSpPr txBox="1"/>
          <p:nvPr/>
        </p:nvSpPr>
        <p:spPr>
          <a:xfrm flipH="1">
            <a:off x="361501" y="4289060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DUE DILIGENCE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AF39789-1E8E-4E8E-AAC8-5AF0F6481574}"/>
              </a:ext>
            </a:extLst>
          </p:cNvPr>
          <p:cNvSpPr txBox="1"/>
          <p:nvPr/>
        </p:nvSpPr>
        <p:spPr>
          <a:xfrm flipH="1">
            <a:off x="82726" y="5683887"/>
            <a:ext cx="2248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PLANO DE NEGÓCIO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7545BC2-2B1B-43B3-8758-88A12C45A99B}"/>
              </a:ext>
            </a:extLst>
          </p:cNvPr>
          <p:cNvSpPr txBox="1"/>
          <p:nvPr/>
        </p:nvSpPr>
        <p:spPr>
          <a:xfrm flipH="1">
            <a:off x="490981" y="3789768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PRODUTOS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029F8574-8355-4737-8286-2DD0B87B3EB1}"/>
              </a:ext>
            </a:extLst>
          </p:cNvPr>
          <p:cNvSpPr/>
          <p:nvPr/>
        </p:nvSpPr>
        <p:spPr>
          <a:xfrm>
            <a:off x="161450" y="1757962"/>
            <a:ext cx="2035221" cy="479263"/>
          </a:xfrm>
          <a:prstGeom prst="roundRec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CLIENTE</a:t>
            </a:r>
          </a:p>
        </p:txBody>
      </p:sp>
      <p:pic>
        <p:nvPicPr>
          <p:cNvPr id="28" name="Gráfico 27" descr="Sino">
            <a:extLst>
              <a:ext uri="{FF2B5EF4-FFF2-40B4-BE49-F238E27FC236}">
                <a16:creationId xmlns:a16="http://schemas.microsoft.com/office/drawing/2014/main" id="{4CC10112-1F3D-46CF-952C-4305694FC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54224" y="88875"/>
            <a:ext cx="528792" cy="528792"/>
          </a:xfrm>
          <a:prstGeom prst="rect">
            <a:avLst/>
          </a:prstGeom>
        </p:spPr>
      </p:pic>
      <p:pic>
        <p:nvPicPr>
          <p:cNvPr id="31" name="Gráfico 30" descr="Acento Circunflexo para Baixo">
            <a:extLst>
              <a:ext uri="{FF2B5EF4-FFF2-40B4-BE49-F238E27FC236}">
                <a16:creationId xmlns:a16="http://schemas.microsoft.com/office/drawing/2014/main" id="{BCA51DB8-78E1-4C52-9CB3-DCC572462A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52236" y="2145651"/>
            <a:ext cx="457200" cy="457200"/>
          </a:xfrm>
          <a:prstGeom prst="rect">
            <a:avLst/>
          </a:prstGeom>
        </p:spPr>
      </p:pic>
      <p:sp>
        <p:nvSpPr>
          <p:cNvPr id="22" name="Retângulo: Cantos Arredondados 14">
            <a:extLst>
              <a:ext uri="{FF2B5EF4-FFF2-40B4-BE49-F238E27FC236}">
                <a16:creationId xmlns:a16="http://schemas.microsoft.com/office/drawing/2014/main" id="{96D92612-CBD8-4628-AC69-05F5ED1DE738}"/>
              </a:ext>
            </a:extLst>
          </p:cNvPr>
          <p:cNvSpPr/>
          <p:nvPr/>
        </p:nvSpPr>
        <p:spPr>
          <a:xfrm>
            <a:off x="2572335" y="706542"/>
            <a:ext cx="9619665" cy="5557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i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AGÊNCIA DE PUBLICIDADE X LTDA. ME</a:t>
            </a:r>
            <a:endParaRPr lang="pt-BR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281DCAA2-300F-4005-A823-EAFA0C3624D0}"/>
              </a:ext>
            </a:extLst>
          </p:cNvPr>
          <p:cNvSpPr/>
          <p:nvPr/>
        </p:nvSpPr>
        <p:spPr>
          <a:xfrm>
            <a:off x="8449994" y="1373692"/>
            <a:ext cx="3742006" cy="17699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1A3BDF7-9130-486D-9C86-8D352CAC98A5}"/>
              </a:ext>
            </a:extLst>
          </p:cNvPr>
          <p:cNvSpPr/>
          <p:nvPr/>
        </p:nvSpPr>
        <p:spPr>
          <a:xfrm>
            <a:off x="8449994" y="2734800"/>
            <a:ext cx="3742006" cy="40881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Enviar mensagem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3E4240-B7ED-4A6B-87DC-9FCCCD96FC78}"/>
              </a:ext>
            </a:extLst>
          </p:cNvPr>
          <p:cNvSpPr txBox="1"/>
          <p:nvPr/>
        </p:nvSpPr>
        <p:spPr>
          <a:xfrm>
            <a:off x="8465420" y="1519317"/>
            <a:ext cx="236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Digite sua mensagem...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097156C-4F63-46B4-A773-4ED87C2D96C2}"/>
              </a:ext>
            </a:extLst>
          </p:cNvPr>
          <p:cNvSpPr/>
          <p:nvPr/>
        </p:nvSpPr>
        <p:spPr>
          <a:xfrm>
            <a:off x="8449994" y="3618136"/>
            <a:ext cx="372658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Recebido 23.11.2020 – </a:t>
            </a:r>
            <a:r>
              <a:rPr lang="pt-BR" sz="1800" dirty="0"/>
              <a:t>Dr. Favor me posicionar do contrato de trabalho que pedi </a:t>
            </a:r>
            <a:r>
              <a:rPr lang="pt-BR" dirty="0"/>
              <a:t>...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51B014E-D3C4-4D6F-9C6C-7412F1C34272}"/>
              </a:ext>
            </a:extLst>
          </p:cNvPr>
          <p:cNvSpPr/>
          <p:nvPr/>
        </p:nvSpPr>
        <p:spPr>
          <a:xfrm>
            <a:off x="8482374" y="3184970"/>
            <a:ext cx="3726580" cy="3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ÚLTIMAS MENSAGENS</a:t>
            </a:r>
          </a:p>
        </p:txBody>
      </p:sp>
      <p:sp>
        <p:nvSpPr>
          <p:cNvPr id="30" name="Retângulo: Cantos Arredondados 14">
            <a:extLst>
              <a:ext uri="{FF2B5EF4-FFF2-40B4-BE49-F238E27FC236}">
                <a16:creationId xmlns:a16="http://schemas.microsoft.com/office/drawing/2014/main" id="{51B9F9DE-FFA3-4F4B-9C59-198A7124FB76}"/>
              </a:ext>
            </a:extLst>
          </p:cNvPr>
          <p:cNvSpPr/>
          <p:nvPr/>
        </p:nvSpPr>
        <p:spPr>
          <a:xfrm>
            <a:off x="8442281" y="4541310"/>
            <a:ext cx="3742006" cy="94299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Enviado 18.11.2020 – Prezado, sua solicitação de contrato foi feita ,em breve ...</a:t>
            </a:r>
          </a:p>
        </p:txBody>
      </p:sp>
      <p:sp>
        <p:nvSpPr>
          <p:cNvPr id="32" name="Retângulo: Cantos Arredondados 14">
            <a:extLst>
              <a:ext uri="{FF2B5EF4-FFF2-40B4-BE49-F238E27FC236}">
                <a16:creationId xmlns:a16="http://schemas.microsoft.com/office/drawing/2014/main" id="{FFD7E1D7-B6AC-40B1-ADE8-05E55BD71A30}"/>
              </a:ext>
            </a:extLst>
          </p:cNvPr>
          <p:cNvSpPr/>
          <p:nvPr/>
        </p:nvSpPr>
        <p:spPr>
          <a:xfrm>
            <a:off x="8433020" y="5519320"/>
            <a:ext cx="3742006" cy="936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Recebido 10.11.2020 –.. Dr, devo comprar o contrato em breve como foi dito ... 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BD8B7AFF-1268-4876-BC1C-C08F1E10762D}"/>
              </a:ext>
            </a:extLst>
          </p:cNvPr>
          <p:cNvSpPr/>
          <p:nvPr/>
        </p:nvSpPr>
        <p:spPr>
          <a:xfrm>
            <a:off x="2741404" y="3349833"/>
            <a:ext cx="5430210" cy="644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PRODUTOS EM ANDAMENTOS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A00F17B2-B8F6-404C-BFBA-046DF3CE09DD}"/>
              </a:ext>
            </a:extLst>
          </p:cNvPr>
          <p:cNvSpPr/>
          <p:nvPr/>
        </p:nvSpPr>
        <p:spPr>
          <a:xfrm>
            <a:off x="2757382" y="4042282"/>
            <a:ext cx="5393080" cy="644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PRODUTOS ADQUIRIDOS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D2A12B31-2157-4A0A-8572-9D07D409813B}"/>
              </a:ext>
            </a:extLst>
          </p:cNvPr>
          <p:cNvSpPr/>
          <p:nvPr/>
        </p:nvSpPr>
        <p:spPr>
          <a:xfrm>
            <a:off x="2765859" y="5465762"/>
            <a:ext cx="5388588" cy="644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INFORMAÇÕES FINANCEIRAS</a:t>
            </a: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3DC66F6F-320C-41BE-BF94-1BDCDEBB7CDD}"/>
              </a:ext>
            </a:extLst>
          </p:cNvPr>
          <p:cNvSpPr/>
          <p:nvPr/>
        </p:nvSpPr>
        <p:spPr>
          <a:xfrm>
            <a:off x="2757382" y="4752336"/>
            <a:ext cx="5388588" cy="644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DADOS DO CLIENTE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4E889CD7-4974-445C-BCB6-C02E959D58D9}"/>
              </a:ext>
            </a:extLst>
          </p:cNvPr>
          <p:cNvSpPr/>
          <p:nvPr/>
        </p:nvSpPr>
        <p:spPr>
          <a:xfrm>
            <a:off x="2757382" y="1444486"/>
            <a:ext cx="5388588" cy="318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PRÓXIMOS COMPROMISSOS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AA212E7B-F886-4E79-AB46-5011B7B166A2}"/>
              </a:ext>
            </a:extLst>
          </p:cNvPr>
          <p:cNvSpPr/>
          <p:nvPr/>
        </p:nvSpPr>
        <p:spPr>
          <a:xfrm>
            <a:off x="2757382" y="1888649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28.11.2020 - </a:t>
            </a:r>
            <a:r>
              <a:rPr lang="pt-BR" dirty="0" err="1"/>
              <a:t>Teleconsulta</a:t>
            </a:r>
            <a:r>
              <a:rPr lang="pt-BR" dirty="0"/>
              <a:t> – 9:00 – Lucas Picceli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2ED0A72-9595-4DBF-B525-D73EFF37BB5C}"/>
              </a:ext>
            </a:extLst>
          </p:cNvPr>
          <p:cNvSpPr/>
          <p:nvPr/>
        </p:nvSpPr>
        <p:spPr>
          <a:xfrm>
            <a:off x="2765859" y="2347378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05.12.2020 </a:t>
            </a:r>
            <a:r>
              <a:rPr lang="pt-BR" dirty="0"/>
              <a:t>– Produto – Contrato de Lo... – Lucas Picceli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902355D3-51A8-4BC4-8898-DB3F4E57A956}"/>
              </a:ext>
            </a:extLst>
          </p:cNvPr>
          <p:cNvSpPr/>
          <p:nvPr/>
        </p:nvSpPr>
        <p:spPr>
          <a:xfrm>
            <a:off x="2757382" y="2794533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15.12.2020 </a:t>
            </a:r>
            <a:r>
              <a:rPr lang="pt-BR" dirty="0"/>
              <a:t>– Produto – Notificação RF – Felipe Amaral</a:t>
            </a:r>
          </a:p>
        </p:txBody>
      </p:sp>
    </p:spTree>
    <p:extLst>
      <p:ext uri="{BB962C8B-B14F-4D97-AF65-F5344CB8AC3E}">
        <p14:creationId xmlns:p14="http://schemas.microsoft.com/office/powerpoint/2010/main" val="4171165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Tela de fundo de papel amassado branco">
            <a:extLst>
              <a:ext uri="{FF2B5EF4-FFF2-40B4-BE49-F238E27FC236}">
                <a16:creationId xmlns:a16="http://schemas.microsoft.com/office/drawing/2014/main" id="{68082AE9-1C73-4927-880B-0A26AB254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3" b="8107"/>
          <a:stretch/>
        </p:blipFill>
        <p:spPr>
          <a:xfrm>
            <a:off x="16974" y="0"/>
            <a:ext cx="12191980" cy="6856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77BB8B9-6686-4001-9E6F-3D04D5EDA498}"/>
              </a:ext>
            </a:extLst>
          </p:cNvPr>
          <p:cNvSpPr/>
          <p:nvPr/>
        </p:nvSpPr>
        <p:spPr>
          <a:xfrm>
            <a:off x="16974" y="0"/>
            <a:ext cx="2555361" cy="6904500"/>
          </a:xfrm>
          <a:prstGeom prst="rect">
            <a:avLst/>
          </a:prstGeom>
          <a:solidFill>
            <a:srgbClr val="8F7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A15DC0F-20FD-4513-B4E6-28C9887E203E}"/>
              </a:ext>
            </a:extLst>
          </p:cNvPr>
          <p:cNvSpPr/>
          <p:nvPr/>
        </p:nvSpPr>
        <p:spPr>
          <a:xfrm>
            <a:off x="371060" y="-43333"/>
            <a:ext cx="1570819" cy="888656"/>
          </a:xfrm>
          <a:prstGeom prst="rect">
            <a:avLst/>
          </a:prstGeom>
          <a:solidFill>
            <a:srgbClr val="44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PVA DIGITAL</a:t>
            </a:r>
            <a:r>
              <a:rPr lang="pt-BR" dirty="0"/>
              <a:t>	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CAFC3DF-9C12-42A4-83C9-2BF3A1941E17}"/>
              </a:ext>
            </a:extLst>
          </p:cNvPr>
          <p:cNvSpPr txBox="1"/>
          <p:nvPr/>
        </p:nvSpPr>
        <p:spPr>
          <a:xfrm flipH="1">
            <a:off x="490981" y="2337518"/>
            <a:ext cx="1434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PENDÊNCIAS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5019B35-0133-4E5A-9D20-DA6F4A36E713}"/>
              </a:ext>
            </a:extLst>
          </p:cNvPr>
          <p:cNvSpPr txBox="1"/>
          <p:nvPr/>
        </p:nvSpPr>
        <p:spPr>
          <a:xfrm flipH="1">
            <a:off x="443197" y="2734801"/>
            <a:ext cx="1416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MENSAGENS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D0B336-F50E-4133-81F9-904BBE86DE12}"/>
              </a:ext>
            </a:extLst>
          </p:cNvPr>
          <p:cNvSpPr txBox="1"/>
          <p:nvPr/>
        </p:nvSpPr>
        <p:spPr>
          <a:xfrm flipH="1">
            <a:off x="498609" y="4736224"/>
            <a:ext cx="14169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RELATÓRIOS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C3DECED-9DE5-40B2-A858-7E276573F078}"/>
              </a:ext>
            </a:extLst>
          </p:cNvPr>
          <p:cNvSpPr txBox="1"/>
          <p:nvPr/>
        </p:nvSpPr>
        <p:spPr>
          <a:xfrm flipH="1">
            <a:off x="602931" y="6181550"/>
            <a:ext cx="1871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MINHA CONTA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5813E5F-F8A4-451E-ABDD-9C9845C28633}"/>
              </a:ext>
            </a:extLst>
          </p:cNvPr>
          <p:cNvSpPr txBox="1"/>
          <p:nvPr/>
        </p:nvSpPr>
        <p:spPr>
          <a:xfrm flipH="1">
            <a:off x="477028" y="5183388"/>
            <a:ext cx="1548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CONTEÚDOS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5419E89-367E-4387-8E5F-B1F067C8C1B0}"/>
              </a:ext>
            </a:extLst>
          </p:cNvPr>
          <p:cNvSpPr txBox="1"/>
          <p:nvPr/>
        </p:nvSpPr>
        <p:spPr>
          <a:xfrm flipH="1">
            <a:off x="318448" y="3264605"/>
            <a:ext cx="199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TELECONSULTAS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A5BE310-5618-4197-BDB8-30E93D6E5935}"/>
              </a:ext>
            </a:extLst>
          </p:cNvPr>
          <p:cNvSpPr/>
          <p:nvPr/>
        </p:nvSpPr>
        <p:spPr>
          <a:xfrm>
            <a:off x="2547105" y="0"/>
            <a:ext cx="9644895" cy="706543"/>
          </a:xfrm>
          <a:prstGeom prst="roundRect">
            <a:avLst/>
          </a:prstGeom>
          <a:solidFill>
            <a:srgbClr val="817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PVA DIGITAL  &gt;  Clientes &gt; Agência X &gt; Detalhes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32F6306-BB10-42E6-BFD0-44193D7820B8}"/>
              </a:ext>
            </a:extLst>
          </p:cNvPr>
          <p:cNvSpPr/>
          <p:nvPr/>
        </p:nvSpPr>
        <p:spPr>
          <a:xfrm>
            <a:off x="7525992" y="117861"/>
            <a:ext cx="2888974" cy="39866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Procurar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259AA0E-B04E-4898-A529-58A2AFA01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22274" y="132119"/>
            <a:ext cx="398666" cy="398666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BF0DE156-366B-4B56-80F6-439ACFD48085}"/>
              </a:ext>
            </a:extLst>
          </p:cNvPr>
          <p:cNvSpPr txBox="1"/>
          <p:nvPr/>
        </p:nvSpPr>
        <p:spPr>
          <a:xfrm flipH="1">
            <a:off x="361501" y="1401097"/>
            <a:ext cx="1504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PÁGINA</a:t>
            </a:r>
            <a:r>
              <a:rPr lang="pt-BR" sz="1400" dirty="0"/>
              <a:t> </a:t>
            </a:r>
            <a:r>
              <a:rPr lang="pt-BR" sz="1600" dirty="0"/>
              <a:t>INICIAL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D384107-8A84-47F5-B542-7197892CFEE8}"/>
              </a:ext>
            </a:extLst>
          </p:cNvPr>
          <p:cNvSpPr txBox="1"/>
          <p:nvPr/>
        </p:nvSpPr>
        <p:spPr>
          <a:xfrm flipH="1">
            <a:off x="361501" y="4289060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DUE DILIGENCE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AF39789-1E8E-4E8E-AAC8-5AF0F6481574}"/>
              </a:ext>
            </a:extLst>
          </p:cNvPr>
          <p:cNvSpPr txBox="1"/>
          <p:nvPr/>
        </p:nvSpPr>
        <p:spPr>
          <a:xfrm flipH="1">
            <a:off x="82726" y="5683887"/>
            <a:ext cx="2248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PLANO DE NEGÓCIO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7545BC2-2B1B-43B3-8758-88A12C45A99B}"/>
              </a:ext>
            </a:extLst>
          </p:cNvPr>
          <p:cNvSpPr txBox="1"/>
          <p:nvPr/>
        </p:nvSpPr>
        <p:spPr>
          <a:xfrm flipH="1">
            <a:off x="490981" y="3789768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PRODUTOS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029F8574-8355-4737-8286-2DD0B87B3EB1}"/>
              </a:ext>
            </a:extLst>
          </p:cNvPr>
          <p:cNvSpPr/>
          <p:nvPr/>
        </p:nvSpPr>
        <p:spPr>
          <a:xfrm>
            <a:off x="161450" y="1757962"/>
            <a:ext cx="2035221" cy="479263"/>
          </a:xfrm>
          <a:prstGeom prst="roundRec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CLIENTE</a:t>
            </a:r>
          </a:p>
        </p:txBody>
      </p:sp>
      <p:pic>
        <p:nvPicPr>
          <p:cNvPr id="28" name="Gráfico 27" descr="Sino">
            <a:extLst>
              <a:ext uri="{FF2B5EF4-FFF2-40B4-BE49-F238E27FC236}">
                <a16:creationId xmlns:a16="http://schemas.microsoft.com/office/drawing/2014/main" id="{4CC10112-1F3D-46CF-952C-4305694FC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54224" y="88875"/>
            <a:ext cx="528792" cy="528792"/>
          </a:xfrm>
          <a:prstGeom prst="rect">
            <a:avLst/>
          </a:prstGeom>
        </p:spPr>
      </p:pic>
      <p:pic>
        <p:nvPicPr>
          <p:cNvPr id="31" name="Gráfico 30" descr="Acento Circunflexo para Baixo">
            <a:extLst>
              <a:ext uri="{FF2B5EF4-FFF2-40B4-BE49-F238E27FC236}">
                <a16:creationId xmlns:a16="http://schemas.microsoft.com/office/drawing/2014/main" id="{BCA51DB8-78E1-4C52-9CB3-DCC572462A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52236" y="2145651"/>
            <a:ext cx="457200" cy="457200"/>
          </a:xfrm>
          <a:prstGeom prst="rect">
            <a:avLst/>
          </a:prstGeom>
        </p:spPr>
      </p:pic>
      <p:sp>
        <p:nvSpPr>
          <p:cNvPr id="22" name="Retângulo: Cantos Arredondados 14">
            <a:extLst>
              <a:ext uri="{FF2B5EF4-FFF2-40B4-BE49-F238E27FC236}">
                <a16:creationId xmlns:a16="http://schemas.microsoft.com/office/drawing/2014/main" id="{96D92612-CBD8-4628-AC69-05F5ED1DE738}"/>
              </a:ext>
            </a:extLst>
          </p:cNvPr>
          <p:cNvSpPr/>
          <p:nvPr/>
        </p:nvSpPr>
        <p:spPr>
          <a:xfrm>
            <a:off x="2572335" y="706542"/>
            <a:ext cx="9619665" cy="5557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i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AGÊNCIA DE PUBLICIDADE X LTDA. ME</a:t>
            </a:r>
            <a:endParaRPr lang="pt-BR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281DCAA2-300F-4005-A823-EAFA0C3624D0}"/>
              </a:ext>
            </a:extLst>
          </p:cNvPr>
          <p:cNvSpPr/>
          <p:nvPr/>
        </p:nvSpPr>
        <p:spPr>
          <a:xfrm>
            <a:off x="8449994" y="1373692"/>
            <a:ext cx="3742006" cy="17699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1A3BDF7-9130-486D-9C86-8D352CAC98A5}"/>
              </a:ext>
            </a:extLst>
          </p:cNvPr>
          <p:cNvSpPr/>
          <p:nvPr/>
        </p:nvSpPr>
        <p:spPr>
          <a:xfrm>
            <a:off x="8449994" y="2734800"/>
            <a:ext cx="3742006" cy="40881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Enviar mensagem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3E4240-B7ED-4A6B-87DC-9FCCCD96FC78}"/>
              </a:ext>
            </a:extLst>
          </p:cNvPr>
          <p:cNvSpPr txBox="1"/>
          <p:nvPr/>
        </p:nvSpPr>
        <p:spPr>
          <a:xfrm>
            <a:off x="8465420" y="1519317"/>
            <a:ext cx="236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Digite sua mensagem...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097156C-4F63-46B4-A773-4ED87C2D96C2}"/>
              </a:ext>
            </a:extLst>
          </p:cNvPr>
          <p:cNvSpPr/>
          <p:nvPr/>
        </p:nvSpPr>
        <p:spPr>
          <a:xfrm>
            <a:off x="8449994" y="3618136"/>
            <a:ext cx="372658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Recebido 23.11.2020 – </a:t>
            </a:r>
            <a:r>
              <a:rPr lang="pt-BR" sz="1800" dirty="0"/>
              <a:t>Dr. Favor me posicionar do contrato de trabalho que pedi </a:t>
            </a:r>
            <a:r>
              <a:rPr lang="pt-BR" dirty="0"/>
              <a:t>...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51B014E-D3C4-4D6F-9C6C-7412F1C34272}"/>
              </a:ext>
            </a:extLst>
          </p:cNvPr>
          <p:cNvSpPr/>
          <p:nvPr/>
        </p:nvSpPr>
        <p:spPr>
          <a:xfrm>
            <a:off x="8482374" y="3184970"/>
            <a:ext cx="3726580" cy="3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ÚLTIMAS MENSAGENS</a:t>
            </a:r>
          </a:p>
        </p:txBody>
      </p:sp>
      <p:sp>
        <p:nvSpPr>
          <p:cNvPr id="30" name="Retângulo: Cantos Arredondados 14">
            <a:extLst>
              <a:ext uri="{FF2B5EF4-FFF2-40B4-BE49-F238E27FC236}">
                <a16:creationId xmlns:a16="http://schemas.microsoft.com/office/drawing/2014/main" id="{51B9F9DE-FFA3-4F4B-9C59-198A7124FB76}"/>
              </a:ext>
            </a:extLst>
          </p:cNvPr>
          <p:cNvSpPr/>
          <p:nvPr/>
        </p:nvSpPr>
        <p:spPr>
          <a:xfrm>
            <a:off x="8442281" y="4541310"/>
            <a:ext cx="3742006" cy="94299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Enviado 18.11.2020 – Prezado, sua solicitação de contrato foi feita ,em breve ...</a:t>
            </a:r>
          </a:p>
        </p:txBody>
      </p:sp>
      <p:sp>
        <p:nvSpPr>
          <p:cNvPr id="32" name="Retângulo: Cantos Arredondados 14">
            <a:extLst>
              <a:ext uri="{FF2B5EF4-FFF2-40B4-BE49-F238E27FC236}">
                <a16:creationId xmlns:a16="http://schemas.microsoft.com/office/drawing/2014/main" id="{FFD7E1D7-B6AC-40B1-ADE8-05E55BD71A30}"/>
              </a:ext>
            </a:extLst>
          </p:cNvPr>
          <p:cNvSpPr/>
          <p:nvPr/>
        </p:nvSpPr>
        <p:spPr>
          <a:xfrm>
            <a:off x="8433020" y="5519320"/>
            <a:ext cx="3742006" cy="936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Recebido 10.11.2020 –.. Dr, devo comprar o contrato em breve como foi dito ... 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BD8B7AFF-1268-4876-BC1C-C08F1E10762D}"/>
              </a:ext>
            </a:extLst>
          </p:cNvPr>
          <p:cNvSpPr/>
          <p:nvPr/>
        </p:nvSpPr>
        <p:spPr>
          <a:xfrm>
            <a:off x="2787572" y="1472899"/>
            <a:ext cx="3308428" cy="644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PRODUTOS EM ANDAMENTOS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3F2DD323-3644-449F-93E8-78A9F839261F}"/>
              </a:ext>
            </a:extLst>
          </p:cNvPr>
          <p:cNvSpPr/>
          <p:nvPr/>
        </p:nvSpPr>
        <p:spPr>
          <a:xfrm>
            <a:off x="2742387" y="2253625"/>
            <a:ext cx="5569934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700" dirty="0"/>
              <a:t>Contrato de locação  – Lucas Picceli – Entrega em 12.12.2020</a:t>
            </a: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C0FFF609-2427-4A31-BE72-A89EB14D1FD2}"/>
              </a:ext>
            </a:extLst>
          </p:cNvPr>
          <p:cNvSpPr/>
          <p:nvPr/>
        </p:nvSpPr>
        <p:spPr>
          <a:xfrm>
            <a:off x="2742387" y="2726459"/>
            <a:ext cx="5569934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700" dirty="0"/>
              <a:t>Contrato de locação  – Lucas Picceli – Entrega em 12.12.2020</a:t>
            </a: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FB5F53F1-F45B-4A12-A40E-23AAFDFCD5A0}"/>
              </a:ext>
            </a:extLst>
          </p:cNvPr>
          <p:cNvSpPr/>
          <p:nvPr/>
        </p:nvSpPr>
        <p:spPr>
          <a:xfrm>
            <a:off x="2737118" y="4178745"/>
            <a:ext cx="5569934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700" dirty="0"/>
              <a:t>Contrato de locação  – Lucas Picceli – Entrega em 12.12.2020</a:t>
            </a:r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6DD80134-CCF6-490C-9E6D-8F8D75BBE2EE}"/>
              </a:ext>
            </a:extLst>
          </p:cNvPr>
          <p:cNvSpPr/>
          <p:nvPr/>
        </p:nvSpPr>
        <p:spPr>
          <a:xfrm>
            <a:off x="2737118" y="3203901"/>
            <a:ext cx="5569934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700" dirty="0"/>
              <a:t>Contrato de locação  – Lucas Picceli – Entrega em 12.12.2020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8171D428-D733-463E-966C-3190D600736B}"/>
              </a:ext>
            </a:extLst>
          </p:cNvPr>
          <p:cNvSpPr/>
          <p:nvPr/>
        </p:nvSpPr>
        <p:spPr>
          <a:xfrm>
            <a:off x="2737118" y="3696103"/>
            <a:ext cx="5569934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700" dirty="0"/>
              <a:t>Contrato de locação  – Lucas Picceli – Entrega em 12.12.2020</a:t>
            </a:r>
          </a:p>
        </p:txBody>
      </p:sp>
    </p:spTree>
    <p:extLst>
      <p:ext uri="{BB962C8B-B14F-4D97-AF65-F5344CB8AC3E}">
        <p14:creationId xmlns:p14="http://schemas.microsoft.com/office/powerpoint/2010/main" val="449863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Tela de fundo de papel amassado branco">
            <a:extLst>
              <a:ext uri="{FF2B5EF4-FFF2-40B4-BE49-F238E27FC236}">
                <a16:creationId xmlns:a16="http://schemas.microsoft.com/office/drawing/2014/main" id="{68082AE9-1C73-4927-880B-0A26AB254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3" b="8107"/>
          <a:stretch/>
        </p:blipFill>
        <p:spPr>
          <a:xfrm>
            <a:off x="16974" y="0"/>
            <a:ext cx="12191980" cy="6856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77BB8B9-6686-4001-9E6F-3D04D5EDA498}"/>
              </a:ext>
            </a:extLst>
          </p:cNvPr>
          <p:cNvSpPr/>
          <p:nvPr/>
        </p:nvSpPr>
        <p:spPr>
          <a:xfrm>
            <a:off x="16974" y="0"/>
            <a:ext cx="2555361" cy="6904500"/>
          </a:xfrm>
          <a:prstGeom prst="rect">
            <a:avLst/>
          </a:prstGeom>
          <a:solidFill>
            <a:srgbClr val="8F7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A15DC0F-20FD-4513-B4E6-28C9887E203E}"/>
              </a:ext>
            </a:extLst>
          </p:cNvPr>
          <p:cNvSpPr/>
          <p:nvPr/>
        </p:nvSpPr>
        <p:spPr>
          <a:xfrm>
            <a:off x="371060" y="-43333"/>
            <a:ext cx="1570819" cy="888656"/>
          </a:xfrm>
          <a:prstGeom prst="rect">
            <a:avLst/>
          </a:prstGeom>
          <a:solidFill>
            <a:srgbClr val="44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PVA DIGITAL</a:t>
            </a:r>
            <a:r>
              <a:rPr lang="pt-BR" dirty="0"/>
              <a:t>	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CAFC3DF-9C12-42A4-83C9-2BF3A1941E17}"/>
              </a:ext>
            </a:extLst>
          </p:cNvPr>
          <p:cNvSpPr txBox="1"/>
          <p:nvPr/>
        </p:nvSpPr>
        <p:spPr>
          <a:xfrm flipH="1">
            <a:off x="490981" y="2337518"/>
            <a:ext cx="1434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PENDÊNCIAS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5019B35-0133-4E5A-9D20-DA6F4A36E713}"/>
              </a:ext>
            </a:extLst>
          </p:cNvPr>
          <p:cNvSpPr txBox="1"/>
          <p:nvPr/>
        </p:nvSpPr>
        <p:spPr>
          <a:xfrm flipH="1">
            <a:off x="443197" y="2734801"/>
            <a:ext cx="1416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MENSAGENS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D0B336-F50E-4133-81F9-904BBE86DE12}"/>
              </a:ext>
            </a:extLst>
          </p:cNvPr>
          <p:cNvSpPr txBox="1"/>
          <p:nvPr/>
        </p:nvSpPr>
        <p:spPr>
          <a:xfrm flipH="1">
            <a:off x="498609" y="4736224"/>
            <a:ext cx="14169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RELATÓRIOS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C3DECED-9DE5-40B2-A858-7E276573F078}"/>
              </a:ext>
            </a:extLst>
          </p:cNvPr>
          <p:cNvSpPr txBox="1"/>
          <p:nvPr/>
        </p:nvSpPr>
        <p:spPr>
          <a:xfrm flipH="1">
            <a:off x="602931" y="6181550"/>
            <a:ext cx="1871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MINHA CONTA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5813E5F-F8A4-451E-ABDD-9C9845C28633}"/>
              </a:ext>
            </a:extLst>
          </p:cNvPr>
          <p:cNvSpPr txBox="1"/>
          <p:nvPr/>
        </p:nvSpPr>
        <p:spPr>
          <a:xfrm flipH="1">
            <a:off x="477028" y="5183388"/>
            <a:ext cx="1548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CONTEÚDOS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5419E89-367E-4387-8E5F-B1F067C8C1B0}"/>
              </a:ext>
            </a:extLst>
          </p:cNvPr>
          <p:cNvSpPr txBox="1"/>
          <p:nvPr/>
        </p:nvSpPr>
        <p:spPr>
          <a:xfrm flipH="1">
            <a:off x="318448" y="3264605"/>
            <a:ext cx="199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TELECONSULTAS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A5BE310-5618-4197-BDB8-30E93D6E5935}"/>
              </a:ext>
            </a:extLst>
          </p:cNvPr>
          <p:cNvSpPr/>
          <p:nvPr/>
        </p:nvSpPr>
        <p:spPr>
          <a:xfrm>
            <a:off x="2547105" y="0"/>
            <a:ext cx="9644895" cy="706543"/>
          </a:xfrm>
          <a:prstGeom prst="roundRect">
            <a:avLst/>
          </a:prstGeom>
          <a:solidFill>
            <a:srgbClr val="817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PVA DIGITAL  &gt;  Clientes &gt; Agência X &gt; Detalhes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32F6306-BB10-42E6-BFD0-44193D7820B8}"/>
              </a:ext>
            </a:extLst>
          </p:cNvPr>
          <p:cNvSpPr/>
          <p:nvPr/>
        </p:nvSpPr>
        <p:spPr>
          <a:xfrm>
            <a:off x="7525992" y="117861"/>
            <a:ext cx="2888974" cy="39866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Procurar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259AA0E-B04E-4898-A529-58A2AFA01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22274" y="132119"/>
            <a:ext cx="398666" cy="398666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BF0DE156-366B-4B56-80F6-439ACFD48085}"/>
              </a:ext>
            </a:extLst>
          </p:cNvPr>
          <p:cNvSpPr txBox="1"/>
          <p:nvPr/>
        </p:nvSpPr>
        <p:spPr>
          <a:xfrm flipH="1">
            <a:off x="361501" y="1401097"/>
            <a:ext cx="1504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PÁGINA</a:t>
            </a:r>
            <a:r>
              <a:rPr lang="pt-BR" sz="1400" dirty="0"/>
              <a:t> </a:t>
            </a:r>
            <a:r>
              <a:rPr lang="pt-BR" sz="1600" dirty="0"/>
              <a:t>INICIAL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D384107-8A84-47F5-B542-7197892CFEE8}"/>
              </a:ext>
            </a:extLst>
          </p:cNvPr>
          <p:cNvSpPr txBox="1"/>
          <p:nvPr/>
        </p:nvSpPr>
        <p:spPr>
          <a:xfrm flipH="1">
            <a:off x="361501" y="4289060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DUE DILIGENCE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AF39789-1E8E-4E8E-AAC8-5AF0F6481574}"/>
              </a:ext>
            </a:extLst>
          </p:cNvPr>
          <p:cNvSpPr txBox="1"/>
          <p:nvPr/>
        </p:nvSpPr>
        <p:spPr>
          <a:xfrm flipH="1">
            <a:off x="82726" y="5683887"/>
            <a:ext cx="2248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PLANO DE NEGÓCIO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7545BC2-2B1B-43B3-8758-88A12C45A99B}"/>
              </a:ext>
            </a:extLst>
          </p:cNvPr>
          <p:cNvSpPr txBox="1"/>
          <p:nvPr/>
        </p:nvSpPr>
        <p:spPr>
          <a:xfrm flipH="1">
            <a:off x="490981" y="3789768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PRODUTOS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029F8574-8355-4737-8286-2DD0B87B3EB1}"/>
              </a:ext>
            </a:extLst>
          </p:cNvPr>
          <p:cNvSpPr/>
          <p:nvPr/>
        </p:nvSpPr>
        <p:spPr>
          <a:xfrm>
            <a:off x="161450" y="1757962"/>
            <a:ext cx="2035221" cy="479263"/>
          </a:xfrm>
          <a:prstGeom prst="roundRec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CLIENTE</a:t>
            </a:r>
          </a:p>
        </p:txBody>
      </p:sp>
      <p:pic>
        <p:nvPicPr>
          <p:cNvPr id="28" name="Gráfico 27" descr="Sino">
            <a:extLst>
              <a:ext uri="{FF2B5EF4-FFF2-40B4-BE49-F238E27FC236}">
                <a16:creationId xmlns:a16="http://schemas.microsoft.com/office/drawing/2014/main" id="{4CC10112-1F3D-46CF-952C-4305694FC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54224" y="88875"/>
            <a:ext cx="528792" cy="528792"/>
          </a:xfrm>
          <a:prstGeom prst="rect">
            <a:avLst/>
          </a:prstGeom>
        </p:spPr>
      </p:pic>
      <p:pic>
        <p:nvPicPr>
          <p:cNvPr id="31" name="Gráfico 30" descr="Acento Circunflexo para Baixo">
            <a:extLst>
              <a:ext uri="{FF2B5EF4-FFF2-40B4-BE49-F238E27FC236}">
                <a16:creationId xmlns:a16="http://schemas.microsoft.com/office/drawing/2014/main" id="{BCA51DB8-78E1-4C52-9CB3-DCC572462A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52236" y="2145651"/>
            <a:ext cx="457200" cy="457200"/>
          </a:xfrm>
          <a:prstGeom prst="rect">
            <a:avLst/>
          </a:prstGeom>
        </p:spPr>
      </p:pic>
      <p:sp>
        <p:nvSpPr>
          <p:cNvPr id="22" name="Retângulo: Cantos Arredondados 14">
            <a:extLst>
              <a:ext uri="{FF2B5EF4-FFF2-40B4-BE49-F238E27FC236}">
                <a16:creationId xmlns:a16="http://schemas.microsoft.com/office/drawing/2014/main" id="{96D92612-CBD8-4628-AC69-05F5ED1DE738}"/>
              </a:ext>
            </a:extLst>
          </p:cNvPr>
          <p:cNvSpPr/>
          <p:nvPr/>
        </p:nvSpPr>
        <p:spPr>
          <a:xfrm>
            <a:off x="2572335" y="706542"/>
            <a:ext cx="9619665" cy="5557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i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AGÊNCIA DE PUBLICIDADE X LTDA. ME</a:t>
            </a:r>
            <a:endParaRPr lang="pt-BR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281DCAA2-300F-4005-A823-EAFA0C3624D0}"/>
              </a:ext>
            </a:extLst>
          </p:cNvPr>
          <p:cNvSpPr/>
          <p:nvPr/>
        </p:nvSpPr>
        <p:spPr>
          <a:xfrm>
            <a:off x="8449994" y="1373692"/>
            <a:ext cx="3742006" cy="17699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1A3BDF7-9130-486D-9C86-8D352CAC98A5}"/>
              </a:ext>
            </a:extLst>
          </p:cNvPr>
          <p:cNvSpPr/>
          <p:nvPr/>
        </p:nvSpPr>
        <p:spPr>
          <a:xfrm>
            <a:off x="8449994" y="2734800"/>
            <a:ext cx="3742006" cy="40881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Enviar mensagem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3E4240-B7ED-4A6B-87DC-9FCCCD96FC78}"/>
              </a:ext>
            </a:extLst>
          </p:cNvPr>
          <p:cNvSpPr txBox="1"/>
          <p:nvPr/>
        </p:nvSpPr>
        <p:spPr>
          <a:xfrm>
            <a:off x="8465420" y="1519317"/>
            <a:ext cx="236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Digite sua mensagem...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097156C-4F63-46B4-A773-4ED87C2D96C2}"/>
              </a:ext>
            </a:extLst>
          </p:cNvPr>
          <p:cNvSpPr/>
          <p:nvPr/>
        </p:nvSpPr>
        <p:spPr>
          <a:xfrm>
            <a:off x="8449994" y="3618136"/>
            <a:ext cx="372658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Recebido 23.11.2020 – </a:t>
            </a:r>
            <a:r>
              <a:rPr lang="pt-BR" sz="1800" dirty="0"/>
              <a:t>Dr. Favor me posicionar do contrato de trabalho que pedi </a:t>
            </a:r>
            <a:r>
              <a:rPr lang="pt-BR" dirty="0"/>
              <a:t>...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51B014E-D3C4-4D6F-9C6C-7412F1C34272}"/>
              </a:ext>
            </a:extLst>
          </p:cNvPr>
          <p:cNvSpPr/>
          <p:nvPr/>
        </p:nvSpPr>
        <p:spPr>
          <a:xfrm>
            <a:off x="8482374" y="3184970"/>
            <a:ext cx="3726580" cy="3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ÚLTIMAS MENSAGENS</a:t>
            </a:r>
          </a:p>
        </p:txBody>
      </p:sp>
      <p:sp>
        <p:nvSpPr>
          <p:cNvPr id="30" name="Retângulo: Cantos Arredondados 14">
            <a:extLst>
              <a:ext uri="{FF2B5EF4-FFF2-40B4-BE49-F238E27FC236}">
                <a16:creationId xmlns:a16="http://schemas.microsoft.com/office/drawing/2014/main" id="{51B9F9DE-FFA3-4F4B-9C59-198A7124FB76}"/>
              </a:ext>
            </a:extLst>
          </p:cNvPr>
          <p:cNvSpPr/>
          <p:nvPr/>
        </p:nvSpPr>
        <p:spPr>
          <a:xfrm>
            <a:off x="8442281" y="4541310"/>
            <a:ext cx="3742006" cy="94299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Enviado 18.11.2020 – Prezado, sua solicitação de contrato foi feita ,em breve ...</a:t>
            </a:r>
          </a:p>
        </p:txBody>
      </p:sp>
      <p:sp>
        <p:nvSpPr>
          <p:cNvPr id="32" name="Retângulo: Cantos Arredondados 14">
            <a:extLst>
              <a:ext uri="{FF2B5EF4-FFF2-40B4-BE49-F238E27FC236}">
                <a16:creationId xmlns:a16="http://schemas.microsoft.com/office/drawing/2014/main" id="{FFD7E1D7-B6AC-40B1-ADE8-05E55BD71A30}"/>
              </a:ext>
            </a:extLst>
          </p:cNvPr>
          <p:cNvSpPr/>
          <p:nvPr/>
        </p:nvSpPr>
        <p:spPr>
          <a:xfrm>
            <a:off x="8433020" y="5519320"/>
            <a:ext cx="3742006" cy="936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Recebido 10.11.2020 –.. Dr, devo comprar o contrato em breve como foi dito ... 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BD8B7AFF-1268-4876-BC1C-C08F1E10762D}"/>
              </a:ext>
            </a:extLst>
          </p:cNvPr>
          <p:cNvSpPr/>
          <p:nvPr/>
        </p:nvSpPr>
        <p:spPr>
          <a:xfrm>
            <a:off x="2741404" y="3349833"/>
            <a:ext cx="5430210" cy="644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PRODUTOS EM ANDAMENTOS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A00F17B2-B8F6-404C-BFBA-046DF3CE09DD}"/>
              </a:ext>
            </a:extLst>
          </p:cNvPr>
          <p:cNvSpPr/>
          <p:nvPr/>
        </p:nvSpPr>
        <p:spPr>
          <a:xfrm>
            <a:off x="2757382" y="4042282"/>
            <a:ext cx="5393080" cy="644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PRODUTOS ADQUIRIDOS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D2A12B31-2157-4A0A-8572-9D07D409813B}"/>
              </a:ext>
            </a:extLst>
          </p:cNvPr>
          <p:cNvSpPr/>
          <p:nvPr/>
        </p:nvSpPr>
        <p:spPr>
          <a:xfrm>
            <a:off x="2765859" y="5465762"/>
            <a:ext cx="5388588" cy="644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INFORMAÇÕES FINANCEIRAS</a:t>
            </a: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3DC66F6F-320C-41BE-BF94-1BDCDEBB7CDD}"/>
              </a:ext>
            </a:extLst>
          </p:cNvPr>
          <p:cNvSpPr/>
          <p:nvPr/>
        </p:nvSpPr>
        <p:spPr>
          <a:xfrm>
            <a:off x="2757382" y="4752336"/>
            <a:ext cx="5388588" cy="644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DADOS DO CLIENTE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4E889CD7-4974-445C-BCB6-C02E959D58D9}"/>
              </a:ext>
            </a:extLst>
          </p:cNvPr>
          <p:cNvSpPr/>
          <p:nvPr/>
        </p:nvSpPr>
        <p:spPr>
          <a:xfrm>
            <a:off x="2757382" y="1444486"/>
            <a:ext cx="5388588" cy="318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PRÓXIMOS COMPROMISSOS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AA212E7B-F886-4E79-AB46-5011B7B166A2}"/>
              </a:ext>
            </a:extLst>
          </p:cNvPr>
          <p:cNvSpPr/>
          <p:nvPr/>
        </p:nvSpPr>
        <p:spPr>
          <a:xfrm>
            <a:off x="2757382" y="1888649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28.11.2020 - </a:t>
            </a:r>
            <a:r>
              <a:rPr lang="pt-BR" dirty="0" err="1"/>
              <a:t>Teleconsulta</a:t>
            </a:r>
            <a:r>
              <a:rPr lang="pt-BR" dirty="0"/>
              <a:t> – 9:00 – Lucas Picceli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2ED0A72-9595-4DBF-B525-D73EFF37BB5C}"/>
              </a:ext>
            </a:extLst>
          </p:cNvPr>
          <p:cNvSpPr/>
          <p:nvPr/>
        </p:nvSpPr>
        <p:spPr>
          <a:xfrm>
            <a:off x="2765859" y="2347378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05.12.2020 </a:t>
            </a:r>
            <a:r>
              <a:rPr lang="pt-BR" dirty="0"/>
              <a:t>– Produto – Contrato de Lo... – Lucas Picceli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902355D3-51A8-4BC4-8898-DB3F4E57A956}"/>
              </a:ext>
            </a:extLst>
          </p:cNvPr>
          <p:cNvSpPr/>
          <p:nvPr/>
        </p:nvSpPr>
        <p:spPr>
          <a:xfrm>
            <a:off x="2757382" y="2794533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15.12.2020 </a:t>
            </a:r>
            <a:r>
              <a:rPr lang="pt-BR" dirty="0"/>
              <a:t>– Produto – Notificação RF – Felipe Amaral</a:t>
            </a:r>
          </a:p>
        </p:txBody>
      </p:sp>
    </p:spTree>
    <p:extLst>
      <p:ext uri="{BB962C8B-B14F-4D97-AF65-F5344CB8AC3E}">
        <p14:creationId xmlns:p14="http://schemas.microsoft.com/office/powerpoint/2010/main" val="4123839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Tela de fundo de papel amassado branco">
            <a:extLst>
              <a:ext uri="{FF2B5EF4-FFF2-40B4-BE49-F238E27FC236}">
                <a16:creationId xmlns:a16="http://schemas.microsoft.com/office/drawing/2014/main" id="{68082AE9-1C73-4927-880B-0A26AB254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3" b="8107"/>
          <a:stretch/>
        </p:blipFill>
        <p:spPr>
          <a:xfrm>
            <a:off x="16974" y="0"/>
            <a:ext cx="12191980" cy="6856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77BB8B9-6686-4001-9E6F-3D04D5EDA498}"/>
              </a:ext>
            </a:extLst>
          </p:cNvPr>
          <p:cNvSpPr/>
          <p:nvPr/>
        </p:nvSpPr>
        <p:spPr>
          <a:xfrm>
            <a:off x="16974" y="0"/>
            <a:ext cx="2555361" cy="6904500"/>
          </a:xfrm>
          <a:prstGeom prst="rect">
            <a:avLst/>
          </a:prstGeom>
          <a:solidFill>
            <a:srgbClr val="8F7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A15DC0F-20FD-4513-B4E6-28C9887E203E}"/>
              </a:ext>
            </a:extLst>
          </p:cNvPr>
          <p:cNvSpPr/>
          <p:nvPr/>
        </p:nvSpPr>
        <p:spPr>
          <a:xfrm>
            <a:off x="371060" y="-43333"/>
            <a:ext cx="1570819" cy="888656"/>
          </a:xfrm>
          <a:prstGeom prst="rect">
            <a:avLst/>
          </a:prstGeom>
          <a:solidFill>
            <a:srgbClr val="44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PVA DIGITAL</a:t>
            </a:r>
            <a:r>
              <a:rPr lang="pt-BR" dirty="0"/>
              <a:t>	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CAFC3DF-9C12-42A4-83C9-2BF3A1941E17}"/>
              </a:ext>
            </a:extLst>
          </p:cNvPr>
          <p:cNvSpPr txBox="1"/>
          <p:nvPr/>
        </p:nvSpPr>
        <p:spPr>
          <a:xfrm flipH="1">
            <a:off x="490981" y="2337518"/>
            <a:ext cx="1434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PENDÊNCIAS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5019B35-0133-4E5A-9D20-DA6F4A36E713}"/>
              </a:ext>
            </a:extLst>
          </p:cNvPr>
          <p:cNvSpPr txBox="1"/>
          <p:nvPr/>
        </p:nvSpPr>
        <p:spPr>
          <a:xfrm flipH="1">
            <a:off x="443197" y="2734801"/>
            <a:ext cx="1416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MENSAGENS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D0B336-F50E-4133-81F9-904BBE86DE12}"/>
              </a:ext>
            </a:extLst>
          </p:cNvPr>
          <p:cNvSpPr txBox="1"/>
          <p:nvPr/>
        </p:nvSpPr>
        <p:spPr>
          <a:xfrm flipH="1">
            <a:off x="498609" y="4736224"/>
            <a:ext cx="14169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RELATÓRIOS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C3DECED-9DE5-40B2-A858-7E276573F078}"/>
              </a:ext>
            </a:extLst>
          </p:cNvPr>
          <p:cNvSpPr txBox="1"/>
          <p:nvPr/>
        </p:nvSpPr>
        <p:spPr>
          <a:xfrm flipH="1">
            <a:off x="602931" y="6181550"/>
            <a:ext cx="1871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MINHA CONTA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5813E5F-F8A4-451E-ABDD-9C9845C28633}"/>
              </a:ext>
            </a:extLst>
          </p:cNvPr>
          <p:cNvSpPr txBox="1"/>
          <p:nvPr/>
        </p:nvSpPr>
        <p:spPr>
          <a:xfrm flipH="1">
            <a:off x="477028" y="5183388"/>
            <a:ext cx="1548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CONTEÚDOS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5419E89-367E-4387-8E5F-B1F067C8C1B0}"/>
              </a:ext>
            </a:extLst>
          </p:cNvPr>
          <p:cNvSpPr txBox="1"/>
          <p:nvPr/>
        </p:nvSpPr>
        <p:spPr>
          <a:xfrm flipH="1">
            <a:off x="318448" y="3264605"/>
            <a:ext cx="199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TELECONSULTAS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A5BE310-5618-4197-BDB8-30E93D6E5935}"/>
              </a:ext>
            </a:extLst>
          </p:cNvPr>
          <p:cNvSpPr/>
          <p:nvPr/>
        </p:nvSpPr>
        <p:spPr>
          <a:xfrm>
            <a:off x="2547105" y="0"/>
            <a:ext cx="9644895" cy="706543"/>
          </a:xfrm>
          <a:prstGeom prst="roundRect">
            <a:avLst/>
          </a:prstGeom>
          <a:solidFill>
            <a:srgbClr val="817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PVA DIGITAL  &gt;  Clientes &gt; Agência X &gt; Detalhes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32F6306-BB10-42E6-BFD0-44193D7820B8}"/>
              </a:ext>
            </a:extLst>
          </p:cNvPr>
          <p:cNvSpPr/>
          <p:nvPr/>
        </p:nvSpPr>
        <p:spPr>
          <a:xfrm>
            <a:off x="7525992" y="117861"/>
            <a:ext cx="2888974" cy="39866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Procurar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259AA0E-B04E-4898-A529-58A2AFA01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22274" y="132119"/>
            <a:ext cx="398666" cy="398666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BF0DE156-366B-4B56-80F6-439ACFD48085}"/>
              </a:ext>
            </a:extLst>
          </p:cNvPr>
          <p:cNvSpPr txBox="1"/>
          <p:nvPr/>
        </p:nvSpPr>
        <p:spPr>
          <a:xfrm flipH="1">
            <a:off x="361501" y="1401097"/>
            <a:ext cx="1504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PÁGINA</a:t>
            </a:r>
            <a:r>
              <a:rPr lang="pt-BR" sz="1400" dirty="0"/>
              <a:t> </a:t>
            </a:r>
            <a:r>
              <a:rPr lang="pt-BR" sz="1600" dirty="0"/>
              <a:t>INICIAL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D384107-8A84-47F5-B542-7197892CFEE8}"/>
              </a:ext>
            </a:extLst>
          </p:cNvPr>
          <p:cNvSpPr txBox="1"/>
          <p:nvPr/>
        </p:nvSpPr>
        <p:spPr>
          <a:xfrm flipH="1">
            <a:off x="361501" y="4289060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DUE DILIGENCE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AF39789-1E8E-4E8E-AAC8-5AF0F6481574}"/>
              </a:ext>
            </a:extLst>
          </p:cNvPr>
          <p:cNvSpPr txBox="1"/>
          <p:nvPr/>
        </p:nvSpPr>
        <p:spPr>
          <a:xfrm flipH="1">
            <a:off x="82726" y="5683887"/>
            <a:ext cx="2248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PLANO DE NEGÓCIO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7545BC2-2B1B-43B3-8758-88A12C45A99B}"/>
              </a:ext>
            </a:extLst>
          </p:cNvPr>
          <p:cNvSpPr txBox="1"/>
          <p:nvPr/>
        </p:nvSpPr>
        <p:spPr>
          <a:xfrm flipH="1">
            <a:off x="490981" y="3789768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PRODUTOS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029F8574-8355-4737-8286-2DD0B87B3EB1}"/>
              </a:ext>
            </a:extLst>
          </p:cNvPr>
          <p:cNvSpPr/>
          <p:nvPr/>
        </p:nvSpPr>
        <p:spPr>
          <a:xfrm>
            <a:off x="161450" y="1757962"/>
            <a:ext cx="2035221" cy="479263"/>
          </a:xfrm>
          <a:prstGeom prst="roundRec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CLIENTE</a:t>
            </a:r>
          </a:p>
        </p:txBody>
      </p:sp>
      <p:pic>
        <p:nvPicPr>
          <p:cNvPr id="28" name="Gráfico 27" descr="Sino">
            <a:extLst>
              <a:ext uri="{FF2B5EF4-FFF2-40B4-BE49-F238E27FC236}">
                <a16:creationId xmlns:a16="http://schemas.microsoft.com/office/drawing/2014/main" id="{4CC10112-1F3D-46CF-952C-4305694FC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54224" y="88875"/>
            <a:ext cx="528792" cy="528792"/>
          </a:xfrm>
          <a:prstGeom prst="rect">
            <a:avLst/>
          </a:prstGeom>
        </p:spPr>
      </p:pic>
      <p:pic>
        <p:nvPicPr>
          <p:cNvPr id="31" name="Gráfico 30" descr="Acento Circunflexo para Baixo">
            <a:extLst>
              <a:ext uri="{FF2B5EF4-FFF2-40B4-BE49-F238E27FC236}">
                <a16:creationId xmlns:a16="http://schemas.microsoft.com/office/drawing/2014/main" id="{BCA51DB8-78E1-4C52-9CB3-DCC572462A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52236" y="2145651"/>
            <a:ext cx="457200" cy="457200"/>
          </a:xfrm>
          <a:prstGeom prst="rect">
            <a:avLst/>
          </a:prstGeom>
        </p:spPr>
      </p:pic>
      <p:sp>
        <p:nvSpPr>
          <p:cNvPr id="22" name="Retângulo: Cantos Arredondados 14">
            <a:extLst>
              <a:ext uri="{FF2B5EF4-FFF2-40B4-BE49-F238E27FC236}">
                <a16:creationId xmlns:a16="http://schemas.microsoft.com/office/drawing/2014/main" id="{96D92612-CBD8-4628-AC69-05F5ED1DE738}"/>
              </a:ext>
            </a:extLst>
          </p:cNvPr>
          <p:cNvSpPr/>
          <p:nvPr/>
        </p:nvSpPr>
        <p:spPr>
          <a:xfrm>
            <a:off x="2572335" y="706542"/>
            <a:ext cx="9619665" cy="5557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i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AGÊNCIA DE PUBLICIDADE X LTDA. ME</a:t>
            </a:r>
            <a:endParaRPr lang="pt-BR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281DCAA2-300F-4005-A823-EAFA0C3624D0}"/>
              </a:ext>
            </a:extLst>
          </p:cNvPr>
          <p:cNvSpPr/>
          <p:nvPr/>
        </p:nvSpPr>
        <p:spPr>
          <a:xfrm>
            <a:off x="8449994" y="1373692"/>
            <a:ext cx="3742006" cy="17699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1A3BDF7-9130-486D-9C86-8D352CAC98A5}"/>
              </a:ext>
            </a:extLst>
          </p:cNvPr>
          <p:cNvSpPr/>
          <p:nvPr/>
        </p:nvSpPr>
        <p:spPr>
          <a:xfrm>
            <a:off x="8449994" y="2734800"/>
            <a:ext cx="3742006" cy="40881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Enviar mensagem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3E4240-B7ED-4A6B-87DC-9FCCCD96FC78}"/>
              </a:ext>
            </a:extLst>
          </p:cNvPr>
          <p:cNvSpPr txBox="1"/>
          <p:nvPr/>
        </p:nvSpPr>
        <p:spPr>
          <a:xfrm>
            <a:off x="8465420" y="1519317"/>
            <a:ext cx="236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Digite sua mensagem...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097156C-4F63-46B4-A773-4ED87C2D96C2}"/>
              </a:ext>
            </a:extLst>
          </p:cNvPr>
          <p:cNvSpPr/>
          <p:nvPr/>
        </p:nvSpPr>
        <p:spPr>
          <a:xfrm>
            <a:off x="8449994" y="3618136"/>
            <a:ext cx="372658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Recebido 23.11.2020 – </a:t>
            </a:r>
            <a:r>
              <a:rPr lang="pt-BR" sz="1800" dirty="0"/>
              <a:t>Dr. Favor me posicionar do contrato de trabalho que pedi </a:t>
            </a:r>
            <a:r>
              <a:rPr lang="pt-BR" dirty="0"/>
              <a:t>...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51B014E-D3C4-4D6F-9C6C-7412F1C34272}"/>
              </a:ext>
            </a:extLst>
          </p:cNvPr>
          <p:cNvSpPr/>
          <p:nvPr/>
        </p:nvSpPr>
        <p:spPr>
          <a:xfrm>
            <a:off x="8482374" y="3184970"/>
            <a:ext cx="3726580" cy="3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ÚLTIMAS MENSAGENS</a:t>
            </a:r>
          </a:p>
        </p:txBody>
      </p:sp>
      <p:sp>
        <p:nvSpPr>
          <p:cNvPr id="30" name="Retângulo: Cantos Arredondados 14">
            <a:extLst>
              <a:ext uri="{FF2B5EF4-FFF2-40B4-BE49-F238E27FC236}">
                <a16:creationId xmlns:a16="http://schemas.microsoft.com/office/drawing/2014/main" id="{51B9F9DE-FFA3-4F4B-9C59-198A7124FB76}"/>
              </a:ext>
            </a:extLst>
          </p:cNvPr>
          <p:cNvSpPr/>
          <p:nvPr/>
        </p:nvSpPr>
        <p:spPr>
          <a:xfrm>
            <a:off x="8442281" y="4541310"/>
            <a:ext cx="3742006" cy="94299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Enviado 18.11.2020 – Prezado, sua solicitação de contrato foi feita ,em breve ...</a:t>
            </a:r>
          </a:p>
        </p:txBody>
      </p:sp>
      <p:sp>
        <p:nvSpPr>
          <p:cNvPr id="32" name="Retângulo: Cantos Arredondados 14">
            <a:extLst>
              <a:ext uri="{FF2B5EF4-FFF2-40B4-BE49-F238E27FC236}">
                <a16:creationId xmlns:a16="http://schemas.microsoft.com/office/drawing/2014/main" id="{FFD7E1D7-B6AC-40B1-ADE8-05E55BD71A30}"/>
              </a:ext>
            </a:extLst>
          </p:cNvPr>
          <p:cNvSpPr/>
          <p:nvPr/>
        </p:nvSpPr>
        <p:spPr>
          <a:xfrm>
            <a:off x="8433020" y="5519320"/>
            <a:ext cx="3742006" cy="936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Recebido 10.11.2020 –.. Dr, devo comprar o contrato em breve como foi dito ... 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BD8B7AFF-1268-4876-BC1C-C08F1E10762D}"/>
              </a:ext>
            </a:extLst>
          </p:cNvPr>
          <p:cNvSpPr/>
          <p:nvPr/>
        </p:nvSpPr>
        <p:spPr>
          <a:xfrm>
            <a:off x="2787572" y="1472899"/>
            <a:ext cx="3308428" cy="644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PRODUTOS ADQUIRIDOS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3F2DD323-3644-449F-93E8-78A9F839261F}"/>
              </a:ext>
            </a:extLst>
          </p:cNvPr>
          <p:cNvSpPr/>
          <p:nvPr/>
        </p:nvSpPr>
        <p:spPr>
          <a:xfrm>
            <a:off x="2646554" y="2310031"/>
            <a:ext cx="5690633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700" dirty="0"/>
              <a:t>Contrato de locação  – Lucas Picceli – Entregue em 10.10.2020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D3D476E1-5FA7-4727-818F-F9C25BAB5FB2}"/>
              </a:ext>
            </a:extLst>
          </p:cNvPr>
          <p:cNvSpPr/>
          <p:nvPr/>
        </p:nvSpPr>
        <p:spPr>
          <a:xfrm>
            <a:off x="2683161" y="2784008"/>
            <a:ext cx="5690633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700" dirty="0"/>
              <a:t>Contrato de locação  – Lucas Picceli – Entregue em 10.10.2020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DFBE3E17-E04A-4049-B710-68A00BCAA47A}"/>
              </a:ext>
            </a:extLst>
          </p:cNvPr>
          <p:cNvSpPr/>
          <p:nvPr/>
        </p:nvSpPr>
        <p:spPr>
          <a:xfrm>
            <a:off x="2665848" y="3280441"/>
            <a:ext cx="5690633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700" dirty="0"/>
              <a:t>Contrato de locação  – Lucas Picceli – Entregue em 10.10.2020</a:t>
            </a: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7A636401-75B9-4CF8-8934-CB2667C43C94}"/>
              </a:ext>
            </a:extLst>
          </p:cNvPr>
          <p:cNvSpPr/>
          <p:nvPr/>
        </p:nvSpPr>
        <p:spPr>
          <a:xfrm>
            <a:off x="2646555" y="3789768"/>
            <a:ext cx="5690633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700" dirty="0"/>
              <a:t>Contrato de locação  – Lucas Picceli – Entregue em 10.10.2020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F10021CB-3BAF-41BF-AED6-2F547E005ADD}"/>
              </a:ext>
            </a:extLst>
          </p:cNvPr>
          <p:cNvSpPr/>
          <p:nvPr/>
        </p:nvSpPr>
        <p:spPr>
          <a:xfrm>
            <a:off x="2646556" y="4282633"/>
            <a:ext cx="5690633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700" dirty="0"/>
              <a:t>Contrato de locação  – Lucas Picceli – Entregue em 10.10.2020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30CD8D2D-6CE8-424B-94B6-0407F52C0CE7}"/>
              </a:ext>
            </a:extLst>
          </p:cNvPr>
          <p:cNvSpPr/>
          <p:nvPr/>
        </p:nvSpPr>
        <p:spPr>
          <a:xfrm>
            <a:off x="2656148" y="4788374"/>
            <a:ext cx="5690633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700" dirty="0"/>
              <a:t>Contrato de locação  – Lucas Picceli – Entregue em 10.10.2020</a:t>
            </a:r>
          </a:p>
        </p:txBody>
      </p:sp>
    </p:spTree>
    <p:extLst>
      <p:ext uri="{BB962C8B-B14F-4D97-AF65-F5344CB8AC3E}">
        <p14:creationId xmlns:p14="http://schemas.microsoft.com/office/powerpoint/2010/main" val="1938695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Tela de fundo de papel amassado branco">
            <a:extLst>
              <a:ext uri="{FF2B5EF4-FFF2-40B4-BE49-F238E27FC236}">
                <a16:creationId xmlns:a16="http://schemas.microsoft.com/office/drawing/2014/main" id="{68082AE9-1C73-4927-880B-0A26AB254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3" b="8107"/>
          <a:stretch/>
        </p:blipFill>
        <p:spPr>
          <a:xfrm>
            <a:off x="16974" y="0"/>
            <a:ext cx="12191980" cy="6856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77BB8B9-6686-4001-9E6F-3D04D5EDA498}"/>
              </a:ext>
            </a:extLst>
          </p:cNvPr>
          <p:cNvSpPr/>
          <p:nvPr/>
        </p:nvSpPr>
        <p:spPr>
          <a:xfrm>
            <a:off x="16974" y="0"/>
            <a:ext cx="2555361" cy="6904500"/>
          </a:xfrm>
          <a:prstGeom prst="rect">
            <a:avLst/>
          </a:prstGeom>
          <a:solidFill>
            <a:srgbClr val="8F7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A15DC0F-20FD-4513-B4E6-28C9887E203E}"/>
              </a:ext>
            </a:extLst>
          </p:cNvPr>
          <p:cNvSpPr/>
          <p:nvPr/>
        </p:nvSpPr>
        <p:spPr>
          <a:xfrm>
            <a:off x="371060" y="-43333"/>
            <a:ext cx="1570819" cy="888656"/>
          </a:xfrm>
          <a:prstGeom prst="rect">
            <a:avLst/>
          </a:prstGeom>
          <a:solidFill>
            <a:srgbClr val="44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PVA DIGITAL</a:t>
            </a:r>
            <a:r>
              <a:rPr lang="pt-BR" dirty="0"/>
              <a:t>	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CAFC3DF-9C12-42A4-83C9-2BF3A1941E17}"/>
              </a:ext>
            </a:extLst>
          </p:cNvPr>
          <p:cNvSpPr txBox="1"/>
          <p:nvPr/>
        </p:nvSpPr>
        <p:spPr>
          <a:xfrm flipH="1">
            <a:off x="490981" y="2337518"/>
            <a:ext cx="1434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PENDÊNCIAS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5019B35-0133-4E5A-9D20-DA6F4A36E713}"/>
              </a:ext>
            </a:extLst>
          </p:cNvPr>
          <p:cNvSpPr txBox="1"/>
          <p:nvPr/>
        </p:nvSpPr>
        <p:spPr>
          <a:xfrm flipH="1">
            <a:off x="443197" y="2734801"/>
            <a:ext cx="1416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MENSAGENS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D0B336-F50E-4133-81F9-904BBE86DE12}"/>
              </a:ext>
            </a:extLst>
          </p:cNvPr>
          <p:cNvSpPr txBox="1"/>
          <p:nvPr/>
        </p:nvSpPr>
        <p:spPr>
          <a:xfrm flipH="1">
            <a:off x="498609" y="4736224"/>
            <a:ext cx="14169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RELATÓRIOS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C3DECED-9DE5-40B2-A858-7E276573F078}"/>
              </a:ext>
            </a:extLst>
          </p:cNvPr>
          <p:cNvSpPr txBox="1"/>
          <p:nvPr/>
        </p:nvSpPr>
        <p:spPr>
          <a:xfrm flipH="1">
            <a:off x="602931" y="6181550"/>
            <a:ext cx="1871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MINHA CONTA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5813E5F-F8A4-451E-ABDD-9C9845C28633}"/>
              </a:ext>
            </a:extLst>
          </p:cNvPr>
          <p:cNvSpPr txBox="1"/>
          <p:nvPr/>
        </p:nvSpPr>
        <p:spPr>
          <a:xfrm flipH="1">
            <a:off x="477028" y="5183388"/>
            <a:ext cx="1548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CONTEÚDOS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5419E89-367E-4387-8E5F-B1F067C8C1B0}"/>
              </a:ext>
            </a:extLst>
          </p:cNvPr>
          <p:cNvSpPr txBox="1"/>
          <p:nvPr/>
        </p:nvSpPr>
        <p:spPr>
          <a:xfrm flipH="1">
            <a:off x="318448" y="3264605"/>
            <a:ext cx="199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TELECONSULTAS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A5BE310-5618-4197-BDB8-30E93D6E5935}"/>
              </a:ext>
            </a:extLst>
          </p:cNvPr>
          <p:cNvSpPr/>
          <p:nvPr/>
        </p:nvSpPr>
        <p:spPr>
          <a:xfrm>
            <a:off x="2547105" y="0"/>
            <a:ext cx="9644895" cy="706543"/>
          </a:xfrm>
          <a:prstGeom prst="roundRect">
            <a:avLst/>
          </a:prstGeom>
          <a:solidFill>
            <a:srgbClr val="817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PVA DIGITAL  &gt;  Clientes &gt; Agência X &gt; Detalhes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32F6306-BB10-42E6-BFD0-44193D7820B8}"/>
              </a:ext>
            </a:extLst>
          </p:cNvPr>
          <p:cNvSpPr/>
          <p:nvPr/>
        </p:nvSpPr>
        <p:spPr>
          <a:xfrm>
            <a:off x="7525992" y="117861"/>
            <a:ext cx="2888974" cy="39866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Procurar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259AA0E-B04E-4898-A529-58A2AFA01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22274" y="132119"/>
            <a:ext cx="398666" cy="398666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BF0DE156-366B-4B56-80F6-439ACFD48085}"/>
              </a:ext>
            </a:extLst>
          </p:cNvPr>
          <p:cNvSpPr txBox="1"/>
          <p:nvPr/>
        </p:nvSpPr>
        <p:spPr>
          <a:xfrm flipH="1">
            <a:off x="361501" y="1401097"/>
            <a:ext cx="1504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PÁGINA</a:t>
            </a:r>
            <a:r>
              <a:rPr lang="pt-BR" sz="1400" dirty="0"/>
              <a:t> </a:t>
            </a:r>
            <a:r>
              <a:rPr lang="pt-BR" sz="1600" dirty="0"/>
              <a:t>INICIAL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D384107-8A84-47F5-B542-7197892CFEE8}"/>
              </a:ext>
            </a:extLst>
          </p:cNvPr>
          <p:cNvSpPr txBox="1"/>
          <p:nvPr/>
        </p:nvSpPr>
        <p:spPr>
          <a:xfrm flipH="1">
            <a:off x="361501" y="4289060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DUE DILIGENCE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AF39789-1E8E-4E8E-AAC8-5AF0F6481574}"/>
              </a:ext>
            </a:extLst>
          </p:cNvPr>
          <p:cNvSpPr txBox="1"/>
          <p:nvPr/>
        </p:nvSpPr>
        <p:spPr>
          <a:xfrm flipH="1">
            <a:off x="82726" y="5683887"/>
            <a:ext cx="2248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PLANO DE NEGÓCIO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7545BC2-2B1B-43B3-8758-88A12C45A99B}"/>
              </a:ext>
            </a:extLst>
          </p:cNvPr>
          <p:cNvSpPr txBox="1"/>
          <p:nvPr/>
        </p:nvSpPr>
        <p:spPr>
          <a:xfrm flipH="1">
            <a:off x="490981" y="3789768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PRODUTOS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029F8574-8355-4737-8286-2DD0B87B3EB1}"/>
              </a:ext>
            </a:extLst>
          </p:cNvPr>
          <p:cNvSpPr/>
          <p:nvPr/>
        </p:nvSpPr>
        <p:spPr>
          <a:xfrm>
            <a:off x="161450" y="1757962"/>
            <a:ext cx="2035221" cy="479263"/>
          </a:xfrm>
          <a:prstGeom prst="roundRec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CLIENTE</a:t>
            </a:r>
          </a:p>
        </p:txBody>
      </p:sp>
      <p:pic>
        <p:nvPicPr>
          <p:cNvPr id="28" name="Gráfico 27" descr="Sino">
            <a:extLst>
              <a:ext uri="{FF2B5EF4-FFF2-40B4-BE49-F238E27FC236}">
                <a16:creationId xmlns:a16="http://schemas.microsoft.com/office/drawing/2014/main" id="{4CC10112-1F3D-46CF-952C-4305694FC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54224" y="88875"/>
            <a:ext cx="528792" cy="528792"/>
          </a:xfrm>
          <a:prstGeom prst="rect">
            <a:avLst/>
          </a:prstGeom>
        </p:spPr>
      </p:pic>
      <p:pic>
        <p:nvPicPr>
          <p:cNvPr id="31" name="Gráfico 30" descr="Acento Circunflexo para Baixo">
            <a:extLst>
              <a:ext uri="{FF2B5EF4-FFF2-40B4-BE49-F238E27FC236}">
                <a16:creationId xmlns:a16="http://schemas.microsoft.com/office/drawing/2014/main" id="{BCA51DB8-78E1-4C52-9CB3-DCC572462A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52236" y="2145651"/>
            <a:ext cx="457200" cy="457200"/>
          </a:xfrm>
          <a:prstGeom prst="rect">
            <a:avLst/>
          </a:prstGeom>
        </p:spPr>
      </p:pic>
      <p:sp>
        <p:nvSpPr>
          <p:cNvPr id="22" name="Retângulo: Cantos Arredondados 14">
            <a:extLst>
              <a:ext uri="{FF2B5EF4-FFF2-40B4-BE49-F238E27FC236}">
                <a16:creationId xmlns:a16="http://schemas.microsoft.com/office/drawing/2014/main" id="{96D92612-CBD8-4628-AC69-05F5ED1DE738}"/>
              </a:ext>
            </a:extLst>
          </p:cNvPr>
          <p:cNvSpPr/>
          <p:nvPr/>
        </p:nvSpPr>
        <p:spPr>
          <a:xfrm>
            <a:off x="2572335" y="706542"/>
            <a:ext cx="9619665" cy="5557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i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AGÊNCIA DE PUBLICIDADE X LTDA. ME</a:t>
            </a:r>
            <a:endParaRPr lang="pt-BR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281DCAA2-300F-4005-A823-EAFA0C3624D0}"/>
              </a:ext>
            </a:extLst>
          </p:cNvPr>
          <p:cNvSpPr/>
          <p:nvPr/>
        </p:nvSpPr>
        <p:spPr>
          <a:xfrm>
            <a:off x="8449994" y="1373692"/>
            <a:ext cx="3742006" cy="17699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1A3BDF7-9130-486D-9C86-8D352CAC98A5}"/>
              </a:ext>
            </a:extLst>
          </p:cNvPr>
          <p:cNvSpPr/>
          <p:nvPr/>
        </p:nvSpPr>
        <p:spPr>
          <a:xfrm>
            <a:off x="8449994" y="2734800"/>
            <a:ext cx="3742006" cy="40881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Enviar mensagem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3E4240-B7ED-4A6B-87DC-9FCCCD96FC78}"/>
              </a:ext>
            </a:extLst>
          </p:cNvPr>
          <p:cNvSpPr txBox="1"/>
          <p:nvPr/>
        </p:nvSpPr>
        <p:spPr>
          <a:xfrm>
            <a:off x="8465420" y="1519317"/>
            <a:ext cx="236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Digite sua mensagem...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097156C-4F63-46B4-A773-4ED87C2D96C2}"/>
              </a:ext>
            </a:extLst>
          </p:cNvPr>
          <p:cNvSpPr/>
          <p:nvPr/>
        </p:nvSpPr>
        <p:spPr>
          <a:xfrm>
            <a:off x="8449994" y="3618136"/>
            <a:ext cx="372658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Recebido 23.11.2020 – </a:t>
            </a:r>
            <a:r>
              <a:rPr lang="pt-BR" sz="1800" dirty="0"/>
              <a:t>Dr. Favor me posicionar do contrato de trabalho que pedi </a:t>
            </a:r>
            <a:r>
              <a:rPr lang="pt-BR" dirty="0"/>
              <a:t>...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51B014E-D3C4-4D6F-9C6C-7412F1C34272}"/>
              </a:ext>
            </a:extLst>
          </p:cNvPr>
          <p:cNvSpPr/>
          <p:nvPr/>
        </p:nvSpPr>
        <p:spPr>
          <a:xfrm>
            <a:off x="8482374" y="3184970"/>
            <a:ext cx="3726580" cy="3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ÚLTIMAS MENSAGENS</a:t>
            </a:r>
          </a:p>
        </p:txBody>
      </p:sp>
      <p:sp>
        <p:nvSpPr>
          <p:cNvPr id="30" name="Retângulo: Cantos Arredondados 14">
            <a:extLst>
              <a:ext uri="{FF2B5EF4-FFF2-40B4-BE49-F238E27FC236}">
                <a16:creationId xmlns:a16="http://schemas.microsoft.com/office/drawing/2014/main" id="{51B9F9DE-FFA3-4F4B-9C59-198A7124FB76}"/>
              </a:ext>
            </a:extLst>
          </p:cNvPr>
          <p:cNvSpPr/>
          <p:nvPr/>
        </p:nvSpPr>
        <p:spPr>
          <a:xfrm>
            <a:off x="8442281" y="4541310"/>
            <a:ext cx="3742006" cy="94299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Enviado 18.11.2020 – Prezado, sua solicitação de contrato foi feita ,em breve ...</a:t>
            </a:r>
          </a:p>
        </p:txBody>
      </p:sp>
      <p:sp>
        <p:nvSpPr>
          <p:cNvPr id="32" name="Retângulo: Cantos Arredondados 14">
            <a:extLst>
              <a:ext uri="{FF2B5EF4-FFF2-40B4-BE49-F238E27FC236}">
                <a16:creationId xmlns:a16="http://schemas.microsoft.com/office/drawing/2014/main" id="{FFD7E1D7-B6AC-40B1-ADE8-05E55BD71A30}"/>
              </a:ext>
            </a:extLst>
          </p:cNvPr>
          <p:cNvSpPr/>
          <p:nvPr/>
        </p:nvSpPr>
        <p:spPr>
          <a:xfrm>
            <a:off x="8433020" y="5519320"/>
            <a:ext cx="3742006" cy="936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Recebido 10.11.2020 –.. Dr, devo comprar o contrato em breve como foi dito ... 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BD8B7AFF-1268-4876-BC1C-C08F1E10762D}"/>
              </a:ext>
            </a:extLst>
          </p:cNvPr>
          <p:cNvSpPr/>
          <p:nvPr/>
        </p:nvSpPr>
        <p:spPr>
          <a:xfrm>
            <a:off x="2741404" y="3349833"/>
            <a:ext cx="5430210" cy="644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PRODUTOS EM ANDAMENTOS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A00F17B2-B8F6-404C-BFBA-046DF3CE09DD}"/>
              </a:ext>
            </a:extLst>
          </p:cNvPr>
          <p:cNvSpPr/>
          <p:nvPr/>
        </p:nvSpPr>
        <p:spPr>
          <a:xfrm>
            <a:off x="2757382" y="4042282"/>
            <a:ext cx="5393080" cy="644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PRODUTOS ADQUIRIDOS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D2A12B31-2157-4A0A-8572-9D07D409813B}"/>
              </a:ext>
            </a:extLst>
          </p:cNvPr>
          <p:cNvSpPr/>
          <p:nvPr/>
        </p:nvSpPr>
        <p:spPr>
          <a:xfrm>
            <a:off x="2765859" y="5465762"/>
            <a:ext cx="5388588" cy="644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INFORMAÇÕES FINANCEIRAS</a:t>
            </a: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3DC66F6F-320C-41BE-BF94-1BDCDEBB7CDD}"/>
              </a:ext>
            </a:extLst>
          </p:cNvPr>
          <p:cNvSpPr/>
          <p:nvPr/>
        </p:nvSpPr>
        <p:spPr>
          <a:xfrm>
            <a:off x="2757382" y="4752336"/>
            <a:ext cx="5388588" cy="644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DADOS DO CLIENTE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4E889CD7-4974-445C-BCB6-C02E959D58D9}"/>
              </a:ext>
            </a:extLst>
          </p:cNvPr>
          <p:cNvSpPr/>
          <p:nvPr/>
        </p:nvSpPr>
        <p:spPr>
          <a:xfrm>
            <a:off x="2757382" y="1444486"/>
            <a:ext cx="5388588" cy="318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PRÓXIMOS COMPROMISSOS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AA212E7B-F886-4E79-AB46-5011B7B166A2}"/>
              </a:ext>
            </a:extLst>
          </p:cNvPr>
          <p:cNvSpPr/>
          <p:nvPr/>
        </p:nvSpPr>
        <p:spPr>
          <a:xfrm>
            <a:off x="2757382" y="1888649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28.11.2020 - </a:t>
            </a:r>
            <a:r>
              <a:rPr lang="pt-BR" dirty="0" err="1"/>
              <a:t>Teleconsulta</a:t>
            </a:r>
            <a:r>
              <a:rPr lang="pt-BR" dirty="0"/>
              <a:t> – 9:00 – Lucas Picceli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2ED0A72-9595-4DBF-B525-D73EFF37BB5C}"/>
              </a:ext>
            </a:extLst>
          </p:cNvPr>
          <p:cNvSpPr/>
          <p:nvPr/>
        </p:nvSpPr>
        <p:spPr>
          <a:xfrm>
            <a:off x="2765859" y="2347378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05.12.2020 </a:t>
            </a:r>
            <a:r>
              <a:rPr lang="pt-BR" dirty="0"/>
              <a:t>– Produto – Contrato de Lo... – Lucas Picceli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902355D3-51A8-4BC4-8898-DB3F4E57A956}"/>
              </a:ext>
            </a:extLst>
          </p:cNvPr>
          <p:cNvSpPr/>
          <p:nvPr/>
        </p:nvSpPr>
        <p:spPr>
          <a:xfrm>
            <a:off x="2757382" y="2794533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15.12.2020 </a:t>
            </a:r>
            <a:r>
              <a:rPr lang="pt-BR" dirty="0"/>
              <a:t>– Produto – Notificação RF – Felipe Amaral</a:t>
            </a:r>
          </a:p>
        </p:txBody>
      </p:sp>
    </p:spTree>
    <p:extLst>
      <p:ext uri="{BB962C8B-B14F-4D97-AF65-F5344CB8AC3E}">
        <p14:creationId xmlns:p14="http://schemas.microsoft.com/office/powerpoint/2010/main" val="1306020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Tela de fundo de papel amassado branco">
            <a:extLst>
              <a:ext uri="{FF2B5EF4-FFF2-40B4-BE49-F238E27FC236}">
                <a16:creationId xmlns:a16="http://schemas.microsoft.com/office/drawing/2014/main" id="{68082AE9-1C73-4927-880B-0A26AB254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3" b="8107"/>
          <a:stretch/>
        </p:blipFill>
        <p:spPr>
          <a:xfrm>
            <a:off x="16974" y="0"/>
            <a:ext cx="12191980" cy="6856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77BB8B9-6686-4001-9E6F-3D04D5EDA498}"/>
              </a:ext>
            </a:extLst>
          </p:cNvPr>
          <p:cNvSpPr/>
          <p:nvPr/>
        </p:nvSpPr>
        <p:spPr>
          <a:xfrm>
            <a:off x="16974" y="0"/>
            <a:ext cx="2555361" cy="6904500"/>
          </a:xfrm>
          <a:prstGeom prst="rect">
            <a:avLst/>
          </a:prstGeom>
          <a:solidFill>
            <a:srgbClr val="8F7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A15DC0F-20FD-4513-B4E6-28C9887E203E}"/>
              </a:ext>
            </a:extLst>
          </p:cNvPr>
          <p:cNvSpPr/>
          <p:nvPr/>
        </p:nvSpPr>
        <p:spPr>
          <a:xfrm>
            <a:off x="371060" y="-43333"/>
            <a:ext cx="1570819" cy="888656"/>
          </a:xfrm>
          <a:prstGeom prst="rect">
            <a:avLst/>
          </a:prstGeom>
          <a:solidFill>
            <a:srgbClr val="44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PVA DIGITAL</a:t>
            </a:r>
            <a:r>
              <a:rPr lang="pt-BR" dirty="0"/>
              <a:t>	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CAFC3DF-9C12-42A4-83C9-2BF3A1941E17}"/>
              </a:ext>
            </a:extLst>
          </p:cNvPr>
          <p:cNvSpPr txBox="1"/>
          <p:nvPr/>
        </p:nvSpPr>
        <p:spPr>
          <a:xfrm flipH="1">
            <a:off x="490981" y="2337518"/>
            <a:ext cx="1434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PENDÊNCIAS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5019B35-0133-4E5A-9D20-DA6F4A36E713}"/>
              </a:ext>
            </a:extLst>
          </p:cNvPr>
          <p:cNvSpPr txBox="1"/>
          <p:nvPr/>
        </p:nvSpPr>
        <p:spPr>
          <a:xfrm flipH="1">
            <a:off x="443197" y="2734801"/>
            <a:ext cx="1416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MENSAGENS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D0B336-F50E-4133-81F9-904BBE86DE12}"/>
              </a:ext>
            </a:extLst>
          </p:cNvPr>
          <p:cNvSpPr txBox="1"/>
          <p:nvPr/>
        </p:nvSpPr>
        <p:spPr>
          <a:xfrm flipH="1">
            <a:off x="498609" y="4736224"/>
            <a:ext cx="14169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RELATÓRIOS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C3DECED-9DE5-40B2-A858-7E276573F078}"/>
              </a:ext>
            </a:extLst>
          </p:cNvPr>
          <p:cNvSpPr txBox="1"/>
          <p:nvPr/>
        </p:nvSpPr>
        <p:spPr>
          <a:xfrm flipH="1">
            <a:off x="602931" y="6181550"/>
            <a:ext cx="1871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MINHA CONTA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5813E5F-F8A4-451E-ABDD-9C9845C28633}"/>
              </a:ext>
            </a:extLst>
          </p:cNvPr>
          <p:cNvSpPr txBox="1"/>
          <p:nvPr/>
        </p:nvSpPr>
        <p:spPr>
          <a:xfrm flipH="1">
            <a:off x="477028" y="5183388"/>
            <a:ext cx="1548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CONTEÚDOS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5419E89-367E-4387-8E5F-B1F067C8C1B0}"/>
              </a:ext>
            </a:extLst>
          </p:cNvPr>
          <p:cNvSpPr txBox="1"/>
          <p:nvPr/>
        </p:nvSpPr>
        <p:spPr>
          <a:xfrm flipH="1">
            <a:off x="318448" y="3264605"/>
            <a:ext cx="199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TELECONSULTAS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A5BE310-5618-4197-BDB8-30E93D6E5935}"/>
              </a:ext>
            </a:extLst>
          </p:cNvPr>
          <p:cNvSpPr/>
          <p:nvPr/>
        </p:nvSpPr>
        <p:spPr>
          <a:xfrm>
            <a:off x="2547105" y="0"/>
            <a:ext cx="9644895" cy="706543"/>
          </a:xfrm>
          <a:prstGeom prst="roundRect">
            <a:avLst/>
          </a:prstGeom>
          <a:solidFill>
            <a:srgbClr val="817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PVA DIGITAL  &gt;  Clientes &gt; Agência X &gt; Detalhes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32F6306-BB10-42E6-BFD0-44193D7820B8}"/>
              </a:ext>
            </a:extLst>
          </p:cNvPr>
          <p:cNvSpPr/>
          <p:nvPr/>
        </p:nvSpPr>
        <p:spPr>
          <a:xfrm>
            <a:off x="7525992" y="117861"/>
            <a:ext cx="2888974" cy="39866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Procurar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259AA0E-B04E-4898-A529-58A2AFA01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22274" y="132119"/>
            <a:ext cx="398666" cy="398666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BF0DE156-366B-4B56-80F6-439ACFD48085}"/>
              </a:ext>
            </a:extLst>
          </p:cNvPr>
          <p:cNvSpPr txBox="1"/>
          <p:nvPr/>
        </p:nvSpPr>
        <p:spPr>
          <a:xfrm flipH="1">
            <a:off x="361501" y="1401097"/>
            <a:ext cx="1504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PÁGINA</a:t>
            </a:r>
            <a:r>
              <a:rPr lang="pt-BR" sz="1400" dirty="0"/>
              <a:t> </a:t>
            </a:r>
            <a:r>
              <a:rPr lang="pt-BR" sz="1600" dirty="0"/>
              <a:t>INICIAL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D384107-8A84-47F5-B542-7197892CFEE8}"/>
              </a:ext>
            </a:extLst>
          </p:cNvPr>
          <p:cNvSpPr txBox="1"/>
          <p:nvPr/>
        </p:nvSpPr>
        <p:spPr>
          <a:xfrm flipH="1">
            <a:off x="361501" y="4289060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DUE DILIGENCE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AF39789-1E8E-4E8E-AAC8-5AF0F6481574}"/>
              </a:ext>
            </a:extLst>
          </p:cNvPr>
          <p:cNvSpPr txBox="1"/>
          <p:nvPr/>
        </p:nvSpPr>
        <p:spPr>
          <a:xfrm flipH="1">
            <a:off x="82726" y="5683887"/>
            <a:ext cx="2248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PLANO DE NEGÓCIO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7545BC2-2B1B-43B3-8758-88A12C45A99B}"/>
              </a:ext>
            </a:extLst>
          </p:cNvPr>
          <p:cNvSpPr txBox="1"/>
          <p:nvPr/>
        </p:nvSpPr>
        <p:spPr>
          <a:xfrm flipH="1">
            <a:off x="490981" y="3789768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PRODUTOS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029F8574-8355-4737-8286-2DD0B87B3EB1}"/>
              </a:ext>
            </a:extLst>
          </p:cNvPr>
          <p:cNvSpPr/>
          <p:nvPr/>
        </p:nvSpPr>
        <p:spPr>
          <a:xfrm>
            <a:off x="161450" y="1757962"/>
            <a:ext cx="2035221" cy="479263"/>
          </a:xfrm>
          <a:prstGeom prst="roundRec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CLIENTE</a:t>
            </a:r>
          </a:p>
        </p:txBody>
      </p:sp>
      <p:pic>
        <p:nvPicPr>
          <p:cNvPr id="28" name="Gráfico 27" descr="Sino">
            <a:extLst>
              <a:ext uri="{FF2B5EF4-FFF2-40B4-BE49-F238E27FC236}">
                <a16:creationId xmlns:a16="http://schemas.microsoft.com/office/drawing/2014/main" id="{4CC10112-1F3D-46CF-952C-4305694FC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54224" y="88875"/>
            <a:ext cx="528792" cy="528792"/>
          </a:xfrm>
          <a:prstGeom prst="rect">
            <a:avLst/>
          </a:prstGeom>
        </p:spPr>
      </p:pic>
      <p:pic>
        <p:nvPicPr>
          <p:cNvPr id="31" name="Gráfico 30" descr="Acento Circunflexo para Baixo">
            <a:extLst>
              <a:ext uri="{FF2B5EF4-FFF2-40B4-BE49-F238E27FC236}">
                <a16:creationId xmlns:a16="http://schemas.microsoft.com/office/drawing/2014/main" id="{BCA51DB8-78E1-4C52-9CB3-DCC572462A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52236" y="2145651"/>
            <a:ext cx="457200" cy="457200"/>
          </a:xfrm>
          <a:prstGeom prst="rect">
            <a:avLst/>
          </a:prstGeom>
        </p:spPr>
      </p:pic>
      <p:sp>
        <p:nvSpPr>
          <p:cNvPr id="22" name="Retângulo: Cantos Arredondados 14">
            <a:extLst>
              <a:ext uri="{FF2B5EF4-FFF2-40B4-BE49-F238E27FC236}">
                <a16:creationId xmlns:a16="http://schemas.microsoft.com/office/drawing/2014/main" id="{96D92612-CBD8-4628-AC69-05F5ED1DE738}"/>
              </a:ext>
            </a:extLst>
          </p:cNvPr>
          <p:cNvSpPr/>
          <p:nvPr/>
        </p:nvSpPr>
        <p:spPr>
          <a:xfrm>
            <a:off x="2572335" y="706542"/>
            <a:ext cx="9619665" cy="5557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i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AGÊNCIA DE PUBLICIDADE X LTDA. ME</a:t>
            </a:r>
            <a:endParaRPr lang="pt-BR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281DCAA2-300F-4005-A823-EAFA0C3624D0}"/>
              </a:ext>
            </a:extLst>
          </p:cNvPr>
          <p:cNvSpPr/>
          <p:nvPr/>
        </p:nvSpPr>
        <p:spPr>
          <a:xfrm>
            <a:off x="8449994" y="1373692"/>
            <a:ext cx="3742006" cy="17699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1A3BDF7-9130-486D-9C86-8D352CAC98A5}"/>
              </a:ext>
            </a:extLst>
          </p:cNvPr>
          <p:cNvSpPr/>
          <p:nvPr/>
        </p:nvSpPr>
        <p:spPr>
          <a:xfrm>
            <a:off x="8449994" y="2734800"/>
            <a:ext cx="3742006" cy="40881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Enviar mensagem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3E4240-B7ED-4A6B-87DC-9FCCCD96FC78}"/>
              </a:ext>
            </a:extLst>
          </p:cNvPr>
          <p:cNvSpPr txBox="1"/>
          <p:nvPr/>
        </p:nvSpPr>
        <p:spPr>
          <a:xfrm>
            <a:off x="8465420" y="1519317"/>
            <a:ext cx="236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Digite sua mensagem...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097156C-4F63-46B4-A773-4ED87C2D96C2}"/>
              </a:ext>
            </a:extLst>
          </p:cNvPr>
          <p:cNvSpPr/>
          <p:nvPr/>
        </p:nvSpPr>
        <p:spPr>
          <a:xfrm>
            <a:off x="8449994" y="3618136"/>
            <a:ext cx="372658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Recebido 23.11.2020 – </a:t>
            </a:r>
            <a:r>
              <a:rPr lang="pt-BR" sz="1800" dirty="0"/>
              <a:t>Dr. Favor me posicionar do contrato de trabalho que pedi </a:t>
            </a:r>
            <a:r>
              <a:rPr lang="pt-BR" dirty="0"/>
              <a:t>...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51B014E-D3C4-4D6F-9C6C-7412F1C34272}"/>
              </a:ext>
            </a:extLst>
          </p:cNvPr>
          <p:cNvSpPr/>
          <p:nvPr/>
        </p:nvSpPr>
        <p:spPr>
          <a:xfrm>
            <a:off x="8482374" y="3184970"/>
            <a:ext cx="3726580" cy="3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ÚLTIMAS MENSAGENS</a:t>
            </a:r>
          </a:p>
        </p:txBody>
      </p:sp>
      <p:sp>
        <p:nvSpPr>
          <p:cNvPr id="30" name="Retângulo: Cantos Arredondados 14">
            <a:extLst>
              <a:ext uri="{FF2B5EF4-FFF2-40B4-BE49-F238E27FC236}">
                <a16:creationId xmlns:a16="http://schemas.microsoft.com/office/drawing/2014/main" id="{51B9F9DE-FFA3-4F4B-9C59-198A7124FB76}"/>
              </a:ext>
            </a:extLst>
          </p:cNvPr>
          <p:cNvSpPr/>
          <p:nvPr/>
        </p:nvSpPr>
        <p:spPr>
          <a:xfrm>
            <a:off x="8442281" y="4541310"/>
            <a:ext cx="3742006" cy="94299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Enviado 18.11.2020 – Prezado, sua solicitação de contrato foi feita ,em breve ...</a:t>
            </a:r>
          </a:p>
        </p:txBody>
      </p:sp>
      <p:sp>
        <p:nvSpPr>
          <p:cNvPr id="32" name="Retângulo: Cantos Arredondados 14">
            <a:extLst>
              <a:ext uri="{FF2B5EF4-FFF2-40B4-BE49-F238E27FC236}">
                <a16:creationId xmlns:a16="http://schemas.microsoft.com/office/drawing/2014/main" id="{FFD7E1D7-B6AC-40B1-ADE8-05E55BD71A30}"/>
              </a:ext>
            </a:extLst>
          </p:cNvPr>
          <p:cNvSpPr/>
          <p:nvPr/>
        </p:nvSpPr>
        <p:spPr>
          <a:xfrm>
            <a:off x="8433020" y="5519320"/>
            <a:ext cx="3742006" cy="936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Recebido 10.11.2020 –.. Dr, devo comprar o contrato em breve como foi dito ... 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BD8B7AFF-1268-4876-BC1C-C08F1E10762D}"/>
              </a:ext>
            </a:extLst>
          </p:cNvPr>
          <p:cNvSpPr/>
          <p:nvPr/>
        </p:nvSpPr>
        <p:spPr>
          <a:xfrm>
            <a:off x="2787572" y="1472899"/>
            <a:ext cx="3308428" cy="644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DADOS DO CLIENTE 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E3B31C07-9EFE-42B2-9436-41E44628B229}"/>
              </a:ext>
            </a:extLst>
          </p:cNvPr>
          <p:cNvSpPr txBox="1"/>
          <p:nvPr/>
        </p:nvSpPr>
        <p:spPr>
          <a:xfrm>
            <a:off x="2678306" y="2350067"/>
            <a:ext cx="6228520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/>
              <a:t>RAZÃO SOCIAL: </a:t>
            </a:r>
            <a:endParaRPr lang="pt-BR" sz="1600" dirty="0"/>
          </a:p>
          <a:p>
            <a:pPr>
              <a:spcAft>
                <a:spcPts val="600"/>
              </a:spcAft>
            </a:pPr>
            <a:r>
              <a:rPr lang="pt-BR" sz="1600" b="1" dirty="0"/>
              <a:t>NOME FANTASIA:</a:t>
            </a:r>
            <a:endParaRPr lang="pt-BR" sz="1600" dirty="0"/>
          </a:p>
          <a:p>
            <a:pPr>
              <a:spcAft>
                <a:spcPts val="600"/>
              </a:spcAft>
            </a:pPr>
            <a:r>
              <a:rPr lang="pt-BR" sz="1600" b="1" dirty="0"/>
              <a:t>CNPJ/ME:</a:t>
            </a:r>
            <a:endParaRPr lang="pt-BR" sz="1600" dirty="0"/>
          </a:p>
          <a:p>
            <a:pPr>
              <a:spcAft>
                <a:spcPts val="600"/>
              </a:spcAft>
            </a:pPr>
            <a:r>
              <a:rPr lang="pt-BR" sz="1600" b="1" dirty="0"/>
              <a:t>INSCRIÇÃO ESTADUAL:</a:t>
            </a:r>
            <a:endParaRPr lang="pt-BR" sz="1600" dirty="0"/>
          </a:p>
          <a:p>
            <a:pPr>
              <a:spcAft>
                <a:spcPts val="600"/>
              </a:spcAft>
            </a:pPr>
            <a:r>
              <a:rPr lang="pt-BR" sz="1600" b="1" dirty="0"/>
              <a:t>ENDEREÇO PRINCIPAL:</a:t>
            </a:r>
          </a:p>
          <a:p>
            <a:pPr>
              <a:spcAft>
                <a:spcPts val="600"/>
              </a:spcAft>
            </a:pPr>
            <a:r>
              <a:rPr lang="pt-BR" sz="1600" b="1" dirty="0"/>
              <a:t>SETOR DE ATUAÇÃO:</a:t>
            </a:r>
          </a:p>
          <a:p>
            <a:pPr>
              <a:spcAft>
                <a:spcPts val="600"/>
              </a:spcAft>
            </a:pPr>
            <a:r>
              <a:rPr lang="pt-BR" sz="1600" b="1" dirty="0"/>
              <a:t>ATIVIDADES REALIZADAS:</a:t>
            </a:r>
          </a:p>
          <a:p>
            <a:pPr>
              <a:spcAft>
                <a:spcPts val="600"/>
              </a:spcAft>
            </a:pPr>
            <a:r>
              <a:rPr lang="pt-BR" sz="1600" b="1" dirty="0"/>
              <a:t>ENDEREÇO ELETRÔNICO:</a:t>
            </a:r>
          </a:p>
          <a:p>
            <a:pPr>
              <a:spcAft>
                <a:spcPts val="600"/>
              </a:spcAft>
            </a:pPr>
            <a:r>
              <a:rPr lang="pt-BR" sz="1600" b="1" dirty="0"/>
              <a:t>REPRESENTANTE LEGAL:</a:t>
            </a:r>
          </a:p>
          <a:p>
            <a:pPr>
              <a:spcAft>
                <a:spcPts val="600"/>
              </a:spcAft>
            </a:pPr>
            <a:r>
              <a:rPr lang="pt-BR" sz="1600" b="1" dirty="0"/>
              <a:t>CPF:</a:t>
            </a:r>
          </a:p>
          <a:p>
            <a:pPr>
              <a:spcAft>
                <a:spcPts val="600"/>
              </a:spcAft>
            </a:pPr>
            <a:r>
              <a:rPr lang="pt-BR" sz="1600" b="1" dirty="0"/>
              <a:t>DATA DE NASCIMENTO:</a:t>
            </a:r>
            <a:endParaRPr lang="pt-BR" sz="1600" dirty="0"/>
          </a:p>
          <a:p>
            <a:pPr>
              <a:spcAft>
                <a:spcPts val="600"/>
              </a:spcAft>
            </a:pPr>
            <a:r>
              <a:rPr lang="pt-BR" sz="1600" b="1" dirty="0"/>
              <a:t>MÍDIAS SOCIAIS: </a:t>
            </a:r>
          </a:p>
          <a:p>
            <a:pPr>
              <a:spcAft>
                <a:spcPts val="600"/>
              </a:spcAft>
            </a:pPr>
            <a:r>
              <a:rPr lang="pt-BR" sz="1600" b="1" dirty="0"/>
              <a:t>TELEFONES PARA CONTATO: </a:t>
            </a:r>
          </a:p>
        </p:txBody>
      </p:sp>
    </p:spTree>
    <p:extLst>
      <p:ext uri="{BB962C8B-B14F-4D97-AF65-F5344CB8AC3E}">
        <p14:creationId xmlns:p14="http://schemas.microsoft.com/office/powerpoint/2010/main" val="104850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Tela de fundo de papel amassado branco">
            <a:extLst>
              <a:ext uri="{FF2B5EF4-FFF2-40B4-BE49-F238E27FC236}">
                <a16:creationId xmlns:a16="http://schemas.microsoft.com/office/drawing/2014/main" id="{68082AE9-1C73-4927-880B-0A26AB254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3" b="8107"/>
          <a:stretch/>
        </p:blipFill>
        <p:spPr>
          <a:xfrm>
            <a:off x="-3093" y="48397"/>
            <a:ext cx="12191980" cy="6856718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77BB8B9-6686-4001-9E6F-3D04D5EDA498}"/>
              </a:ext>
            </a:extLst>
          </p:cNvPr>
          <p:cNvSpPr/>
          <p:nvPr/>
        </p:nvSpPr>
        <p:spPr>
          <a:xfrm>
            <a:off x="16974" y="0"/>
            <a:ext cx="2555361" cy="6904500"/>
          </a:xfrm>
          <a:prstGeom prst="rect">
            <a:avLst/>
          </a:prstGeom>
          <a:solidFill>
            <a:srgbClr val="8F7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A15DC0F-20FD-4513-B4E6-28C9887E203E}"/>
              </a:ext>
            </a:extLst>
          </p:cNvPr>
          <p:cNvSpPr/>
          <p:nvPr/>
        </p:nvSpPr>
        <p:spPr>
          <a:xfrm>
            <a:off x="371060" y="-43333"/>
            <a:ext cx="1570819" cy="888656"/>
          </a:xfrm>
          <a:prstGeom prst="rect">
            <a:avLst/>
          </a:prstGeom>
          <a:solidFill>
            <a:srgbClr val="44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PVA DIGITAL</a:t>
            </a:r>
            <a:r>
              <a:rPr lang="pt-BR" dirty="0"/>
              <a:t>	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990E22C-46E1-42FD-A36D-8C449315D268}"/>
              </a:ext>
            </a:extLst>
          </p:cNvPr>
          <p:cNvSpPr txBox="1"/>
          <p:nvPr/>
        </p:nvSpPr>
        <p:spPr>
          <a:xfrm flipH="1">
            <a:off x="498609" y="1814132"/>
            <a:ext cx="1093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CLIENTES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CAFC3DF-9C12-42A4-83C9-2BF3A1941E17}"/>
              </a:ext>
            </a:extLst>
          </p:cNvPr>
          <p:cNvSpPr txBox="1"/>
          <p:nvPr/>
        </p:nvSpPr>
        <p:spPr>
          <a:xfrm flipH="1">
            <a:off x="422874" y="2208053"/>
            <a:ext cx="1434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PENDÊNCIAS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5019B35-0133-4E5A-9D20-DA6F4A36E713}"/>
              </a:ext>
            </a:extLst>
          </p:cNvPr>
          <p:cNvSpPr txBox="1"/>
          <p:nvPr/>
        </p:nvSpPr>
        <p:spPr>
          <a:xfrm flipH="1">
            <a:off x="443197" y="2734801"/>
            <a:ext cx="1416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MENSAGENS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D0B336-F50E-4133-81F9-904BBE86DE12}"/>
              </a:ext>
            </a:extLst>
          </p:cNvPr>
          <p:cNvSpPr txBox="1"/>
          <p:nvPr/>
        </p:nvSpPr>
        <p:spPr>
          <a:xfrm flipH="1">
            <a:off x="498609" y="4736224"/>
            <a:ext cx="14169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RELATÓRIOS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C3DECED-9DE5-40B2-A858-7E276573F078}"/>
              </a:ext>
            </a:extLst>
          </p:cNvPr>
          <p:cNvSpPr txBox="1"/>
          <p:nvPr/>
        </p:nvSpPr>
        <p:spPr>
          <a:xfrm flipH="1">
            <a:off x="602931" y="6181550"/>
            <a:ext cx="1871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MINHA CONTA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5813E5F-F8A4-451E-ABDD-9C9845C28633}"/>
              </a:ext>
            </a:extLst>
          </p:cNvPr>
          <p:cNvSpPr txBox="1"/>
          <p:nvPr/>
        </p:nvSpPr>
        <p:spPr>
          <a:xfrm flipH="1">
            <a:off x="477028" y="5183388"/>
            <a:ext cx="1548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CONTEÚDOS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5419E89-367E-4387-8E5F-B1F067C8C1B0}"/>
              </a:ext>
            </a:extLst>
          </p:cNvPr>
          <p:cNvSpPr txBox="1"/>
          <p:nvPr/>
        </p:nvSpPr>
        <p:spPr>
          <a:xfrm flipH="1">
            <a:off x="318448" y="3264605"/>
            <a:ext cx="199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TELECONSULTAS</a:t>
            </a:r>
          </a:p>
        </p:txBody>
      </p:sp>
      <p:pic>
        <p:nvPicPr>
          <p:cNvPr id="43" name="Gráfico 42" descr="Calendário mensal">
            <a:extLst>
              <a:ext uri="{FF2B5EF4-FFF2-40B4-BE49-F238E27FC236}">
                <a16:creationId xmlns:a16="http://schemas.microsoft.com/office/drawing/2014/main" id="{0FBB32BC-9A50-4661-8765-69BEDFBA9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07316" y="713619"/>
            <a:ext cx="3585581" cy="3167355"/>
          </a:xfrm>
          <a:prstGeom prst="rect">
            <a:avLst/>
          </a:prstGeom>
        </p:spPr>
      </p:pic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28FB597E-8654-40B1-AE9C-A0BA9997A746}"/>
              </a:ext>
            </a:extLst>
          </p:cNvPr>
          <p:cNvSpPr/>
          <p:nvPr/>
        </p:nvSpPr>
        <p:spPr>
          <a:xfrm>
            <a:off x="2675374" y="3712366"/>
            <a:ext cx="9039597" cy="1603283"/>
          </a:xfrm>
          <a:prstGeom prst="roundRect">
            <a:avLst/>
          </a:prstGeom>
          <a:solidFill>
            <a:srgbClr val="8F79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56BDD8E4-323E-491C-89F8-FF5A5EFB9D63}"/>
              </a:ext>
            </a:extLst>
          </p:cNvPr>
          <p:cNvSpPr/>
          <p:nvPr/>
        </p:nvSpPr>
        <p:spPr>
          <a:xfrm>
            <a:off x="6096000" y="1074545"/>
            <a:ext cx="5597392" cy="1828312"/>
          </a:xfrm>
          <a:prstGeom prst="roundRect">
            <a:avLst/>
          </a:prstGeom>
          <a:solidFill>
            <a:srgbClr val="D3C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PRÓXIMOS COMPROMISSOS</a:t>
            </a:r>
          </a:p>
          <a:p>
            <a:pPr algn="just"/>
            <a:endParaRPr lang="pt-BR" sz="16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21/11/2020 – 9:30 – </a:t>
            </a:r>
            <a:r>
              <a:rPr lang="pt-BR" sz="1600" dirty="0" err="1">
                <a:solidFill>
                  <a:schemeClr val="tx1"/>
                </a:solidFill>
              </a:rPr>
              <a:t>Teleconsulta</a:t>
            </a:r>
            <a:r>
              <a:rPr lang="pt-BR" sz="1600" dirty="0">
                <a:solidFill>
                  <a:schemeClr val="tx1"/>
                </a:solidFill>
              </a:rPr>
              <a:t> Loja A – Banco de Horas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21/11/2020 – 14:00 – </a:t>
            </a:r>
            <a:r>
              <a:rPr lang="pt-BR" sz="1600" dirty="0" err="1">
                <a:solidFill>
                  <a:schemeClr val="tx1"/>
                </a:solidFill>
              </a:rPr>
              <a:t>Teleconsulta</a:t>
            </a:r>
            <a:r>
              <a:rPr lang="pt-BR" sz="1600" dirty="0">
                <a:solidFill>
                  <a:schemeClr val="tx1"/>
                </a:solidFill>
              </a:rPr>
              <a:t> Agência X – Contrato de Distribuição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21/11/2020 – 16:00 – Enviar notificação ICMBIO – [cliente]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DD77F03E-1BB4-4B4C-8D78-006BF65D4C39}"/>
              </a:ext>
            </a:extLst>
          </p:cNvPr>
          <p:cNvSpPr txBox="1"/>
          <p:nvPr/>
        </p:nvSpPr>
        <p:spPr>
          <a:xfrm flipH="1">
            <a:off x="2909150" y="3725396"/>
            <a:ext cx="7952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ÚLTIMAS MENSAGENS RECEBIDAS</a:t>
            </a: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6A1F1752-54FA-4F3E-986C-7ADBD71FD115}"/>
              </a:ext>
            </a:extLst>
          </p:cNvPr>
          <p:cNvSpPr/>
          <p:nvPr/>
        </p:nvSpPr>
        <p:spPr>
          <a:xfrm>
            <a:off x="2903940" y="4076928"/>
            <a:ext cx="8717667" cy="368228"/>
          </a:xfrm>
          <a:prstGeom prst="roundRect">
            <a:avLst/>
          </a:prstGeom>
          <a:solidFill>
            <a:srgbClr val="D3C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500" dirty="0">
                <a:solidFill>
                  <a:schemeClr val="tx1"/>
                </a:solidFill>
              </a:rPr>
              <a:t>20/11/2020 – 21:30 – Loja A - Pauta </a:t>
            </a:r>
            <a:r>
              <a:rPr lang="pt-BR" sz="1500" dirty="0" err="1">
                <a:solidFill>
                  <a:schemeClr val="tx1"/>
                </a:solidFill>
              </a:rPr>
              <a:t>teleconsulta</a:t>
            </a:r>
            <a:endParaRPr lang="pt-BR" sz="1500" dirty="0">
              <a:solidFill>
                <a:schemeClr val="tx1"/>
              </a:solidFill>
            </a:endParaRP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4A92D792-CC17-4BDD-B73E-C49070E975AD}"/>
              </a:ext>
            </a:extLst>
          </p:cNvPr>
          <p:cNvSpPr/>
          <p:nvPr/>
        </p:nvSpPr>
        <p:spPr>
          <a:xfrm>
            <a:off x="2903940" y="4480036"/>
            <a:ext cx="8717667" cy="368228"/>
          </a:xfrm>
          <a:prstGeom prst="roundRect">
            <a:avLst/>
          </a:prstGeom>
          <a:solidFill>
            <a:srgbClr val="D3C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500" dirty="0">
                <a:solidFill>
                  <a:schemeClr val="tx1"/>
                </a:solidFill>
              </a:rPr>
              <a:t>20/11/2020 – 23:00 – Agencia X – Informações para Contrato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0F848210-52AB-4888-9695-9CC8D33D1D19}"/>
              </a:ext>
            </a:extLst>
          </p:cNvPr>
          <p:cNvSpPr/>
          <p:nvPr/>
        </p:nvSpPr>
        <p:spPr>
          <a:xfrm>
            <a:off x="2909150" y="4886489"/>
            <a:ext cx="8698097" cy="368228"/>
          </a:xfrm>
          <a:prstGeom prst="roundRect">
            <a:avLst/>
          </a:prstGeom>
          <a:solidFill>
            <a:srgbClr val="D3C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500" dirty="0">
                <a:solidFill>
                  <a:schemeClr val="tx1"/>
                </a:solidFill>
              </a:rPr>
              <a:t>21/11/2020 – 06:20 – [cliente] – Solicitação de </a:t>
            </a:r>
            <a:r>
              <a:rPr lang="pt-BR" sz="1500" dirty="0" err="1">
                <a:solidFill>
                  <a:schemeClr val="tx1"/>
                </a:solidFill>
              </a:rPr>
              <a:t>Teleconsulta</a:t>
            </a:r>
            <a:r>
              <a:rPr lang="pt-BR" sz="15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A5BE310-5618-4197-BDB8-30E93D6E5935}"/>
              </a:ext>
            </a:extLst>
          </p:cNvPr>
          <p:cNvSpPr/>
          <p:nvPr/>
        </p:nvSpPr>
        <p:spPr>
          <a:xfrm>
            <a:off x="2592622" y="0"/>
            <a:ext cx="9582404" cy="661503"/>
          </a:xfrm>
          <a:prstGeom prst="roundRect">
            <a:avLst/>
          </a:prstGeom>
          <a:solidFill>
            <a:srgbClr val="817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PVA DIGITAL  &gt; Página Inicial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32F6306-BB10-42E6-BFD0-44193D7820B8}"/>
              </a:ext>
            </a:extLst>
          </p:cNvPr>
          <p:cNvSpPr/>
          <p:nvPr/>
        </p:nvSpPr>
        <p:spPr>
          <a:xfrm>
            <a:off x="7525992" y="117861"/>
            <a:ext cx="2888974" cy="39866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Procurar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259AA0E-B04E-4898-A529-58A2AFA01F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422274" y="132119"/>
            <a:ext cx="398666" cy="398666"/>
          </a:xfrm>
          <a:prstGeom prst="rect">
            <a:avLst/>
          </a:prstGeom>
        </p:spPr>
      </p:pic>
      <p:sp>
        <p:nvSpPr>
          <p:cNvPr id="47" name="CaixaDeTexto 46">
            <a:extLst>
              <a:ext uri="{FF2B5EF4-FFF2-40B4-BE49-F238E27FC236}">
                <a16:creationId xmlns:a16="http://schemas.microsoft.com/office/drawing/2014/main" id="{2D384107-8A84-47F5-B542-7197892CFEE8}"/>
              </a:ext>
            </a:extLst>
          </p:cNvPr>
          <p:cNvSpPr txBox="1"/>
          <p:nvPr/>
        </p:nvSpPr>
        <p:spPr>
          <a:xfrm flipH="1">
            <a:off x="361501" y="4289060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DUE DILIGENCE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AF39789-1E8E-4E8E-AAC8-5AF0F6481574}"/>
              </a:ext>
            </a:extLst>
          </p:cNvPr>
          <p:cNvSpPr txBox="1"/>
          <p:nvPr/>
        </p:nvSpPr>
        <p:spPr>
          <a:xfrm flipH="1">
            <a:off x="82726" y="5683887"/>
            <a:ext cx="2248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PLANO DE NEGÓCIO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7545BC2-2B1B-43B3-8758-88A12C45A99B}"/>
              </a:ext>
            </a:extLst>
          </p:cNvPr>
          <p:cNvSpPr txBox="1"/>
          <p:nvPr/>
        </p:nvSpPr>
        <p:spPr>
          <a:xfrm flipH="1">
            <a:off x="490981" y="3789768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PRODUTOS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667179D-09D4-4C0D-99A5-E3F4713D0FD0}"/>
              </a:ext>
            </a:extLst>
          </p:cNvPr>
          <p:cNvSpPr txBox="1"/>
          <p:nvPr/>
        </p:nvSpPr>
        <p:spPr>
          <a:xfrm>
            <a:off x="3067610" y="845323"/>
            <a:ext cx="1703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CALENDÁRIO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F294CE37-41F9-474D-8F41-788518A6640D}"/>
              </a:ext>
            </a:extLst>
          </p:cNvPr>
          <p:cNvSpPr/>
          <p:nvPr/>
        </p:nvSpPr>
        <p:spPr>
          <a:xfrm>
            <a:off x="2909150" y="5647319"/>
            <a:ext cx="1278538" cy="1022325"/>
          </a:xfrm>
          <a:prstGeom prst="roundRect">
            <a:avLst/>
          </a:prstGeom>
          <a:solidFill>
            <a:srgbClr val="D3C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 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PRODUTOS ENTREGUES</a:t>
            </a:r>
          </a:p>
        </p:txBody>
      </p:sp>
      <p:sp>
        <p:nvSpPr>
          <p:cNvPr id="58" name="Retângulo: Cantos Arredondados 57">
            <a:extLst>
              <a:ext uri="{FF2B5EF4-FFF2-40B4-BE49-F238E27FC236}">
                <a16:creationId xmlns:a16="http://schemas.microsoft.com/office/drawing/2014/main" id="{18E63F15-1A9C-4454-A0BC-C9162BCD9C25}"/>
              </a:ext>
            </a:extLst>
          </p:cNvPr>
          <p:cNvSpPr/>
          <p:nvPr/>
        </p:nvSpPr>
        <p:spPr>
          <a:xfrm>
            <a:off x="4360284" y="5655500"/>
            <a:ext cx="1278538" cy="1014144"/>
          </a:xfrm>
          <a:prstGeom prst="roundRect">
            <a:avLst/>
          </a:prstGeom>
          <a:solidFill>
            <a:srgbClr val="D3C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  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CLIENTES CAPTADOS </a:t>
            </a:r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1FCE5E1C-A858-440A-A7BA-092A57AEE555}"/>
              </a:ext>
            </a:extLst>
          </p:cNvPr>
          <p:cNvSpPr/>
          <p:nvPr/>
        </p:nvSpPr>
        <p:spPr>
          <a:xfrm>
            <a:off x="5811418" y="5658501"/>
            <a:ext cx="1477226" cy="1081637"/>
          </a:xfrm>
          <a:prstGeom prst="roundRect">
            <a:avLst/>
          </a:prstGeom>
          <a:solidFill>
            <a:srgbClr val="D3C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CONTEÚDOS PRODUZIDOS</a:t>
            </a:r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0094784C-1EA1-434B-B2E8-5610A0B4B9D5}"/>
              </a:ext>
            </a:extLst>
          </p:cNvPr>
          <p:cNvSpPr/>
          <p:nvPr/>
        </p:nvSpPr>
        <p:spPr>
          <a:xfrm>
            <a:off x="7461240" y="5661007"/>
            <a:ext cx="1477227" cy="1059876"/>
          </a:xfrm>
          <a:prstGeom prst="roundRect">
            <a:avLst/>
          </a:prstGeom>
          <a:solidFill>
            <a:srgbClr val="D3C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 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TELECONSULTAS REALIZADAS</a:t>
            </a:r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E09B9794-728C-400A-A091-544E80F30462}"/>
              </a:ext>
            </a:extLst>
          </p:cNvPr>
          <p:cNvSpPr/>
          <p:nvPr/>
        </p:nvSpPr>
        <p:spPr>
          <a:xfrm>
            <a:off x="9088089" y="5647318"/>
            <a:ext cx="1328119" cy="1071533"/>
          </a:xfrm>
          <a:prstGeom prst="roundRect">
            <a:avLst/>
          </a:prstGeom>
          <a:solidFill>
            <a:srgbClr val="D3C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R$ 150.000,00</a:t>
            </a:r>
          </a:p>
          <a:p>
            <a:pPr algn="ctr"/>
            <a:r>
              <a:rPr lang="pt-B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FATURADOS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929381C8-E91C-4A98-8E5B-A2D5D0406974}"/>
              </a:ext>
            </a:extLst>
          </p:cNvPr>
          <p:cNvSpPr/>
          <p:nvPr/>
        </p:nvSpPr>
        <p:spPr>
          <a:xfrm>
            <a:off x="10517412" y="6075786"/>
            <a:ext cx="1570051" cy="70654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Defina o período para análise de seus resultados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E5EDF16A-5909-49FD-9156-19A9DD29523D}"/>
              </a:ext>
            </a:extLst>
          </p:cNvPr>
          <p:cNvSpPr/>
          <p:nvPr/>
        </p:nvSpPr>
        <p:spPr>
          <a:xfrm>
            <a:off x="122461" y="1211272"/>
            <a:ext cx="2035221" cy="479263"/>
          </a:xfrm>
          <a:prstGeom prst="roundRec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PÁGINA INICIAL</a:t>
            </a:r>
          </a:p>
        </p:txBody>
      </p:sp>
      <p:pic>
        <p:nvPicPr>
          <p:cNvPr id="63" name="Gráfico 62" descr="Sino">
            <a:extLst>
              <a:ext uri="{FF2B5EF4-FFF2-40B4-BE49-F238E27FC236}">
                <a16:creationId xmlns:a16="http://schemas.microsoft.com/office/drawing/2014/main" id="{314A21E2-651E-4B38-B33D-655EDCADA4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93530" y="108737"/>
            <a:ext cx="479067" cy="47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63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Tela de fundo de papel amassado branco">
            <a:extLst>
              <a:ext uri="{FF2B5EF4-FFF2-40B4-BE49-F238E27FC236}">
                <a16:creationId xmlns:a16="http://schemas.microsoft.com/office/drawing/2014/main" id="{68082AE9-1C73-4927-880B-0A26AB254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3" b="8107"/>
          <a:stretch/>
        </p:blipFill>
        <p:spPr>
          <a:xfrm>
            <a:off x="16974" y="0"/>
            <a:ext cx="12191980" cy="6856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77BB8B9-6686-4001-9E6F-3D04D5EDA498}"/>
              </a:ext>
            </a:extLst>
          </p:cNvPr>
          <p:cNvSpPr/>
          <p:nvPr/>
        </p:nvSpPr>
        <p:spPr>
          <a:xfrm>
            <a:off x="16974" y="0"/>
            <a:ext cx="2555361" cy="6904500"/>
          </a:xfrm>
          <a:prstGeom prst="rect">
            <a:avLst/>
          </a:prstGeom>
          <a:solidFill>
            <a:srgbClr val="8F7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A15DC0F-20FD-4513-B4E6-28C9887E203E}"/>
              </a:ext>
            </a:extLst>
          </p:cNvPr>
          <p:cNvSpPr/>
          <p:nvPr/>
        </p:nvSpPr>
        <p:spPr>
          <a:xfrm>
            <a:off x="371060" y="-43333"/>
            <a:ext cx="1570819" cy="888656"/>
          </a:xfrm>
          <a:prstGeom prst="rect">
            <a:avLst/>
          </a:prstGeom>
          <a:solidFill>
            <a:srgbClr val="44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PVA DIGITAL</a:t>
            </a:r>
            <a:r>
              <a:rPr lang="pt-BR" dirty="0"/>
              <a:t>	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CAFC3DF-9C12-42A4-83C9-2BF3A1941E17}"/>
              </a:ext>
            </a:extLst>
          </p:cNvPr>
          <p:cNvSpPr txBox="1"/>
          <p:nvPr/>
        </p:nvSpPr>
        <p:spPr>
          <a:xfrm flipH="1">
            <a:off x="490981" y="2337518"/>
            <a:ext cx="1434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PENDÊNCIAS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5019B35-0133-4E5A-9D20-DA6F4A36E713}"/>
              </a:ext>
            </a:extLst>
          </p:cNvPr>
          <p:cNvSpPr txBox="1"/>
          <p:nvPr/>
        </p:nvSpPr>
        <p:spPr>
          <a:xfrm flipH="1">
            <a:off x="443197" y="2734801"/>
            <a:ext cx="1416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MENSAGENS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D0B336-F50E-4133-81F9-904BBE86DE12}"/>
              </a:ext>
            </a:extLst>
          </p:cNvPr>
          <p:cNvSpPr txBox="1"/>
          <p:nvPr/>
        </p:nvSpPr>
        <p:spPr>
          <a:xfrm flipH="1">
            <a:off x="498609" y="4736224"/>
            <a:ext cx="14169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RELATÓRIOS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C3DECED-9DE5-40B2-A858-7E276573F078}"/>
              </a:ext>
            </a:extLst>
          </p:cNvPr>
          <p:cNvSpPr txBox="1"/>
          <p:nvPr/>
        </p:nvSpPr>
        <p:spPr>
          <a:xfrm flipH="1">
            <a:off x="602931" y="6181550"/>
            <a:ext cx="1871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MINHA CONTA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5813E5F-F8A4-451E-ABDD-9C9845C28633}"/>
              </a:ext>
            </a:extLst>
          </p:cNvPr>
          <p:cNvSpPr txBox="1"/>
          <p:nvPr/>
        </p:nvSpPr>
        <p:spPr>
          <a:xfrm flipH="1">
            <a:off x="477028" y="5183388"/>
            <a:ext cx="1548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CONTEÚDOS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5419E89-367E-4387-8E5F-B1F067C8C1B0}"/>
              </a:ext>
            </a:extLst>
          </p:cNvPr>
          <p:cNvSpPr txBox="1"/>
          <p:nvPr/>
        </p:nvSpPr>
        <p:spPr>
          <a:xfrm flipH="1">
            <a:off x="318448" y="3264605"/>
            <a:ext cx="199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TELECONSULTAS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A5BE310-5618-4197-BDB8-30E93D6E5935}"/>
              </a:ext>
            </a:extLst>
          </p:cNvPr>
          <p:cNvSpPr/>
          <p:nvPr/>
        </p:nvSpPr>
        <p:spPr>
          <a:xfrm>
            <a:off x="2547105" y="0"/>
            <a:ext cx="9644895" cy="706543"/>
          </a:xfrm>
          <a:prstGeom prst="roundRect">
            <a:avLst/>
          </a:prstGeom>
          <a:solidFill>
            <a:srgbClr val="817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PVA DIGITAL  &gt;  Clientes &gt; Agência X &gt; Detalhes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32F6306-BB10-42E6-BFD0-44193D7820B8}"/>
              </a:ext>
            </a:extLst>
          </p:cNvPr>
          <p:cNvSpPr/>
          <p:nvPr/>
        </p:nvSpPr>
        <p:spPr>
          <a:xfrm>
            <a:off x="7525992" y="117861"/>
            <a:ext cx="2888974" cy="39866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Procurar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259AA0E-B04E-4898-A529-58A2AFA01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22274" y="132119"/>
            <a:ext cx="398666" cy="398666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BF0DE156-366B-4B56-80F6-439ACFD48085}"/>
              </a:ext>
            </a:extLst>
          </p:cNvPr>
          <p:cNvSpPr txBox="1"/>
          <p:nvPr/>
        </p:nvSpPr>
        <p:spPr>
          <a:xfrm flipH="1">
            <a:off x="361501" y="1401097"/>
            <a:ext cx="1504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PÁGINA</a:t>
            </a:r>
            <a:r>
              <a:rPr lang="pt-BR" sz="1400" dirty="0"/>
              <a:t> </a:t>
            </a:r>
            <a:r>
              <a:rPr lang="pt-BR" sz="1600" dirty="0"/>
              <a:t>INICIAL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D384107-8A84-47F5-B542-7197892CFEE8}"/>
              </a:ext>
            </a:extLst>
          </p:cNvPr>
          <p:cNvSpPr txBox="1"/>
          <p:nvPr/>
        </p:nvSpPr>
        <p:spPr>
          <a:xfrm flipH="1">
            <a:off x="361501" y="4289060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DUE DILIGENCE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AF39789-1E8E-4E8E-AAC8-5AF0F6481574}"/>
              </a:ext>
            </a:extLst>
          </p:cNvPr>
          <p:cNvSpPr txBox="1"/>
          <p:nvPr/>
        </p:nvSpPr>
        <p:spPr>
          <a:xfrm flipH="1">
            <a:off x="82726" y="5683887"/>
            <a:ext cx="2248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PLANO DE NEGÓCIO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7545BC2-2B1B-43B3-8758-88A12C45A99B}"/>
              </a:ext>
            </a:extLst>
          </p:cNvPr>
          <p:cNvSpPr txBox="1"/>
          <p:nvPr/>
        </p:nvSpPr>
        <p:spPr>
          <a:xfrm flipH="1">
            <a:off x="490981" y="3789768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PRODUTOS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029F8574-8355-4737-8286-2DD0B87B3EB1}"/>
              </a:ext>
            </a:extLst>
          </p:cNvPr>
          <p:cNvSpPr/>
          <p:nvPr/>
        </p:nvSpPr>
        <p:spPr>
          <a:xfrm>
            <a:off x="161450" y="1757962"/>
            <a:ext cx="2035221" cy="479263"/>
          </a:xfrm>
          <a:prstGeom prst="roundRec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CLIENTE</a:t>
            </a:r>
          </a:p>
        </p:txBody>
      </p:sp>
      <p:pic>
        <p:nvPicPr>
          <p:cNvPr id="28" name="Gráfico 27" descr="Sino">
            <a:extLst>
              <a:ext uri="{FF2B5EF4-FFF2-40B4-BE49-F238E27FC236}">
                <a16:creationId xmlns:a16="http://schemas.microsoft.com/office/drawing/2014/main" id="{4CC10112-1F3D-46CF-952C-4305694FC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54224" y="88875"/>
            <a:ext cx="528792" cy="528792"/>
          </a:xfrm>
          <a:prstGeom prst="rect">
            <a:avLst/>
          </a:prstGeom>
        </p:spPr>
      </p:pic>
      <p:pic>
        <p:nvPicPr>
          <p:cNvPr id="31" name="Gráfico 30" descr="Acento Circunflexo para Baixo">
            <a:extLst>
              <a:ext uri="{FF2B5EF4-FFF2-40B4-BE49-F238E27FC236}">
                <a16:creationId xmlns:a16="http://schemas.microsoft.com/office/drawing/2014/main" id="{BCA51DB8-78E1-4C52-9CB3-DCC572462A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52236" y="2145651"/>
            <a:ext cx="457200" cy="457200"/>
          </a:xfrm>
          <a:prstGeom prst="rect">
            <a:avLst/>
          </a:prstGeom>
        </p:spPr>
      </p:pic>
      <p:sp>
        <p:nvSpPr>
          <p:cNvPr id="22" name="Retângulo: Cantos Arredondados 14">
            <a:extLst>
              <a:ext uri="{FF2B5EF4-FFF2-40B4-BE49-F238E27FC236}">
                <a16:creationId xmlns:a16="http://schemas.microsoft.com/office/drawing/2014/main" id="{96D92612-CBD8-4628-AC69-05F5ED1DE738}"/>
              </a:ext>
            </a:extLst>
          </p:cNvPr>
          <p:cNvSpPr/>
          <p:nvPr/>
        </p:nvSpPr>
        <p:spPr>
          <a:xfrm>
            <a:off x="2572335" y="706542"/>
            <a:ext cx="9619665" cy="5557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i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AGÊNCIA DE PUBLICIDADE X LTDA. ME</a:t>
            </a:r>
            <a:endParaRPr lang="pt-BR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281DCAA2-300F-4005-A823-EAFA0C3624D0}"/>
              </a:ext>
            </a:extLst>
          </p:cNvPr>
          <p:cNvSpPr/>
          <p:nvPr/>
        </p:nvSpPr>
        <p:spPr>
          <a:xfrm>
            <a:off x="8449994" y="1373692"/>
            <a:ext cx="3742006" cy="17699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1A3BDF7-9130-486D-9C86-8D352CAC98A5}"/>
              </a:ext>
            </a:extLst>
          </p:cNvPr>
          <p:cNvSpPr/>
          <p:nvPr/>
        </p:nvSpPr>
        <p:spPr>
          <a:xfrm>
            <a:off x="8449994" y="2734800"/>
            <a:ext cx="3742006" cy="40881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Enviar mensagem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3E4240-B7ED-4A6B-87DC-9FCCCD96FC78}"/>
              </a:ext>
            </a:extLst>
          </p:cNvPr>
          <p:cNvSpPr txBox="1"/>
          <p:nvPr/>
        </p:nvSpPr>
        <p:spPr>
          <a:xfrm>
            <a:off x="8465420" y="1519317"/>
            <a:ext cx="236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Digite sua mensagem...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097156C-4F63-46B4-A773-4ED87C2D96C2}"/>
              </a:ext>
            </a:extLst>
          </p:cNvPr>
          <p:cNvSpPr/>
          <p:nvPr/>
        </p:nvSpPr>
        <p:spPr>
          <a:xfrm>
            <a:off x="8449994" y="3618136"/>
            <a:ext cx="372658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Recebido 23.11.2020 – </a:t>
            </a:r>
            <a:r>
              <a:rPr lang="pt-BR" sz="1800" dirty="0"/>
              <a:t>Dr. Favor me posicionar do contrato de trabalho que pedi </a:t>
            </a:r>
            <a:r>
              <a:rPr lang="pt-BR" dirty="0"/>
              <a:t>...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51B014E-D3C4-4D6F-9C6C-7412F1C34272}"/>
              </a:ext>
            </a:extLst>
          </p:cNvPr>
          <p:cNvSpPr/>
          <p:nvPr/>
        </p:nvSpPr>
        <p:spPr>
          <a:xfrm>
            <a:off x="8482374" y="3184970"/>
            <a:ext cx="3726580" cy="3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ÚLTIMAS MENSAGENS</a:t>
            </a:r>
          </a:p>
        </p:txBody>
      </p:sp>
      <p:sp>
        <p:nvSpPr>
          <p:cNvPr id="30" name="Retângulo: Cantos Arredondados 14">
            <a:extLst>
              <a:ext uri="{FF2B5EF4-FFF2-40B4-BE49-F238E27FC236}">
                <a16:creationId xmlns:a16="http://schemas.microsoft.com/office/drawing/2014/main" id="{51B9F9DE-FFA3-4F4B-9C59-198A7124FB76}"/>
              </a:ext>
            </a:extLst>
          </p:cNvPr>
          <p:cNvSpPr/>
          <p:nvPr/>
        </p:nvSpPr>
        <p:spPr>
          <a:xfrm>
            <a:off x="8442281" y="4541310"/>
            <a:ext cx="3742006" cy="94299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Enviado 18.11.2020 – Prezado, sua solicitação de contrato foi feita ,em breve ...</a:t>
            </a:r>
          </a:p>
        </p:txBody>
      </p:sp>
      <p:sp>
        <p:nvSpPr>
          <p:cNvPr id="32" name="Retângulo: Cantos Arredondados 14">
            <a:extLst>
              <a:ext uri="{FF2B5EF4-FFF2-40B4-BE49-F238E27FC236}">
                <a16:creationId xmlns:a16="http://schemas.microsoft.com/office/drawing/2014/main" id="{FFD7E1D7-B6AC-40B1-ADE8-05E55BD71A30}"/>
              </a:ext>
            </a:extLst>
          </p:cNvPr>
          <p:cNvSpPr/>
          <p:nvPr/>
        </p:nvSpPr>
        <p:spPr>
          <a:xfrm>
            <a:off x="8433020" y="5519320"/>
            <a:ext cx="3742006" cy="936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Recebido 10.11.2020 –.. Dr, devo comprar o contrato em breve como foi dito ... 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BD8B7AFF-1268-4876-BC1C-C08F1E10762D}"/>
              </a:ext>
            </a:extLst>
          </p:cNvPr>
          <p:cNvSpPr/>
          <p:nvPr/>
        </p:nvSpPr>
        <p:spPr>
          <a:xfrm>
            <a:off x="2787572" y="1472899"/>
            <a:ext cx="3308428" cy="644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DADOS DO CLIENTE 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E3B31C07-9EFE-42B2-9436-41E44628B229}"/>
              </a:ext>
            </a:extLst>
          </p:cNvPr>
          <p:cNvSpPr txBox="1"/>
          <p:nvPr/>
        </p:nvSpPr>
        <p:spPr>
          <a:xfrm>
            <a:off x="2797214" y="2237225"/>
            <a:ext cx="6228520" cy="4570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/>
              <a:t>E-MAILS PARA CONTATO: </a:t>
            </a:r>
          </a:p>
          <a:p>
            <a:pPr>
              <a:spcAft>
                <a:spcPts val="600"/>
              </a:spcAft>
            </a:pPr>
            <a:r>
              <a:rPr lang="pt-BR" sz="1600" b="1" dirty="0"/>
              <a:t>PRINCIPAL CONTATO DA EMPRESA (NOME E TELEFONE):</a:t>
            </a:r>
          </a:p>
          <a:p>
            <a:pPr>
              <a:spcAft>
                <a:spcPts val="600"/>
              </a:spcAft>
            </a:pPr>
            <a:r>
              <a:rPr lang="pt-BR" sz="1600" b="1" dirty="0"/>
              <a:t>REGIME TRIBUTÁRIO:</a:t>
            </a:r>
          </a:p>
          <a:p>
            <a:pPr>
              <a:spcAft>
                <a:spcPts val="600"/>
              </a:spcAft>
            </a:pPr>
            <a:r>
              <a:rPr lang="pt-BR" sz="1600" b="1" dirty="0"/>
              <a:t>FATURAMENTO:</a:t>
            </a:r>
          </a:p>
          <a:p>
            <a:pPr>
              <a:spcAft>
                <a:spcPts val="600"/>
              </a:spcAft>
            </a:pPr>
            <a:r>
              <a:rPr lang="pt-BR" sz="1600" b="1" dirty="0"/>
              <a:t>NÚMERO DE FILIAIS: 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highlight>
                  <a:srgbClr val="FFFF00"/>
                </a:highlight>
              </a:rPr>
              <a:t>NOME FANTASIA FILIAL 1: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highlight>
                  <a:srgbClr val="FFFF00"/>
                </a:highlight>
              </a:rPr>
              <a:t>CNPJ FILIAL 1: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highlight>
                  <a:srgbClr val="FFFF00"/>
                </a:highlight>
              </a:rPr>
              <a:t>ENDEREÇO FILIAL 1: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highlight>
                  <a:srgbClr val="FFFF00"/>
                </a:highlight>
              </a:rPr>
              <a:t>NÚMERO DE FUNCIONÁRIOS FILIAL 1: 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highlight>
                  <a:srgbClr val="FFFF00"/>
                </a:highlight>
              </a:rPr>
              <a:t>CONTATO FILIAL 1 (NOME E TELEFONE):</a:t>
            </a:r>
          </a:p>
          <a:p>
            <a:pPr>
              <a:spcAft>
                <a:spcPts val="600"/>
              </a:spcAft>
            </a:pPr>
            <a:r>
              <a:rPr lang="pt-BR" sz="1600" b="1" dirty="0"/>
              <a:t>NÚMERO DE SÓCIOS:</a:t>
            </a:r>
          </a:p>
          <a:p>
            <a:pPr>
              <a:spcAft>
                <a:spcPts val="600"/>
              </a:spcAft>
            </a:pPr>
            <a:r>
              <a:rPr lang="pt-BR" sz="1600" b="1" dirty="0"/>
              <a:t>NOME DOS SÓCIOS:</a:t>
            </a:r>
          </a:p>
          <a:p>
            <a:pPr>
              <a:spcAft>
                <a:spcPts val="600"/>
              </a:spcAft>
            </a:pPr>
            <a:r>
              <a:rPr lang="pt-BR" sz="1600" b="1" dirty="0"/>
              <a:t>OBSERVAÇÕES: </a:t>
            </a:r>
          </a:p>
          <a:p>
            <a:pPr>
              <a:spcAft>
                <a:spcPts val="600"/>
              </a:spcAft>
            </a:pP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3083463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Tela de fundo de papel amassado branco">
            <a:extLst>
              <a:ext uri="{FF2B5EF4-FFF2-40B4-BE49-F238E27FC236}">
                <a16:creationId xmlns:a16="http://schemas.microsoft.com/office/drawing/2014/main" id="{68082AE9-1C73-4927-880B-0A26AB254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3" b="8107"/>
          <a:stretch/>
        </p:blipFill>
        <p:spPr>
          <a:xfrm>
            <a:off x="16974" y="0"/>
            <a:ext cx="12191980" cy="6856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77BB8B9-6686-4001-9E6F-3D04D5EDA498}"/>
              </a:ext>
            </a:extLst>
          </p:cNvPr>
          <p:cNvSpPr/>
          <p:nvPr/>
        </p:nvSpPr>
        <p:spPr>
          <a:xfrm>
            <a:off x="16974" y="0"/>
            <a:ext cx="2555361" cy="6904500"/>
          </a:xfrm>
          <a:prstGeom prst="rect">
            <a:avLst/>
          </a:prstGeom>
          <a:solidFill>
            <a:srgbClr val="8F7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A15DC0F-20FD-4513-B4E6-28C9887E203E}"/>
              </a:ext>
            </a:extLst>
          </p:cNvPr>
          <p:cNvSpPr/>
          <p:nvPr/>
        </p:nvSpPr>
        <p:spPr>
          <a:xfrm>
            <a:off x="371060" y="-43333"/>
            <a:ext cx="1570819" cy="888656"/>
          </a:xfrm>
          <a:prstGeom prst="rect">
            <a:avLst/>
          </a:prstGeom>
          <a:solidFill>
            <a:srgbClr val="44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PVA DIGITAL</a:t>
            </a:r>
            <a:r>
              <a:rPr lang="pt-BR" dirty="0"/>
              <a:t>	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CAFC3DF-9C12-42A4-83C9-2BF3A1941E17}"/>
              </a:ext>
            </a:extLst>
          </p:cNvPr>
          <p:cNvSpPr txBox="1"/>
          <p:nvPr/>
        </p:nvSpPr>
        <p:spPr>
          <a:xfrm flipH="1">
            <a:off x="490981" y="2337518"/>
            <a:ext cx="1434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PENDÊNCIAS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5019B35-0133-4E5A-9D20-DA6F4A36E713}"/>
              </a:ext>
            </a:extLst>
          </p:cNvPr>
          <p:cNvSpPr txBox="1"/>
          <p:nvPr/>
        </p:nvSpPr>
        <p:spPr>
          <a:xfrm flipH="1">
            <a:off x="443197" y="2734801"/>
            <a:ext cx="1416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MENSAGENS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D0B336-F50E-4133-81F9-904BBE86DE12}"/>
              </a:ext>
            </a:extLst>
          </p:cNvPr>
          <p:cNvSpPr txBox="1"/>
          <p:nvPr/>
        </p:nvSpPr>
        <p:spPr>
          <a:xfrm flipH="1">
            <a:off x="498609" y="4736224"/>
            <a:ext cx="14169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RELATÓRIOS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C3DECED-9DE5-40B2-A858-7E276573F078}"/>
              </a:ext>
            </a:extLst>
          </p:cNvPr>
          <p:cNvSpPr txBox="1"/>
          <p:nvPr/>
        </p:nvSpPr>
        <p:spPr>
          <a:xfrm flipH="1">
            <a:off x="602931" y="6181550"/>
            <a:ext cx="1871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MINHA CONTA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5813E5F-F8A4-451E-ABDD-9C9845C28633}"/>
              </a:ext>
            </a:extLst>
          </p:cNvPr>
          <p:cNvSpPr txBox="1"/>
          <p:nvPr/>
        </p:nvSpPr>
        <p:spPr>
          <a:xfrm flipH="1">
            <a:off x="477028" y="5183388"/>
            <a:ext cx="1548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CONTEÚDOS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5419E89-367E-4387-8E5F-B1F067C8C1B0}"/>
              </a:ext>
            </a:extLst>
          </p:cNvPr>
          <p:cNvSpPr txBox="1"/>
          <p:nvPr/>
        </p:nvSpPr>
        <p:spPr>
          <a:xfrm flipH="1">
            <a:off x="318448" y="3264605"/>
            <a:ext cx="199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TELECONSULTAS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A5BE310-5618-4197-BDB8-30E93D6E5935}"/>
              </a:ext>
            </a:extLst>
          </p:cNvPr>
          <p:cNvSpPr/>
          <p:nvPr/>
        </p:nvSpPr>
        <p:spPr>
          <a:xfrm>
            <a:off x="2547105" y="0"/>
            <a:ext cx="9644895" cy="706543"/>
          </a:xfrm>
          <a:prstGeom prst="roundRect">
            <a:avLst/>
          </a:prstGeom>
          <a:solidFill>
            <a:srgbClr val="817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PVA DIGITAL  &gt;  Clientes &gt; Agência X &gt; Detalhes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32F6306-BB10-42E6-BFD0-44193D7820B8}"/>
              </a:ext>
            </a:extLst>
          </p:cNvPr>
          <p:cNvSpPr/>
          <p:nvPr/>
        </p:nvSpPr>
        <p:spPr>
          <a:xfrm>
            <a:off x="7525992" y="117861"/>
            <a:ext cx="2888974" cy="39866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Procurar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259AA0E-B04E-4898-A529-58A2AFA01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22274" y="132119"/>
            <a:ext cx="398666" cy="398666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BF0DE156-366B-4B56-80F6-439ACFD48085}"/>
              </a:ext>
            </a:extLst>
          </p:cNvPr>
          <p:cNvSpPr txBox="1"/>
          <p:nvPr/>
        </p:nvSpPr>
        <p:spPr>
          <a:xfrm flipH="1">
            <a:off x="361501" y="1401097"/>
            <a:ext cx="1504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PÁGINA</a:t>
            </a:r>
            <a:r>
              <a:rPr lang="pt-BR" sz="1400" dirty="0"/>
              <a:t> </a:t>
            </a:r>
            <a:r>
              <a:rPr lang="pt-BR" sz="1600" dirty="0"/>
              <a:t>INICIAL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D384107-8A84-47F5-B542-7197892CFEE8}"/>
              </a:ext>
            </a:extLst>
          </p:cNvPr>
          <p:cNvSpPr txBox="1"/>
          <p:nvPr/>
        </p:nvSpPr>
        <p:spPr>
          <a:xfrm flipH="1">
            <a:off x="361501" y="4289060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DUE DILIGENCE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AF39789-1E8E-4E8E-AAC8-5AF0F6481574}"/>
              </a:ext>
            </a:extLst>
          </p:cNvPr>
          <p:cNvSpPr txBox="1"/>
          <p:nvPr/>
        </p:nvSpPr>
        <p:spPr>
          <a:xfrm flipH="1">
            <a:off x="82726" y="5683887"/>
            <a:ext cx="2248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PLANO DE NEGÓCIO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7545BC2-2B1B-43B3-8758-88A12C45A99B}"/>
              </a:ext>
            </a:extLst>
          </p:cNvPr>
          <p:cNvSpPr txBox="1"/>
          <p:nvPr/>
        </p:nvSpPr>
        <p:spPr>
          <a:xfrm flipH="1">
            <a:off x="490981" y="3789768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PRODUTOS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029F8574-8355-4737-8286-2DD0B87B3EB1}"/>
              </a:ext>
            </a:extLst>
          </p:cNvPr>
          <p:cNvSpPr/>
          <p:nvPr/>
        </p:nvSpPr>
        <p:spPr>
          <a:xfrm>
            <a:off x="161450" y="1757962"/>
            <a:ext cx="2035221" cy="479263"/>
          </a:xfrm>
          <a:prstGeom prst="roundRec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CLIENTE</a:t>
            </a:r>
          </a:p>
        </p:txBody>
      </p:sp>
      <p:pic>
        <p:nvPicPr>
          <p:cNvPr id="28" name="Gráfico 27" descr="Sino">
            <a:extLst>
              <a:ext uri="{FF2B5EF4-FFF2-40B4-BE49-F238E27FC236}">
                <a16:creationId xmlns:a16="http://schemas.microsoft.com/office/drawing/2014/main" id="{4CC10112-1F3D-46CF-952C-4305694FC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54224" y="88875"/>
            <a:ext cx="528792" cy="528792"/>
          </a:xfrm>
          <a:prstGeom prst="rect">
            <a:avLst/>
          </a:prstGeom>
        </p:spPr>
      </p:pic>
      <p:pic>
        <p:nvPicPr>
          <p:cNvPr id="31" name="Gráfico 30" descr="Acento Circunflexo para Baixo">
            <a:extLst>
              <a:ext uri="{FF2B5EF4-FFF2-40B4-BE49-F238E27FC236}">
                <a16:creationId xmlns:a16="http://schemas.microsoft.com/office/drawing/2014/main" id="{BCA51DB8-78E1-4C52-9CB3-DCC572462A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52236" y="2145651"/>
            <a:ext cx="457200" cy="457200"/>
          </a:xfrm>
          <a:prstGeom prst="rect">
            <a:avLst/>
          </a:prstGeom>
        </p:spPr>
      </p:pic>
      <p:sp>
        <p:nvSpPr>
          <p:cNvPr id="22" name="Retângulo: Cantos Arredondados 14">
            <a:extLst>
              <a:ext uri="{FF2B5EF4-FFF2-40B4-BE49-F238E27FC236}">
                <a16:creationId xmlns:a16="http://schemas.microsoft.com/office/drawing/2014/main" id="{96D92612-CBD8-4628-AC69-05F5ED1DE738}"/>
              </a:ext>
            </a:extLst>
          </p:cNvPr>
          <p:cNvSpPr/>
          <p:nvPr/>
        </p:nvSpPr>
        <p:spPr>
          <a:xfrm>
            <a:off x="2572335" y="706542"/>
            <a:ext cx="9619665" cy="5557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i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AGÊNCIA DE PUBLICIDADE X LTDA. ME</a:t>
            </a:r>
            <a:endParaRPr lang="pt-BR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281DCAA2-300F-4005-A823-EAFA0C3624D0}"/>
              </a:ext>
            </a:extLst>
          </p:cNvPr>
          <p:cNvSpPr/>
          <p:nvPr/>
        </p:nvSpPr>
        <p:spPr>
          <a:xfrm>
            <a:off x="8449994" y="1373692"/>
            <a:ext cx="3742006" cy="17699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1A3BDF7-9130-486D-9C86-8D352CAC98A5}"/>
              </a:ext>
            </a:extLst>
          </p:cNvPr>
          <p:cNvSpPr/>
          <p:nvPr/>
        </p:nvSpPr>
        <p:spPr>
          <a:xfrm>
            <a:off x="8449994" y="2734800"/>
            <a:ext cx="3742006" cy="40881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Enviar mensagem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3E4240-B7ED-4A6B-87DC-9FCCCD96FC78}"/>
              </a:ext>
            </a:extLst>
          </p:cNvPr>
          <p:cNvSpPr txBox="1"/>
          <p:nvPr/>
        </p:nvSpPr>
        <p:spPr>
          <a:xfrm>
            <a:off x="8465420" y="1519317"/>
            <a:ext cx="236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Digite sua mensagem...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097156C-4F63-46B4-A773-4ED87C2D96C2}"/>
              </a:ext>
            </a:extLst>
          </p:cNvPr>
          <p:cNvSpPr/>
          <p:nvPr/>
        </p:nvSpPr>
        <p:spPr>
          <a:xfrm>
            <a:off x="8449994" y="3618136"/>
            <a:ext cx="372658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Recebido 23.11.2020 – </a:t>
            </a:r>
            <a:r>
              <a:rPr lang="pt-BR" sz="1800" dirty="0"/>
              <a:t>Dr. Favor me posicionar do contrato de trabalho que pedi </a:t>
            </a:r>
            <a:r>
              <a:rPr lang="pt-BR" dirty="0"/>
              <a:t>...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51B014E-D3C4-4D6F-9C6C-7412F1C34272}"/>
              </a:ext>
            </a:extLst>
          </p:cNvPr>
          <p:cNvSpPr/>
          <p:nvPr/>
        </p:nvSpPr>
        <p:spPr>
          <a:xfrm>
            <a:off x="8482374" y="3184970"/>
            <a:ext cx="3726580" cy="3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ÚLTIMAS MENSAGENS</a:t>
            </a:r>
          </a:p>
        </p:txBody>
      </p:sp>
      <p:sp>
        <p:nvSpPr>
          <p:cNvPr id="30" name="Retângulo: Cantos Arredondados 14">
            <a:extLst>
              <a:ext uri="{FF2B5EF4-FFF2-40B4-BE49-F238E27FC236}">
                <a16:creationId xmlns:a16="http://schemas.microsoft.com/office/drawing/2014/main" id="{51B9F9DE-FFA3-4F4B-9C59-198A7124FB76}"/>
              </a:ext>
            </a:extLst>
          </p:cNvPr>
          <p:cNvSpPr/>
          <p:nvPr/>
        </p:nvSpPr>
        <p:spPr>
          <a:xfrm>
            <a:off x="8442281" y="4541310"/>
            <a:ext cx="3742006" cy="94299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Enviado 18.11.2020 – Prezado, sua solicitação de contrato foi feita ,em breve ...</a:t>
            </a:r>
          </a:p>
        </p:txBody>
      </p:sp>
      <p:sp>
        <p:nvSpPr>
          <p:cNvPr id="32" name="Retângulo: Cantos Arredondados 14">
            <a:extLst>
              <a:ext uri="{FF2B5EF4-FFF2-40B4-BE49-F238E27FC236}">
                <a16:creationId xmlns:a16="http://schemas.microsoft.com/office/drawing/2014/main" id="{FFD7E1D7-B6AC-40B1-ADE8-05E55BD71A30}"/>
              </a:ext>
            </a:extLst>
          </p:cNvPr>
          <p:cNvSpPr/>
          <p:nvPr/>
        </p:nvSpPr>
        <p:spPr>
          <a:xfrm>
            <a:off x="8433020" y="5519320"/>
            <a:ext cx="3742006" cy="936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Recebido 10.11.2020 –.. Dr, devo comprar o contrato em breve como foi dito ... 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BD8B7AFF-1268-4876-BC1C-C08F1E10762D}"/>
              </a:ext>
            </a:extLst>
          </p:cNvPr>
          <p:cNvSpPr/>
          <p:nvPr/>
        </p:nvSpPr>
        <p:spPr>
          <a:xfrm>
            <a:off x="2741404" y="3349833"/>
            <a:ext cx="5430210" cy="644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PRODUTOS EM ANDAMENTOS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A00F17B2-B8F6-404C-BFBA-046DF3CE09DD}"/>
              </a:ext>
            </a:extLst>
          </p:cNvPr>
          <p:cNvSpPr/>
          <p:nvPr/>
        </p:nvSpPr>
        <p:spPr>
          <a:xfrm>
            <a:off x="2757382" y="4042282"/>
            <a:ext cx="5393080" cy="644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PRODUTOS ADQUIRIDOS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D2A12B31-2157-4A0A-8572-9D07D409813B}"/>
              </a:ext>
            </a:extLst>
          </p:cNvPr>
          <p:cNvSpPr/>
          <p:nvPr/>
        </p:nvSpPr>
        <p:spPr>
          <a:xfrm>
            <a:off x="2765859" y="5465762"/>
            <a:ext cx="5388588" cy="644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INFORMAÇÕES FINANCEIRAS</a:t>
            </a: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3DC66F6F-320C-41BE-BF94-1BDCDEBB7CDD}"/>
              </a:ext>
            </a:extLst>
          </p:cNvPr>
          <p:cNvSpPr/>
          <p:nvPr/>
        </p:nvSpPr>
        <p:spPr>
          <a:xfrm>
            <a:off x="2757382" y="4752336"/>
            <a:ext cx="5388588" cy="644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DADOS DO CLIENTE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4E889CD7-4974-445C-BCB6-C02E959D58D9}"/>
              </a:ext>
            </a:extLst>
          </p:cNvPr>
          <p:cNvSpPr/>
          <p:nvPr/>
        </p:nvSpPr>
        <p:spPr>
          <a:xfrm>
            <a:off x="2757382" y="1444486"/>
            <a:ext cx="5388588" cy="318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PRÓXIMOS COMPROMISSOS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AA212E7B-F886-4E79-AB46-5011B7B166A2}"/>
              </a:ext>
            </a:extLst>
          </p:cNvPr>
          <p:cNvSpPr/>
          <p:nvPr/>
        </p:nvSpPr>
        <p:spPr>
          <a:xfrm>
            <a:off x="2757382" y="1888649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28.11.2020 - </a:t>
            </a:r>
            <a:r>
              <a:rPr lang="pt-BR" dirty="0" err="1"/>
              <a:t>Teleconsulta</a:t>
            </a:r>
            <a:r>
              <a:rPr lang="pt-BR" dirty="0"/>
              <a:t> – 9:00 – Lucas Picceli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2ED0A72-9595-4DBF-B525-D73EFF37BB5C}"/>
              </a:ext>
            </a:extLst>
          </p:cNvPr>
          <p:cNvSpPr/>
          <p:nvPr/>
        </p:nvSpPr>
        <p:spPr>
          <a:xfrm>
            <a:off x="2765859" y="2347378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05.12.2020 </a:t>
            </a:r>
            <a:r>
              <a:rPr lang="pt-BR" dirty="0"/>
              <a:t>– Produto – Contrato de Lo... – Lucas Picceli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902355D3-51A8-4BC4-8898-DB3F4E57A956}"/>
              </a:ext>
            </a:extLst>
          </p:cNvPr>
          <p:cNvSpPr/>
          <p:nvPr/>
        </p:nvSpPr>
        <p:spPr>
          <a:xfrm>
            <a:off x="2757382" y="2794533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15.12.2020 </a:t>
            </a:r>
            <a:r>
              <a:rPr lang="pt-BR" dirty="0"/>
              <a:t>– Produto – Notificação RF – Felipe Amaral</a:t>
            </a:r>
          </a:p>
        </p:txBody>
      </p:sp>
    </p:spTree>
    <p:extLst>
      <p:ext uri="{BB962C8B-B14F-4D97-AF65-F5344CB8AC3E}">
        <p14:creationId xmlns:p14="http://schemas.microsoft.com/office/powerpoint/2010/main" val="3707229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Tela de fundo de papel amassado branco">
            <a:extLst>
              <a:ext uri="{FF2B5EF4-FFF2-40B4-BE49-F238E27FC236}">
                <a16:creationId xmlns:a16="http://schemas.microsoft.com/office/drawing/2014/main" id="{68082AE9-1C73-4927-880B-0A26AB254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3" b="8107"/>
          <a:stretch/>
        </p:blipFill>
        <p:spPr>
          <a:xfrm>
            <a:off x="16974" y="0"/>
            <a:ext cx="12191980" cy="6856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77BB8B9-6686-4001-9E6F-3D04D5EDA498}"/>
              </a:ext>
            </a:extLst>
          </p:cNvPr>
          <p:cNvSpPr/>
          <p:nvPr/>
        </p:nvSpPr>
        <p:spPr>
          <a:xfrm>
            <a:off x="16974" y="0"/>
            <a:ext cx="2555361" cy="6904500"/>
          </a:xfrm>
          <a:prstGeom prst="rect">
            <a:avLst/>
          </a:prstGeom>
          <a:solidFill>
            <a:srgbClr val="8F7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A15DC0F-20FD-4513-B4E6-28C9887E203E}"/>
              </a:ext>
            </a:extLst>
          </p:cNvPr>
          <p:cNvSpPr/>
          <p:nvPr/>
        </p:nvSpPr>
        <p:spPr>
          <a:xfrm>
            <a:off x="371060" y="-43333"/>
            <a:ext cx="1570819" cy="888656"/>
          </a:xfrm>
          <a:prstGeom prst="rect">
            <a:avLst/>
          </a:prstGeom>
          <a:solidFill>
            <a:srgbClr val="44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PVA DIGITAL</a:t>
            </a:r>
            <a:r>
              <a:rPr lang="pt-BR" dirty="0"/>
              <a:t>	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CAFC3DF-9C12-42A4-83C9-2BF3A1941E17}"/>
              </a:ext>
            </a:extLst>
          </p:cNvPr>
          <p:cNvSpPr txBox="1"/>
          <p:nvPr/>
        </p:nvSpPr>
        <p:spPr>
          <a:xfrm flipH="1">
            <a:off x="490981" y="2337518"/>
            <a:ext cx="1434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PENDÊNCIAS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5019B35-0133-4E5A-9D20-DA6F4A36E713}"/>
              </a:ext>
            </a:extLst>
          </p:cNvPr>
          <p:cNvSpPr txBox="1"/>
          <p:nvPr/>
        </p:nvSpPr>
        <p:spPr>
          <a:xfrm flipH="1">
            <a:off x="443197" y="2734801"/>
            <a:ext cx="1416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MENSAGENS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D0B336-F50E-4133-81F9-904BBE86DE12}"/>
              </a:ext>
            </a:extLst>
          </p:cNvPr>
          <p:cNvSpPr txBox="1"/>
          <p:nvPr/>
        </p:nvSpPr>
        <p:spPr>
          <a:xfrm flipH="1">
            <a:off x="498609" y="4736224"/>
            <a:ext cx="14169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RELATÓRIOS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C3DECED-9DE5-40B2-A858-7E276573F078}"/>
              </a:ext>
            </a:extLst>
          </p:cNvPr>
          <p:cNvSpPr txBox="1"/>
          <p:nvPr/>
        </p:nvSpPr>
        <p:spPr>
          <a:xfrm flipH="1">
            <a:off x="602931" y="6181550"/>
            <a:ext cx="1871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MINHA CONTA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5813E5F-F8A4-451E-ABDD-9C9845C28633}"/>
              </a:ext>
            </a:extLst>
          </p:cNvPr>
          <p:cNvSpPr txBox="1"/>
          <p:nvPr/>
        </p:nvSpPr>
        <p:spPr>
          <a:xfrm flipH="1">
            <a:off x="477028" y="5183388"/>
            <a:ext cx="1548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CONTEÚDOS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5419E89-367E-4387-8E5F-B1F067C8C1B0}"/>
              </a:ext>
            </a:extLst>
          </p:cNvPr>
          <p:cNvSpPr txBox="1"/>
          <p:nvPr/>
        </p:nvSpPr>
        <p:spPr>
          <a:xfrm flipH="1">
            <a:off x="318448" y="3264605"/>
            <a:ext cx="199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TELECONSULTAS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A5BE310-5618-4197-BDB8-30E93D6E5935}"/>
              </a:ext>
            </a:extLst>
          </p:cNvPr>
          <p:cNvSpPr/>
          <p:nvPr/>
        </p:nvSpPr>
        <p:spPr>
          <a:xfrm>
            <a:off x="2547105" y="0"/>
            <a:ext cx="9644895" cy="706543"/>
          </a:xfrm>
          <a:prstGeom prst="roundRect">
            <a:avLst/>
          </a:prstGeom>
          <a:solidFill>
            <a:srgbClr val="817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PVA DIGITAL  &gt;  Clientes &gt; Agência X &gt; Detalhes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32F6306-BB10-42E6-BFD0-44193D7820B8}"/>
              </a:ext>
            </a:extLst>
          </p:cNvPr>
          <p:cNvSpPr/>
          <p:nvPr/>
        </p:nvSpPr>
        <p:spPr>
          <a:xfrm>
            <a:off x="7525992" y="117861"/>
            <a:ext cx="2888974" cy="39866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Procurar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259AA0E-B04E-4898-A529-58A2AFA01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22274" y="132119"/>
            <a:ext cx="398666" cy="398666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BF0DE156-366B-4B56-80F6-439ACFD48085}"/>
              </a:ext>
            </a:extLst>
          </p:cNvPr>
          <p:cNvSpPr txBox="1"/>
          <p:nvPr/>
        </p:nvSpPr>
        <p:spPr>
          <a:xfrm flipH="1">
            <a:off x="361501" y="1401097"/>
            <a:ext cx="1504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PÁGINA</a:t>
            </a:r>
            <a:r>
              <a:rPr lang="pt-BR" sz="1400" dirty="0"/>
              <a:t> </a:t>
            </a:r>
            <a:r>
              <a:rPr lang="pt-BR" sz="1600" dirty="0"/>
              <a:t>INICIAL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D384107-8A84-47F5-B542-7197892CFEE8}"/>
              </a:ext>
            </a:extLst>
          </p:cNvPr>
          <p:cNvSpPr txBox="1"/>
          <p:nvPr/>
        </p:nvSpPr>
        <p:spPr>
          <a:xfrm flipH="1">
            <a:off x="361501" y="4289060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DUE DILIGENCE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AF39789-1E8E-4E8E-AAC8-5AF0F6481574}"/>
              </a:ext>
            </a:extLst>
          </p:cNvPr>
          <p:cNvSpPr txBox="1"/>
          <p:nvPr/>
        </p:nvSpPr>
        <p:spPr>
          <a:xfrm flipH="1">
            <a:off x="82726" y="5683887"/>
            <a:ext cx="2248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PLANO DE NEGÓCIO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7545BC2-2B1B-43B3-8758-88A12C45A99B}"/>
              </a:ext>
            </a:extLst>
          </p:cNvPr>
          <p:cNvSpPr txBox="1"/>
          <p:nvPr/>
        </p:nvSpPr>
        <p:spPr>
          <a:xfrm flipH="1">
            <a:off x="490981" y="3789768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PRODUTOS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029F8574-8355-4737-8286-2DD0B87B3EB1}"/>
              </a:ext>
            </a:extLst>
          </p:cNvPr>
          <p:cNvSpPr/>
          <p:nvPr/>
        </p:nvSpPr>
        <p:spPr>
          <a:xfrm>
            <a:off x="161450" y="1757962"/>
            <a:ext cx="2035221" cy="479263"/>
          </a:xfrm>
          <a:prstGeom prst="roundRec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CLIENTE</a:t>
            </a:r>
          </a:p>
        </p:txBody>
      </p:sp>
      <p:pic>
        <p:nvPicPr>
          <p:cNvPr id="28" name="Gráfico 27" descr="Sino">
            <a:extLst>
              <a:ext uri="{FF2B5EF4-FFF2-40B4-BE49-F238E27FC236}">
                <a16:creationId xmlns:a16="http://schemas.microsoft.com/office/drawing/2014/main" id="{4CC10112-1F3D-46CF-952C-4305694FC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54224" y="88875"/>
            <a:ext cx="528792" cy="528792"/>
          </a:xfrm>
          <a:prstGeom prst="rect">
            <a:avLst/>
          </a:prstGeom>
        </p:spPr>
      </p:pic>
      <p:pic>
        <p:nvPicPr>
          <p:cNvPr id="31" name="Gráfico 30" descr="Acento Circunflexo para Baixo">
            <a:extLst>
              <a:ext uri="{FF2B5EF4-FFF2-40B4-BE49-F238E27FC236}">
                <a16:creationId xmlns:a16="http://schemas.microsoft.com/office/drawing/2014/main" id="{BCA51DB8-78E1-4C52-9CB3-DCC572462A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52236" y="2145651"/>
            <a:ext cx="457200" cy="457200"/>
          </a:xfrm>
          <a:prstGeom prst="rect">
            <a:avLst/>
          </a:prstGeom>
        </p:spPr>
      </p:pic>
      <p:sp>
        <p:nvSpPr>
          <p:cNvPr id="22" name="Retângulo: Cantos Arredondados 14">
            <a:extLst>
              <a:ext uri="{FF2B5EF4-FFF2-40B4-BE49-F238E27FC236}">
                <a16:creationId xmlns:a16="http://schemas.microsoft.com/office/drawing/2014/main" id="{96D92612-CBD8-4628-AC69-05F5ED1DE738}"/>
              </a:ext>
            </a:extLst>
          </p:cNvPr>
          <p:cNvSpPr/>
          <p:nvPr/>
        </p:nvSpPr>
        <p:spPr>
          <a:xfrm>
            <a:off x="2572335" y="706542"/>
            <a:ext cx="9619665" cy="5557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i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AGÊNCIA DE PUBLICIDADE X LTDA. ME</a:t>
            </a:r>
            <a:endParaRPr lang="pt-BR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281DCAA2-300F-4005-A823-EAFA0C3624D0}"/>
              </a:ext>
            </a:extLst>
          </p:cNvPr>
          <p:cNvSpPr/>
          <p:nvPr/>
        </p:nvSpPr>
        <p:spPr>
          <a:xfrm>
            <a:off x="8449994" y="1373692"/>
            <a:ext cx="3742006" cy="17699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1A3BDF7-9130-486D-9C86-8D352CAC98A5}"/>
              </a:ext>
            </a:extLst>
          </p:cNvPr>
          <p:cNvSpPr/>
          <p:nvPr/>
        </p:nvSpPr>
        <p:spPr>
          <a:xfrm>
            <a:off x="8449994" y="2734800"/>
            <a:ext cx="3742006" cy="40881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Enviar mensagem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3E4240-B7ED-4A6B-87DC-9FCCCD96FC78}"/>
              </a:ext>
            </a:extLst>
          </p:cNvPr>
          <p:cNvSpPr txBox="1"/>
          <p:nvPr/>
        </p:nvSpPr>
        <p:spPr>
          <a:xfrm>
            <a:off x="8465420" y="1519317"/>
            <a:ext cx="236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Digite sua mensagem...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097156C-4F63-46B4-A773-4ED87C2D96C2}"/>
              </a:ext>
            </a:extLst>
          </p:cNvPr>
          <p:cNvSpPr/>
          <p:nvPr/>
        </p:nvSpPr>
        <p:spPr>
          <a:xfrm>
            <a:off x="8449994" y="3618136"/>
            <a:ext cx="372658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Recebido 23.11.2020 – </a:t>
            </a:r>
            <a:r>
              <a:rPr lang="pt-BR" sz="1800" dirty="0"/>
              <a:t>Dr. Favor me posicionar do contrato de trabalho que pedi </a:t>
            </a:r>
            <a:r>
              <a:rPr lang="pt-BR" dirty="0"/>
              <a:t>...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51B014E-D3C4-4D6F-9C6C-7412F1C34272}"/>
              </a:ext>
            </a:extLst>
          </p:cNvPr>
          <p:cNvSpPr/>
          <p:nvPr/>
        </p:nvSpPr>
        <p:spPr>
          <a:xfrm>
            <a:off x="8482374" y="3184970"/>
            <a:ext cx="3726580" cy="3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ÚLTIMAS MENSAGENS</a:t>
            </a:r>
          </a:p>
        </p:txBody>
      </p:sp>
      <p:sp>
        <p:nvSpPr>
          <p:cNvPr id="30" name="Retângulo: Cantos Arredondados 14">
            <a:extLst>
              <a:ext uri="{FF2B5EF4-FFF2-40B4-BE49-F238E27FC236}">
                <a16:creationId xmlns:a16="http://schemas.microsoft.com/office/drawing/2014/main" id="{51B9F9DE-FFA3-4F4B-9C59-198A7124FB76}"/>
              </a:ext>
            </a:extLst>
          </p:cNvPr>
          <p:cNvSpPr/>
          <p:nvPr/>
        </p:nvSpPr>
        <p:spPr>
          <a:xfrm>
            <a:off x="8442281" y="4541310"/>
            <a:ext cx="3742006" cy="94299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Enviado 18.11.2020 – Prezado, sua solicitação de contrato foi feita ,em breve ...</a:t>
            </a:r>
          </a:p>
        </p:txBody>
      </p:sp>
      <p:sp>
        <p:nvSpPr>
          <p:cNvPr id="32" name="Retângulo: Cantos Arredondados 14">
            <a:extLst>
              <a:ext uri="{FF2B5EF4-FFF2-40B4-BE49-F238E27FC236}">
                <a16:creationId xmlns:a16="http://schemas.microsoft.com/office/drawing/2014/main" id="{FFD7E1D7-B6AC-40B1-ADE8-05E55BD71A30}"/>
              </a:ext>
            </a:extLst>
          </p:cNvPr>
          <p:cNvSpPr/>
          <p:nvPr/>
        </p:nvSpPr>
        <p:spPr>
          <a:xfrm>
            <a:off x="8433020" y="5519320"/>
            <a:ext cx="3742006" cy="936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Recebido 10.11.2020 –.. Dr, devo comprar o contrato em breve como foi dito ... 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BD8B7AFF-1268-4876-BC1C-C08F1E10762D}"/>
              </a:ext>
            </a:extLst>
          </p:cNvPr>
          <p:cNvSpPr/>
          <p:nvPr/>
        </p:nvSpPr>
        <p:spPr>
          <a:xfrm>
            <a:off x="2787572" y="1472899"/>
            <a:ext cx="3308428" cy="644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INFORMAÇÕES FINANCEIRAS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CF6B3C1-70AF-49BD-9B09-8C314959E536}"/>
              </a:ext>
            </a:extLst>
          </p:cNvPr>
          <p:cNvSpPr txBox="1"/>
          <p:nvPr/>
        </p:nvSpPr>
        <p:spPr>
          <a:xfrm>
            <a:off x="2572335" y="2421891"/>
            <a:ext cx="918375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/>
              <a:t>RESPONSÁVEL FINANCEIRO: </a:t>
            </a:r>
            <a:r>
              <a:rPr lang="pt-BR" sz="1600" dirty="0"/>
              <a:t>JOSÉ DA SILVA</a:t>
            </a:r>
            <a:r>
              <a:rPr lang="pt-BR" sz="1600" b="1" dirty="0"/>
              <a:t>	</a:t>
            </a:r>
            <a:endParaRPr lang="pt-BR" sz="1600" dirty="0"/>
          </a:p>
          <a:p>
            <a:pPr>
              <a:spcAft>
                <a:spcPts val="600"/>
              </a:spcAft>
            </a:pPr>
            <a:r>
              <a:rPr lang="pt-BR" sz="1600" b="1" dirty="0"/>
              <a:t>TELEFONE  DO RESPONSÁVEL FINANCEIRO: </a:t>
            </a:r>
            <a:r>
              <a:rPr lang="pt-BR" sz="1600" dirty="0"/>
              <a:t>(11) 9999-9999</a:t>
            </a:r>
          </a:p>
          <a:p>
            <a:pPr>
              <a:spcAft>
                <a:spcPts val="600"/>
              </a:spcAft>
            </a:pPr>
            <a:r>
              <a:rPr lang="pt-BR" sz="1600" b="1" dirty="0"/>
              <a:t>E-MAIL  DO RESPONSÁVEL FINANCEIRO: </a:t>
            </a:r>
            <a:r>
              <a:rPr lang="pt-BR" sz="1600" dirty="0"/>
              <a:t>JOSEDASILVA@GMAIL.COM</a:t>
            </a:r>
          </a:p>
          <a:p>
            <a:pPr>
              <a:spcAft>
                <a:spcPts val="600"/>
              </a:spcAft>
            </a:pPr>
            <a:r>
              <a:rPr lang="pt-BR" sz="1600" b="1" dirty="0"/>
              <a:t>FORMA DE PAGAMENTO: </a:t>
            </a:r>
            <a:r>
              <a:rPr lang="pt-BR" sz="1600" dirty="0"/>
              <a:t>CARTÃO DE CRÉDITO</a:t>
            </a:r>
          </a:p>
          <a:p>
            <a:pPr>
              <a:spcAft>
                <a:spcPts val="600"/>
              </a:spcAft>
            </a:pPr>
            <a:r>
              <a:rPr lang="pt-BR" sz="1600" b="1" dirty="0"/>
              <a:t>NÚMERO DE CARTÃO DE CRÉDITO: </a:t>
            </a:r>
            <a:r>
              <a:rPr lang="pt-BR" sz="1600" dirty="0"/>
              <a:t>0000.0000.0000.0000</a:t>
            </a:r>
          </a:p>
          <a:p>
            <a:pPr>
              <a:spcAft>
                <a:spcPts val="600"/>
              </a:spcAft>
            </a:pPr>
            <a:r>
              <a:rPr lang="pt-BR" sz="1600" b="1" dirty="0"/>
              <a:t>NOME IMPRESSO NO CARTÃO: </a:t>
            </a:r>
            <a:r>
              <a:rPr lang="pt-BR" sz="1600" dirty="0"/>
              <a:t>JOSE DA SILVA</a:t>
            </a:r>
          </a:p>
          <a:p>
            <a:pPr>
              <a:spcAft>
                <a:spcPts val="600"/>
              </a:spcAft>
            </a:pPr>
            <a:r>
              <a:rPr lang="pt-BR" sz="1600" b="1" dirty="0"/>
              <a:t>VALIDADE: </a:t>
            </a:r>
            <a:r>
              <a:rPr lang="pt-BR" sz="1600" dirty="0"/>
              <a:t>07/24</a:t>
            </a:r>
          </a:p>
          <a:p>
            <a:pPr>
              <a:spcAft>
                <a:spcPts val="600"/>
              </a:spcAft>
            </a:pPr>
            <a:r>
              <a:rPr lang="pt-BR" sz="1600" b="1" dirty="0"/>
              <a:t>DATA DE VENCIMENTO: </a:t>
            </a:r>
            <a:r>
              <a:rPr lang="pt-BR" sz="1600" dirty="0"/>
              <a:t>DIA 20</a:t>
            </a:r>
          </a:p>
          <a:p>
            <a:pPr>
              <a:spcAft>
                <a:spcPts val="600"/>
              </a:spcAft>
            </a:pPr>
            <a:endParaRPr lang="pt-BR" sz="1600" dirty="0"/>
          </a:p>
          <a:p>
            <a:pPr>
              <a:spcAft>
                <a:spcPts val="600"/>
              </a:spcAft>
            </a:pPr>
            <a:r>
              <a:rPr lang="pt-BR" sz="1600" b="1" dirty="0"/>
              <a:t>MENSALIDADES PENDENTES: </a:t>
            </a:r>
          </a:p>
          <a:p>
            <a:pPr>
              <a:spcAft>
                <a:spcPts val="600"/>
              </a:spcAft>
            </a:pPr>
            <a:r>
              <a:rPr lang="pt-BR" sz="1600" b="1" dirty="0"/>
              <a:t>PRODUTOS PENDENTES:</a:t>
            </a:r>
          </a:p>
          <a:p>
            <a:pPr>
              <a:spcAft>
                <a:spcPts val="600"/>
              </a:spcAft>
            </a:pPr>
            <a:endParaRPr lang="pt-BR" sz="1600" b="1" dirty="0"/>
          </a:p>
          <a:p>
            <a:pPr>
              <a:spcAft>
                <a:spcPts val="600"/>
              </a:spcAft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281928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Tela de fundo de papel amassado branco">
            <a:extLst>
              <a:ext uri="{FF2B5EF4-FFF2-40B4-BE49-F238E27FC236}">
                <a16:creationId xmlns:a16="http://schemas.microsoft.com/office/drawing/2014/main" id="{68082AE9-1C73-4927-880B-0A26AB254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3" b="8107"/>
          <a:stretch/>
        </p:blipFill>
        <p:spPr>
          <a:xfrm>
            <a:off x="16974" y="0"/>
            <a:ext cx="12191980" cy="6856718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77BB8B9-6686-4001-9E6F-3D04D5EDA498}"/>
              </a:ext>
            </a:extLst>
          </p:cNvPr>
          <p:cNvSpPr/>
          <p:nvPr/>
        </p:nvSpPr>
        <p:spPr>
          <a:xfrm>
            <a:off x="16974" y="0"/>
            <a:ext cx="2555361" cy="6904500"/>
          </a:xfrm>
          <a:prstGeom prst="rect">
            <a:avLst/>
          </a:prstGeom>
          <a:solidFill>
            <a:srgbClr val="8F7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A15DC0F-20FD-4513-B4E6-28C9887E203E}"/>
              </a:ext>
            </a:extLst>
          </p:cNvPr>
          <p:cNvSpPr/>
          <p:nvPr/>
        </p:nvSpPr>
        <p:spPr>
          <a:xfrm>
            <a:off x="371060" y="-43333"/>
            <a:ext cx="1570819" cy="888656"/>
          </a:xfrm>
          <a:prstGeom prst="rect">
            <a:avLst/>
          </a:prstGeom>
          <a:solidFill>
            <a:srgbClr val="44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PVA DIGITAL</a:t>
            </a:r>
            <a:r>
              <a:rPr lang="pt-BR" dirty="0"/>
              <a:t>	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CAFC3DF-9C12-42A4-83C9-2BF3A1941E17}"/>
              </a:ext>
            </a:extLst>
          </p:cNvPr>
          <p:cNvSpPr txBox="1"/>
          <p:nvPr/>
        </p:nvSpPr>
        <p:spPr>
          <a:xfrm flipH="1">
            <a:off x="490981" y="2337518"/>
            <a:ext cx="1434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PENDÊNCIAS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5019B35-0133-4E5A-9D20-DA6F4A36E713}"/>
              </a:ext>
            </a:extLst>
          </p:cNvPr>
          <p:cNvSpPr txBox="1"/>
          <p:nvPr/>
        </p:nvSpPr>
        <p:spPr>
          <a:xfrm flipH="1">
            <a:off x="443197" y="2734801"/>
            <a:ext cx="1416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MENSAGENS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D0B336-F50E-4133-81F9-904BBE86DE12}"/>
              </a:ext>
            </a:extLst>
          </p:cNvPr>
          <p:cNvSpPr txBox="1"/>
          <p:nvPr/>
        </p:nvSpPr>
        <p:spPr>
          <a:xfrm flipH="1">
            <a:off x="498609" y="4736224"/>
            <a:ext cx="14169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RELATÓRIOS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C3DECED-9DE5-40B2-A858-7E276573F078}"/>
              </a:ext>
            </a:extLst>
          </p:cNvPr>
          <p:cNvSpPr txBox="1"/>
          <p:nvPr/>
        </p:nvSpPr>
        <p:spPr>
          <a:xfrm flipH="1">
            <a:off x="602931" y="6181550"/>
            <a:ext cx="1871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MINHA CONTA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5813E5F-F8A4-451E-ABDD-9C9845C28633}"/>
              </a:ext>
            </a:extLst>
          </p:cNvPr>
          <p:cNvSpPr txBox="1"/>
          <p:nvPr/>
        </p:nvSpPr>
        <p:spPr>
          <a:xfrm flipH="1">
            <a:off x="477028" y="5183388"/>
            <a:ext cx="1548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CONTEÚDOS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5419E89-367E-4387-8E5F-B1F067C8C1B0}"/>
              </a:ext>
            </a:extLst>
          </p:cNvPr>
          <p:cNvSpPr txBox="1"/>
          <p:nvPr/>
        </p:nvSpPr>
        <p:spPr>
          <a:xfrm flipH="1">
            <a:off x="318448" y="3264605"/>
            <a:ext cx="199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TELECONSULTAS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A5BE310-5618-4197-BDB8-30E93D6E5935}"/>
              </a:ext>
            </a:extLst>
          </p:cNvPr>
          <p:cNvSpPr/>
          <p:nvPr/>
        </p:nvSpPr>
        <p:spPr>
          <a:xfrm>
            <a:off x="2547105" y="0"/>
            <a:ext cx="9644895" cy="706543"/>
          </a:xfrm>
          <a:prstGeom prst="roundRect">
            <a:avLst/>
          </a:prstGeom>
          <a:solidFill>
            <a:srgbClr val="817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PVA DIGITAL  &gt;  Cliente &gt; Agencia X &gt; Detalhes do Cliente 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32F6306-BB10-42E6-BFD0-44193D7820B8}"/>
              </a:ext>
            </a:extLst>
          </p:cNvPr>
          <p:cNvSpPr/>
          <p:nvPr/>
        </p:nvSpPr>
        <p:spPr>
          <a:xfrm>
            <a:off x="9079134" y="117861"/>
            <a:ext cx="1335832" cy="412924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Procurar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259AA0E-B04E-4898-A529-58A2AFA01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22274" y="132119"/>
            <a:ext cx="398666" cy="398666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BF0DE156-366B-4B56-80F6-439ACFD48085}"/>
              </a:ext>
            </a:extLst>
          </p:cNvPr>
          <p:cNvSpPr txBox="1"/>
          <p:nvPr/>
        </p:nvSpPr>
        <p:spPr>
          <a:xfrm flipH="1">
            <a:off x="361501" y="1401097"/>
            <a:ext cx="1504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PÁGINA</a:t>
            </a:r>
            <a:r>
              <a:rPr lang="pt-BR" sz="1400" dirty="0"/>
              <a:t> </a:t>
            </a:r>
            <a:r>
              <a:rPr lang="pt-BR" sz="1600" dirty="0"/>
              <a:t>INICIAL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D384107-8A84-47F5-B542-7197892CFEE8}"/>
              </a:ext>
            </a:extLst>
          </p:cNvPr>
          <p:cNvSpPr txBox="1"/>
          <p:nvPr/>
        </p:nvSpPr>
        <p:spPr>
          <a:xfrm flipH="1">
            <a:off x="361501" y="4289060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DUE DILIGENCE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AF39789-1E8E-4E8E-AAC8-5AF0F6481574}"/>
              </a:ext>
            </a:extLst>
          </p:cNvPr>
          <p:cNvSpPr txBox="1"/>
          <p:nvPr/>
        </p:nvSpPr>
        <p:spPr>
          <a:xfrm flipH="1">
            <a:off x="82726" y="5683887"/>
            <a:ext cx="2248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PLANO DE NEGÓCIO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7545BC2-2B1B-43B3-8758-88A12C45A99B}"/>
              </a:ext>
            </a:extLst>
          </p:cNvPr>
          <p:cNvSpPr txBox="1"/>
          <p:nvPr/>
        </p:nvSpPr>
        <p:spPr>
          <a:xfrm flipH="1">
            <a:off x="490981" y="3789768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PRODUTOS</a:t>
            </a:r>
          </a:p>
        </p:txBody>
      </p:sp>
      <p:pic>
        <p:nvPicPr>
          <p:cNvPr id="28" name="Gráfico 27" descr="Sino">
            <a:extLst>
              <a:ext uri="{FF2B5EF4-FFF2-40B4-BE49-F238E27FC236}">
                <a16:creationId xmlns:a16="http://schemas.microsoft.com/office/drawing/2014/main" id="{4CC10112-1F3D-46CF-952C-4305694FC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54224" y="88875"/>
            <a:ext cx="528792" cy="528792"/>
          </a:xfrm>
          <a:prstGeom prst="rect">
            <a:avLst/>
          </a:prstGeom>
        </p:spPr>
      </p:pic>
      <p:sp>
        <p:nvSpPr>
          <p:cNvPr id="72" name="CaixaDeTexto 71">
            <a:extLst>
              <a:ext uri="{FF2B5EF4-FFF2-40B4-BE49-F238E27FC236}">
                <a16:creationId xmlns:a16="http://schemas.microsoft.com/office/drawing/2014/main" id="{03694794-B5B4-4867-A11D-C4413418AA0C}"/>
              </a:ext>
            </a:extLst>
          </p:cNvPr>
          <p:cNvSpPr txBox="1"/>
          <p:nvPr/>
        </p:nvSpPr>
        <p:spPr>
          <a:xfrm flipH="1">
            <a:off x="406455" y="1798380"/>
            <a:ext cx="1504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CLIENTES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D2050146-1D85-4B8F-AF40-1E193DE9B494}"/>
              </a:ext>
            </a:extLst>
          </p:cNvPr>
          <p:cNvSpPr/>
          <p:nvPr/>
        </p:nvSpPr>
        <p:spPr>
          <a:xfrm>
            <a:off x="134079" y="1716973"/>
            <a:ext cx="2035221" cy="479263"/>
          </a:xfrm>
          <a:prstGeom prst="roundRec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CLIENTE</a:t>
            </a:r>
          </a:p>
        </p:txBody>
      </p:sp>
    </p:spTree>
    <p:extLst>
      <p:ext uri="{BB962C8B-B14F-4D97-AF65-F5344CB8AC3E}">
        <p14:creationId xmlns:p14="http://schemas.microsoft.com/office/powerpoint/2010/main" val="135345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Tela de fundo de papel amassado branco">
            <a:extLst>
              <a:ext uri="{FF2B5EF4-FFF2-40B4-BE49-F238E27FC236}">
                <a16:creationId xmlns:a16="http://schemas.microsoft.com/office/drawing/2014/main" id="{68082AE9-1C73-4927-880B-0A26AB254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3" b="8107"/>
          <a:stretch/>
        </p:blipFill>
        <p:spPr>
          <a:xfrm>
            <a:off x="-3093" y="48397"/>
            <a:ext cx="12191980" cy="6856718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77BB8B9-6686-4001-9E6F-3D04D5EDA498}"/>
              </a:ext>
            </a:extLst>
          </p:cNvPr>
          <p:cNvSpPr/>
          <p:nvPr/>
        </p:nvSpPr>
        <p:spPr>
          <a:xfrm>
            <a:off x="16974" y="0"/>
            <a:ext cx="2555361" cy="6904500"/>
          </a:xfrm>
          <a:prstGeom prst="rect">
            <a:avLst/>
          </a:prstGeom>
          <a:solidFill>
            <a:srgbClr val="8F7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A15DC0F-20FD-4513-B4E6-28C9887E203E}"/>
              </a:ext>
            </a:extLst>
          </p:cNvPr>
          <p:cNvSpPr/>
          <p:nvPr/>
        </p:nvSpPr>
        <p:spPr>
          <a:xfrm>
            <a:off x="371060" y="-43333"/>
            <a:ext cx="1570819" cy="888656"/>
          </a:xfrm>
          <a:prstGeom prst="rect">
            <a:avLst/>
          </a:prstGeom>
          <a:solidFill>
            <a:srgbClr val="44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PVA DIGITAL</a:t>
            </a:r>
            <a:r>
              <a:rPr lang="pt-BR" dirty="0"/>
              <a:t>	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990E22C-46E1-42FD-A36D-8C449315D268}"/>
              </a:ext>
            </a:extLst>
          </p:cNvPr>
          <p:cNvSpPr txBox="1"/>
          <p:nvPr/>
        </p:nvSpPr>
        <p:spPr>
          <a:xfrm flipH="1">
            <a:off x="498609" y="1814132"/>
            <a:ext cx="1093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CLIENTES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CAFC3DF-9C12-42A4-83C9-2BF3A1941E17}"/>
              </a:ext>
            </a:extLst>
          </p:cNvPr>
          <p:cNvSpPr txBox="1"/>
          <p:nvPr/>
        </p:nvSpPr>
        <p:spPr>
          <a:xfrm flipH="1">
            <a:off x="422874" y="2208053"/>
            <a:ext cx="1434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PENDÊNCIAS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5019B35-0133-4E5A-9D20-DA6F4A36E713}"/>
              </a:ext>
            </a:extLst>
          </p:cNvPr>
          <p:cNvSpPr txBox="1"/>
          <p:nvPr/>
        </p:nvSpPr>
        <p:spPr>
          <a:xfrm flipH="1">
            <a:off x="443197" y="2734801"/>
            <a:ext cx="1416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MENSAGENS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D0B336-F50E-4133-81F9-904BBE86DE12}"/>
              </a:ext>
            </a:extLst>
          </p:cNvPr>
          <p:cNvSpPr txBox="1"/>
          <p:nvPr/>
        </p:nvSpPr>
        <p:spPr>
          <a:xfrm flipH="1">
            <a:off x="498609" y="4736224"/>
            <a:ext cx="14169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RELATÓRIOS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C3DECED-9DE5-40B2-A858-7E276573F078}"/>
              </a:ext>
            </a:extLst>
          </p:cNvPr>
          <p:cNvSpPr txBox="1"/>
          <p:nvPr/>
        </p:nvSpPr>
        <p:spPr>
          <a:xfrm flipH="1">
            <a:off x="602931" y="6181550"/>
            <a:ext cx="1871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MINHA CONTA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5813E5F-F8A4-451E-ABDD-9C9845C28633}"/>
              </a:ext>
            </a:extLst>
          </p:cNvPr>
          <p:cNvSpPr txBox="1"/>
          <p:nvPr/>
        </p:nvSpPr>
        <p:spPr>
          <a:xfrm flipH="1">
            <a:off x="477028" y="5183388"/>
            <a:ext cx="1548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CONTEÚDOS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5419E89-367E-4387-8E5F-B1F067C8C1B0}"/>
              </a:ext>
            </a:extLst>
          </p:cNvPr>
          <p:cNvSpPr txBox="1"/>
          <p:nvPr/>
        </p:nvSpPr>
        <p:spPr>
          <a:xfrm flipH="1">
            <a:off x="318448" y="3264605"/>
            <a:ext cx="199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TELECONSULTAS</a:t>
            </a:r>
          </a:p>
        </p:txBody>
      </p:sp>
      <p:pic>
        <p:nvPicPr>
          <p:cNvPr id="43" name="Gráfico 42" descr="Calendário mensal">
            <a:extLst>
              <a:ext uri="{FF2B5EF4-FFF2-40B4-BE49-F238E27FC236}">
                <a16:creationId xmlns:a16="http://schemas.microsoft.com/office/drawing/2014/main" id="{0FBB32BC-9A50-4661-8765-69BEDFBA9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07316" y="713619"/>
            <a:ext cx="3585581" cy="3167355"/>
          </a:xfrm>
          <a:prstGeom prst="rect">
            <a:avLst/>
          </a:prstGeom>
        </p:spPr>
      </p:pic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28FB597E-8654-40B1-AE9C-A0BA9997A746}"/>
              </a:ext>
            </a:extLst>
          </p:cNvPr>
          <p:cNvSpPr/>
          <p:nvPr/>
        </p:nvSpPr>
        <p:spPr>
          <a:xfrm>
            <a:off x="2675374" y="3712366"/>
            <a:ext cx="9039597" cy="1603283"/>
          </a:xfrm>
          <a:prstGeom prst="roundRect">
            <a:avLst/>
          </a:prstGeom>
          <a:solidFill>
            <a:srgbClr val="8F79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56BDD8E4-323E-491C-89F8-FF5A5EFB9D63}"/>
              </a:ext>
            </a:extLst>
          </p:cNvPr>
          <p:cNvSpPr/>
          <p:nvPr/>
        </p:nvSpPr>
        <p:spPr>
          <a:xfrm>
            <a:off x="6096000" y="1074545"/>
            <a:ext cx="5597392" cy="1828312"/>
          </a:xfrm>
          <a:prstGeom prst="roundRect">
            <a:avLst/>
          </a:prstGeom>
          <a:solidFill>
            <a:srgbClr val="D3C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PRÓXIMOS COMPROMISSOS</a:t>
            </a:r>
          </a:p>
          <a:p>
            <a:pPr algn="just"/>
            <a:endParaRPr lang="pt-BR" sz="16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21/11/2020 – 9:30 – </a:t>
            </a:r>
            <a:r>
              <a:rPr lang="pt-BR" sz="1600" dirty="0" err="1">
                <a:solidFill>
                  <a:schemeClr val="tx1"/>
                </a:solidFill>
              </a:rPr>
              <a:t>Teleconsulta</a:t>
            </a:r>
            <a:r>
              <a:rPr lang="pt-BR" sz="1600" dirty="0">
                <a:solidFill>
                  <a:schemeClr val="tx1"/>
                </a:solidFill>
              </a:rPr>
              <a:t> Loja A – Banco de Horas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21/11/2020 – 14:00 – </a:t>
            </a:r>
            <a:r>
              <a:rPr lang="pt-BR" sz="1600" dirty="0" err="1">
                <a:solidFill>
                  <a:schemeClr val="tx1"/>
                </a:solidFill>
              </a:rPr>
              <a:t>Teleconsulta</a:t>
            </a:r>
            <a:r>
              <a:rPr lang="pt-BR" sz="1600" dirty="0">
                <a:solidFill>
                  <a:schemeClr val="tx1"/>
                </a:solidFill>
              </a:rPr>
              <a:t> Agência X – Contrato de Distribuição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21/11/2020 – 16:00 – Enviar notificação ICMBIO – [cliente]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DD77F03E-1BB4-4B4C-8D78-006BF65D4C39}"/>
              </a:ext>
            </a:extLst>
          </p:cNvPr>
          <p:cNvSpPr txBox="1"/>
          <p:nvPr/>
        </p:nvSpPr>
        <p:spPr>
          <a:xfrm flipH="1">
            <a:off x="2909150" y="3725396"/>
            <a:ext cx="7952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ÚLTIMAS MENSAGENS RECEBIDAS</a:t>
            </a: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6A1F1752-54FA-4F3E-986C-7ADBD71FD115}"/>
              </a:ext>
            </a:extLst>
          </p:cNvPr>
          <p:cNvSpPr/>
          <p:nvPr/>
        </p:nvSpPr>
        <p:spPr>
          <a:xfrm>
            <a:off x="2903940" y="4076928"/>
            <a:ext cx="8717667" cy="368228"/>
          </a:xfrm>
          <a:prstGeom prst="roundRect">
            <a:avLst/>
          </a:prstGeom>
          <a:solidFill>
            <a:srgbClr val="D3C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500" dirty="0">
                <a:solidFill>
                  <a:schemeClr val="tx1"/>
                </a:solidFill>
              </a:rPr>
              <a:t>20/11/2020 – 21:30 – Loja A - Pauta </a:t>
            </a:r>
            <a:r>
              <a:rPr lang="pt-BR" sz="1500" dirty="0" err="1">
                <a:solidFill>
                  <a:schemeClr val="tx1"/>
                </a:solidFill>
              </a:rPr>
              <a:t>teleconsulta</a:t>
            </a:r>
            <a:endParaRPr lang="pt-BR" sz="1500" dirty="0">
              <a:solidFill>
                <a:schemeClr val="tx1"/>
              </a:solidFill>
            </a:endParaRP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4A92D792-CC17-4BDD-B73E-C49070E975AD}"/>
              </a:ext>
            </a:extLst>
          </p:cNvPr>
          <p:cNvSpPr/>
          <p:nvPr/>
        </p:nvSpPr>
        <p:spPr>
          <a:xfrm>
            <a:off x="2903940" y="4480036"/>
            <a:ext cx="8717667" cy="368228"/>
          </a:xfrm>
          <a:prstGeom prst="roundRect">
            <a:avLst/>
          </a:prstGeom>
          <a:solidFill>
            <a:srgbClr val="D3C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500" dirty="0">
                <a:solidFill>
                  <a:schemeClr val="tx1"/>
                </a:solidFill>
              </a:rPr>
              <a:t>20/11/2020 – 23:00 – Agencia X – Informações para Contrato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0F848210-52AB-4888-9695-9CC8D33D1D19}"/>
              </a:ext>
            </a:extLst>
          </p:cNvPr>
          <p:cNvSpPr/>
          <p:nvPr/>
        </p:nvSpPr>
        <p:spPr>
          <a:xfrm>
            <a:off x="2909150" y="4886489"/>
            <a:ext cx="8698097" cy="368228"/>
          </a:xfrm>
          <a:prstGeom prst="roundRect">
            <a:avLst/>
          </a:prstGeom>
          <a:solidFill>
            <a:srgbClr val="D3C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500" dirty="0">
                <a:solidFill>
                  <a:schemeClr val="tx1"/>
                </a:solidFill>
              </a:rPr>
              <a:t>21/11/2020 – 06:20 – [cliente] – Solicitação de </a:t>
            </a:r>
            <a:r>
              <a:rPr lang="pt-BR" sz="1500" dirty="0" err="1">
                <a:solidFill>
                  <a:schemeClr val="tx1"/>
                </a:solidFill>
              </a:rPr>
              <a:t>Teleconsulta</a:t>
            </a:r>
            <a:r>
              <a:rPr lang="pt-BR" sz="15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A5BE310-5618-4197-BDB8-30E93D6E5935}"/>
              </a:ext>
            </a:extLst>
          </p:cNvPr>
          <p:cNvSpPr/>
          <p:nvPr/>
        </p:nvSpPr>
        <p:spPr>
          <a:xfrm>
            <a:off x="2592622" y="0"/>
            <a:ext cx="9582404" cy="661503"/>
          </a:xfrm>
          <a:prstGeom prst="roundRect">
            <a:avLst/>
          </a:prstGeom>
          <a:solidFill>
            <a:srgbClr val="817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PVA DIGITAL  &gt; Página Inicial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32F6306-BB10-42E6-BFD0-44193D7820B8}"/>
              </a:ext>
            </a:extLst>
          </p:cNvPr>
          <p:cNvSpPr/>
          <p:nvPr/>
        </p:nvSpPr>
        <p:spPr>
          <a:xfrm>
            <a:off x="7525992" y="117861"/>
            <a:ext cx="2888974" cy="39866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Procurar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259AA0E-B04E-4898-A529-58A2AFA01F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422274" y="132119"/>
            <a:ext cx="398666" cy="398666"/>
          </a:xfrm>
          <a:prstGeom prst="rect">
            <a:avLst/>
          </a:prstGeom>
        </p:spPr>
      </p:pic>
      <p:sp>
        <p:nvSpPr>
          <p:cNvPr id="47" name="CaixaDeTexto 46">
            <a:extLst>
              <a:ext uri="{FF2B5EF4-FFF2-40B4-BE49-F238E27FC236}">
                <a16:creationId xmlns:a16="http://schemas.microsoft.com/office/drawing/2014/main" id="{2D384107-8A84-47F5-B542-7197892CFEE8}"/>
              </a:ext>
            </a:extLst>
          </p:cNvPr>
          <p:cNvSpPr txBox="1"/>
          <p:nvPr/>
        </p:nvSpPr>
        <p:spPr>
          <a:xfrm flipH="1">
            <a:off x="361501" y="4289060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DUE DILIGENCE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AF39789-1E8E-4E8E-AAC8-5AF0F6481574}"/>
              </a:ext>
            </a:extLst>
          </p:cNvPr>
          <p:cNvSpPr txBox="1"/>
          <p:nvPr/>
        </p:nvSpPr>
        <p:spPr>
          <a:xfrm flipH="1">
            <a:off x="82726" y="5683887"/>
            <a:ext cx="2248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PLANO DE NEGÓCIO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7545BC2-2B1B-43B3-8758-88A12C45A99B}"/>
              </a:ext>
            </a:extLst>
          </p:cNvPr>
          <p:cNvSpPr txBox="1"/>
          <p:nvPr/>
        </p:nvSpPr>
        <p:spPr>
          <a:xfrm flipH="1">
            <a:off x="490981" y="3789768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PRODUTOS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667179D-09D4-4C0D-99A5-E3F4713D0FD0}"/>
              </a:ext>
            </a:extLst>
          </p:cNvPr>
          <p:cNvSpPr txBox="1"/>
          <p:nvPr/>
        </p:nvSpPr>
        <p:spPr>
          <a:xfrm>
            <a:off x="3067610" y="845323"/>
            <a:ext cx="1703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CALENDÁRIO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F294CE37-41F9-474D-8F41-788518A6640D}"/>
              </a:ext>
            </a:extLst>
          </p:cNvPr>
          <p:cNvSpPr/>
          <p:nvPr/>
        </p:nvSpPr>
        <p:spPr>
          <a:xfrm>
            <a:off x="2909150" y="5647319"/>
            <a:ext cx="1278538" cy="1022325"/>
          </a:xfrm>
          <a:prstGeom prst="roundRect">
            <a:avLst/>
          </a:prstGeom>
          <a:solidFill>
            <a:srgbClr val="D3C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 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PRODUTOS ENTREGUES</a:t>
            </a:r>
          </a:p>
        </p:txBody>
      </p:sp>
      <p:sp>
        <p:nvSpPr>
          <p:cNvPr id="58" name="Retângulo: Cantos Arredondados 57">
            <a:extLst>
              <a:ext uri="{FF2B5EF4-FFF2-40B4-BE49-F238E27FC236}">
                <a16:creationId xmlns:a16="http://schemas.microsoft.com/office/drawing/2014/main" id="{18E63F15-1A9C-4454-A0BC-C9162BCD9C25}"/>
              </a:ext>
            </a:extLst>
          </p:cNvPr>
          <p:cNvSpPr/>
          <p:nvPr/>
        </p:nvSpPr>
        <p:spPr>
          <a:xfrm>
            <a:off x="4360284" y="5655500"/>
            <a:ext cx="1278538" cy="1014144"/>
          </a:xfrm>
          <a:prstGeom prst="roundRect">
            <a:avLst/>
          </a:prstGeom>
          <a:solidFill>
            <a:srgbClr val="D3C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  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CLIENTES CAPTADOS </a:t>
            </a:r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1FCE5E1C-A858-440A-A7BA-092A57AEE555}"/>
              </a:ext>
            </a:extLst>
          </p:cNvPr>
          <p:cNvSpPr/>
          <p:nvPr/>
        </p:nvSpPr>
        <p:spPr>
          <a:xfrm>
            <a:off x="5811418" y="5658501"/>
            <a:ext cx="1477226" cy="1081637"/>
          </a:xfrm>
          <a:prstGeom prst="roundRect">
            <a:avLst/>
          </a:prstGeom>
          <a:solidFill>
            <a:srgbClr val="D3C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CONTEÚDOS PRODUZIDOS</a:t>
            </a:r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0094784C-1EA1-434B-B2E8-5610A0B4B9D5}"/>
              </a:ext>
            </a:extLst>
          </p:cNvPr>
          <p:cNvSpPr/>
          <p:nvPr/>
        </p:nvSpPr>
        <p:spPr>
          <a:xfrm>
            <a:off x="7461240" y="5661007"/>
            <a:ext cx="1477227" cy="1059876"/>
          </a:xfrm>
          <a:prstGeom prst="roundRect">
            <a:avLst/>
          </a:prstGeom>
          <a:solidFill>
            <a:srgbClr val="D3C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 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TELECONSULTAS REALIZADAS</a:t>
            </a:r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E09B9794-728C-400A-A091-544E80F30462}"/>
              </a:ext>
            </a:extLst>
          </p:cNvPr>
          <p:cNvSpPr/>
          <p:nvPr/>
        </p:nvSpPr>
        <p:spPr>
          <a:xfrm>
            <a:off x="9088089" y="5647318"/>
            <a:ext cx="1328119" cy="1071533"/>
          </a:xfrm>
          <a:prstGeom prst="roundRect">
            <a:avLst/>
          </a:prstGeom>
          <a:solidFill>
            <a:srgbClr val="D3C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R$ 150.000,00</a:t>
            </a:r>
          </a:p>
          <a:p>
            <a:pPr algn="ctr"/>
            <a:r>
              <a:rPr lang="pt-B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FATURADOS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929381C8-E91C-4A98-8E5B-A2D5D0406974}"/>
              </a:ext>
            </a:extLst>
          </p:cNvPr>
          <p:cNvSpPr/>
          <p:nvPr/>
        </p:nvSpPr>
        <p:spPr>
          <a:xfrm>
            <a:off x="10517412" y="6075786"/>
            <a:ext cx="1570051" cy="70654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57150">
            <a:solidFill>
              <a:srgbClr val="FF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Defina o período para análise de seus resultados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E5EDF16A-5909-49FD-9156-19A9DD29523D}"/>
              </a:ext>
            </a:extLst>
          </p:cNvPr>
          <p:cNvSpPr/>
          <p:nvPr/>
        </p:nvSpPr>
        <p:spPr>
          <a:xfrm>
            <a:off x="122461" y="1211272"/>
            <a:ext cx="2035221" cy="479263"/>
          </a:xfrm>
          <a:prstGeom prst="roundRec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PÁGINA INICIAL</a:t>
            </a:r>
          </a:p>
        </p:txBody>
      </p:sp>
      <p:pic>
        <p:nvPicPr>
          <p:cNvPr id="63" name="Gráfico 62" descr="Sino">
            <a:extLst>
              <a:ext uri="{FF2B5EF4-FFF2-40B4-BE49-F238E27FC236}">
                <a16:creationId xmlns:a16="http://schemas.microsoft.com/office/drawing/2014/main" id="{314A21E2-651E-4B38-B33D-655EDCADA4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93530" y="108737"/>
            <a:ext cx="479067" cy="479067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63122B5-6EC0-4EC3-B456-CEF391B296F2}"/>
              </a:ext>
            </a:extLst>
          </p:cNvPr>
          <p:cNvSpPr/>
          <p:nvPr/>
        </p:nvSpPr>
        <p:spPr>
          <a:xfrm>
            <a:off x="9689232" y="4681083"/>
            <a:ext cx="1971877" cy="913670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De  ___ a ___ 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2F912514-9600-4E0C-8612-F861C4E4633C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10682351" y="5608401"/>
            <a:ext cx="620087" cy="4673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742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Tela de fundo de papel amassado branco">
            <a:extLst>
              <a:ext uri="{FF2B5EF4-FFF2-40B4-BE49-F238E27FC236}">
                <a16:creationId xmlns:a16="http://schemas.microsoft.com/office/drawing/2014/main" id="{68082AE9-1C73-4927-880B-0A26AB254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3" b="8107"/>
          <a:stretch/>
        </p:blipFill>
        <p:spPr>
          <a:xfrm>
            <a:off x="-16954" y="7351"/>
            <a:ext cx="12191980" cy="6856718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77BB8B9-6686-4001-9E6F-3D04D5EDA498}"/>
              </a:ext>
            </a:extLst>
          </p:cNvPr>
          <p:cNvSpPr/>
          <p:nvPr/>
        </p:nvSpPr>
        <p:spPr>
          <a:xfrm>
            <a:off x="16974" y="0"/>
            <a:ext cx="2555361" cy="6904500"/>
          </a:xfrm>
          <a:prstGeom prst="rect">
            <a:avLst/>
          </a:prstGeom>
          <a:solidFill>
            <a:srgbClr val="8F7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A15DC0F-20FD-4513-B4E6-28C9887E203E}"/>
              </a:ext>
            </a:extLst>
          </p:cNvPr>
          <p:cNvSpPr/>
          <p:nvPr/>
        </p:nvSpPr>
        <p:spPr>
          <a:xfrm>
            <a:off x="371060" y="-43333"/>
            <a:ext cx="1570819" cy="888656"/>
          </a:xfrm>
          <a:prstGeom prst="rect">
            <a:avLst/>
          </a:prstGeom>
          <a:solidFill>
            <a:srgbClr val="44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PVA DIGITAL</a:t>
            </a:r>
            <a:r>
              <a:rPr lang="pt-BR" dirty="0"/>
              <a:t>	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CAFC3DF-9C12-42A4-83C9-2BF3A1941E17}"/>
              </a:ext>
            </a:extLst>
          </p:cNvPr>
          <p:cNvSpPr txBox="1"/>
          <p:nvPr/>
        </p:nvSpPr>
        <p:spPr>
          <a:xfrm flipH="1">
            <a:off x="490981" y="2337518"/>
            <a:ext cx="1434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PENDÊNCIAS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5019B35-0133-4E5A-9D20-DA6F4A36E713}"/>
              </a:ext>
            </a:extLst>
          </p:cNvPr>
          <p:cNvSpPr txBox="1"/>
          <p:nvPr/>
        </p:nvSpPr>
        <p:spPr>
          <a:xfrm flipH="1">
            <a:off x="443197" y="2734801"/>
            <a:ext cx="1416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MENSAGENS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D0B336-F50E-4133-81F9-904BBE86DE12}"/>
              </a:ext>
            </a:extLst>
          </p:cNvPr>
          <p:cNvSpPr txBox="1"/>
          <p:nvPr/>
        </p:nvSpPr>
        <p:spPr>
          <a:xfrm flipH="1">
            <a:off x="498609" y="4736224"/>
            <a:ext cx="14169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RELATÓRIOS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C3DECED-9DE5-40B2-A858-7E276573F078}"/>
              </a:ext>
            </a:extLst>
          </p:cNvPr>
          <p:cNvSpPr txBox="1"/>
          <p:nvPr/>
        </p:nvSpPr>
        <p:spPr>
          <a:xfrm flipH="1">
            <a:off x="602931" y="6181550"/>
            <a:ext cx="1871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MINHA CONTA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5813E5F-F8A4-451E-ABDD-9C9845C28633}"/>
              </a:ext>
            </a:extLst>
          </p:cNvPr>
          <p:cNvSpPr txBox="1"/>
          <p:nvPr/>
        </p:nvSpPr>
        <p:spPr>
          <a:xfrm flipH="1">
            <a:off x="477028" y="5183388"/>
            <a:ext cx="1548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CONTEÚDOS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5419E89-367E-4387-8E5F-B1F067C8C1B0}"/>
              </a:ext>
            </a:extLst>
          </p:cNvPr>
          <p:cNvSpPr txBox="1"/>
          <p:nvPr/>
        </p:nvSpPr>
        <p:spPr>
          <a:xfrm flipH="1">
            <a:off x="318448" y="3264605"/>
            <a:ext cx="199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TELECONSULTAS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A5BE310-5618-4197-BDB8-30E93D6E5935}"/>
              </a:ext>
            </a:extLst>
          </p:cNvPr>
          <p:cNvSpPr/>
          <p:nvPr/>
        </p:nvSpPr>
        <p:spPr>
          <a:xfrm>
            <a:off x="2547105" y="0"/>
            <a:ext cx="9644895" cy="706543"/>
          </a:xfrm>
          <a:prstGeom prst="roundRect">
            <a:avLst/>
          </a:prstGeom>
          <a:solidFill>
            <a:srgbClr val="817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PVA DIGITAL  &gt;  Clientes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32F6306-BB10-42E6-BFD0-44193D7820B8}"/>
              </a:ext>
            </a:extLst>
          </p:cNvPr>
          <p:cNvSpPr/>
          <p:nvPr/>
        </p:nvSpPr>
        <p:spPr>
          <a:xfrm>
            <a:off x="7525992" y="117861"/>
            <a:ext cx="2888974" cy="39866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Procurar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259AA0E-B04E-4898-A529-58A2AFA01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22274" y="132119"/>
            <a:ext cx="398666" cy="398666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BF0DE156-366B-4B56-80F6-439ACFD48085}"/>
              </a:ext>
            </a:extLst>
          </p:cNvPr>
          <p:cNvSpPr txBox="1"/>
          <p:nvPr/>
        </p:nvSpPr>
        <p:spPr>
          <a:xfrm flipH="1">
            <a:off x="361501" y="1401097"/>
            <a:ext cx="1504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PÁGINA</a:t>
            </a:r>
            <a:r>
              <a:rPr lang="pt-BR" sz="1400" dirty="0"/>
              <a:t> </a:t>
            </a:r>
            <a:r>
              <a:rPr lang="pt-BR" sz="1600" dirty="0"/>
              <a:t>INICIAL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D384107-8A84-47F5-B542-7197892CFEE8}"/>
              </a:ext>
            </a:extLst>
          </p:cNvPr>
          <p:cNvSpPr txBox="1"/>
          <p:nvPr/>
        </p:nvSpPr>
        <p:spPr>
          <a:xfrm flipH="1">
            <a:off x="361501" y="4289060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DUE DILIGENCE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AF39789-1E8E-4E8E-AAC8-5AF0F6481574}"/>
              </a:ext>
            </a:extLst>
          </p:cNvPr>
          <p:cNvSpPr txBox="1"/>
          <p:nvPr/>
        </p:nvSpPr>
        <p:spPr>
          <a:xfrm flipH="1">
            <a:off x="82726" y="5683887"/>
            <a:ext cx="2248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PLANO DE NEGÓCIO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7545BC2-2B1B-43B3-8758-88A12C45A99B}"/>
              </a:ext>
            </a:extLst>
          </p:cNvPr>
          <p:cNvSpPr txBox="1"/>
          <p:nvPr/>
        </p:nvSpPr>
        <p:spPr>
          <a:xfrm flipH="1">
            <a:off x="490981" y="3789768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PRODUTOS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029F8574-8355-4737-8286-2DD0B87B3EB1}"/>
              </a:ext>
            </a:extLst>
          </p:cNvPr>
          <p:cNvSpPr/>
          <p:nvPr/>
        </p:nvSpPr>
        <p:spPr>
          <a:xfrm>
            <a:off x="161450" y="1757962"/>
            <a:ext cx="2035221" cy="479263"/>
          </a:xfrm>
          <a:prstGeom prst="roundRec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CLIENTE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1AE6BFC-1B01-45EC-998C-F403F7D0805A}"/>
              </a:ext>
            </a:extLst>
          </p:cNvPr>
          <p:cNvSpPr/>
          <p:nvPr/>
        </p:nvSpPr>
        <p:spPr>
          <a:xfrm>
            <a:off x="2665084" y="2758647"/>
            <a:ext cx="2555361" cy="2207248"/>
          </a:xfrm>
          <a:prstGeom prst="roundRect">
            <a:avLst/>
          </a:prstGeom>
          <a:solidFill>
            <a:srgbClr val="81759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8DB0FE6-A193-4A75-BFE3-B7099C4B6859}"/>
              </a:ext>
            </a:extLst>
          </p:cNvPr>
          <p:cNvSpPr/>
          <p:nvPr/>
        </p:nvSpPr>
        <p:spPr>
          <a:xfrm>
            <a:off x="2873809" y="3496283"/>
            <a:ext cx="1989892" cy="410094"/>
          </a:xfrm>
          <a:prstGeom prst="roundRect">
            <a:avLst/>
          </a:prstGeom>
          <a:solidFill>
            <a:srgbClr val="9999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Ver </a:t>
            </a:r>
            <a:r>
              <a:rPr lang="pt-BR" sz="1500" dirty="0" err="1"/>
              <a:t>Due</a:t>
            </a:r>
            <a:r>
              <a:rPr lang="pt-BR" sz="1500" dirty="0"/>
              <a:t> </a:t>
            </a:r>
            <a:r>
              <a:rPr lang="pt-BR" sz="1500" dirty="0" err="1"/>
              <a:t>Diligence</a:t>
            </a:r>
            <a:endParaRPr lang="pt-BR" sz="1500" dirty="0"/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77EB729-EA72-401A-BC9D-37C24F8F4DFC}"/>
              </a:ext>
            </a:extLst>
          </p:cNvPr>
          <p:cNvSpPr/>
          <p:nvPr/>
        </p:nvSpPr>
        <p:spPr>
          <a:xfrm>
            <a:off x="2873809" y="4086521"/>
            <a:ext cx="1989892" cy="410094"/>
          </a:xfrm>
          <a:prstGeom prst="roundRect">
            <a:avLst/>
          </a:prstGeom>
          <a:solidFill>
            <a:srgbClr val="9999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Ver Detalhes do Cliente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9A52417-41F4-41B2-B54D-281258064D36}"/>
              </a:ext>
            </a:extLst>
          </p:cNvPr>
          <p:cNvSpPr txBox="1"/>
          <p:nvPr/>
        </p:nvSpPr>
        <p:spPr>
          <a:xfrm>
            <a:off x="2873809" y="2953295"/>
            <a:ext cx="123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AGÊNCIA X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9094CBA0-E010-4569-9997-D6EB74E9BABA}"/>
              </a:ext>
            </a:extLst>
          </p:cNvPr>
          <p:cNvSpPr/>
          <p:nvPr/>
        </p:nvSpPr>
        <p:spPr>
          <a:xfrm>
            <a:off x="5633910" y="2713264"/>
            <a:ext cx="2555361" cy="2207248"/>
          </a:xfrm>
          <a:prstGeom prst="roundRect">
            <a:avLst/>
          </a:prstGeom>
          <a:solidFill>
            <a:srgbClr val="81759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C2E57C98-72CB-4323-9636-B35AA3F27206}"/>
              </a:ext>
            </a:extLst>
          </p:cNvPr>
          <p:cNvSpPr/>
          <p:nvPr/>
        </p:nvSpPr>
        <p:spPr>
          <a:xfrm>
            <a:off x="8602390" y="2713264"/>
            <a:ext cx="2555361" cy="2207248"/>
          </a:xfrm>
          <a:prstGeom prst="roundRect">
            <a:avLst/>
          </a:prstGeom>
          <a:solidFill>
            <a:srgbClr val="81759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043FEA45-81C7-463F-9E44-95B7399F7051}"/>
              </a:ext>
            </a:extLst>
          </p:cNvPr>
          <p:cNvSpPr txBox="1"/>
          <p:nvPr/>
        </p:nvSpPr>
        <p:spPr>
          <a:xfrm>
            <a:off x="5880768" y="2904078"/>
            <a:ext cx="157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BAZAR MANIA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CB8E9478-4A16-4885-B28A-50212ECE5944}"/>
              </a:ext>
            </a:extLst>
          </p:cNvPr>
          <p:cNvSpPr txBox="1"/>
          <p:nvPr/>
        </p:nvSpPr>
        <p:spPr>
          <a:xfrm>
            <a:off x="8728186" y="2921029"/>
            <a:ext cx="156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CONSULTÓRIO</a:t>
            </a:r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AAC85456-F077-4611-A682-B9D35ED83450}"/>
              </a:ext>
            </a:extLst>
          </p:cNvPr>
          <p:cNvSpPr/>
          <p:nvPr/>
        </p:nvSpPr>
        <p:spPr>
          <a:xfrm>
            <a:off x="5880768" y="3536410"/>
            <a:ext cx="1989892" cy="410094"/>
          </a:xfrm>
          <a:prstGeom prst="roundRect">
            <a:avLst/>
          </a:prstGeom>
          <a:solidFill>
            <a:srgbClr val="9999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Ver </a:t>
            </a:r>
            <a:r>
              <a:rPr lang="pt-BR" sz="1500" dirty="0" err="1"/>
              <a:t>Due</a:t>
            </a:r>
            <a:r>
              <a:rPr lang="pt-BR" sz="1500" dirty="0"/>
              <a:t> </a:t>
            </a:r>
            <a:r>
              <a:rPr lang="pt-BR" sz="1500" dirty="0" err="1"/>
              <a:t>Diligence</a:t>
            </a:r>
            <a:endParaRPr lang="pt-BR" sz="1500" dirty="0"/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92186953-0919-4F7E-BB0F-7EF1C10FF31C}"/>
              </a:ext>
            </a:extLst>
          </p:cNvPr>
          <p:cNvSpPr/>
          <p:nvPr/>
        </p:nvSpPr>
        <p:spPr>
          <a:xfrm>
            <a:off x="8728186" y="3461876"/>
            <a:ext cx="1989892" cy="410094"/>
          </a:xfrm>
          <a:prstGeom prst="roundRect">
            <a:avLst/>
          </a:prstGeom>
          <a:solidFill>
            <a:srgbClr val="9999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Ver </a:t>
            </a:r>
            <a:r>
              <a:rPr lang="pt-BR" sz="1500" dirty="0" err="1"/>
              <a:t>Due</a:t>
            </a:r>
            <a:r>
              <a:rPr lang="pt-BR" sz="1500" dirty="0"/>
              <a:t> </a:t>
            </a:r>
            <a:r>
              <a:rPr lang="pt-BR" sz="1500" dirty="0" err="1"/>
              <a:t>Diligence</a:t>
            </a:r>
            <a:endParaRPr lang="pt-BR" sz="1500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190284AD-8BED-499A-A6C8-5811B5047915}"/>
              </a:ext>
            </a:extLst>
          </p:cNvPr>
          <p:cNvSpPr/>
          <p:nvPr/>
        </p:nvSpPr>
        <p:spPr>
          <a:xfrm>
            <a:off x="5887552" y="4128322"/>
            <a:ext cx="1989892" cy="410094"/>
          </a:xfrm>
          <a:prstGeom prst="roundRect">
            <a:avLst/>
          </a:prstGeom>
          <a:solidFill>
            <a:srgbClr val="9999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Ver Detalhes do Cliente</a:t>
            </a:r>
          </a:p>
        </p:txBody>
      </p: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892002FF-8F25-47B8-B2A0-7F2DB877F504}"/>
              </a:ext>
            </a:extLst>
          </p:cNvPr>
          <p:cNvSpPr/>
          <p:nvPr/>
        </p:nvSpPr>
        <p:spPr>
          <a:xfrm>
            <a:off x="8759459" y="4071332"/>
            <a:ext cx="1989892" cy="410094"/>
          </a:xfrm>
          <a:prstGeom prst="roundRect">
            <a:avLst/>
          </a:prstGeom>
          <a:solidFill>
            <a:srgbClr val="9999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Ver Detalhes do Cliente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35F46B7-7593-4336-A2B8-12FAE43CB203}"/>
              </a:ext>
            </a:extLst>
          </p:cNvPr>
          <p:cNvSpPr/>
          <p:nvPr/>
        </p:nvSpPr>
        <p:spPr>
          <a:xfrm>
            <a:off x="2716811" y="1523103"/>
            <a:ext cx="3742006" cy="6689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Procurar clientes </a:t>
            </a:r>
          </a:p>
        </p:txBody>
      </p:sp>
      <p:pic>
        <p:nvPicPr>
          <p:cNvPr id="18" name="Gráfico 17" descr="Lupa">
            <a:extLst>
              <a:ext uri="{FF2B5EF4-FFF2-40B4-BE49-F238E27FC236}">
                <a16:creationId xmlns:a16="http://schemas.microsoft.com/office/drawing/2014/main" id="{CD347ED9-FB33-4D76-80EB-556E75EA97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4169" y="1630449"/>
            <a:ext cx="462090" cy="462090"/>
          </a:xfrm>
          <a:prstGeom prst="rect">
            <a:avLst/>
          </a:prstGeom>
        </p:spPr>
      </p:pic>
      <p:pic>
        <p:nvPicPr>
          <p:cNvPr id="28" name="Gráfico 27" descr="Sino">
            <a:extLst>
              <a:ext uri="{FF2B5EF4-FFF2-40B4-BE49-F238E27FC236}">
                <a16:creationId xmlns:a16="http://schemas.microsoft.com/office/drawing/2014/main" id="{4CC10112-1F3D-46CF-952C-4305694FC1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54224" y="88875"/>
            <a:ext cx="528792" cy="528792"/>
          </a:xfrm>
          <a:prstGeom prst="rect">
            <a:avLst/>
          </a:prstGeom>
        </p:spPr>
      </p:pic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DABB4BA3-FB55-48BE-834C-1FE2862131E5}"/>
              </a:ext>
            </a:extLst>
          </p:cNvPr>
          <p:cNvSpPr/>
          <p:nvPr/>
        </p:nvSpPr>
        <p:spPr>
          <a:xfrm>
            <a:off x="9325913" y="2050646"/>
            <a:ext cx="2375106" cy="5587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Organizar por </a:t>
            </a:r>
          </a:p>
        </p:txBody>
      </p: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736A5838-9368-4553-8C05-68D2A2F46AF3}"/>
              </a:ext>
            </a:extLst>
          </p:cNvPr>
          <p:cNvSpPr/>
          <p:nvPr/>
        </p:nvSpPr>
        <p:spPr>
          <a:xfrm>
            <a:off x="9941506" y="936952"/>
            <a:ext cx="1836767" cy="934671"/>
          </a:xfrm>
          <a:prstGeom prst="roundRect">
            <a:avLst/>
          </a:prstGeom>
          <a:solidFill>
            <a:srgbClr val="99CC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NOVO CLIENTE</a:t>
            </a:r>
          </a:p>
        </p:txBody>
      </p:sp>
      <p:pic>
        <p:nvPicPr>
          <p:cNvPr id="31" name="Gráfico 30" descr="Acento Circunflexo para Baixo">
            <a:extLst>
              <a:ext uri="{FF2B5EF4-FFF2-40B4-BE49-F238E27FC236}">
                <a16:creationId xmlns:a16="http://schemas.microsoft.com/office/drawing/2014/main" id="{BCA51DB8-78E1-4C52-9CB3-DCC572462A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52236" y="214565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58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Tela de fundo de papel amassado branco">
            <a:extLst>
              <a:ext uri="{FF2B5EF4-FFF2-40B4-BE49-F238E27FC236}">
                <a16:creationId xmlns:a16="http://schemas.microsoft.com/office/drawing/2014/main" id="{68082AE9-1C73-4927-880B-0A26AB254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3" b="8107"/>
          <a:stretch/>
        </p:blipFill>
        <p:spPr>
          <a:xfrm>
            <a:off x="-16954" y="7351"/>
            <a:ext cx="12191980" cy="6856718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77BB8B9-6686-4001-9E6F-3D04D5EDA498}"/>
              </a:ext>
            </a:extLst>
          </p:cNvPr>
          <p:cNvSpPr/>
          <p:nvPr/>
        </p:nvSpPr>
        <p:spPr>
          <a:xfrm>
            <a:off x="16974" y="0"/>
            <a:ext cx="2555361" cy="6904500"/>
          </a:xfrm>
          <a:prstGeom prst="rect">
            <a:avLst/>
          </a:prstGeom>
          <a:solidFill>
            <a:srgbClr val="8F7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A15DC0F-20FD-4513-B4E6-28C9887E203E}"/>
              </a:ext>
            </a:extLst>
          </p:cNvPr>
          <p:cNvSpPr/>
          <p:nvPr/>
        </p:nvSpPr>
        <p:spPr>
          <a:xfrm>
            <a:off x="371060" y="-43333"/>
            <a:ext cx="1570819" cy="888656"/>
          </a:xfrm>
          <a:prstGeom prst="rect">
            <a:avLst/>
          </a:prstGeom>
          <a:solidFill>
            <a:srgbClr val="44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PVA DIGITAL</a:t>
            </a:r>
            <a:r>
              <a:rPr lang="pt-BR" dirty="0"/>
              <a:t>	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CAFC3DF-9C12-42A4-83C9-2BF3A1941E17}"/>
              </a:ext>
            </a:extLst>
          </p:cNvPr>
          <p:cNvSpPr txBox="1"/>
          <p:nvPr/>
        </p:nvSpPr>
        <p:spPr>
          <a:xfrm flipH="1">
            <a:off x="490981" y="2337518"/>
            <a:ext cx="1434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PENDÊNCIAS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5019B35-0133-4E5A-9D20-DA6F4A36E713}"/>
              </a:ext>
            </a:extLst>
          </p:cNvPr>
          <p:cNvSpPr txBox="1"/>
          <p:nvPr/>
        </p:nvSpPr>
        <p:spPr>
          <a:xfrm flipH="1">
            <a:off x="443197" y="2734801"/>
            <a:ext cx="1416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MENSAGENS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D0B336-F50E-4133-81F9-904BBE86DE12}"/>
              </a:ext>
            </a:extLst>
          </p:cNvPr>
          <p:cNvSpPr txBox="1"/>
          <p:nvPr/>
        </p:nvSpPr>
        <p:spPr>
          <a:xfrm flipH="1">
            <a:off x="498609" y="4736224"/>
            <a:ext cx="14169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RELATÓRIOS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C3DECED-9DE5-40B2-A858-7E276573F078}"/>
              </a:ext>
            </a:extLst>
          </p:cNvPr>
          <p:cNvSpPr txBox="1"/>
          <p:nvPr/>
        </p:nvSpPr>
        <p:spPr>
          <a:xfrm flipH="1">
            <a:off x="602931" y="6181550"/>
            <a:ext cx="1871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MINHA CONTA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5813E5F-F8A4-451E-ABDD-9C9845C28633}"/>
              </a:ext>
            </a:extLst>
          </p:cNvPr>
          <p:cNvSpPr txBox="1"/>
          <p:nvPr/>
        </p:nvSpPr>
        <p:spPr>
          <a:xfrm flipH="1">
            <a:off x="477028" y="5183388"/>
            <a:ext cx="1548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CONTEÚDOS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5419E89-367E-4387-8E5F-B1F067C8C1B0}"/>
              </a:ext>
            </a:extLst>
          </p:cNvPr>
          <p:cNvSpPr txBox="1"/>
          <p:nvPr/>
        </p:nvSpPr>
        <p:spPr>
          <a:xfrm flipH="1">
            <a:off x="318448" y="3264605"/>
            <a:ext cx="199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TELECONSULTAS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A5BE310-5618-4197-BDB8-30E93D6E5935}"/>
              </a:ext>
            </a:extLst>
          </p:cNvPr>
          <p:cNvSpPr/>
          <p:nvPr/>
        </p:nvSpPr>
        <p:spPr>
          <a:xfrm>
            <a:off x="2547105" y="0"/>
            <a:ext cx="9644895" cy="706543"/>
          </a:xfrm>
          <a:prstGeom prst="roundRect">
            <a:avLst/>
          </a:prstGeom>
          <a:solidFill>
            <a:srgbClr val="817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PVA DIGITAL  &gt;  Clientes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32F6306-BB10-42E6-BFD0-44193D7820B8}"/>
              </a:ext>
            </a:extLst>
          </p:cNvPr>
          <p:cNvSpPr/>
          <p:nvPr/>
        </p:nvSpPr>
        <p:spPr>
          <a:xfrm>
            <a:off x="7525992" y="117861"/>
            <a:ext cx="2888974" cy="39866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Procurar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259AA0E-B04E-4898-A529-58A2AFA01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22274" y="132119"/>
            <a:ext cx="398666" cy="398666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BF0DE156-366B-4B56-80F6-439ACFD48085}"/>
              </a:ext>
            </a:extLst>
          </p:cNvPr>
          <p:cNvSpPr txBox="1"/>
          <p:nvPr/>
        </p:nvSpPr>
        <p:spPr>
          <a:xfrm flipH="1">
            <a:off x="361501" y="1401097"/>
            <a:ext cx="1504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PÁGINA</a:t>
            </a:r>
            <a:r>
              <a:rPr lang="pt-BR" sz="1400" dirty="0"/>
              <a:t> </a:t>
            </a:r>
            <a:r>
              <a:rPr lang="pt-BR" sz="1600" dirty="0"/>
              <a:t>INICIAL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D384107-8A84-47F5-B542-7197892CFEE8}"/>
              </a:ext>
            </a:extLst>
          </p:cNvPr>
          <p:cNvSpPr txBox="1"/>
          <p:nvPr/>
        </p:nvSpPr>
        <p:spPr>
          <a:xfrm flipH="1">
            <a:off x="361501" y="4289060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DUE DILIGENCE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AF39789-1E8E-4E8E-AAC8-5AF0F6481574}"/>
              </a:ext>
            </a:extLst>
          </p:cNvPr>
          <p:cNvSpPr txBox="1"/>
          <p:nvPr/>
        </p:nvSpPr>
        <p:spPr>
          <a:xfrm flipH="1">
            <a:off x="82726" y="5683887"/>
            <a:ext cx="2248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PLANO DE NEGÓCIO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7545BC2-2B1B-43B3-8758-88A12C45A99B}"/>
              </a:ext>
            </a:extLst>
          </p:cNvPr>
          <p:cNvSpPr txBox="1"/>
          <p:nvPr/>
        </p:nvSpPr>
        <p:spPr>
          <a:xfrm flipH="1">
            <a:off x="490981" y="3789768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PRODUTOS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029F8574-8355-4737-8286-2DD0B87B3EB1}"/>
              </a:ext>
            </a:extLst>
          </p:cNvPr>
          <p:cNvSpPr/>
          <p:nvPr/>
        </p:nvSpPr>
        <p:spPr>
          <a:xfrm>
            <a:off x="161450" y="1757962"/>
            <a:ext cx="2035221" cy="479263"/>
          </a:xfrm>
          <a:prstGeom prst="roundRec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CLIENTE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1AE6BFC-1B01-45EC-998C-F403F7D0805A}"/>
              </a:ext>
            </a:extLst>
          </p:cNvPr>
          <p:cNvSpPr/>
          <p:nvPr/>
        </p:nvSpPr>
        <p:spPr>
          <a:xfrm>
            <a:off x="2665084" y="2758647"/>
            <a:ext cx="2555361" cy="2207248"/>
          </a:xfrm>
          <a:prstGeom prst="roundRect">
            <a:avLst/>
          </a:prstGeom>
          <a:solidFill>
            <a:srgbClr val="81759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8DB0FE6-A193-4A75-BFE3-B7099C4B6859}"/>
              </a:ext>
            </a:extLst>
          </p:cNvPr>
          <p:cNvSpPr/>
          <p:nvPr/>
        </p:nvSpPr>
        <p:spPr>
          <a:xfrm>
            <a:off x="2873809" y="3496283"/>
            <a:ext cx="1989892" cy="410094"/>
          </a:xfrm>
          <a:prstGeom prst="roundRect">
            <a:avLst/>
          </a:prstGeom>
          <a:solidFill>
            <a:srgbClr val="9999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Ver </a:t>
            </a:r>
            <a:r>
              <a:rPr lang="pt-BR" sz="1500" dirty="0" err="1"/>
              <a:t>Due</a:t>
            </a:r>
            <a:r>
              <a:rPr lang="pt-BR" sz="1500" dirty="0"/>
              <a:t> </a:t>
            </a:r>
            <a:r>
              <a:rPr lang="pt-BR" sz="1500" dirty="0" err="1"/>
              <a:t>Diligence</a:t>
            </a:r>
            <a:endParaRPr lang="pt-BR" sz="1500" dirty="0"/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77EB729-EA72-401A-BC9D-37C24F8F4DFC}"/>
              </a:ext>
            </a:extLst>
          </p:cNvPr>
          <p:cNvSpPr/>
          <p:nvPr/>
        </p:nvSpPr>
        <p:spPr>
          <a:xfrm>
            <a:off x="2873809" y="4086521"/>
            <a:ext cx="1989892" cy="410094"/>
          </a:xfrm>
          <a:prstGeom prst="roundRect">
            <a:avLst/>
          </a:prstGeom>
          <a:solidFill>
            <a:srgbClr val="9999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Ver Detalhes do Cliente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9A52417-41F4-41B2-B54D-281258064D36}"/>
              </a:ext>
            </a:extLst>
          </p:cNvPr>
          <p:cNvSpPr txBox="1"/>
          <p:nvPr/>
        </p:nvSpPr>
        <p:spPr>
          <a:xfrm>
            <a:off x="2873809" y="2953295"/>
            <a:ext cx="123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AGÊNCIA X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9094CBA0-E010-4569-9997-D6EB74E9BABA}"/>
              </a:ext>
            </a:extLst>
          </p:cNvPr>
          <p:cNvSpPr/>
          <p:nvPr/>
        </p:nvSpPr>
        <p:spPr>
          <a:xfrm>
            <a:off x="5633910" y="2713264"/>
            <a:ext cx="2555361" cy="2207248"/>
          </a:xfrm>
          <a:prstGeom prst="roundRect">
            <a:avLst/>
          </a:prstGeom>
          <a:solidFill>
            <a:srgbClr val="81759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C2E57C98-72CB-4323-9636-B35AA3F27206}"/>
              </a:ext>
            </a:extLst>
          </p:cNvPr>
          <p:cNvSpPr/>
          <p:nvPr/>
        </p:nvSpPr>
        <p:spPr>
          <a:xfrm>
            <a:off x="8602390" y="2713264"/>
            <a:ext cx="2555361" cy="2207248"/>
          </a:xfrm>
          <a:prstGeom prst="roundRect">
            <a:avLst/>
          </a:prstGeom>
          <a:solidFill>
            <a:srgbClr val="81759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043FEA45-81C7-463F-9E44-95B7399F7051}"/>
              </a:ext>
            </a:extLst>
          </p:cNvPr>
          <p:cNvSpPr txBox="1"/>
          <p:nvPr/>
        </p:nvSpPr>
        <p:spPr>
          <a:xfrm>
            <a:off x="5880768" y="2904078"/>
            <a:ext cx="157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BAZAR MANIA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CB8E9478-4A16-4885-B28A-50212ECE5944}"/>
              </a:ext>
            </a:extLst>
          </p:cNvPr>
          <p:cNvSpPr txBox="1"/>
          <p:nvPr/>
        </p:nvSpPr>
        <p:spPr>
          <a:xfrm>
            <a:off x="8728186" y="2921029"/>
            <a:ext cx="156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CONSULTÓRIO</a:t>
            </a:r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AAC85456-F077-4611-A682-B9D35ED83450}"/>
              </a:ext>
            </a:extLst>
          </p:cNvPr>
          <p:cNvSpPr/>
          <p:nvPr/>
        </p:nvSpPr>
        <p:spPr>
          <a:xfrm>
            <a:off x="5880768" y="3536410"/>
            <a:ext cx="1989892" cy="410094"/>
          </a:xfrm>
          <a:prstGeom prst="roundRect">
            <a:avLst/>
          </a:prstGeom>
          <a:solidFill>
            <a:srgbClr val="9999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Ver </a:t>
            </a:r>
            <a:r>
              <a:rPr lang="pt-BR" sz="1500" dirty="0" err="1"/>
              <a:t>Due</a:t>
            </a:r>
            <a:r>
              <a:rPr lang="pt-BR" sz="1500" dirty="0"/>
              <a:t> </a:t>
            </a:r>
            <a:r>
              <a:rPr lang="pt-BR" sz="1500" dirty="0" err="1"/>
              <a:t>Diligence</a:t>
            </a:r>
            <a:endParaRPr lang="pt-BR" sz="1500" dirty="0"/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92186953-0919-4F7E-BB0F-7EF1C10FF31C}"/>
              </a:ext>
            </a:extLst>
          </p:cNvPr>
          <p:cNvSpPr/>
          <p:nvPr/>
        </p:nvSpPr>
        <p:spPr>
          <a:xfrm>
            <a:off x="8728186" y="3461876"/>
            <a:ext cx="1989892" cy="410094"/>
          </a:xfrm>
          <a:prstGeom prst="roundRect">
            <a:avLst/>
          </a:prstGeom>
          <a:solidFill>
            <a:srgbClr val="9999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Ver </a:t>
            </a:r>
            <a:r>
              <a:rPr lang="pt-BR" sz="1500" dirty="0" err="1"/>
              <a:t>Due</a:t>
            </a:r>
            <a:r>
              <a:rPr lang="pt-BR" sz="1500" dirty="0"/>
              <a:t> </a:t>
            </a:r>
            <a:r>
              <a:rPr lang="pt-BR" sz="1500" dirty="0" err="1"/>
              <a:t>Diligence</a:t>
            </a:r>
            <a:endParaRPr lang="pt-BR" sz="1500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190284AD-8BED-499A-A6C8-5811B5047915}"/>
              </a:ext>
            </a:extLst>
          </p:cNvPr>
          <p:cNvSpPr/>
          <p:nvPr/>
        </p:nvSpPr>
        <p:spPr>
          <a:xfrm>
            <a:off x="5887552" y="4128322"/>
            <a:ext cx="1989892" cy="410094"/>
          </a:xfrm>
          <a:prstGeom prst="roundRect">
            <a:avLst/>
          </a:prstGeom>
          <a:solidFill>
            <a:srgbClr val="9999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Ver Detalhes do Cliente</a:t>
            </a:r>
          </a:p>
        </p:txBody>
      </p: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892002FF-8F25-47B8-B2A0-7F2DB877F504}"/>
              </a:ext>
            </a:extLst>
          </p:cNvPr>
          <p:cNvSpPr/>
          <p:nvPr/>
        </p:nvSpPr>
        <p:spPr>
          <a:xfrm>
            <a:off x="8759459" y="4071332"/>
            <a:ext cx="1989892" cy="410094"/>
          </a:xfrm>
          <a:prstGeom prst="roundRect">
            <a:avLst/>
          </a:prstGeom>
          <a:solidFill>
            <a:srgbClr val="9999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Ver Detalhes do Cliente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35F46B7-7593-4336-A2B8-12FAE43CB203}"/>
              </a:ext>
            </a:extLst>
          </p:cNvPr>
          <p:cNvSpPr/>
          <p:nvPr/>
        </p:nvSpPr>
        <p:spPr>
          <a:xfrm>
            <a:off x="2716811" y="1523103"/>
            <a:ext cx="3742006" cy="6689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Procurar clientes </a:t>
            </a:r>
          </a:p>
        </p:txBody>
      </p:sp>
      <p:pic>
        <p:nvPicPr>
          <p:cNvPr id="18" name="Gráfico 17" descr="Lupa">
            <a:extLst>
              <a:ext uri="{FF2B5EF4-FFF2-40B4-BE49-F238E27FC236}">
                <a16:creationId xmlns:a16="http://schemas.microsoft.com/office/drawing/2014/main" id="{CD347ED9-FB33-4D76-80EB-556E75EA97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4169" y="1630449"/>
            <a:ext cx="462090" cy="462090"/>
          </a:xfrm>
          <a:prstGeom prst="rect">
            <a:avLst/>
          </a:prstGeom>
        </p:spPr>
      </p:pic>
      <p:pic>
        <p:nvPicPr>
          <p:cNvPr id="28" name="Gráfico 27" descr="Sino">
            <a:extLst>
              <a:ext uri="{FF2B5EF4-FFF2-40B4-BE49-F238E27FC236}">
                <a16:creationId xmlns:a16="http://schemas.microsoft.com/office/drawing/2014/main" id="{4CC10112-1F3D-46CF-952C-4305694FC1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54224" y="88875"/>
            <a:ext cx="528792" cy="528792"/>
          </a:xfrm>
          <a:prstGeom prst="rect">
            <a:avLst/>
          </a:prstGeom>
        </p:spPr>
      </p:pic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DABB4BA3-FB55-48BE-834C-1FE2862131E5}"/>
              </a:ext>
            </a:extLst>
          </p:cNvPr>
          <p:cNvSpPr/>
          <p:nvPr/>
        </p:nvSpPr>
        <p:spPr>
          <a:xfrm>
            <a:off x="9325913" y="2050646"/>
            <a:ext cx="2375106" cy="558736"/>
          </a:xfrm>
          <a:prstGeom prst="roundRect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Organizar por </a:t>
            </a:r>
          </a:p>
        </p:txBody>
      </p: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736A5838-9368-4553-8C05-68D2A2F46AF3}"/>
              </a:ext>
            </a:extLst>
          </p:cNvPr>
          <p:cNvSpPr/>
          <p:nvPr/>
        </p:nvSpPr>
        <p:spPr>
          <a:xfrm>
            <a:off x="9941506" y="936952"/>
            <a:ext cx="1836767" cy="934671"/>
          </a:xfrm>
          <a:prstGeom prst="roundRect">
            <a:avLst/>
          </a:prstGeom>
          <a:solidFill>
            <a:srgbClr val="99CCFF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NOVO CLIENTE</a:t>
            </a:r>
          </a:p>
        </p:txBody>
      </p:sp>
      <p:pic>
        <p:nvPicPr>
          <p:cNvPr id="31" name="Gráfico 30" descr="Acento Circunflexo para Baixo">
            <a:extLst>
              <a:ext uri="{FF2B5EF4-FFF2-40B4-BE49-F238E27FC236}">
                <a16:creationId xmlns:a16="http://schemas.microsoft.com/office/drawing/2014/main" id="{BCA51DB8-78E1-4C52-9CB3-DCC572462A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52236" y="2145651"/>
            <a:ext cx="457200" cy="457200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AECF1F1-616F-41FE-BEDA-AEE6966CA16F}"/>
              </a:ext>
            </a:extLst>
          </p:cNvPr>
          <p:cNvSpPr/>
          <p:nvPr/>
        </p:nvSpPr>
        <p:spPr>
          <a:xfrm>
            <a:off x="5269935" y="9926"/>
            <a:ext cx="3125895" cy="4993737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INSERIR QUESTIONARIO DO lab.diglaw.com.br/escritórios/clientes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Inserir no questionário o campo “Advogado responsável”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2593121D-6127-4ADB-9948-C32BFD39AC5C}"/>
              </a:ext>
            </a:extLst>
          </p:cNvPr>
          <p:cNvCxnSpPr>
            <a:cxnSpLocks/>
            <a:stCxn id="2" idx="3"/>
            <a:endCxn id="69" idx="2"/>
          </p:cNvCxnSpPr>
          <p:nvPr/>
        </p:nvCxnSpPr>
        <p:spPr>
          <a:xfrm flipV="1">
            <a:off x="8395830" y="1871623"/>
            <a:ext cx="2464060" cy="6351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FDCFBC82-F4E0-42B7-B4BA-D3CA924CDEB4}"/>
              </a:ext>
            </a:extLst>
          </p:cNvPr>
          <p:cNvSpPr/>
          <p:nvPr/>
        </p:nvSpPr>
        <p:spPr>
          <a:xfrm>
            <a:off x="9526916" y="3396125"/>
            <a:ext cx="1895358" cy="1340100"/>
          </a:xfrm>
          <a:prstGeom prst="roundRect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/>
              <a:t>Advogado responsável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/>
              <a:t>Por A </a:t>
            </a:r>
            <a:r>
              <a:rPr lang="pt-BR" dirty="0" err="1"/>
              <a:t>a</a:t>
            </a:r>
            <a:r>
              <a:rPr lang="pt-BR" dirty="0"/>
              <a:t> Z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C66A482-67E1-4B9B-8799-FB4829C9E3C0}"/>
              </a:ext>
            </a:extLst>
          </p:cNvPr>
          <p:cNvCxnSpPr>
            <a:stCxn id="16" idx="0"/>
            <a:endCxn id="68" idx="2"/>
          </p:cNvCxnSpPr>
          <p:nvPr/>
        </p:nvCxnSpPr>
        <p:spPr>
          <a:xfrm flipV="1">
            <a:off x="10474595" y="2609382"/>
            <a:ext cx="38871" cy="786743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29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Tela de fundo de papel amassado branco">
            <a:extLst>
              <a:ext uri="{FF2B5EF4-FFF2-40B4-BE49-F238E27FC236}">
                <a16:creationId xmlns:a16="http://schemas.microsoft.com/office/drawing/2014/main" id="{68082AE9-1C73-4927-880B-0A26AB254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3" b="8107"/>
          <a:stretch/>
        </p:blipFill>
        <p:spPr>
          <a:xfrm>
            <a:off x="-16954" y="7351"/>
            <a:ext cx="12191980" cy="6856718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77BB8B9-6686-4001-9E6F-3D04D5EDA498}"/>
              </a:ext>
            </a:extLst>
          </p:cNvPr>
          <p:cNvSpPr/>
          <p:nvPr/>
        </p:nvSpPr>
        <p:spPr>
          <a:xfrm>
            <a:off x="16974" y="0"/>
            <a:ext cx="2555361" cy="6904500"/>
          </a:xfrm>
          <a:prstGeom prst="rect">
            <a:avLst/>
          </a:prstGeom>
          <a:solidFill>
            <a:srgbClr val="8F7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A15DC0F-20FD-4513-B4E6-28C9887E203E}"/>
              </a:ext>
            </a:extLst>
          </p:cNvPr>
          <p:cNvSpPr/>
          <p:nvPr/>
        </p:nvSpPr>
        <p:spPr>
          <a:xfrm>
            <a:off x="371060" y="-43333"/>
            <a:ext cx="1570819" cy="888656"/>
          </a:xfrm>
          <a:prstGeom prst="rect">
            <a:avLst/>
          </a:prstGeom>
          <a:solidFill>
            <a:srgbClr val="44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PVA DIGITAL</a:t>
            </a:r>
            <a:r>
              <a:rPr lang="pt-BR" dirty="0"/>
              <a:t>	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CAFC3DF-9C12-42A4-83C9-2BF3A1941E17}"/>
              </a:ext>
            </a:extLst>
          </p:cNvPr>
          <p:cNvSpPr txBox="1"/>
          <p:nvPr/>
        </p:nvSpPr>
        <p:spPr>
          <a:xfrm flipH="1">
            <a:off x="490981" y="2337518"/>
            <a:ext cx="1434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PENDÊNCIAS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5019B35-0133-4E5A-9D20-DA6F4A36E713}"/>
              </a:ext>
            </a:extLst>
          </p:cNvPr>
          <p:cNvSpPr txBox="1"/>
          <p:nvPr/>
        </p:nvSpPr>
        <p:spPr>
          <a:xfrm flipH="1">
            <a:off x="443197" y="2734801"/>
            <a:ext cx="1416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MENSAGENS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D0B336-F50E-4133-81F9-904BBE86DE12}"/>
              </a:ext>
            </a:extLst>
          </p:cNvPr>
          <p:cNvSpPr txBox="1"/>
          <p:nvPr/>
        </p:nvSpPr>
        <p:spPr>
          <a:xfrm flipH="1">
            <a:off x="498609" y="4736224"/>
            <a:ext cx="14169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RELATÓRIOS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C3DECED-9DE5-40B2-A858-7E276573F078}"/>
              </a:ext>
            </a:extLst>
          </p:cNvPr>
          <p:cNvSpPr txBox="1"/>
          <p:nvPr/>
        </p:nvSpPr>
        <p:spPr>
          <a:xfrm flipH="1">
            <a:off x="602931" y="6181550"/>
            <a:ext cx="1871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MINHA CONTA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5813E5F-F8A4-451E-ABDD-9C9845C28633}"/>
              </a:ext>
            </a:extLst>
          </p:cNvPr>
          <p:cNvSpPr txBox="1"/>
          <p:nvPr/>
        </p:nvSpPr>
        <p:spPr>
          <a:xfrm flipH="1">
            <a:off x="477028" y="5183388"/>
            <a:ext cx="1548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CONTEÚDOS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5419E89-367E-4387-8E5F-B1F067C8C1B0}"/>
              </a:ext>
            </a:extLst>
          </p:cNvPr>
          <p:cNvSpPr txBox="1"/>
          <p:nvPr/>
        </p:nvSpPr>
        <p:spPr>
          <a:xfrm flipH="1">
            <a:off x="318448" y="3264605"/>
            <a:ext cx="199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TELECONSULTAS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A5BE310-5618-4197-BDB8-30E93D6E5935}"/>
              </a:ext>
            </a:extLst>
          </p:cNvPr>
          <p:cNvSpPr/>
          <p:nvPr/>
        </p:nvSpPr>
        <p:spPr>
          <a:xfrm>
            <a:off x="2547105" y="0"/>
            <a:ext cx="9644895" cy="706543"/>
          </a:xfrm>
          <a:prstGeom prst="roundRect">
            <a:avLst/>
          </a:prstGeom>
          <a:solidFill>
            <a:srgbClr val="817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PVA DIGITAL  &gt;  Clientes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32F6306-BB10-42E6-BFD0-44193D7820B8}"/>
              </a:ext>
            </a:extLst>
          </p:cNvPr>
          <p:cNvSpPr/>
          <p:nvPr/>
        </p:nvSpPr>
        <p:spPr>
          <a:xfrm>
            <a:off x="7525992" y="117861"/>
            <a:ext cx="2888974" cy="39866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Procurar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259AA0E-B04E-4898-A529-58A2AFA01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22274" y="132119"/>
            <a:ext cx="398666" cy="398666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BF0DE156-366B-4B56-80F6-439ACFD48085}"/>
              </a:ext>
            </a:extLst>
          </p:cNvPr>
          <p:cNvSpPr txBox="1"/>
          <p:nvPr/>
        </p:nvSpPr>
        <p:spPr>
          <a:xfrm flipH="1">
            <a:off x="361501" y="1401097"/>
            <a:ext cx="1504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PÁGINA</a:t>
            </a:r>
            <a:r>
              <a:rPr lang="pt-BR" sz="1400" dirty="0"/>
              <a:t> </a:t>
            </a:r>
            <a:r>
              <a:rPr lang="pt-BR" sz="1600" dirty="0"/>
              <a:t>INICIAL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D384107-8A84-47F5-B542-7197892CFEE8}"/>
              </a:ext>
            </a:extLst>
          </p:cNvPr>
          <p:cNvSpPr txBox="1"/>
          <p:nvPr/>
        </p:nvSpPr>
        <p:spPr>
          <a:xfrm flipH="1">
            <a:off x="361501" y="4289060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DUE DILIGENCE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AF39789-1E8E-4E8E-AAC8-5AF0F6481574}"/>
              </a:ext>
            </a:extLst>
          </p:cNvPr>
          <p:cNvSpPr txBox="1"/>
          <p:nvPr/>
        </p:nvSpPr>
        <p:spPr>
          <a:xfrm flipH="1">
            <a:off x="82726" y="5683887"/>
            <a:ext cx="2248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PLANO DE NEGÓCIO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7545BC2-2B1B-43B3-8758-88A12C45A99B}"/>
              </a:ext>
            </a:extLst>
          </p:cNvPr>
          <p:cNvSpPr txBox="1"/>
          <p:nvPr/>
        </p:nvSpPr>
        <p:spPr>
          <a:xfrm flipH="1">
            <a:off x="490981" y="3789768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PRODUTOS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029F8574-8355-4737-8286-2DD0B87B3EB1}"/>
              </a:ext>
            </a:extLst>
          </p:cNvPr>
          <p:cNvSpPr/>
          <p:nvPr/>
        </p:nvSpPr>
        <p:spPr>
          <a:xfrm>
            <a:off x="161450" y="1757962"/>
            <a:ext cx="2035221" cy="479263"/>
          </a:xfrm>
          <a:prstGeom prst="roundRec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CLIENTE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1AE6BFC-1B01-45EC-998C-F403F7D0805A}"/>
              </a:ext>
            </a:extLst>
          </p:cNvPr>
          <p:cNvSpPr/>
          <p:nvPr/>
        </p:nvSpPr>
        <p:spPr>
          <a:xfrm>
            <a:off x="2665084" y="2758647"/>
            <a:ext cx="2555361" cy="2207248"/>
          </a:xfrm>
          <a:prstGeom prst="roundRect">
            <a:avLst/>
          </a:prstGeom>
          <a:solidFill>
            <a:srgbClr val="81759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8DB0FE6-A193-4A75-BFE3-B7099C4B6859}"/>
              </a:ext>
            </a:extLst>
          </p:cNvPr>
          <p:cNvSpPr/>
          <p:nvPr/>
        </p:nvSpPr>
        <p:spPr>
          <a:xfrm>
            <a:off x="2873809" y="3496283"/>
            <a:ext cx="1989892" cy="410094"/>
          </a:xfrm>
          <a:prstGeom prst="roundRect">
            <a:avLst/>
          </a:prstGeom>
          <a:solidFill>
            <a:srgbClr val="9999FF"/>
          </a:solidFill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Ver </a:t>
            </a:r>
            <a:r>
              <a:rPr lang="pt-BR" sz="1500" dirty="0" err="1"/>
              <a:t>Due</a:t>
            </a:r>
            <a:r>
              <a:rPr lang="pt-BR" sz="1500" dirty="0"/>
              <a:t> </a:t>
            </a:r>
            <a:r>
              <a:rPr lang="pt-BR" sz="1500" dirty="0" err="1"/>
              <a:t>Diligence</a:t>
            </a:r>
            <a:endParaRPr lang="pt-BR" sz="1500" dirty="0"/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77EB729-EA72-401A-BC9D-37C24F8F4DFC}"/>
              </a:ext>
            </a:extLst>
          </p:cNvPr>
          <p:cNvSpPr/>
          <p:nvPr/>
        </p:nvSpPr>
        <p:spPr>
          <a:xfrm>
            <a:off x="2873809" y="4086521"/>
            <a:ext cx="1989892" cy="410094"/>
          </a:xfrm>
          <a:prstGeom prst="roundRect">
            <a:avLst/>
          </a:prstGeom>
          <a:solidFill>
            <a:srgbClr val="9999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Ver Detalhes do Cliente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9A52417-41F4-41B2-B54D-281258064D36}"/>
              </a:ext>
            </a:extLst>
          </p:cNvPr>
          <p:cNvSpPr txBox="1"/>
          <p:nvPr/>
        </p:nvSpPr>
        <p:spPr>
          <a:xfrm>
            <a:off x="2873809" y="2953295"/>
            <a:ext cx="123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AGÊNCIA X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9094CBA0-E010-4569-9997-D6EB74E9BABA}"/>
              </a:ext>
            </a:extLst>
          </p:cNvPr>
          <p:cNvSpPr/>
          <p:nvPr/>
        </p:nvSpPr>
        <p:spPr>
          <a:xfrm>
            <a:off x="5633910" y="2713264"/>
            <a:ext cx="2555361" cy="2207248"/>
          </a:xfrm>
          <a:prstGeom prst="roundRect">
            <a:avLst/>
          </a:prstGeom>
          <a:solidFill>
            <a:srgbClr val="81759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C2E57C98-72CB-4323-9636-B35AA3F27206}"/>
              </a:ext>
            </a:extLst>
          </p:cNvPr>
          <p:cNvSpPr/>
          <p:nvPr/>
        </p:nvSpPr>
        <p:spPr>
          <a:xfrm>
            <a:off x="8602390" y="2713264"/>
            <a:ext cx="2555361" cy="2207248"/>
          </a:xfrm>
          <a:prstGeom prst="roundRect">
            <a:avLst/>
          </a:prstGeom>
          <a:solidFill>
            <a:srgbClr val="81759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043FEA45-81C7-463F-9E44-95B7399F7051}"/>
              </a:ext>
            </a:extLst>
          </p:cNvPr>
          <p:cNvSpPr txBox="1"/>
          <p:nvPr/>
        </p:nvSpPr>
        <p:spPr>
          <a:xfrm>
            <a:off x="5880768" y="2904078"/>
            <a:ext cx="157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BAZAR MANIA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CB8E9478-4A16-4885-B28A-50212ECE5944}"/>
              </a:ext>
            </a:extLst>
          </p:cNvPr>
          <p:cNvSpPr txBox="1"/>
          <p:nvPr/>
        </p:nvSpPr>
        <p:spPr>
          <a:xfrm>
            <a:off x="8728186" y="2921029"/>
            <a:ext cx="156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CONSULTÓRIO</a:t>
            </a:r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AAC85456-F077-4611-A682-B9D35ED83450}"/>
              </a:ext>
            </a:extLst>
          </p:cNvPr>
          <p:cNvSpPr/>
          <p:nvPr/>
        </p:nvSpPr>
        <p:spPr>
          <a:xfrm>
            <a:off x="5880768" y="3536410"/>
            <a:ext cx="1989892" cy="410094"/>
          </a:xfrm>
          <a:prstGeom prst="roundRect">
            <a:avLst/>
          </a:prstGeom>
          <a:solidFill>
            <a:srgbClr val="9999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Ver </a:t>
            </a:r>
            <a:r>
              <a:rPr lang="pt-BR" sz="1500" dirty="0" err="1"/>
              <a:t>Due</a:t>
            </a:r>
            <a:r>
              <a:rPr lang="pt-BR" sz="1500" dirty="0"/>
              <a:t> </a:t>
            </a:r>
            <a:r>
              <a:rPr lang="pt-BR" sz="1500" dirty="0" err="1"/>
              <a:t>Diligence</a:t>
            </a:r>
            <a:endParaRPr lang="pt-BR" sz="1500" dirty="0"/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92186953-0919-4F7E-BB0F-7EF1C10FF31C}"/>
              </a:ext>
            </a:extLst>
          </p:cNvPr>
          <p:cNvSpPr/>
          <p:nvPr/>
        </p:nvSpPr>
        <p:spPr>
          <a:xfrm>
            <a:off x="8728186" y="3461876"/>
            <a:ext cx="1989892" cy="410094"/>
          </a:xfrm>
          <a:prstGeom prst="roundRect">
            <a:avLst/>
          </a:prstGeom>
          <a:solidFill>
            <a:srgbClr val="9999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Ver </a:t>
            </a:r>
            <a:r>
              <a:rPr lang="pt-BR" sz="1500" dirty="0" err="1"/>
              <a:t>Due</a:t>
            </a:r>
            <a:r>
              <a:rPr lang="pt-BR" sz="1500" dirty="0"/>
              <a:t> </a:t>
            </a:r>
            <a:r>
              <a:rPr lang="pt-BR" sz="1500" dirty="0" err="1"/>
              <a:t>Diligence</a:t>
            </a:r>
            <a:endParaRPr lang="pt-BR" sz="1500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190284AD-8BED-499A-A6C8-5811B5047915}"/>
              </a:ext>
            </a:extLst>
          </p:cNvPr>
          <p:cNvSpPr/>
          <p:nvPr/>
        </p:nvSpPr>
        <p:spPr>
          <a:xfrm>
            <a:off x="5887552" y="4128322"/>
            <a:ext cx="1989892" cy="410094"/>
          </a:xfrm>
          <a:prstGeom prst="roundRect">
            <a:avLst/>
          </a:prstGeom>
          <a:solidFill>
            <a:srgbClr val="9999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Ver Detalhes do Cliente</a:t>
            </a:r>
          </a:p>
        </p:txBody>
      </p: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892002FF-8F25-47B8-B2A0-7F2DB877F504}"/>
              </a:ext>
            </a:extLst>
          </p:cNvPr>
          <p:cNvSpPr/>
          <p:nvPr/>
        </p:nvSpPr>
        <p:spPr>
          <a:xfrm>
            <a:off x="8759459" y="4071332"/>
            <a:ext cx="1989892" cy="410094"/>
          </a:xfrm>
          <a:prstGeom prst="roundRect">
            <a:avLst/>
          </a:prstGeom>
          <a:solidFill>
            <a:srgbClr val="9999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Ver Detalhes do Cliente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35F46B7-7593-4336-A2B8-12FAE43CB203}"/>
              </a:ext>
            </a:extLst>
          </p:cNvPr>
          <p:cNvSpPr/>
          <p:nvPr/>
        </p:nvSpPr>
        <p:spPr>
          <a:xfrm>
            <a:off x="2716811" y="1523103"/>
            <a:ext cx="3742006" cy="6689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Procurar clientes </a:t>
            </a:r>
          </a:p>
        </p:txBody>
      </p:sp>
      <p:pic>
        <p:nvPicPr>
          <p:cNvPr id="18" name="Gráfico 17" descr="Lupa">
            <a:extLst>
              <a:ext uri="{FF2B5EF4-FFF2-40B4-BE49-F238E27FC236}">
                <a16:creationId xmlns:a16="http://schemas.microsoft.com/office/drawing/2014/main" id="{CD347ED9-FB33-4D76-80EB-556E75EA97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4169" y="1630449"/>
            <a:ext cx="462090" cy="462090"/>
          </a:xfrm>
          <a:prstGeom prst="rect">
            <a:avLst/>
          </a:prstGeom>
        </p:spPr>
      </p:pic>
      <p:pic>
        <p:nvPicPr>
          <p:cNvPr id="28" name="Gráfico 27" descr="Sino">
            <a:extLst>
              <a:ext uri="{FF2B5EF4-FFF2-40B4-BE49-F238E27FC236}">
                <a16:creationId xmlns:a16="http://schemas.microsoft.com/office/drawing/2014/main" id="{4CC10112-1F3D-46CF-952C-4305694FC1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54224" y="88875"/>
            <a:ext cx="528792" cy="528792"/>
          </a:xfrm>
          <a:prstGeom prst="rect">
            <a:avLst/>
          </a:prstGeom>
        </p:spPr>
      </p:pic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DABB4BA3-FB55-48BE-834C-1FE2862131E5}"/>
              </a:ext>
            </a:extLst>
          </p:cNvPr>
          <p:cNvSpPr/>
          <p:nvPr/>
        </p:nvSpPr>
        <p:spPr>
          <a:xfrm>
            <a:off x="9325913" y="2050646"/>
            <a:ext cx="2375106" cy="5587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Organizar por </a:t>
            </a:r>
          </a:p>
        </p:txBody>
      </p: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736A5838-9368-4553-8C05-68D2A2F46AF3}"/>
              </a:ext>
            </a:extLst>
          </p:cNvPr>
          <p:cNvSpPr/>
          <p:nvPr/>
        </p:nvSpPr>
        <p:spPr>
          <a:xfrm>
            <a:off x="9941506" y="936952"/>
            <a:ext cx="1836767" cy="934671"/>
          </a:xfrm>
          <a:prstGeom prst="roundRect">
            <a:avLst/>
          </a:prstGeom>
          <a:solidFill>
            <a:srgbClr val="99CC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NOVO CLIENTE</a:t>
            </a:r>
          </a:p>
        </p:txBody>
      </p:sp>
      <p:pic>
        <p:nvPicPr>
          <p:cNvPr id="31" name="Gráfico 30" descr="Acento Circunflexo para Baixo">
            <a:extLst>
              <a:ext uri="{FF2B5EF4-FFF2-40B4-BE49-F238E27FC236}">
                <a16:creationId xmlns:a16="http://schemas.microsoft.com/office/drawing/2014/main" id="{BCA51DB8-78E1-4C52-9CB3-DCC572462A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52236" y="214565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3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Tela de fundo de papel amassado branco">
            <a:extLst>
              <a:ext uri="{FF2B5EF4-FFF2-40B4-BE49-F238E27FC236}">
                <a16:creationId xmlns:a16="http://schemas.microsoft.com/office/drawing/2014/main" id="{68082AE9-1C73-4927-880B-0A26AB254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3" b="8107"/>
          <a:stretch/>
        </p:blipFill>
        <p:spPr>
          <a:xfrm>
            <a:off x="16974" y="0"/>
            <a:ext cx="12191980" cy="6856718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77BB8B9-6686-4001-9E6F-3D04D5EDA498}"/>
              </a:ext>
            </a:extLst>
          </p:cNvPr>
          <p:cNvSpPr/>
          <p:nvPr/>
        </p:nvSpPr>
        <p:spPr>
          <a:xfrm>
            <a:off x="16974" y="0"/>
            <a:ext cx="2555361" cy="6904500"/>
          </a:xfrm>
          <a:prstGeom prst="rect">
            <a:avLst/>
          </a:prstGeom>
          <a:solidFill>
            <a:srgbClr val="8F7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A15DC0F-20FD-4513-B4E6-28C9887E203E}"/>
              </a:ext>
            </a:extLst>
          </p:cNvPr>
          <p:cNvSpPr/>
          <p:nvPr/>
        </p:nvSpPr>
        <p:spPr>
          <a:xfrm>
            <a:off x="371060" y="-43333"/>
            <a:ext cx="1570819" cy="888656"/>
          </a:xfrm>
          <a:prstGeom prst="rect">
            <a:avLst/>
          </a:prstGeom>
          <a:solidFill>
            <a:srgbClr val="44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PVA DIGITAL</a:t>
            </a:r>
            <a:r>
              <a:rPr lang="pt-BR" dirty="0"/>
              <a:t>	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CAFC3DF-9C12-42A4-83C9-2BF3A1941E17}"/>
              </a:ext>
            </a:extLst>
          </p:cNvPr>
          <p:cNvSpPr txBox="1"/>
          <p:nvPr/>
        </p:nvSpPr>
        <p:spPr>
          <a:xfrm flipH="1">
            <a:off x="490981" y="2337518"/>
            <a:ext cx="1434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PENDÊNCIAS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5019B35-0133-4E5A-9D20-DA6F4A36E713}"/>
              </a:ext>
            </a:extLst>
          </p:cNvPr>
          <p:cNvSpPr txBox="1"/>
          <p:nvPr/>
        </p:nvSpPr>
        <p:spPr>
          <a:xfrm flipH="1">
            <a:off x="443197" y="2734801"/>
            <a:ext cx="1416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MENSAGENS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D0B336-F50E-4133-81F9-904BBE86DE12}"/>
              </a:ext>
            </a:extLst>
          </p:cNvPr>
          <p:cNvSpPr txBox="1"/>
          <p:nvPr/>
        </p:nvSpPr>
        <p:spPr>
          <a:xfrm flipH="1">
            <a:off x="498609" y="4736224"/>
            <a:ext cx="14169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RELATÓRIOS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C3DECED-9DE5-40B2-A858-7E276573F078}"/>
              </a:ext>
            </a:extLst>
          </p:cNvPr>
          <p:cNvSpPr txBox="1"/>
          <p:nvPr/>
        </p:nvSpPr>
        <p:spPr>
          <a:xfrm flipH="1">
            <a:off x="602931" y="6181550"/>
            <a:ext cx="1871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MINHA CONTA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5813E5F-F8A4-451E-ABDD-9C9845C28633}"/>
              </a:ext>
            </a:extLst>
          </p:cNvPr>
          <p:cNvSpPr txBox="1"/>
          <p:nvPr/>
        </p:nvSpPr>
        <p:spPr>
          <a:xfrm flipH="1">
            <a:off x="477028" y="5183388"/>
            <a:ext cx="1548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CONTEÚDOS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5419E89-367E-4387-8E5F-B1F067C8C1B0}"/>
              </a:ext>
            </a:extLst>
          </p:cNvPr>
          <p:cNvSpPr txBox="1"/>
          <p:nvPr/>
        </p:nvSpPr>
        <p:spPr>
          <a:xfrm flipH="1">
            <a:off x="318448" y="3264605"/>
            <a:ext cx="199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TELECONSULTAS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A5BE310-5618-4197-BDB8-30E93D6E5935}"/>
              </a:ext>
            </a:extLst>
          </p:cNvPr>
          <p:cNvSpPr/>
          <p:nvPr/>
        </p:nvSpPr>
        <p:spPr>
          <a:xfrm>
            <a:off x="2547105" y="0"/>
            <a:ext cx="9644895" cy="706543"/>
          </a:xfrm>
          <a:prstGeom prst="roundRect">
            <a:avLst/>
          </a:prstGeom>
          <a:solidFill>
            <a:srgbClr val="817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PVA DIGITAL  &gt;  Cliente &gt; Agencia X &gt; </a:t>
            </a:r>
            <a:r>
              <a:rPr lang="pt-BR" dirty="0" err="1"/>
              <a:t>Due</a:t>
            </a:r>
            <a:r>
              <a:rPr lang="pt-BR" dirty="0"/>
              <a:t> </a:t>
            </a:r>
            <a:r>
              <a:rPr lang="pt-BR" dirty="0" err="1"/>
              <a:t>Diligence</a:t>
            </a:r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32F6306-BB10-42E6-BFD0-44193D7820B8}"/>
              </a:ext>
            </a:extLst>
          </p:cNvPr>
          <p:cNvSpPr/>
          <p:nvPr/>
        </p:nvSpPr>
        <p:spPr>
          <a:xfrm>
            <a:off x="9079134" y="117861"/>
            <a:ext cx="1335832" cy="412924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Procurar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259AA0E-B04E-4898-A529-58A2AFA01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22274" y="132119"/>
            <a:ext cx="398666" cy="398666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BF0DE156-366B-4B56-80F6-439ACFD48085}"/>
              </a:ext>
            </a:extLst>
          </p:cNvPr>
          <p:cNvSpPr txBox="1"/>
          <p:nvPr/>
        </p:nvSpPr>
        <p:spPr>
          <a:xfrm flipH="1">
            <a:off x="361501" y="1401097"/>
            <a:ext cx="1504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PÁGINA</a:t>
            </a:r>
            <a:r>
              <a:rPr lang="pt-BR" sz="1400" dirty="0"/>
              <a:t> </a:t>
            </a:r>
            <a:r>
              <a:rPr lang="pt-BR" sz="1600" dirty="0"/>
              <a:t>INICIAL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D384107-8A84-47F5-B542-7197892CFEE8}"/>
              </a:ext>
            </a:extLst>
          </p:cNvPr>
          <p:cNvSpPr txBox="1"/>
          <p:nvPr/>
        </p:nvSpPr>
        <p:spPr>
          <a:xfrm flipH="1">
            <a:off x="361501" y="4289060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DUE DILIGENCE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AF39789-1E8E-4E8E-AAC8-5AF0F6481574}"/>
              </a:ext>
            </a:extLst>
          </p:cNvPr>
          <p:cNvSpPr txBox="1"/>
          <p:nvPr/>
        </p:nvSpPr>
        <p:spPr>
          <a:xfrm flipH="1">
            <a:off x="82726" y="5683887"/>
            <a:ext cx="2248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PLANO DE NEGÓCIO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7545BC2-2B1B-43B3-8758-88A12C45A99B}"/>
              </a:ext>
            </a:extLst>
          </p:cNvPr>
          <p:cNvSpPr txBox="1"/>
          <p:nvPr/>
        </p:nvSpPr>
        <p:spPr>
          <a:xfrm flipH="1">
            <a:off x="490981" y="3789768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PRODUTOS</a:t>
            </a:r>
          </a:p>
        </p:txBody>
      </p:sp>
      <p:pic>
        <p:nvPicPr>
          <p:cNvPr id="28" name="Gráfico 27" descr="Sino">
            <a:extLst>
              <a:ext uri="{FF2B5EF4-FFF2-40B4-BE49-F238E27FC236}">
                <a16:creationId xmlns:a16="http://schemas.microsoft.com/office/drawing/2014/main" id="{4CC10112-1F3D-46CF-952C-4305694FC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54224" y="88875"/>
            <a:ext cx="528792" cy="528792"/>
          </a:xfrm>
          <a:prstGeom prst="rect">
            <a:avLst/>
          </a:prstGeom>
        </p:spPr>
      </p:pic>
      <p:sp>
        <p:nvSpPr>
          <p:cNvPr id="72" name="CaixaDeTexto 71">
            <a:extLst>
              <a:ext uri="{FF2B5EF4-FFF2-40B4-BE49-F238E27FC236}">
                <a16:creationId xmlns:a16="http://schemas.microsoft.com/office/drawing/2014/main" id="{03694794-B5B4-4867-A11D-C4413418AA0C}"/>
              </a:ext>
            </a:extLst>
          </p:cNvPr>
          <p:cNvSpPr txBox="1"/>
          <p:nvPr/>
        </p:nvSpPr>
        <p:spPr>
          <a:xfrm flipH="1">
            <a:off x="406455" y="1798380"/>
            <a:ext cx="1504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CLIENTES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D2050146-1D85-4B8F-AF40-1E193DE9B494}"/>
              </a:ext>
            </a:extLst>
          </p:cNvPr>
          <p:cNvSpPr/>
          <p:nvPr/>
        </p:nvSpPr>
        <p:spPr>
          <a:xfrm>
            <a:off x="134079" y="1716973"/>
            <a:ext cx="2035221" cy="479263"/>
          </a:xfrm>
          <a:prstGeom prst="roundRec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CLIENTE</a:t>
            </a:r>
          </a:p>
        </p:txBody>
      </p:sp>
      <p:graphicFrame>
        <p:nvGraphicFramePr>
          <p:cNvPr id="45" name="Gráfico 44">
            <a:extLst>
              <a:ext uri="{FF2B5EF4-FFF2-40B4-BE49-F238E27FC236}">
                <a16:creationId xmlns:a16="http://schemas.microsoft.com/office/drawing/2014/main" id="{D0D462A4-19BA-4432-9B04-352D08C4C1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9374146"/>
              </p:ext>
            </p:extLst>
          </p:nvPr>
        </p:nvGraphicFramePr>
        <p:xfrm>
          <a:off x="3370469" y="1303600"/>
          <a:ext cx="6899966" cy="4877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724067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Tela de fundo de papel amassado branco">
            <a:extLst>
              <a:ext uri="{FF2B5EF4-FFF2-40B4-BE49-F238E27FC236}">
                <a16:creationId xmlns:a16="http://schemas.microsoft.com/office/drawing/2014/main" id="{68082AE9-1C73-4927-880B-0A26AB254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3" b="8107"/>
          <a:stretch/>
        </p:blipFill>
        <p:spPr>
          <a:xfrm>
            <a:off x="-16954" y="7351"/>
            <a:ext cx="12191980" cy="6856718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77BB8B9-6686-4001-9E6F-3D04D5EDA498}"/>
              </a:ext>
            </a:extLst>
          </p:cNvPr>
          <p:cNvSpPr/>
          <p:nvPr/>
        </p:nvSpPr>
        <p:spPr>
          <a:xfrm>
            <a:off x="16974" y="0"/>
            <a:ext cx="2555361" cy="6904500"/>
          </a:xfrm>
          <a:prstGeom prst="rect">
            <a:avLst/>
          </a:prstGeom>
          <a:solidFill>
            <a:srgbClr val="8F7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A15DC0F-20FD-4513-B4E6-28C9887E203E}"/>
              </a:ext>
            </a:extLst>
          </p:cNvPr>
          <p:cNvSpPr/>
          <p:nvPr/>
        </p:nvSpPr>
        <p:spPr>
          <a:xfrm>
            <a:off x="371060" y="-43333"/>
            <a:ext cx="1570819" cy="888656"/>
          </a:xfrm>
          <a:prstGeom prst="rect">
            <a:avLst/>
          </a:prstGeom>
          <a:solidFill>
            <a:srgbClr val="44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PVA DIGITAL</a:t>
            </a:r>
            <a:r>
              <a:rPr lang="pt-BR" dirty="0"/>
              <a:t>	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CAFC3DF-9C12-42A4-83C9-2BF3A1941E17}"/>
              </a:ext>
            </a:extLst>
          </p:cNvPr>
          <p:cNvSpPr txBox="1"/>
          <p:nvPr/>
        </p:nvSpPr>
        <p:spPr>
          <a:xfrm flipH="1">
            <a:off x="490981" y="2337518"/>
            <a:ext cx="1434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PENDÊNCIAS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5019B35-0133-4E5A-9D20-DA6F4A36E713}"/>
              </a:ext>
            </a:extLst>
          </p:cNvPr>
          <p:cNvSpPr txBox="1"/>
          <p:nvPr/>
        </p:nvSpPr>
        <p:spPr>
          <a:xfrm flipH="1">
            <a:off x="443197" y="2734801"/>
            <a:ext cx="1416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MENSAGENS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D0B336-F50E-4133-81F9-904BBE86DE12}"/>
              </a:ext>
            </a:extLst>
          </p:cNvPr>
          <p:cNvSpPr txBox="1"/>
          <p:nvPr/>
        </p:nvSpPr>
        <p:spPr>
          <a:xfrm flipH="1">
            <a:off x="498609" y="4736224"/>
            <a:ext cx="14169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RELATÓRIOS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C3DECED-9DE5-40B2-A858-7E276573F078}"/>
              </a:ext>
            </a:extLst>
          </p:cNvPr>
          <p:cNvSpPr txBox="1"/>
          <p:nvPr/>
        </p:nvSpPr>
        <p:spPr>
          <a:xfrm flipH="1">
            <a:off x="602931" y="6181550"/>
            <a:ext cx="1871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MINHA CONTA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5813E5F-F8A4-451E-ABDD-9C9845C28633}"/>
              </a:ext>
            </a:extLst>
          </p:cNvPr>
          <p:cNvSpPr txBox="1"/>
          <p:nvPr/>
        </p:nvSpPr>
        <p:spPr>
          <a:xfrm flipH="1">
            <a:off x="477028" y="5183388"/>
            <a:ext cx="1548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CONTEÚDOS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5419E89-367E-4387-8E5F-B1F067C8C1B0}"/>
              </a:ext>
            </a:extLst>
          </p:cNvPr>
          <p:cNvSpPr txBox="1"/>
          <p:nvPr/>
        </p:nvSpPr>
        <p:spPr>
          <a:xfrm flipH="1">
            <a:off x="318448" y="3264605"/>
            <a:ext cx="199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TELECONSULTAS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A5BE310-5618-4197-BDB8-30E93D6E5935}"/>
              </a:ext>
            </a:extLst>
          </p:cNvPr>
          <p:cNvSpPr/>
          <p:nvPr/>
        </p:nvSpPr>
        <p:spPr>
          <a:xfrm>
            <a:off x="2547105" y="0"/>
            <a:ext cx="9644895" cy="706543"/>
          </a:xfrm>
          <a:prstGeom prst="roundRect">
            <a:avLst/>
          </a:prstGeom>
          <a:solidFill>
            <a:srgbClr val="817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PVA DIGITAL  &gt;  Clientes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32F6306-BB10-42E6-BFD0-44193D7820B8}"/>
              </a:ext>
            </a:extLst>
          </p:cNvPr>
          <p:cNvSpPr/>
          <p:nvPr/>
        </p:nvSpPr>
        <p:spPr>
          <a:xfrm>
            <a:off x="7525992" y="117861"/>
            <a:ext cx="2888974" cy="39866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Procurar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259AA0E-B04E-4898-A529-58A2AFA01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22274" y="132119"/>
            <a:ext cx="398666" cy="398666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BF0DE156-366B-4B56-80F6-439ACFD48085}"/>
              </a:ext>
            </a:extLst>
          </p:cNvPr>
          <p:cNvSpPr txBox="1"/>
          <p:nvPr/>
        </p:nvSpPr>
        <p:spPr>
          <a:xfrm flipH="1">
            <a:off x="361501" y="1401097"/>
            <a:ext cx="1504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PÁGINA</a:t>
            </a:r>
            <a:r>
              <a:rPr lang="pt-BR" sz="1400" dirty="0"/>
              <a:t> </a:t>
            </a:r>
            <a:r>
              <a:rPr lang="pt-BR" sz="1600" dirty="0"/>
              <a:t>INICIAL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D384107-8A84-47F5-B542-7197892CFEE8}"/>
              </a:ext>
            </a:extLst>
          </p:cNvPr>
          <p:cNvSpPr txBox="1"/>
          <p:nvPr/>
        </p:nvSpPr>
        <p:spPr>
          <a:xfrm flipH="1">
            <a:off x="361501" y="4289060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DUE DILIGENCE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AF39789-1E8E-4E8E-AAC8-5AF0F6481574}"/>
              </a:ext>
            </a:extLst>
          </p:cNvPr>
          <p:cNvSpPr txBox="1"/>
          <p:nvPr/>
        </p:nvSpPr>
        <p:spPr>
          <a:xfrm flipH="1">
            <a:off x="82726" y="5683887"/>
            <a:ext cx="2248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PLANO DE NEGÓCIO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7545BC2-2B1B-43B3-8758-88A12C45A99B}"/>
              </a:ext>
            </a:extLst>
          </p:cNvPr>
          <p:cNvSpPr txBox="1"/>
          <p:nvPr/>
        </p:nvSpPr>
        <p:spPr>
          <a:xfrm flipH="1">
            <a:off x="490981" y="3789768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PRODUTOS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029F8574-8355-4737-8286-2DD0B87B3EB1}"/>
              </a:ext>
            </a:extLst>
          </p:cNvPr>
          <p:cNvSpPr/>
          <p:nvPr/>
        </p:nvSpPr>
        <p:spPr>
          <a:xfrm>
            <a:off x="161450" y="1757962"/>
            <a:ext cx="2035221" cy="479263"/>
          </a:xfrm>
          <a:prstGeom prst="roundRec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CLIENTE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1AE6BFC-1B01-45EC-998C-F403F7D0805A}"/>
              </a:ext>
            </a:extLst>
          </p:cNvPr>
          <p:cNvSpPr/>
          <p:nvPr/>
        </p:nvSpPr>
        <p:spPr>
          <a:xfrm>
            <a:off x="2665084" y="2758647"/>
            <a:ext cx="2555361" cy="2207248"/>
          </a:xfrm>
          <a:prstGeom prst="roundRect">
            <a:avLst/>
          </a:prstGeom>
          <a:solidFill>
            <a:srgbClr val="81759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8DB0FE6-A193-4A75-BFE3-B7099C4B6859}"/>
              </a:ext>
            </a:extLst>
          </p:cNvPr>
          <p:cNvSpPr/>
          <p:nvPr/>
        </p:nvSpPr>
        <p:spPr>
          <a:xfrm>
            <a:off x="2873809" y="3496283"/>
            <a:ext cx="1989892" cy="410094"/>
          </a:xfrm>
          <a:prstGeom prst="roundRect">
            <a:avLst/>
          </a:prstGeom>
          <a:solidFill>
            <a:srgbClr val="9999FF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Ver </a:t>
            </a:r>
            <a:r>
              <a:rPr lang="pt-BR" sz="1500" dirty="0" err="1"/>
              <a:t>Due</a:t>
            </a:r>
            <a:r>
              <a:rPr lang="pt-BR" sz="1500" dirty="0"/>
              <a:t> </a:t>
            </a:r>
            <a:r>
              <a:rPr lang="pt-BR" sz="1500" dirty="0" err="1"/>
              <a:t>Diligence</a:t>
            </a:r>
            <a:endParaRPr lang="pt-BR" sz="1500" dirty="0"/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77EB729-EA72-401A-BC9D-37C24F8F4DFC}"/>
              </a:ext>
            </a:extLst>
          </p:cNvPr>
          <p:cNvSpPr/>
          <p:nvPr/>
        </p:nvSpPr>
        <p:spPr>
          <a:xfrm>
            <a:off x="2873809" y="4086521"/>
            <a:ext cx="1989892" cy="410094"/>
          </a:xfrm>
          <a:prstGeom prst="roundRect">
            <a:avLst/>
          </a:prstGeom>
          <a:solidFill>
            <a:srgbClr val="9999FF"/>
          </a:solidFill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Ver Detalhes do Cliente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9A52417-41F4-41B2-B54D-281258064D36}"/>
              </a:ext>
            </a:extLst>
          </p:cNvPr>
          <p:cNvSpPr txBox="1"/>
          <p:nvPr/>
        </p:nvSpPr>
        <p:spPr>
          <a:xfrm>
            <a:off x="2873809" y="2953295"/>
            <a:ext cx="123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AGÊNCIA X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9094CBA0-E010-4569-9997-D6EB74E9BABA}"/>
              </a:ext>
            </a:extLst>
          </p:cNvPr>
          <p:cNvSpPr/>
          <p:nvPr/>
        </p:nvSpPr>
        <p:spPr>
          <a:xfrm>
            <a:off x="5633910" y="2713264"/>
            <a:ext cx="2555361" cy="2207248"/>
          </a:xfrm>
          <a:prstGeom prst="roundRect">
            <a:avLst/>
          </a:prstGeom>
          <a:solidFill>
            <a:srgbClr val="81759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C2E57C98-72CB-4323-9636-B35AA3F27206}"/>
              </a:ext>
            </a:extLst>
          </p:cNvPr>
          <p:cNvSpPr/>
          <p:nvPr/>
        </p:nvSpPr>
        <p:spPr>
          <a:xfrm>
            <a:off x="8602390" y="2713264"/>
            <a:ext cx="2555361" cy="2207248"/>
          </a:xfrm>
          <a:prstGeom prst="roundRect">
            <a:avLst/>
          </a:prstGeom>
          <a:solidFill>
            <a:srgbClr val="81759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043FEA45-81C7-463F-9E44-95B7399F7051}"/>
              </a:ext>
            </a:extLst>
          </p:cNvPr>
          <p:cNvSpPr txBox="1"/>
          <p:nvPr/>
        </p:nvSpPr>
        <p:spPr>
          <a:xfrm>
            <a:off x="5880768" y="2904078"/>
            <a:ext cx="157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BAZAR MANIA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CB8E9478-4A16-4885-B28A-50212ECE5944}"/>
              </a:ext>
            </a:extLst>
          </p:cNvPr>
          <p:cNvSpPr txBox="1"/>
          <p:nvPr/>
        </p:nvSpPr>
        <p:spPr>
          <a:xfrm>
            <a:off x="8728186" y="2921029"/>
            <a:ext cx="156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CONSULTÓRIO</a:t>
            </a:r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AAC85456-F077-4611-A682-B9D35ED83450}"/>
              </a:ext>
            </a:extLst>
          </p:cNvPr>
          <p:cNvSpPr/>
          <p:nvPr/>
        </p:nvSpPr>
        <p:spPr>
          <a:xfrm>
            <a:off x="5880768" y="3536410"/>
            <a:ext cx="1989892" cy="410094"/>
          </a:xfrm>
          <a:prstGeom prst="roundRect">
            <a:avLst/>
          </a:prstGeom>
          <a:solidFill>
            <a:srgbClr val="9999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Ver </a:t>
            </a:r>
            <a:r>
              <a:rPr lang="pt-BR" sz="1500" dirty="0" err="1"/>
              <a:t>Due</a:t>
            </a:r>
            <a:r>
              <a:rPr lang="pt-BR" sz="1500" dirty="0"/>
              <a:t> </a:t>
            </a:r>
            <a:r>
              <a:rPr lang="pt-BR" sz="1500" dirty="0" err="1"/>
              <a:t>Diligence</a:t>
            </a:r>
            <a:endParaRPr lang="pt-BR" sz="1500" dirty="0"/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92186953-0919-4F7E-BB0F-7EF1C10FF31C}"/>
              </a:ext>
            </a:extLst>
          </p:cNvPr>
          <p:cNvSpPr/>
          <p:nvPr/>
        </p:nvSpPr>
        <p:spPr>
          <a:xfrm>
            <a:off x="8728186" y="3461876"/>
            <a:ext cx="1989892" cy="410094"/>
          </a:xfrm>
          <a:prstGeom prst="roundRect">
            <a:avLst/>
          </a:prstGeom>
          <a:solidFill>
            <a:srgbClr val="9999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Ver </a:t>
            </a:r>
            <a:r>
              <a:rPr lang="pt-BR" sz="1500" dirty="0" err="1"/>
              <a:t>Due</a:t>
            </a:r>
            <a:r>
              <a:rPr lang="pt-BR" sz="1500" dirty="0"/>
              <a:t> </a:t>
            </a:r>
            <a:r>
              <a:rPr lang="pt-BR" sz="1500" dirty="0" err="1"/>
              <a:t>Diligence</a:t>
            </a:r>
            <a:endParaRPr lang="pt-BR" sz="1500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190284AD-8BED-499A-A6C8-5811B5047915}"/>
              </a:ext>
            </a:extLst>
          </p:cNvPr>
          <p:cNvSpPr/>
          <p:nvPr/>
        </p:nvSpPr>
        <p:spPr>
          <a:xfrm>
            <a:off x="5887552" y="4128322"/>
            <a:ext cx="1989892" cy="410094"/>
          </a:xfrm>
          <a:prstGeom prst="roundRect">
            <a:avLst/>
          </a:prstGeom>
          <a:solidFill>
            <a:srgbClr val="9999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Ver Detalhes do Cliente</a:t>
            </a:r>
          </a:p>
        </p:txBody>
      </p: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892002FF-8F25-47B8-B2A0-7F2DB877F504}"/>
              </a:ext>
            </a:extLst>
          </p:cNvPr>
          <p:cNvSpPr/>
          <p:nvPr/>
        </p:nvSpPr>
        <p:spPr>
          <a:xfrm>
            <a:off x="8759459" y="4071332"/>
            <a:ext cx="1989892" cy="410094"/>
          </a:xfrm>
          <a:prstGeom prst="roundRect">
            <a:avLst/>
          </a:prstGeom>
          <a:solidFill>
            <a:srgbClr val="9999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Ver Detalhes do Cliente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35F46B7-7593-4336-A2B8-12FAE43CB203}"/>
              </a:ext>
            </a:extLst>
          </p:cNvPr>
          <p:cNvSpPr/>
          <p:nvPr/>
        </p:nvSpPr>
        <p:spPr>
          <a:xfrm>
            <a:off x="2716811" y="1523103"/>
            <a:ext cx="3742006" cy="6689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Procurar clientes </a:t>
            </a:r>
          </a:p>
        </p:txBody>
      </p:sp>
      <p:pic>
        <p:nvPicPr>
          <p:cNvPr id="18" name="Gráfico 17" descr="Lupa">
            <a:extLst>
              <a:ext uri="{FF2B5EF4-FFF2-40B4-BE49-F238E27FC236}">
                <a16:creationId xmlns:a16="http://schemas.microsoft.com/office/drawing/2014/main" id="{CD347ED9-FB33-4D76-80EB-556E75EA97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4169" y="1630449"/>
            <a:ext cx="462090" cy="462090"/>
          </a:xfrm>
          <a:prstGeom prst="rect">
            <a:avLst/>
          </a:prstGeom>
        </p:spPr>
      </p:pic>
      <p:pic>
        <p:nvPicPr>
          <p:cNvPr id="28" name="Gráfico 27" descr="Sino">
            <a:extLst>
              <a:ext uri="{FF2B5EF4-FFF2-40B4-BE49-F238E27FC236}">
                <a16:creationId xmlns:a16="http://schemas.microsoft.com/office/drawing/2014/main" id="{4CC10112-1F3D-46CF-952C-4305694FC1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54224" y="88875"/>
            <a:ext cx="528792" cy="528792"/>
          </a:xfrm>
          <a:prstGeom prst="rect">
            <a:avLst/>
          </a:prstGeom>
        </p:spPr>
      </p:pic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DABB4BA3-FB55-48BE-834C-1FE2862131E5}"/>
              </a:ext>
            </a:extLst>
          </p:cNvPr>
          <p:cNvSpPr/>
          <p:nvPr/>
        </p:nvSpPr>
        <p:spPr>
          <a:xfrm>
            <a:off x="9325913" y="2050646"/>
            <a:ext cx="2375106" cy="5587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Organizar por </a:t>
            </a:r>
          </a:p>
        </p:txBody>
      </p: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736A5838-9368-4553-8C05-68D2A2F46AF3}"/>
              </a:ext>
            </a:extLst>
          </p:cNvPr>
          <p:cNvSpPr/>
          <p:nvPr/>
        </p:nvSpPr>
        <p:spPr>
          <a:xfrm>
            <a:off x="9941506" y="936952"/>
            <a:ext cx="1836767" cy="934671"/>
          </a:xfrm>
          <a:prstGeom prst="roundRect">
            <a:avLst/>
          </a:prstGeom>
          <a:solidFill>
            <a:srgbClr val="99CC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NOVO CLIENTE</a:t>
            </a:r>
          </a:p>
        </p:txBody>
      </p:sp>
      <p:pic>
        <p:nvPicPr>
          <p:cNvPr id="31" name="Gráfico 30" descr="Acento Circunflexo para Baixo">
            <a:extLst>
              <a:ext uri="{FF2B5EF4-FFF2-40B4-BE49-F238E27FC236}">
                <a16:creationId xmlns:a16="http://schemas.microsoft.com/office/drawing/2014/main" id="{BCA51DB8-78E1-4C52-9CB3-DCC572462A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52236" y="214565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16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Tela de fundo de papel amassado branco">
            <a:extLst>
              <a:ext uri="{FF2B5EF4-FFF2-40B4-BE49-F238E27FC236}">
                <a16:creationId xmlns:a16="http://schemas.microsoft.com/office/drawing/2014/main" id="{68082AE9-1C73-4927-880B-0A26AB254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3" b="8107"/>
          <a:stretch/>
        </p:blipFill>
        <p:spPr>
          <a:xfrm>
            <a:off x="16974" y="0"/>
            <a:ext cx="12191980" cy="6856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77BB8B9-6686-4001-9E6F-3D04D5EDA498}"/>
              </a:ext>
            </a:extLst>
          </p:cNvPr>
          <p:cNvSpPr/>
          <p:nvPr/>
        </p:nvSpPr>
        <p:spPr>
          <a:xfrm>
            <a:off x="16974" y="0"/>
            <a:ext cx="2555361" cy="6904500"/>
          </a:xfrm>
          <a:prstGeom prst="rect">
            <a:avLst/>
          </a:prstGeom>
          <a:solidFill>
            <a:srgbClr val="8F7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A15DC0F-20FD-4513-B4E6-28C9887E203E}"/>
              </a:ext>
            </a:extLst>
          </p:cNvPr>
          <p:cNvSpPr/>
          <p:nvPr/>
        </p:nvSpPr>
        <p:spPr>
          <a:xfrm>
            <a:off x="371060" y="-43333"/>
            <a:ext cx="1570819" cy="888656"/>
          </a:xfrm>
          <a:prstGeom prst="rect">
            <a:avLst/>
          </a:prstGeom>
          <a:solidFill>
            <a:srgbClr val="44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PVA DIGITAL</a:t>
            </a:r>
            <a:r>
              <a:rPr lang="pt-BR" dirty="0"/>
              <a:t>	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CAFC3DF-9C12-42A4-83C9-2BF3A1941E17}"/>
              </a:ext>
            </a:extLst>
          </p:cNvPr>
          <p:cNvSpPr txBox="1"/>
          <p:nvPr/>
        </p:nvSpPr>
        <p:spPr>
          <a:xfrm flipH="1">
            <a:off x="490981" y="2337518"/>
            <a:ext cx="1434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PENDÊNCIAS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5019B35-0133-4E5A-9D20-DA6F4A36E713}"/>
              </a:ext>
            </a:extLst>
          </p:cNvPr>
          <p:cNvSpPr txBox="1"/>
          <p:nvPr/>
        </p:nvSpPr>
        <p:spPr>
          <a:xfrm flipH="1">
            <a:off x="443197" y="2734801"/>
            <a:ext cx="1416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MENSAGENS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D0B336-F50E-4133-81F9-904BBE86DE12}"/>
              </a:ext>
            </a:extLst>
          </p:cNvPr>
          <p:cNvSpPr txBox="1"/>
          <p:nvPr/>
        </p:nvSpPr>
        <p:spPr>
          <a:xfrm flipH="1">
            <a:off x="498609" y="4736224"/>
            <a:ext cx="14169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RELATÓRIOS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C3DECED-9DE5-40B2-A858-7E276573F078}"/>
              </a:ext>
            </a:extLst>
          </p:cNvPr>
          <p:cNvSpPr txBox="1"/>
          <p:nvPr/>
        </p:nvSpPr>
        <p:spPr>
          <a:xfrm flipH="1">
            <a:off x="602931" y="6181550"/>
            <a:ext cx="1871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MINHA CONTA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5813E5F-F8A4-451E-ABDD-9C9845C28633}"/>
              </a:ext>
            </a:extLst>
          </p:cNvPr>
          <p:cNvSpPr txBox="1"/>
          <p:nvPr/>
        </p:nvSpPr>
        <p:spPr>
          <a:xfrm flipH="1">
            <a:off x="477028" y="5183388"/>
            <a:ext cx="1548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CONTEÚDOS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5419E89-367E-4387-8E5F-B1F067C8C1B0}"/>
              </a:ext>
            </a:extLst>
          </p:cNvPr>
          <p:cNvSpPr txBox="1"/>
          <p:nvPr/>
        </p:nvSpPr>
        <p:spPr>
          <a:xfrm flipH="1">
            <a:off x="318448" y="3264605"/>
            <a:ext cx="199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TELECONSULTAS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A5BE310-5618-4197-BDB8-30E93D6E5935}"/>
              </a:ext>
            </a:extLst>
          </p:cNvPr>
          <p:cNvSpPr/>
          <p:nvPr/>
        </p:nvSpPr>
        <p:spPr>
          <a:xfrm>
            <a:off x="2547105" y="0"/>
            <a:ext cx="9644895" cy="706543"/>
          </a:xfrm>
          <a:prstGeom prst="roundRect">
            <a:avLst/>
          </a:prstGeom>
          <a:solidFill>
            <a:srgbClr val="817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PVA DIGITAL  &gt;  Clientes &gt; Agência X &gt; Detalhes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32F6306-BB10-42E6-BFD0-44193D7820B8}"/>
              </a:ext>
            </a:extLst>
          </p:cNvPr>
          <p:cNvSpPr/>
          <p:nvPr/>
        </p:nvSpPr>
        <p:spPr>
          <a:xfrm>
            <a:off x="7525992" y="117861"/>
            <a:ext cx="2888974" cy="39866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Procurar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259AA0E-B04E-4898-A529-58A2AFA01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22274" y="132119"/>
            <a:ext cx="398666" cy="398666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BF0DE156-366B-4B56-80F6-439ACFD48085}"/>
              </a:ext>
            </a:extLst>
          </p:cNvPr>
          <p:cNvSpPr txBox="1"/>
          <p:nvPr/>
        </p:nvSpPr>
        <p:spPr>
          <a:xfrm flipH="1">
            <a:off x="361501" y="1401097"/>
            <a:ext cx="1504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PÁGINA</a:t>
            </a:r>
            <a:r>
              <a:rPr lang="pt-BR" sz="1400" dirty="0"/>
              <a:t> </a:t>
            </a:r>
            <a:r>
              <a:rPr lang="pt-BR" sz="1600" dirty="0"/>
              <a:t>INICIAL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D384107-8A84-47F5-B542-7197892CFEE8}"/>
              </a:ext>
            </a:extLst>
          </p:cNvPr>
          <p:cNvSpPr txBox="1"/>
          <p:nvPr/>
        </p:nvSpPr>
        <p:spPr>
          <a:xfrm flipH="1">
            <a:off x="361501" y="4289060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DUE DILIGENCE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AF39789-1E8E-4E8E-AAC8-5AF0F6481574}"/>
              </a:ext>
            </a:extLst>
          </p:cNvPr>
          <p:cNvSpPr txBox="1"/>
          <p:nvPr/>
        </p:nvSpPr>
        <p:spPr>
          <a:xfrm flipH="1">
            <a:off x="82726" y="5683887"/>
            <a:ext cx="2248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PLANO DE NEGÓCIO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7545BC2-2B1B-43B3-8758-88A12C45A99B}"/>
              </a:ext>
            </a:extLst>
          </p:cNvPr>
          <p:cNvSpPr txBox="1"/>
          <p:nvPr/>
        </p:nvSpPr>
        <p:spPr>
          <a:xfrm flipH="1">
            <a:off x="490981" y="3789768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PRODUTOS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029F8574-8355-4737-8286-2DD0B87B3EB1}"/>
              </a:ext>
            </a:extLst>
          </p:cNvPr>
          <p:cNvSpPr/>
          <p:nvPr/>
        </p:nvSpPr>
        <p:spPr>
          <a:xfrm>
            <a:off x="161450" y="1757962"/>
            <a:ext cx="2035221" cy="479263"/>
          </a:xfrm>
          <a:prstGeom prst="roundRec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CLIENTE</a:t>
            </a:r>
          </a:p>
        </p:txBody>
      </p:sp>
      <p:pic>
        <p:nvPicPr>
          <p:cNvPr id="28" name="Gráfico 27" descr="Sino">
            <a:extLst>
              <a:ext uri="{FF2B5EF4-FFF2-40B4-BE49-F238E27FC236}">
                <a16:creationId xmlns:a16="http://schemas.microsoft.com/office/drawing/2014/main" id="{4CC10112-1F3D-46CF-952C-4305694FC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54224" y="88875"/>
            <a:ext cx="528792" cy="528792"/>
          </a:xfrm>
          <a:prstGeom prst="rect">
            <a:avLst/>
          </a:prstGeom>
        </p:spPr>
      </p:pic>
      <p:pic>
        <p:nvPicPr>
          <p:cNvPr id="31" name="Gráfico 30" descr="Acento Circunflexo para Baixo">
            <a:extLst>
              <a:ext uri="{FF2B5EF4-FFF2-40B4-BE49-F238E27FC236}">
                <a16:creationId xmlns:a16="http://schemas.microsoft.com/office/drawing/2014/main" id="{BCA51DB8-78E1-4C52-9CB3-DCC572462A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52236" y="2145651"/>
            <a:ext cx="457200" cy="457200"/>
          </a:xfrm>
          <a:prstGeom prst="rect">
            <a:avLst/>
          </a:prstGeom>
        </p:spPr>
      </p:pic>
      <p:sp>
        <p:nvSpPr>
          <p:cNvPr id="22" name="Retângulo: Cantos Arredondados 14">
            <a:extLst>
              <a:ext uri="{FF2B5EF4-FFF2-40B4-BE49-F238E27FC236}">
                <a16:creationId xmlns:a16="http://schemas.microsoft.com/office/drawing/2014/main" id="{96D92612-CBD8-4628-AC69-05F5ED1DE738}"/>
              </a:ext>
            </a:extLst>
          </p:cNvPr>
          <p:cNvSpPr/>
          <p:nvPr/>
        </p:nvSpPr>
        <p:spPr>
          <a:xfrm>
            <a:off x="2572335" y="706542"/>
            <a:ext cx="9619665" cy="5557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i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AGÊNCIA DE PUBLICIDADE X LTDA. ME</a:t>
            </a:r>
            <a:endParaRPr lang="pt-BR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281DCAA2-300F-4005-A823-EAFA0C3624D0}"/>
              </a:ext>
            </a:extLst>
          </p:cNvPr>
          <p:cNvSpPr/>
          <p:nvPr/>
        </p:nvSpPr>
        <p:spPr>
          <a:xfrm>
            <a:off x="8449994" y="1373692"/>
            <a:ext cx="3742006" cy="17699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1A3BDF7-9130-486D-9C86-8D352CAC98A5}"/>
              </a:ext>
            </a:extLst>
          </p:cNvPr>
          <p:cNvSpPr/>
          <p:nvPr/>
        </p:nvSpPr>
        <p:spPr>
          <a:xfrm>
            <a:off x="8449994" y="2734800"/>
            <a:ext cx="3742006" cy="40881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Enviar mensagem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3E4240-B7ED-4A6B-87DC-9FCCCD96FC78}"/>
              </a:ext>
            </a:extLst>
          </p:cNvPr>
          <p:cNvSpPr txBox="1"/>
          <p:nvPr/>
        </p:nvSpPr>
        <p:spPr>
          <a:xfrm>
            <a:off x="8465420" y="1519317"/>
            <a:ext cx="236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Digite sua mensagem...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097156C-4F63-46B4-A773-4ED87C2D96C2}"/>
              </a:ext>
            </a:extLst>
          </p:cNvPr>
          <p:cNvSpPr/>
          <p:nvPr/>
        </p:nvSpPr>
        <p:spPr>
          <a:xfrm>
            <a:off x="8449994" y="3618136"/>
            <a:ext cx="372658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Recebido 23.11.2020 – </a:t>
            </a:r>
            <a:r>
              <a:rPr lang="pt-BR" sz="1800" dirty="0"/>
              <a:t>Dr. Favor me posicionar do contrato de trabalho que pedi </a:t>
            </a:r>
            <a:r>
              <a:rPr lang="pt-BR" dirty="0"/>
              <a:t>...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51B014E-D3C4-4D6F-9C6C-7412F1C34272}"/>
              </a:ext>
            </a:extLst>
          </p:cNvPr>
          <p:cNvSpPr/>
          <p:nvPr/>
        </p:nvSpPr>
        <p:spPr>
          <a:xfrm>
            <a:off x="8482374" y="3184970"/>
            <a:ext cx="3726580" cy="3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ÚLTIMAS MENSAGENS</a:t>
            </a:r>
          </a:p>
        </p:txBody>
      </p:sp>
      <p:sp>
        <p:nvSpPr>
          <p:cNvPr id="30" name="Retângulo: Cantos Arredondados 14">
            <a:extLst>
              <a:ext uri="{FF2B5EF4-FFF2-40B4-BE49-F238E27FC236}">
                <a16:creationId xmlns:a16="http://schemas.microsoft.com/office/drawing/2014/main" id="{51B9F9DE-FFA3-4F4B-9C59-198A7124FB76}"/>
              </a:ext>
            </a:extLst>
          </p:cNvPr>
          <p:cNvSpPr/>
          <p:nvPr/>
        </p:nvSpPr>
        <p:spPr>
          <a:xfrm>
            <a:off x="8442281" y="4541310"/>
            <a:ext cx="3742006" cy="94299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Enviado 18.11.2020 – Prezado, sua solicitação de contrato foi feita ,em breve ...</a:t>
            </a:r>
          </a:p>
        </p:txBody>
      </p:sp>
      <p:sp>
        <p:nvSpPr>
          <p:cNvPr id="32" name="Retângulo: Cantos Arredondados 14">
            <a:extLst>
              <a:ext uri="{FF2B5EF4-FFF2-40B4-BE49-F238E27FC236}">
                <a16:creationId xmlns:a16="http://schemas.microsoft.com/office/drawing/2014/main" id="{FFD7E1D7-B6AC-40B1-ADE8-05E55BD71A30}"/>
              </a:ext>
            </a:extLst>
          </p:cNvPr>
          <p:cNvSpPr/>
          <p:nvPr/>
        </p:nvSpPr>
        <p:spPr>
          <a:xfrm>
            <a:off x="8433020" y="5519320"/>
            <a:ext cx="3742006" cy="936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Recebido 10.11.2020 –.. Dr, devo comprar o contrato em breve como foi dito ... 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BD8B7AFF-1268-4876-BC1C-C08F1E10762D}"/>
              </a:ext>
            </a:extLst>
          </p:cNvPr>
          <p:cNvSpPr/>
          <p:nvPr/>
        </p:nvSpPr>
        <p:spPr>
          <a:xfrm>
            <a:off x="2741404" y="3349833"/>
            <a:ext cx="5430210" cy="644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PRODUTOS EM ANDAMENTOS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A00F17B2-B8F6-404C-BFBA-046DF3CE09DD}"/>
              </a:ext>
            </a:extLst>
          </p:cNvPr>
          <p:cNvSpPr/>
          <p:nvPr/>
        </p:nvSpPr>
        <p:spPr>
          <a:xfrm>
            <a:off x="2757382" y="4042282"/>
            <a:ext cx="5393080" cy="644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PRODUTOS ADQUIRIDOS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D2A12B31-2157-4A0A-8572-9D07D409813B}"/>
              </a:ext>
            </a:extLst>
          </p:cNvPr>
          <p:cNvSpPr/>
          <p:nvPr/>
        </p:nvSpPr>
        <p:spPr>
          <a:xfrm>
            <a:off x="2765859" y="5465762"/>
            <a:ext cx="5388588" cy="644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INFORMAÇÕES FINANCEIRAS</a:t>
            </a: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3DC66F6F-320C-41BE-BF94-1BDCDEBB7CDD}"/>
              </a:ext>
            </a:extLst>
          </p:cNvPr>
          <p:cNvSpPr/>
          <p:nvPr/>
        </p:nvSpPr>
        <p:spPr>
          <a:xfrm>
            <a:off x="2757382" y="4752336"/>
            <a:ext cx="5388588" cy="644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DADOS DO CLIENTE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4E889CD7-4974-445C-BCB6-C02E959D58D9}"/>
              </a:ext>
            </a:extLst>
          </p:cNvPr>
          <p:cNvSpPr/>
          <p:nvPr/>
        </p:nvSpPr>
        <p:spPr>
          <a:xfrm>
            <a:off x="2757382" y="1444486"/>
            <a:ext cx="5388588" cy="318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PRÓXIMOS COMPROMISSOS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AA212E7B-F886-4E79-AB46-5011B7B166A2}"/>
              </a:ext>
            </a:extLst>
          </p:cNvPr>
          <p:cNvSpPr/>
          <p:nvPr/>
        </p:nvSpPr>
        <p:spPr>
          <a:xfrm>
            <a:off x="2757382" y="1888649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28.11.2020 - </a:t>
            </a:r>
            <a:r>
              <a:rPr lang="pt-BR" dirty="0" err="1"/>
              <a:t>Teleconsulta</a:t>
            </a:r>
            <a:r>
              <a:rPr lang="pt-BR" dirty="0"/>
              <a:t> – 9:00 – Lucas Picceli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2ED0A72-9595-4DBF-B525-D73EFF37BB5C}"/>
              </a:ext>
            </a:extLst>
          </p:cNvPr>
          <p:cNvSpPr/>
          <p:nvPr/>
        </p:nvSpPr>
        <p:spPr>
          <a:xfrm>
            <a:off x="2765859" y="2347378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05.12.2020 </a:t>
            </a:r>
            <a:r>
              <a:rPr lang="pt-BR" dirty="0"/>
              <a:t>– Produto – Contrato de Lo... – Lucas Picceli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902355D3-51A8-4BC4-8898-DB3F4E57A956}"/>
              </a:ext>
            </a:extLst>
          </p:cNvPr>
          <p:cNvSpPr/>
          <p:nvPr/>
        </p:nvSpPr>
        <p:spPr>
          <a:xfrm>
            <a:off x="2757382" y="2794533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15.12.2020 </a:t>
            </a:r>
            <a:r>
              <a:rPr lang="pt-BR" dirty="0"/>
              <a:t>– Produto – Notificação RF – Felipe Amaral</a:t>
            </a:r>
          </a:p>
        </p:txBody>
      </p:sp>
    </p:spTree>
    <p:extLst>
      <p:ext uri="{BB962C8B-B14F-4D97-AF65-F5344CB8AC3E}">
        <p14:creationId xmlns:p14="http://schemas.microsoft.com/office/powerpoint/2010/main" val="29917316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2668</Words>
  <Application>Microsoft Office PowerPoint</Application>
  <PresentationFormat>Widescreen</PresentationFormat>
  <Paragraphs>703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do Office</vt:lpstr>
      <vt:lpstr>ÁREA DO ESCRITÓRIO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ÁREA DO CLIENTE SOMOSWEB/DIG LAW</dc:title>
  <dc:creator>Mariana Vilela</dc:creator>
  <cp:lastModifiedBy>Mariana Vilela</cp:lastModifiedBy>
  <cp:revision>52</cp:revision>
  <dcterms:created xsi:type="dcterms:W3CDTF">2020-11-23T23:42:01Z</dcterms:created>
  <dcterms:modified xsi:type="dcterms:W3CDTF">2020-12-05T04:48:06Z</dcterms:modified>
</cp:coreProperties>
</file>