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2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na Vilela" initials="MV" lastIdx="17" clrIdx="0">
    <p:extLst>
      <p:ext uri="{19B8F6BF-5375-455C-9EA6-DF929625EA0E}">
        <p15:presenceInfo xmlns:p15="http://schemas.microsoft.com/office/powerpoint/2012/main" userId="97e713892c6700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8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7T14:05:09.833" idx="1">
    <p:pos x="4466" y="1285"/>
    <p:text>NESSA PÁGINA, TODOS OS CAMPOS SERÃO ABERTOS PARA O ESCRITÓRIO PREENCHER. NÃO PRECISA TER NENHUMA BASE DE DADOS.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7T14:06:33.580" idx="3">
    <p:pos x="4231" y="1766"/>
    <p:text>ESSE SERÁ O RESULTADO DEPOIS DE PREENCHIDO.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7T14:30:00.916" idx="4">
    <p:pos x="4489" y="1755"/>
    <p:text>NESSES CAMPOS EM VERDE, SERÃO INCLUIDAS AS OPÇÕES, EM FORMA DE BARRA DE ROLAGEM, PARA O CLIENTE ESCOLHER.</p:text>
    <p:extLst>
      <p:ext uri="{C676402C-5697-4E1C-873F-D02D1690AC5C}">
        <p15:threadingInfo xmlns:p15="http://schemas.microsoft.com/office/powerpoint/2012/main" timeZoneBias="180"/>
      </p:ext>
    </p:extLst>
  </p:cm>
  <p:cm authorId="1" dt="2020-10-27T14:31:36.815" idx="6">
    <p:pos x="4448" y="1228"/>
    <p:text>OS CAMPOS EM VERMELHO SERÃO ABERTOS.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7T15:09:13.551" idx="7">
    <p:pos x="6327" y="803"/>
    <p:text>ESSA ABA SERÁ PREENCHIDA DIGLAW E ALIMENTADA PELA DIGLAW. SÃO OS CONTRATOS ASSINADOS ENTRE A DIGLAW E O ESCRITÓRIO.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7T15:39:54.566" idx="12">
    <p:pos x="5789" y="1946"/>
    <p:text>ESSA É A VISÃO DO ESCRITÓRIO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7T15:40:23.205" idx="13">
    <p:pos x="7224" y="1058"/>
    <p:text>O ESCRITÓRIO PODE PEDIR O UPGRADE AUTOMATICAMENTE, CLICANDO NESSE BOTÃO.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7T15:36:37.435" idx="9">
    <p:pos x="7256" y="2147"/>
    <p:text>AQUI ESTARÃO AS OPÇÕES DE UPGRADE.</p:text>
    <p:extLst>
      <p:ext uri="{C676402C-5697-4E1C-873F-D02D1690AC5C}">
        <p15:threadingInfo xmlns:p15="http://schemas.microsoft.com/office/powerpoint/2012/main" timeZoneBias="180"/>
      </p:ext>
    </p:extLst>
  </p:cm>
  <p:cm authorId="1" dt="2020-10-27T15:37:41.982" idx="10">
    <p:pos x="7243" y="1039"/>
    <p:text>AO SOLICITAR UM UPGRADE, DEVE SER CRIADO UM ALERTA PARA A DIGLAW. TALVEZ POR E-MAIL, PARA QUE SEJA ENVIADO UM ADITIVO CONTRATUAL E QUE SEJA AJUSTADAS AS INFORMAÇÕES DO ESCRITORIO NESSA ABA "MEU PLANO E MINHAS CONTRATAÇÕES".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7T15:59:30.044" idx="17">
    <p:pos x="3409" y="1323"/>
    <p:text>AO ESCOLHER O MÊS E ANO, DEVE SER GERADO UM "NOME" PARA A NOTA FISCAL, COMO SE VERÁ NO PRÓXIMO SLIDE.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7T15:52:14.441" idx="14">
    <p:pos x="4070" y="1417"/>
    <p:text>AS NOTAS EMITIDAS SERÃO INSERIDAS PELA DIGLAW</p:text>
    <p:extLst>
      <p:ext uri="{C676402C-5697-4E1C-873F-D02D1690AC5C}">
        <p15:threadingInfo xmlns:p15="http://schemas.microsoft.com/office/powerpoint/2012/main" timeZoneBias="180"/>
      </p:ext>
    </p:extLst>
  </p:cm>
  <p:cm authorId="1" dt="2020-10-27T15:52:41.275" idx="15">
    <p:pos x="2510" y="2574"/>
    <p:text>O IDEAL É QUE OS PAGAMENTOS PENDENTES APARECESSEM AUTOMATICAMENTE E FOSSEM ATUALIZADOS AUTOMATICAMENTE TB.</p:text>
    <p:extLst>
      <p:ext uri="{C676402C-5697-4E1C-873F-D02D1690AC5C}">
        <p15:threadingInfo xmlns:p15="http://schemas.microsoft.com/office/powerpoint/2012/main" timeZoneBias="180"/>
      </p:ext>
    </p:extLst>
  </p:cm>
  <p:cm authorId="1" dt="2020-10-27T15:53:24.473" idx="16">
    <p:pos x="4203" y="2503"/>
    <p:text>CLICANDO EM REGULARIZAR, PODE APARECER UM BOLETO PARA O ESCRITÓRIO BAIXAR E PAGAR.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96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40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82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01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6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81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87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43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6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06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81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5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DF_file_icon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DF_file_icon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DF_file_icon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DF_file_icon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45BA9ED-89D3-4E6D-A84F-8EE00971F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-42193"/>
            <a:ext cx="2769704" cy="6900193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PÁGINA INICIAL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CLIENTES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PENDÊNCIAS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MENSAGENS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TELECONSULTAS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RELATÓRIOS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CONTEÚDOS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MEU PLANO DE NEGÓCIOS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ighlight>
                  <a:srgbClr val="80808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MINHA CONTA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ED77758-AF65-4441-8368-D6A2D5D472E8}"/>
              </a:ext>
            </a:extLst>
          </p:cNvPr>
          <p:cNvSpPr/>
          <p:nvPr/>
        </p:nvSpPr>
        <p:spPr>
          <a:xfrm>
            <a:off x="2769704" y="-42195"/>
            <a:ext cx="9450432" cy="10071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spc="50" dirty="0">
                <a:ln w="0"/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 CONTA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8AF7358-8194-40FC-9846-189114E17052}"/>
              </a:ext>
            </a:extLst>
          </p:cNvPr>
          <p:cNvSpPr/>
          <p:nvPr/>
        </p:nvSpPr>
        <p:spPr>
          <a:xfrm>
            <a:off x="3618660" y="1724103"/>
            <a:ext cx="7275444" cy="644180"/>
          </a:xfrm>
          <a:prstGeom prst="roundRect">
            <a:avLst/>
          </a:prstGeom>
          <a:solidFill>
            <a:srgbClr val="3987B7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DE CADASTRO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25BC5F4-E860-430A-89C4-6BE1236D76F9}"/>
              </a:ext>
            </a:extLst>
          </p:cNvPr>
          <p:cNvSpPr/>
          <p:nvPr/>
        </p:nvSpPr>
        <p:spPr>
          <a:xfrm>
            <a:off x="3618660" y="2677163"/>
            <a:ext cx="7275443" cy="644180"/>
          </a:xfrm>
          <a:prstGeom prst="roundRect">
            <a:avLst/>
          </a:prstGeom>
          <a:solidFill>
            <a:srgbClr val="398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FINANCEIROS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76B88DD-2443-40D2-87AF-86E302A2A1B6}"/>
              </a:ext>
            </a:extLst>
          </p:cNvPr>
          <p:cNvSpPr/>
          <p:nvPr/>
        </p:nvSpPr>
        <p:spPr>
          <a:xfrm>
            <a:off x="3618660" y="3672922"/>
            <a:ext cx="7275442" cy="644180"/>
          </a:xfrm>
          <a:prstGeom prst="roundRect">
            <a:avLst/>
          </a:prstGeom>
          <a:solidFill>
            <a:srgbClr val="398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MEU PLANO E MINHAS CONTRATAÇÕES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9266BBEB-8AF2-4AE1-A9FE-993F1E6E1D76}"/>
              </a:ext>
            </a:extLst>
          </p:cNvPr>
          <p:cNvSpPr/>
          <p:nvPr/>
        </p:nvSpPr>
        <p:spPr>
          <a:xfrm>
            <a:off x="3618660" y="4668681"/>
            <a:ext cx="7275442" cy="644180"/>
          </a:xfrm>
          <a:prstGeom prst="roundRect">
            <a:avLst/>
          </a:prstGeom>
          <a:solidFill>
            <a:srgbClr val="398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NOTAS FISCAIS E PAGAMENTOS PENDENTES</a:t>
            </a:r>
          </a:p>
        </p:txBody>
      </p:sp>
    </p:spTree>
    <p:extLst>
      <p:ext uri="{BB962C8B-B14F-4D97-AF65-F5344CB8AC3E}">
        <p14:creationId xmlns:p14="http://schemas.microsoft.com/office/powerpoint/2010/main" val="2648406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45BA9ED-89D3-4E6D-A84F-8EE00971F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-42193"/>
            <a:ext cx="2769704" cy="6900193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PÁGINA INICIAL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CLIENTES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PENDÊNCIAS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MENSAGENS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TELECONSULTAS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RELATÓRIOS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CONTEÚDOS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MEU PLANO DE NEGÓCIOS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ighlight>
                  <a:srgbClr val="80808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MINHA CONTA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ED77758-AF65-4441-8368-D6A2D5D472E8}"/>
              </a:ext>
            </a:extLst>
          </p:cNvPr>
          <p:cNvSpPr/>
          <p:nvPr/>
        </p:nvSpPr>
        <p:spPr>
          <a:xfrm>
            <a:off x="2769704" y="-42195"/>
            <a:ext cx="9450432" cy="10071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spc="50" dirty="0">
                <a:ln w="0"/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 CONTA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8AF7358-8194-40FC-9846-189114E17052}"/>
              </a:ext>
            </a:extLst>
          </p:cNvPr>
          <p:cNvSpPr/>
          <p:nvPr/>
        </p:nvSpPr>
        <p:spPr>
          <a:xfrm>
            <a:off x="2896824" y="1141354"/>
            <a:ext cx="9196191" cy="644180"/>
          </a:xfrm>
          <a:prstGeom prst="roundRect">
            <a:avLst/>
          </a:prstGeom>
          <a:solidFill>
            <a:srgbClr val="3987B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MEU PLANO E MINHAS CONTRATAÇÕES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67423D2-FC6C-4A5E-B4DA-D036E545B80B}"/>
              </a:ext>
            </a:extLst>
          </p:cNvPr>
          <p:cNvSpPr/>
          <p:nvPr/>
        </p:nvSpPr>
        <p:spPr>
          <a:xfrm>
            <a:off x="9773588" y="1855635"/>
            <a:ext cx="2319428" cy="782634"/>
          </a:xfrm>
          <a:prstGeom prst="roundRect">
            <a:avLst/>
          </a:prstGeom>
          <a:ln w="5715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SOLICITAR UPGRADE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2A4E27B-3FD7-40C6-8CC4-109645F96018}"/>
              </a:ext>
            </a:extLst>
          </p:cNvPr>
          <p:cNvSpPr txBox="1"/>
          <p:nvPr/>
        </p:nvSpPr>
        <p:spPr>
          <a:xfrm>
            <a:off x="2909258" y="2033269"/>
            <a:ext cx="9183757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b="1" dirty="0"/>
              <a:t>PLANO SELECIONADO: </a:t>
            </a:r>
            <a:r>
              <a:rPr lang="pt-BR" sz="1400" dirty="0"/>
              <a:t>MASTER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DATA DE ADESÃO</a:t>
            </a:r>
            <a:r>
              <a:rPr lang="pt-BR" sz="1400" dirty="0"/>
              <a:t>: 01/04/2021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DATA PREVISTA PARA RENOVAÇÃO: </a:t>
            </a:r>
            <a:r>
              <a:rPr lang="pt-BR" sz="1400" dirty="0"/>
              <a:t>01/10/2021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CONTRATO DE PRESTAÇÃO DE SERVIÇOS EM VIGOR: 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CONTRATOS ADICIONAIS: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TERMO DE CONSENTIMENTO DE USO DE DADOS: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TERMO DE USO DE IMAGEM E PRODUÇÃO DE CONTEÚDO: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CONTRATOS ANTERIORES: </a:t>
            </a:r>
          </a:p>
          <a:p>
            <a:pPr>
              <a:spcAft>
                <a:spcPts val="600"/>
              </a:spcAft>
            </a:pPr>
            <a:endParaRPr lang="pt-BR" sz="1400" b="1" dirty="0"/>
          </a:p>
          <a:p>
            <a:pPr>
              <a:spcAft>
                <a:spcPts val="600"/>
              </a:spcAft>
            </a:pPr>
            <a:endParaRPr lang="pt-BR" sz="1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2A0E5F86-BC47-4241-9AD0-53A85D63A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03294" y="2798364"/>
            <a:ext cx="286786" cy="352269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F3F3A43A-E5E1-4CCC-8513-36F8073FD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06276" y="3150633"/>
            <a:ext cx="286786" cy="352269"/>
          </a:xfrm>
          <a:prstGeom prst="rect">
            <a:avLst/>
          </a:prstGeom>
        </p:spPr>
      </p:pic>
      <p:pic>
        <p:nvPicPr>
          <p:cNvPr id="11" name="Imagem 10" descr="Forma&#10;&#10;Descrição gerada automaticamente">
            <a:extLst>
              <a:ext uri="{FF2B5EF4-FFF2-40B4-BE49-F238E27FC236}">
                <a16:creationId xmlns:a16="http://schemas.microsoft.com/office/drawing/2014/main" id="{462868F6-2F8D-4686-822B-D04E9771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63925" y="3435110"/>
            <a:ext cx="286786" cy="352269"/>
          </a:xfrm>
          <a:prstGeom prst="rect">
            <a:avLst/>
          </a:prstGeom>
        </p:spPr>
      </p:pic>
      <p:pic>
        <p:nvPicPr>
          <p:cNvPr id="15" name="Imagem 14" descr="Forma&#10;&#10;Descrição gerada automaticamente">
            <a:extLst>
              <a:ext uri="{FF2B5EF4-FFF2-40B4-BE49-F238E27FC236}">
                <a16:creationId xmlns:a16="http://schemas.microsoft.com/office/drawing/2014/main" id="{8CCF7AE2-F406-47A3-AFEF-666DB8BBA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88458" y="3153762"/>
            <a:ext cx="286786" cy="352269"/>
          </a:xfrm>
          <a:prstGeom prst="rect">
            <a:avLst/>
          </a:prstGeom>
        </p:spPr>
      </p:pic>
      <p:pic>
        <p:nvPicPr>
          <p:cNvPr id="17" name="Imagem 16" descr="Forma&#10;&#10;Descrição gerada automaticamente">
            <a:extLst>
              <a:ext uri="{FF2B5EF4-FFF2-40B4-BE49-F238E27FC236}">
                <a16:creationId xmlns:a16="http://schemas.microsoft.com/office/drawing/2014/main" id="{A916A732-6774-4759-8F39-EE7F2BB7A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94981" y="3702179"/>
            <a:ext cx="286786" cy="352269"/>
          </a:xfrm>
          <a:prstGeom prst="rect">
            <a:avLst/>
          </a:prstGeom>
        </p:spPr>
      </p:pic>
      <p:pic>
        <p:nvPicPr>
          <p:cNvPr id="25" name="Imagem 24" descr="Forma&#10;&#10;Descrição gerada automaticamente">
            <a:extLst>
              <a:ext uri="{FF2B5EF4-FFF2-40B4-BE49-F238E27FC236}">
                <a16:creationId xmlns:a16="http://schemas.microsoft.com/office/drawing/2014/main" id="{013FCBAE-092C-4B6C-9655-7E32E3299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01672" y="4054448"/>
            <a:ext cx="286786" cy="352269"/>
          </a:xfrm>
          <a:prstGeom prst="rect">
            <a:avLst/>
          </a:prstGeom>
        </p:spPr>
      </p:pic>
      <p:pic>
        <p:nvPicPr>
          <p:cNvPr id="27" name="Imagem 26" descr="Forma&#10;&#10;Descrição gerada automaticamente">
            <a:extLst>
              <a:ext uri="{FF2B5EF4-FFF2-40B4-BE49-F238E27FC236}">
                <a16:creationId xmlns:a16="http://schemas.microsoft.com/office/drawing/2014/main" id="{14719F34-E792-4032-B21E-CFE37D20E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09214" y="4063148"/>
            <a:ext cx="286786" cy="35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2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45BA9ED-89D3-4E6D-A84F-8EE00971F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-42193"/>
            <a:ext cx="2769704" cy="6900193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PÁGINA INICIAL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CLIENTES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PENDÊNCIAS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MENSAGENS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TELECONSULTAS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RELATÓRIOS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CONTEÚDOS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MEU PLANO DE NEGÓCIOS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ighlight>
                  <a:srgbClr val="80808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MINHA CONTA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ED77758-AF65-4441-8368-D6A2D5D472E8}"/>
              </a:ext>
            </a:extLst>
          </p:cNvPr>
          <p:cNvSpPr/>
          <p:nvPr/>
        </p:nvSpPr>
        <p:spPr>
          <a:xfrm>
            <a:off x="2769704" y="-42195"/>
            <a:ext cx="9450432" cy="10071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spc="50" dirty="0">
                <a:ln w="0"/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 CONTA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8AF7358-8194-40FC-9846-189114E17052}"/>
              </a:ext>
            </a:extLst>
          </p:cNvPr>
          <p:cNvSpPr/>
          <p:nvPr/>
        </p:nvSpPr>
        <p:spPr>
          <a:xfrm>
            <a:off x="2896824" y="1141354"/>
            <a:ext cx="9196191" cy="644180"/>
          </a:xfrm>
          <a:prstGeom prst="roundRect">
            <a:avLst/>
          </a:prstGeom>
          <a:solidFill>
            <a:srgbClr val="3987B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MEU PLANO E MINHAS CONTRATAÇÕES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67423D2-FC6C-4A5E-B4DA-D036E545B80B}"/>
              </a:ext>
            </a:extLst>
          </p:cNvPr>
          <p:cNvSpPr/>
          <p:nvPr/>
        </p:nvSpPr>
        <p:spPr>
          <a:xfrm>
            <a:off x="9773588" y="1855635"/>
            <a:ext cx="2319428" cy="782634"/>
          </a:xfrm>
          <a:prstGeom prst="roundRect">
            <a:avLst/>
          </a:prstGeom>
          <a:ln w="5715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SOLICITAR UPGRADE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2A4E27B-3FD7-40C6-8CC4-109645F96018}"/>
              </a:ext>
            </a:extLst>
          </p:cNvPr>
          <p:cNvSpPr txBox="1"/>
          <p:nvPr/>
        </p:nvSpPr>
        <p:spPr>
          <a:xfrm>
            <a:off x="2909258" y="2033269"/>
            <a:ext cx="9183757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b="1" dirty="0"/>
              <a:t>PLANO SELECIONADO: </a:t>
            </a:r>
            <a:r>
              <a:rPr lang="pt-BR" sz="1400" dirty="0"/>
              <a:t>MASTER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DATA DE ADESÃO</a:t>
            </a:r>
            <a:r>
              <a:rPr lang="pt-BR" sz="1400" dirty="0"/>
              <a:t>: 01/04/2021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DATA PREVISTA PARA RENOVAÇÃO: </a:t>
            </a:r>
            <a:r>
              <a:rPr lang="pt-BR" sz="1400" dirty="0"/>
              <a:t>01/10/2021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CONTRATO DE PRESTAÇÃO DE SERVIÇOS EM VIGOR: 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CONTRATOS ADICIONAIS: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TERMO DE CONSENTIMENTO DE USO DE DADOS: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TERMO DE USO DE IMAGEM E PRODUÇÃO DE CONTEÚDO: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CONTRATOS ANTERIORES: </a:t>
            </a:r>
          </a:p>
          <a:p>
            <a:pPr>
              <a:spcAft>
                <a:spcPts val="600"/>
              </a:spcAft>
            </a:pPr>
            <a:endParaRPr lang="pt-BR" sz="1400" b="1" dirty="0"/>
          </a:p>
          <a:p>
            <a:pPr>
              <a:spcAft>
                <a:spcPts val="600"/>
              </a:spcAft>
            </a:pPr>
            <a:endParaRPr lang="pt-BR" sz="1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2A0E5F86-BC47-4241-9AD0-53A85D63A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03294" y="2798364"/>
            <a:ext cx="286786" cy="352269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F3F3A43A-E5E1-4CCC-8513-36F8073FD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06276" y="3150633"/>
            <a:ext cx="286786" cy="352269"/>
          </a:xfrm>
          <a:prstGeom prst="rect">
            <a:avLst/>
          </a:prstGeom>
        </p:spPr>
      </p:pic>
      <p:pic>
        <p:nvPicPr>
          <p:cNvPr id="11" name="Imagem 10" descr="Forma&#10;&#10;Descrição gerada automaticamente">
            <a:extLst>
              <a:ext uri="{FF2B5EF4-FFF2-40B4-BE49-F238E27FC236}">
                <a16:creationId xmlns:a16="http://schemas.microsoft.com/office/drawing/2014/main" id="{462868F6-2F8D-4686-822B-D04E9771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63925" y="3435110"/>
            <a:ext cx="286786" cy="352269"/>
          </a:xfrm>
          <a:prstGeom prst="rect">
            <a:avLst/>
          </a:prstGeom>
        </p:spPr>
      </p:pic>
      <p:pic>
        <p:nvPicPr>
          <p:cNvPr id="15" name="Imagem 14" descr="Forma&#10;&#10;Descrição gerada automaticamente">
            <a:extLst>
              <a:ext uri="{FF2B5EF4-FFF2-40B4-BE49-F238E27FC236}">
                <a16:creationId xmlns:a16="http://schemas.microsoft.com/office/drawing/2014/main" id="{8CCF7AE2-F406-47A3-AFEF-666DB8BBA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88458" y="3153762"/>
            <a:ext cx="286786" cy="352269"/>
          </a:xfrm>
          <a:prstGeom prst="rect">
            <a:avLst/>
          </a:prstGeom>
        </p:spPr>
      </p:pic>
      <p:pic>
        <p:nvPicPr>
          <p:cNvPr id="17" name="Imagem 16" descr="Forma&#10;&#10;Descrição gerada automaticamente">
            <a:extLst>
              <a:ext uri="{FF2B5EF4-FFF2-40B4-BE49-F238E27FC236}">
                <a16:creationId xmlns:a16="http://schemas.microsoft.com/office/drawing/2014/main" id="{A916A732-6774-4759-8F39-EE7F2BB7A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94981" y="3702179"/>
            <a:ext cx="286786" cy="352269"/>
          </a:xfrm>
          <a:prstGeom prst="rect">
            <a:avLst/>
          </a:prstGeom>
        </p:spPr>
      </p:pic>
      <p:pic>
        <p:nvPicPr>
          <p:cNvPr id="25" name="Imagem 24" descr="Forma&#10;&#10;Descrição gerada automaticamente">
            <a:extLst>
              <a:ext uri="{FF2B5EF4-FFF2-40B4-BE49-F238E27FC236}">
                <a16:creationId xmlns:a16="http://schemas.microsoft.com/office/drawing/2014/main" id="{013FCBAE-092C-4B6C-9655-7E32E3299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01672" y="4054448"/>
            <a:ext cx="286786" cy="352269"/>
          </a:xfrm>
          <a:prstGeom prst="rect">
            <a:avLst/>
          </a:prstGeom>
        </p:spPr>
      </p:pic>
      <p:pic>
        <p:nvPicPr>
          <p:cNvPr id="27" name="Imagem 26" descr="Forma&#10;&#10;Descrição gerada automaticamente">
            <a:extLst>
              <a:ext uri="{FF2B5EF4-FFF2-40B4-BE49-F238E27FC236}">
                <a16:creationId xmlns:a16="http://schemas.microsoft.com/office/drawing/2014/main" id="{14719F34-E792-4032-B21E-CFE37D20E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09214" y="4063148"/>
            <a:ext cx="286786" cy="35226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CE3ED04D-584F-432A-B664-42EAA0A43A9C}"/>
              </a:ext>
            </a:extLst>
          </p:cNvPr>
          <p:cNvSpPr/>
          <p:nvPr/>
        </p:nvSpPr>
        <p:spPr>
          <a:xfrm>
            <a:off x="7168445" y="3147788"/>
            <a:ext cx="4658714" cy="110878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dirty="0"/>
              <a:t>POR FAVOR, SELECIONE O PLANO DESEJADO: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644CD6D-78D2-48D5-94E7-BAAF8C6FA45F}"/>
              </a:ext>
            </a:extLst>
          </p:cNvPr>
          <p:cNvSpPr/>
          <p:nvPr/>
        </p:nvSpPr>
        <p:spPr>
          <a:xfrm>
            <a:off x="7386173" y="3871314"/>
            <a:ext cx="4223237" cy="27404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A79C4BA-5DB7-4B4B-AEC3-DDE85BE215B1}"/>
              </a:ext>
            </a:extLst>
          </p:cNvPr>
          <p:cNvCxnSpPr>
            <a:endCxn id="3" idx="0"/>
          </p:cNvCxnSpPr>
          <p:nvPr/>
        </p:nvCxnSpPr>
        <p:spPr>
          <a:xfrm flipH="1">
            <a:off x="9497802" y="2638269"/>
            <a:ext cx="1435500" cy="50951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601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45BA9ED-89D3-4E6D-A84F-8EE00971F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-42193"/>
            <a:ext cx="2769704" cy="6900193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PÁGINA INICIAL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CLIENTES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PENDÊNCIAS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MENSAGENS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TELECONSULTAS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RELATÓRIOS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CONTEÚDOS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MEU PLANO DE NEGÓCIOS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ighlight>
                  <a:srgbClr val="80808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MINHA CONTA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ED77758-AF65-4441-8368-D6A2D5D472E8}"/>
              </a:ext>
            </a:extLst>
          </p:cNvPr>
          <p:cNvSpPr/>
          <p:nvPr/>
        </p:nvSpPr>
        <p:spPr>
          <a:xfrm>
            <a:off x="2769704" y="-42195"/>
            <a:ext cx="9450432" cy="10071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spc="50" dirty="0">
                <a:ln w="0"/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 CONTA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8AF7358-8194-40FC-9846-189114E17052}"/>
              </a:ext>
            </a:extLst>
          </p:cNvPr>
          <p:cNvSpPr/>
          <p:nvPr/>
        </p:nvSpPr>
        <p:spPr>
          <a:xfrm>
            <a:off x="3618660" y="1724103"/>
            <a:ext cx="7275444" cy="644180"/>
          </a:xfrm>
          <a:prstGeom prst="roundRect">
            <a:avLst/>
          </a:prstGeom>
          <a:solidFill>
            <a:srgbClr val="3987B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DE CADASTRO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25BC5F4-E860-430A-89C4-6BE1236D76F9}"/>
              </a:ext>
            </a:extLst>
          </p:cNvPr>
          <p:cNvSpPr/>
          <p:nvPr/>
        </p:nvSpPr>
        <p:spPr>
          <a:xfrm>
            <a:off x="3618660" y="2677163"/>
            <a:ext cx="7275443" cy="644180"/>
          </a:xfrm>
          <a:prstGeom prst="roundRect">
            <a:avLst/>
          </a:prstGeom>
          <a:solidFill>
            <a:srgbClr val="398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FINANCEIROS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76B88DD-2443-40D2-87AF-86E302A2A1B6}"/>
              </a:ext>
            </a:extLst>
          </p:cNvPr>
          <p:cNvSpPr/>
          <p:nvPr/>
        </p:nvSpPr>
        <p:spPr>
          <a:xfrm>
            <a:off x="3618660" y="3672922"/>
            <a:ext cx="7275442" cy="644180"/>
          </a:xfrm>
          <a:prstGeom prst="roundRect">
            <a:avLst/>
          </a:prstGeom>
          <a:solidFill>
            <a:srgbClr val="3987B7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MEU PLANO E MINHAS CONTRATAÇÕES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0FB0B62-BB76-4FCD-BBD8-A4398BD70DB7}"/>
              </a:ext>
            </a:extLst>
          </p:cNvPr>
          <p:cNvSpPr/>
          <p:nvPr/>
        </p:nvSpPr>
        <p:spPr>
          <a:xfrm>
            <a:off x="3618660" y="4668681"/>
            <a:ext cx="7275442" cy="644180"/>
          </a:xfrm>
          <a:prstGeom prst="roundRect">
            <a:avLst/>
          </a:prstGeom>
          <a:solidFill>
            <a:srgbClr val="3987B7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NOTAS FISCAIS E PAGAMENTOS PENDENTES</a:t>
            </a:r>
          </a:p>
        </p:txBody>
      </p:sp>
    </p:spTree>
    <p:extLst>
      <p:ext uri="{BB962C8B-B14F-4D97-AF65-F5344CB8AC3E}">
        <p14:creationId xmlns:p14="http://schemas.microsoft.com/office/powerpoint/2010/main" val="941197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45BA9ED-89D3-4E6D-A84F-8EE00971F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-42193"/>
            <a:ext cx="2769704" cy="6900193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PÁGINA INICIAL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CLIENTES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PENDÊNCIAS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MENSAGENS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TELECONSULTAS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RELATÓRIOS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CONTEÚDOS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MEU PLANO DE NEGÓCIOS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ighlight>
                  <a:srgbClr val="80808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MINHA CONTA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ED77758-AF65-4441-8368-D6A2D5D472E8}"/>
              </a:ext>
            </a:extLst>
          </p:cNvPr>
          <p:cNvSpPr/>
          <p:nvPr/>
        </p:nvSpPr>
        <p:spPr>
          <a:xfrm>
            <a:off x="2769704" y="-42195"/>
            <a:ext cx="9450432" cy="10071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spc="50" dirty="0">
                <a:ln w="0"/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 CONTA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8AF7358-8194-40FC-9846-189114E17052}"/>
              </a:ext>
            </a:extLst>
          </p:cNvPr>
          <p:cNvSpPr/>
          <p:nvPr/>
        </p:nvSpPr>
        <p:spPr>
          <a:xfrm>
            <a:off x="2896824" y="1141354"/>
            <a:ext cx="9196191" cy="644180"/>
          </a:xfrm>
          <a:prstGeom prst="roundRect">
            <a:avLst/>
          </a:prstGeom>
          <a:solidFill>
            <a:srgbClr val="3987B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NOTAS FISCAIS E PAGAMENTOS PENDENTES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2A4E27B-3FD7-40C6-8CC4-109645F96018}"/>
              </a:ext>
            </a:extLst>
          </p:cNvPr>
          <p:cNvSpPr txBox="1"/>
          <p:nvPr/>
        </p:nvSpPr>
        <p:spPr>
          <a:xfrm>
            <a:off x="2903040" y="1961918"/>
            <a:ext cx="9183757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b="1" dirty="0"/>
              <a:t>NOSTAS FISCAIS</a:t>
            </a:r>
          </a:p>
          <a:p>
            <a:pPr>
              <a:spcAft>
                <a:spcPts val="600"/>
              </a:spcAft>
            </a:pPr>
            <a:endParaRPr lang="pt-BR" sz="1400" b="1" dirty="0"/>
          </a:p>
          <a:p>
            <a:pPr>
              <a:spcAft>
                <a:spcPts val="600"/>
              </a:spcAft>
            </a:pPr>
            <a:r>
              <a:rPr lang="pt-BR" sz="1400" dirty="0"/>
              <a:t>Data de referência: </a:t>
            </a:r>
          </a:p>
          <a:p>
            <a:pPr>
              <a:spcAft>
                <a:spcPts val="600"/>
              </a:spcAft>
            </a:pPr>
            <a:endParaRPr lang="pt-BR" sz="1400" dirty="0"/>
          </a:p>
          <a:p>
            <a:pPr>
              <a:spcAft>
                <a:spcPts val="600"/>
              </a:spcAft>
            </a:pPr>
            <a:endParaRPr lang="pt-BR" sz="1400" b="1" dirty="0"/>
          </a:p>
          <a:p>
            <a:pPr>
              <a:spcAft>
                <a:spcPts val="600"/>
              </a:spcAft>
            </a:pPr>
            <a:endParaRPr lang="pt-BR" sz="1400" b="1" dirty="0"/>
          </a:p>
          <a:p>
            <a:pPr>
              <a:spcAft>
                <a:spcPts val="600"/>
              </a:spcAft>
            </a:pPr>
            <a:r>
              <a:rPr lang="pt-BR" sz="1400" b="1" dirty="0"/>
              <a:t>PAGAMENTOS PENDENTES</a:t>
            </a:r>
          </a:p>
          <a:p>
            <a:pPr>
              <a:spcAft>
                <a:spcPts val="600"/>
              </a:spcAft>
            </a:pPr>
            <a:endParaRPr lang="pt-BR" sz="1400" b="1" dirty="0"/>
          </a:p>
          <a:p>
            <a:pPr>
              <a:spcAft>
                <a:spcPts val="600"/>
              </a:spcAft>
            </a:pPr>
            <a:r>
              <a:rPr lang="pt-BR" sz="1400" dirty="0"/>
              <a:t>DEZEMBRO/2020 – R$ 599,00</a:t>
            </a:r>
          </a:p>
          <a:p>
            <a:pPr>
              <a:spcAft>
                <a:spcPts val="600"/>
              </a:spcAft>
            </a:pPr>
            <a:endParaRPr lang="pt-BR" sz="1400" b="1" dirty="0"/>
          </a:p>
          <a:p>
            <a:pPr>
              <a:spcAft>
                <a:spcPts val="600"/>
              </a:spcAft>
            </a:pPr>
            <a:r>
              <a:rPr lang="pt-BR" sz="1400" dirty="0"/>
              <a:t>JANEIRO/2021 – R$ 550,00 </a:t>
            </a:r>
          </a:p>
          <a:p>
            <a:pPr>
              <a:spcAft>
                <a:spcPts val="600"/>
              </a:spcAft>
            </a:pPr>
            <a:endParaRPr lang="pt-BR" sz="1400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CD42363-43EF-4C16-95B1-C06BD925C32B}"/>
              </a:ext>
            </a:extLst>
          </p:cNvPr>
          <p:cNvSpPr/>
          <p:nvPr/>
        </p:nvSpPr>
        <p:spPr>
          <a:xfrm>
            <a:off x="5561472" y="4854913"/>
            <a:ext cx="1131697" cy="3522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101600">
              <a:schemeClr val="accent6">
                <a:lumMod val="60000"/>
                <a:lumOff val="40000"/>
                <a:alpha val="6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REGULARIZAR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AF60E4E-28C0-4B0D-988C-97871B6D6B3C}"/>
              </a:ext>
            </a:extLst>
          </p:cNvPr>
          <p:cNvSpPr/>
          <p:nvPr/>
        </p:nvSpPr>
        <p:spPr>
          <a:xfrm>
            <a:off x="5561472" y="4254909"/>
            <a:ext cx="1131697" cy="3522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101600">
              <a:schemeClr val="accent6">
                <a:lumMod val="60000"/>
                <a:lumOff val="40000"/>
                <a:alpha val="6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REGULARIZAR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38D57E9-B2C1-43D3-AAC4-B796292FB1AA}"/>
              </a:ext>
            </a:extLst>
          </p:cNvPr>
          <p:cNvSpPr/>
          <p:nvPr/>
        </p:nvSpPr>
        <p:spPr>
          <a:xfrm>
            <a:off x="6949379" y="2566903"/>
            <a:ext cx="1614648" cy="2776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INSERIR NOTA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688A290-5681-4BE4-8976-892F817724E3}"/>
              </a:ext>
            </a:extLst>
          </p:cNvPr>
          <p:cNvSpPr/>
          <p:nvPr/>
        </p:nvSpPr>
        <p:spPr>
          <a:xfrm>
            <a:off x="4663460" y="2566903"/>
            <a:ext cx="747989" cy="277699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MÊS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F609CF4-2FAA-46C5-AA57-B3B14717D143}"/>
              </a:ext>
            </a:extLst>
          </p:cNvPr>
          <p:cNvSpPr/>
          <p:nvPr/>
        </p:nvSpPr>
        <p:spPr>
          <a:xfrm>
            <a:off x="5544785" y="2566902"/>
            <a:ext cx="989230" cy="277699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ANO</a:t>
            </a:r>
          </a:p>
        </p:txBody>
      </p:sp>
    </p:spTree>
    <p:extLst>
      <p:ext uri="{BB962C8B-B14F-4D97-AF65-F5344CB8AC3E}">
        <p14:creationId xmlns:p14="http://schemas.microsoft.com/office/powerpoint/2010/main" val="34143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45BA9ED-89D3-4E6D-A84F-8EE00971F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-42193"/>
            <a:ext cx="2769704" cy="6900193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PÁGINA INICIAL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CLIENTES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PENDÊNCIAS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MENSAGENS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TELECONSULTAS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RELATÓRIOS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CONTEÚDOS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MEU PLANO DE NEGÓCIOS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ighlight>
                  <a:srgbClr val="80808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MINHA CONTA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ED77758-AF65-4441-8368-D6A2D5D472E8}"/>
              </a:ext>
            </a:extLst>
          </p:cNvPr>
          <p:cNvSpPr/>
          <p:nvPr/>
        </p:nvSpPr>
        <p:spPr>
          <a:xfrm>
            <a:off x="2769704" y="-42195"/>
            <a:ext cx="9450432" cy="10071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spc="50" dirty="0">
                <a:ln w="0"/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 CONTA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8AF7358-8194-40FC-9846-189114E17052}"/>
              </a:ext>
            </a:extLst>
          </p:cNvPr>
          <p:cNvSpPr/>
          <p:nvPr/>
        </p:nvSpPr>
        <p:spPr>
          <a:xfrm>
            <a:off x="2896824" y="1141354"/>
            <a:ext cx="9196191" cy="644180"/>
          </a:xfrm>
          <a:prstGeom prst="roundRect">
            <a:avLst/>
          </a:prstGeom>
          <a:solidFill>
            <a:srgbClr val="3987B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NOTAS FISCAIS E PAGAMENTOS PENDENTES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2A4E27B-3FD7-40C6-8CC4-109645F96018}"/>
              </a:ext>
            </a:extLst>
          </p:cNvPr>
          <p:cNvSpPr txBox="1"/>
          <p:nvPr/>
        </p:nvSpPr>
        <p:spPr>
          <a:xfrm>
            <a:off x="2909258" y="2033269"/>
            <a:ext cx="91837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b="1" dirty="0"/>
              <a:t>NOSTAS FISCAIS</a:t>
            </a:r>
          </a:p>
          <a:p>
            <a:pPr>
              <a:spcAft>
                <a:spcPts val="600"/>
              </a:spcAft>
            </a:pPr>
            <a:endParaRPr lang="pt-BR" sz="1400" b="1" dirty="0"/>
          </a:p>
          <a:p>
            <a:pPr>
              <a:spcAft>
                <a:spcPts val="600"/>
              </a:spcAft>
            </a:pPr>
            <a:endParaRPr lang="pt-BR" sz="1000" dirty="0"/>
          </a:p>
          <a:p>
            <a:pPr>
              <a:spcAft>
                <a:spcPts val="600"/>
              </a:spcAft>
            </a:pPr>
            <a:r>
              <a:rPr lang="pt-BR" sz="1000" dirty="0"/>
              <a:t>SET/20	OUT/20	NOV/20	FEV/21</a:t>
            </a:r>
          </a:p>
          <a:p>
            <a:pPr>
              <a:spcAft>
                <a:spcPts val="600"/>
              </a:spcAft>
            </a:pPr>
            <a:endParaRPr lang="pt-BR" sz="1400" b="1" dirty="0"/>
          </a:p>
          <a:p>
            <a:pPr>
              <a:spcAft>
                <a:spcPts val="600"/>
              </a:spcAft>
            </a:pPr>
            <a:endParaRPr lang="pt-BR" sz="1400" b="1" dirty="0"/>
          </a:p>
          <a:p>
            <a:pPr>
              <a:spcAft>
                <a:spcPts val="600"/>
              </a:spcAft>
            </a:pPr>
            <a:endParaRPr lang="pt-BR" sz="1400" b="1" dirty="0"/>
          </a:p>
          <a:p>
            <a:pPr>
              <a:spcAft>
                <a:spcPts val="600"/>
              </a:spcAft>
            </a:pPr>
            <a:r>
              <a:rPr lang="pt-BR" sz="1400" b="1" dirty="0"/>
              <a:t>PAGAMENTOS PENDENTES</a:t>
            </a:r>
          </a:p>
          <a:p>
            <a:pPr>
              <a:spcAft>
                <a:spcPts val="600"/>
              </a:spcAft>
            </a:pPr>
            <a:endParaRPr lang="pt-BR" sz="1400" b="1" dirty="0"/>
          </a:p>
          <a:p>
            <a:pPr>
              <a:spcAft>
                <a:spcPts val="600"/>
              </a:spcAft>
            </a:pPr>
            <a:r>
              <a:rPr lang="pt-BR" sz="1400" dirty="0"/>
              <a:t>DEZEMBRO/2020 – R$ 599,00</a:t>
            </a:r>
          </a:p>
          <a:p>
            <a:pPr>
              <a:spcAft>
                <a:spcPts val="600"/>
              </a:spcAft>
            </a:pPr>
            <a:endParaRPr lang="pt-BR" sz="1400" b="1" dirty="0"/>
          </a:p>
          <a:p>
            <a:pPr>
              <a:spcAft>
                <a:spcPts val="600"/>
              </a:spcAft>
            </a:pPr>
            <a:r>
              <a:rPr lang="pt-BR" sz="1400" dirty="0"/>
              <a:t>JANEIRO/2021 – R$ 550,00 </a:t>
            </a:r>
          </a:p>
          <a:p>
            <a:pPr>
              <a:spcAft>
                <a:spcPts val="600"/>
              </a:spcAft>
            </a:pPr>
            <a:endParaRPr lang="pt-BR" sz="1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2A0E5F86-BC47-4241-9AD0-53A85D63A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5296" y="2451022"/>
            <a:ext cx="286786" cy="352269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F3F3A43A-E5E1-4CCC-8513-36F8073FD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12193" y="2451023"/>
            <a:ext cx="286786" cy="352269"/>
          </a:xfrm>
          <a:prstGeom prst="rect">
            <a:avLst/>
          </a:prstGeom>
        </p:spPr>
      </p:pic>
      <p:pic>
        <p:nvPicPr>
          <p:cNvPr id="15" name="Imagem 14" descr="Forma&#10;&#10;Descrição gerada automaticamente">
            <a:extLst>
              <a:ext uri="{FF2B5EF4-FFF2-40B4-BE49-F238E27FC236}">
                <a16:creationId xmlns:a16="http://schemas.microsoft.com/office/drawing/2014/main" id="{8CCF7AE2-F406-47A3-AFEF-666DB8BBA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20441" y="2451022"/>
            <a:ext cx="286786" cy="352269"/>
          </a:xfrm>
          <a:prstGeom prst="rect">
            <a:avLst/>
          </a:prstGeom>
        </p:spPr>
      </p:pic>
      <p:pic>
        <p:nvPicPr>
          <p:cNvPr id="25" name="Imagem 24" descr="Forma&#10;&#10;Descrição gerada automaticamente">
            <a:extLst>
              <a:ext uri="{FF2B5EF4-FFF2-40B4-BE49-F238E27FC236}">
                <a16:creationId xmlns:a16="http://schemas.microsoft.com/office/drawing/2014/main" id="{013FCBAE-092C-4B6C-9655-7E32E3299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98310" y="2451021"/>
            <a:ext cx="286786" cy="352269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CD42363-43EF-4C16-95B1-C06BD925C32B}"/>
              </a:ext>
            </a:extLst>
          </p:cNvPr>
          <p:cNvSpPr/>
          <p:nvPr/>
        </p:nvSpPr>
        <p:spPr>
          <a:xfrm>
            <a:off x="5538926" y="5019805"/>
            <a:ext cx="1131697" cy="3522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101600">
              <a:schemeClr val="accent6">
                <a:lumMod val="60000"/>
                <a:lumOff val="40000"/>
                <a:alpha val="6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REGULARIZAR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AF60E4E-28C0-4B0D-988C-97871B6D6B3C}"/>
              </a:ext>
            </a:extLst>
          </p:cNvPr>
          <p:cNvSpPr/>
          <p:nvPr/>
        </p:nvSpPr>
        <p:spPr>
          <a:xfrm>
            <a:off x="5538926" y="4419801"/>
            <a:ext cx="1131697" cy="3522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101600">
              <a:schemeClr val="accent6">
                <a:lumMod val="60000"/>
                <a:lumOff val="40000"/>
                <a:alpha val="6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REGULARIZAR</a:t>
            </a:r>
          </a:p>
        </p:txBody>
      </p:sp>
    </p:spTree>
    <p:extLst>
      <p:ext uri="{BB962C8B-B14F-4D97-AF65-F5344CB8AC3E}">
        <p14:creationId xmlns:p14="http://schemas.microsoft.com/office/powerpoint/2010/main" val="304140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45BA9ED-89D3-4E6D-A84F-8EE00971F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-42193"/>
            <a:ext cx="2769704" cy="6900193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PÁGINA INICIAL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CLIENTES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PENDÊNCIAS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MENSAGENS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TELECONSULTAS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RELATÓRIOS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CONTEÚDOS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MEU PLANO DE NEGÓCIOS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ighlight>
                  <a:srgbClr val="80808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MINHA CONTA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ED77758-AF65-4441-8368-D6A2D5D472E8}"/>
              </a:ext>
            </a:extLst>
          </p:cNvPr>
          <p:cNvSpPr/>
          <p:nvPr/>
        </p:nvSpPr>
        <p:spPr>
          <a:xfrm>
            <a:off x="2769704" y="-42195"/>
            <a:ext cx="9450432" cy="10071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spc="50" dirty="0">
                <a:ln w="0"/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 CONTA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8AF7358-8194-40FC-9846-189114E17052}"/>
              </a:ext>
            </a:extLst>
          </p:cNvPr>
          <p:cNvSpPr/>
          <p:nvPr/>
        </p:nvSpPr>
        <p:spPr>
          <a:xfrm>
            <a:off x="2896824" y="992112"/>
            <a:ext cx="9196191" cy="644180"/>
          </a:xfrm>
          <a:prstGeom prst="roundRect">
            <a:avLst/>
          </a:prstGeom>
          <a:solidFill>
            <a:srgbClr val="3987B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DE CADASTRO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2D49CB-A9E2-42BB-93C1-EEEDAA4E367F}"/>
              </a:ext>
            </a:extLst>
          </p:cNvPr>
          <p:cNvSpPr txBox="1"/>
          <p:nvPr/>
        </p:nvSpPr>
        <p:spPr>
          <a:xfrm>
            <a:off x="3008242" y="1961918"/>
            <a:ext cx="918375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b="1" dirty="0"/>
              <a:t>RAZÃO SOCIAL:</a:t>
            </a:r>
            <a:endParaRPr lang="pt-BR" sz="1400" dirty="0"/>
          </a:p>
          <a:p>
            <a:pPr>
              <a:spcAft>
                <a:spcPts val="600"/>
              </a:spcAft>
            </a:pPr>
            <a:r>
              <a:rPr lang="pt-BR" sz="1400" b="1" dirty="0"/>
              <a:t>NOME FANTASIA:</a:t>
            </a:r>
            <a:endParaRPr lang="pt-BR" sz="1400" dirty="0"/>
          </a:p>
          <a:p>
            <a:pPr>
              <a:spcAft>
                <a:spcPts val="600"/>
              </a:spcAft>
            </a:pPr>
            <a:r>
              <a:rPr lang="pt-BR" sz="1400" b="1" dirty="0"/>
              <a:t>CNPJ/ME:</a:t>
            </a:r>
            <a:endParaRPr lang="pt-BR" sz="1400" dirty="0"/>
          </a:p>
          <a:p>
            <a:pPr>
              <a:spcAft>
                <a:spcPts val="600"/>
              </a:spcAft>
            </a:pPr>
            <a:r>
              <a:rPr lang="pt-BR" sz="1400" b="1" dirty="0"/>
              <a:t>INSCRIÇÃO NA OAB:</a:t>
            </a:r>
            <a:endParaRPr lang="pt-BR" sz="1400" dirty="0"/>
          </a:p>
          <a:p>
            <a:pPr>
              <a:spcAft>
                <a:spcPts val="600"/>
              </a:spcAft>
            </a:pPr>
            <a:r>
              <a:rPr lang="pt-BR" sz="1400" b="1" dirty="0"/>
              <a:t>OAB ESTADUAL:</a:t>
            </a:r>
            <a:endParaRPr lang="pt-BR" sz="1400" dirty="0"/>
          </a:p>
          <a:p>
            <a:pPr>
              <a:spcAft>
                <a:spcPts val="600"/>
              </a:spcAft>
            </a:pPr>
            <a:r>
              <a:rPr lang="pt-BR" sz="1400" b="1" dirty="0"/>
              <a:t>ENDEREÇO:</a:t>
            </a:r>
            <a:endParaRPr lang="pt-BR" sz="1400" dirty="0"/>
          </a:p>
          <a:p>
            <a:pPr>
              <a:spcAft>
                <a:spcPts val="600"/>
              </a:spcAft>
            </a:pPr>
            <a:r>
              <a:rPr lang="pt-BR" sz="1400" b="1" dirty="0"/>
              <a:t>REPRESENTANTE LEGAL: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CPF: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DATA DE NASCIMENTO:</a:t>
            </a:r>
            <a:endParaRPr lang="pt-BR" sz="1400" dirty="0"/>
          </a:p>
          <a:p>
            <a:pPr>
              <a:spcAft>
                <a:spcPts val="600"/>
              </a:spcAft>
            </a:pPr>
            <a:r>
              <a:rPr lang="pt-BR" sz="1400" b="1" dirty="0"/>
              <a:t>NÚMERO DE ADVOGADOS: </a:t>
            </a:r>
            <a:endParaRPr lang="pt-BR" sz="1400" dirty="0"/>
          </a:p>
          <a:p>
            <a:pPr>
              <a:spcAft>
                <a:spcPts val="600"/>
              </a:spcAft>
            </a:pPr>
            <a:r>
              <a:rPr lang="pt-BR" sz="1400" b="1" dirty="0"/>
              <a:t>NÚMERO TOTAL DE FUNCIONÁRIOS: </a:t>
            </a:r>
            <a:endParaRPr lang="pt-BR" sz="1400" dirty="0"/>
          </a:p>
          <a:p>
            <a:pPr>
              <a:spcAft>
                <a:spcPts val="600"/>
              </a:spcAft>
            </a:pPr>
            <a:r>
              <a:rPr lang="pt-BR" sz="1400" b="1" dirty="0"/>
              <a:t>MÍDIAS SOCIAIS: 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ÁREAS DE ATUAÇÃO:</a:t>
            </a:r>
            <a:endParaRPr lang="pt-BR" sz="1400" dirty="0"/>
          </a:p>
          <a:p>
            <a:pPr>
              <a:spcAft>
                <a:spcPts val="600"/>
              </a:spcAft>
            </a:pPr>
            <a:r>
              <a:rPr lang="pt-BR" sz="1400" b="1" dirty="0"/>
              <a:t>TELEFONES PARA CONTATO: 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E-MAILS PARA CONTATO: 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PRINCIPAL CONTATO DO ESCRITÓRIO: 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OBSERVAÇÕES:</a:t>
            </a: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5C3D41D-2651-4046-BCCF-62E69D99F03C}"/>
              </a:ext>
            </a:extLst>
          </p:cNvPr>
          <p:cNvSpPr/>
          <p:nvPr/>
        </p:nvSpPr>
        <p:spPr>
          <a:xfrm>
            <a:off x="4903304" y="2835591"/>
            <a:ext cx="2146853" cy="277699"/>
          </a:xfrm>
          <a:prstGeom prst="round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202E4B5-EF0D-44DA-AF26-D8F43E828991}"/>
              </a:ext>
            </a:extLst>
          </p:cNvPr>
          <p:cNvSpPr/>
          <p:nvPr/>
        </p:nvSpPr>
        <p:spPr>
          <a:xfrm>
            <a:off x="4585249" y="3133616"/>
            <a:ext cx="2146853" cy="277699"/>
          </a:xfrm>
          <a:prstGeom prst="round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D60BEE6-CBBB-483F-BD8C-DCE68B62CC01}"/>
              </a:ext>
            </a:extLst>
          </p:cNvPr>
          <p:cNvSpPr/>
          <p:nvPr/>
        </p:nvSpPr>
        <p:spPr>
          <a:xfrm>
            <a:off x="4194310" y="3418091"/>
            <a:ext cx="2146853" cy="277699"/>
          </a:xfrm>
          <a:prstGeom prst="round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11E17EA-3D83-41C2-B477-4653B92A8659}"/>
              </a:ext>
            </a:extLst>
          </p:cNvPr>
          <p:cNvSpPr/>
          <p:nvPr/>
        </p:nvSpPr>
        <p:spPr>
          <a:xfrm>
            <a:off x="5565912" y="3691525"/>
            <a:ext cx="2146853" cy="277699"/>
          </a:xfrm>
          <a:prstGeom prst="round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58C66CB-2083-46E5-AD6F-A48F17E1E2E9}"/>
              </a:ext>
            </a:extLst>
          </p:cNvPr>
          <p:cNvSpPr/>
          <p:nvPr/>
        </p:nvSpPr>
        <p:spPr>
          <a:xfrm>
            <a:off x="3531699" y="3989550"/>
            <a:ext cx="2146853" cy="277699"/>
          </a:xfrm>
          <a:prstGeom prst="round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AD7E256-CAE0-4F8F-ADE2-BAE3162438FF}"/>
              </a:ext>
            </a:extLst>
          </p:cNvPr>
          <p:cNvSpPr/>
          <p:nvPr/>
        </p:nvSpPr>
        <p:spPr>
          <a:xfrm>
            <a:off x="5267736" y="4273838"/>
            <a:ext cx="2146853" cy="277699"/>
          </a:xfrm>
          <a:prstGeom prst="round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4D3A463-D73E-4A1A-A33C-BA9F91B4A843}"/>
              </a:ext>
            </a:extLst>
          </p:cNvPr>
          <p:cNvSpPr/>
          <p:nvPr/>
        </p:nvSpPr>
        <p:spPr>
          <a:xfrm>
            <a:off x="5592414" y="4558126"/>
            <a:ext cx="2146853" cy="277699"/>
          </a:xfrm>
          <a:prstGeom prst="round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3936AF1-E42F-4D39-8315-9EDA0F74219C}"/>
              </a:ext>
            </a:extLst>
          </p:cNvPr>
          <p:cNvSpPr/>
          <p:nvPr/>
        </p:nvSpPr>
        <p:spPr>
          <a:xfrm>
            <a:off x="6526693" y="4842365"/>
            <a:ext cx="2146853" cy="277699"/>
          </a:xfrm>
          <a:prstGeom prst="round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AFC77958-3717-4531-A8C1-8C804D09F352}"/>
              </a:ext>
            </a:extLst>
          </p:cNvPr>
          <p:cNvSpPr/>
          <p:nvPr/>
        </p:nvSpPr>
        <p:spPr>
          <a:xfrm>
            <a:off x="4737650" y="5106831"/>
            <a:ext cx="2146853" cy="277699"/>
          </a:xfrm>
          <a:prstGeom prst="round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8884FB86-13FC-42B8-BFFA-B99240C98E46}"/>
              </a:ext>
            </a:extLst>
          </p:cNvPr>
          <p:cNvSpPr/>
          <p:nvPr/>
        </p:nvSpPr>
        <p:spPr>
          <a:xfrm>
            <a:off x="5071019" y="5377837"/>
            <a:ext cx="2146853" cy="277699"/>
          </a:xfrm>
          <a:prstGeom prst="round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E5B1AD82-D4D5-46CE-8100-7E137CCC7AE0}"/>
              </a:ext>
            </a:extLst>
          </p:cNvPr>
          <p:cNvSpPr/>
          <p:nvPr/>
        </p:nvSpPr>
        <p:spPr>
          <a:xfrm>
            <a:off x="5694310" y="5722876"/>
            <a:ext cx="3197902" cy="297949"/>
          </a:xfrm>
          <a:prstGeom prst="round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EA24C2E5-74E1-4FC3-A69B-E0B094AB5C4E}"/>
              </a:ext>
            </a:extLst>
          </p:cNvPr>
          <p:cNvSpPr/>
          <p:nvPr/>
        </p:nvSpPr>
        <p:spPr>
          <a:xfrm>
            <a:off x="4492486" y="1961918"/>
            <a:ext cx="2146853" cy="277699"/>
          </a:xfrm>
          <a:prstGeom prst="round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04D8014E-2C11-49F3-8BF9-BC7FF837F371}"/>
              </a:ext>
            </a:extLst>
          </p:cNvPr>
          <p:cNvSpPr/>
          <p:nvPr/>
        </p:nvSpPr>
        <p:spPr>
          <a:xfrm>
            <a:off x="4737651" y="2259904"/>
            <a:ext cx="2146853" cy="277699"/>
          </a:xfrm>
          <a:prstGeom prst="round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8881DE05-E1EF-4408-8B85-313DF2FE5585}"/>
              </a:ext>
            </a:extLst>
          </p:cNvPr>
          <p:cNvSpPr/>
          <p:nvPr/>
        </p:nvSpPr>
        <p:spPr>
          <a:xfrm>
            <a:off x="4167806" y="2557892"/>
            <a:ext cx="2146853" cy="277699"/>
          </a:xfrm>
          <a:prstGeom prst="round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D34192FA-668A-4695-87A2-0D4251496610}"/>
              </a:ext>
            </a:extLst>
          </p:cNvPr>
          <p:cNvSpPr/>
          <p:nvPr/>
        </p:nvSpPr>
        <p:spPr>
          <a:xfrm>
            <a:off x="10292458" y="1722234"/>
            <a:ext cx="1456001" cy="3785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CONCLUÍDO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9C6C4E4-0693-4CE8-9BC8-4100E464E2E2}"/>
              </a:ext>
            </a:extLst>
          </p:cNvPr>
          <p:cNvSpPr/>
          <p:nvPr/>
        </p:nvSpPr>
        <p:spPr>
          <a:xfrm>
            <a:off x="5475644" y="6040784"/>
            <a:ext cx="3197902" cy="297949"/>
          </a:xfrm>
          <a:prstGeom prst="round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758EA5B0-5A7B-4498-A166-FD2920ED2F14}"/>
              </a:ext>
            </a:extLst>
          </p:cNvPr>
          <p:cNvSpPr/>
          <p:nvPr/>
        </p:nvSpPr>
        <p:spPr>
          <a:xfrm>
            <a:off x="6625868" y="6322005"/>
            <a:ext cx="3197902" cy="297949"/>
          </a:xfrm>
          <a:prstGeom prst="round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DDA05647-47BF-4EF4-84B5-399A3798C2BD}"/>
              </a:ext>
            </a:extLst>
          </p:cNvPr>
          <p:cNvSpPr/>
          <p:nvPr/>
        </p:nvSpPr>
        <p:spPr>
          <a:xfrm>
            <a:off x="4605125" y="6636060"/>
            <a:ext cx="2146853" cy="277699"/>
          </a:xfrm>
          <a:prstGeom prst="round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64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45BA9ED-89D3-4E6D-A84F-8EE00971F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-42193"/>
            <a:ext cx="2769704" cy="6900193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PÁGINA INICIAL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CLIENTES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PENDÊNCIAS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MENSAGENS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TELECONSULTAS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RELATÓRIOS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CONTEÚDOS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MEU PLANO DE NEGÓCIOS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ighlight>
                  <a:srgbClr val="80808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MINHA CONTA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ED77758-AF65-4441-8368-D6A2D5D472E8}"/>
              </a:ext>
            </a:extLst>
          </p:cNvPr>
          <p:cNvSpPr/>
          <p:nvPr/>
        </p:nvSpPr>
        <p:spPr>
          <a:xfrm>
            <a:off x="2769704" y="-42195"/>
            <a:ext cx="9450432" cy="10071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spc="50" dirty="0">
                <a:ln w="0"/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 CONTA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8AF7358-8194-40FC-9846-189114E17052}"/>
              </a:ext>
            </a:extLst>
          </p:cNvPr>
          <p:cNvSpPr/>
          <p:nvPr/>
        </p:nvSpPr>
        <p:spPr>
          <a:xfrm>
            <a:off x="2896824" y="964970"/>
            <a:ext cx="9196191" cy="644180"/>
          </a:xfrm>
          <a:prstGeom prst="roundRect">
            <a:avLst/>
          </a:prstGeom>
          <a:solidFill>
            <a:srgbClr val="3987B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DE CADASTRO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2D49CB-A9E2-42BB-93C1-EEEDAA4E367F}"/>
              </a:ext>
            </a:extLst>
          </p:cNvPr>
          <p:cNvSpPr txBox="1"/>
          <p:nvPr/>
        </p:nvSpPr>
        <p:spPr>
          <a:xfrm>
            <a:off x="2972818" y="1609150"/>
            <a:ext cx="9183757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b="1" dirty="0"/>
              <a:t>RAZÃO SOCIAL: </a:t>
            </a:r>
            <a:r>
              <a:rPr lang="pt-BR" sz="1400" dirty="0"/>
              <a:t>Picceli, Vilela e Amaral Advogados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NOME FANTASIA:</a:t>
            </a:r>
            <a:r>
              <a:rPr lang="pt-BR" sz="1400" dirty="0"/>
              <a:t> PVA Advogados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CNPJ/ME: </a:t>
            </a:r>
            <a:r>
              <a:rPr lang="pt-BR" sz="1400" dirty="0"/>
              <a:t>0000000/0000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INSCRIÇÃO NA OAB: </a:t>
            </a:r>
            <a:r>
              <a:rPr lang="pt-BR" sz="1400" dirty="0"/>
              <a:t>123.456 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OAB ESTADUAL: </a:t>
            </a:r>
            <a:r>
              <a:rPr lang="pt-BR" sz="1400" dirty="0"/>
              <a:t>SP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ENDEREÇO: </a:t>
            </a:r>
            <a:r>
              <a:rPr lang="pt-BR" sz="1400" dirty="0"/>
              <a:t>Av. Rouxinol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REPRESENTANTE LEGAL: </a:t>
            </a:r>
            <a:r>
              <a:rPr lang="pt-BR" sz="1400" dirty="0"/>
              <a:t>Mariana Vilela Matheus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CPF: </a:t>
            </a:r>
            <a:r>
              <a:rPr lang="pt-BR" sz="1400" dirty="0"/>
              <a:t>333.333.333-33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DATA DE NASCIMENTO: </a:t>
            </a:r>
            <a:r>
              <a:rPr lang="pt-BR" sz="1400" dirty="0"/>
              <a:t>13/03/1985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NÚMERO DE ADVOGADOS: </a:t>
            </a:r>
            <a:r>
              <a:rPr lang="pt-BR" sz="1400" dirty="0"/>
              <a:t>5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NÚMERO TOTAL DE FUNCIONÁRIOS: </a:t>
            </a:r>
            <a:r>
              <a:rPr lang="pt-BR" sz="1400" dirty="0"/>
              <a:t>6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MÍDIAS SOCIAIS: </a:t>
            </a:r>
            <a:r>
              <a:rPr lang="pt-BR" sz="1400" dirty="0"/>
              <a:t>@pvaadvogados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ÁREAS DE ATUAÇÃO: </a:t>
            </a:r>
            <a:r>
              <a:rPr lang="pt-BR" sz="1400" dirty="0"/>
              <a:t>Trabalhista, Cível, Previdenciário, Tributário, Digital, Imobiliário, Societário, Mercado de Capitais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TELEFONES PARA CONTATO: </a:t>
            </a:r>
            <a:r>
              <a:rPr lang="pt-BR" sz="1400" dirty="0"/>
              <a:t>(11) 971525351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E-MAILS PARA CONTATO: </a:t>
            </a:r>
            <a:r>
              <a:rPr lang="pt-BR" sz="1400" dirty="0"/>
              <a:t>mariana@pvaadvogados.com.br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PRINCIPAL CONTATO DO ESCRITÓRIO: </a:t>
            </a:r>
            <a:r>
              <a:rPr lang="pt-BR" sz="1400" dirty="0"/>
              <a:t>Mariana Vilela Matheus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OBSERVÇÕES: </a:t>
            </a:r>
            <a:r>
              <a:rPr lang="pt-BR" sz="1400" dirty="0"/>
              <a:t>Endereço apenas fiscal – não enviar correspondência impressa. </a:t>
            </a:r>
          </a:p>
          <a:p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67423D2-FC6C-4A5E-B4DA-D036E545B80B}"/>
              </a:ext>
            </a:extLst>
          </p:cNvPr>
          <p:cNvSpPr/>
          <p:nvPr/>
        </p:nvSpPr>
        <p:spPr>
          <a:xfrm>
            <a:off x="10382101" y="1776366"/>
            <a:ext cx="1300097" cy="3915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EDITAR</a:t>
            </a:r>
          </a:p>
        </p:txBody>
      </p:sp>
    </p:spTree>
    <p:extLst>
      <p:ext uri="{BB962C8B-B14F-4D97-AF65-F5344CB8AC3E}">
        <p14:creationId xmlns:p14="http://schemas.microsoft.com/office/powerpoint/2010/main" val="358297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45BA9ED-89D3-4E6D-A84F-8EE00971F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-42193"/>
            <a:ext cx="2769704" cy="6900193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PÁGINA INICIAL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CLIENTES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PENDÊNCIAS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MENSAGENS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TELECONSULTAS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RELATÓRIOS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CONTEÚDOS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MEU PLANO DE NEGÓCIOS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ighlight>
                  <a:srgbClr val="80808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MINHA CONTA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ED77758-AF65-4441-8368-D6A2D5D472E8}"/>
              </a:ext>
            </a:extLst>
          </p:cNvPr>
          <p:cNvSpPr/>
          <p:nvPr/>
        </p:nvSpPr>
        <p:spPr>
          <a:xfrm>
            <a:off x="2769704" y="-42195"/>
            <a:ext cx="9450432" cy="10071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spc="50" dirty="0">
                <a:ln w="0"/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 CONTA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8AF7358-8194-40FC-9846-189114E17052}"/>
              </a:ext>
            </a:extLst>
          </p:cNvPr>
          <p:cNvSpPr/>
          <p:nvPr/>
        </p:nvSpPr>
        <p:spPr>
          <a:xfrm>
            <a:off x="3618660" y="1724103"/>
            <a:ext cx="7275444" cy="644180"/>
          </a:xfrm>
          <a:prstGeom prst="roundRect">
            <a:avLst/>
          </a:prstGeom>
          <a:solidFill>
            <a:srgbClr val="3987B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DE CADASTRO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25BC5F4-E860-430A-89C4-6BE1236D76F9}"/>
              </a:ext>
            </a:extLst>
          </p:cNvPr>
          <p:cNvSpPr/>
          <p:nvPr/>
        </p:nvSpPr>
        <p:spPr>
          <a:xfrm>
            <a:off x="3618660" y="2677163"/>
            <a:ext cx="7275443" cy="644180"/>
          </a:xfrm>
          <a:prstGeom prst="roundRect">
            <a:avLst/>
          </a:prstGeom>
          <a:solidFill>
            <a:srgbClr val="3987B7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FINANCEIROS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76B88DD-2443-40D2-87AF-86E302A2A1B6}"/>
              </a:ext>
            </a:extLst>
          </p:cNvPr>
          <p:cNvSpPr/>
          <p:nvPr/>
        </p:nvSpPr>
        <p:spPr>
          <a:xfrm>
            <a:off x="3618660" y="3672922"/>
            <a:ext cx="7275442" cy="644180"/>
          </a:xfrm>
          <a:prstGeom prst="roundRect">
            <a:avLst/>
          </a:prstGeom>
          <a:solidFill>
            <a:srgbClr val="398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MEU PLANO E MINHAS CONTRATAÇÕES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503187B-9B2D-41E8-9E54-F7E6312DBC0E}"/>
              </a:ext>
            </a:extLst>
          </p:cNvPr>
          <p:cNvSpPr/>
          <p:nvPr/>
        </p:nvSpPr>
        <p:spPr>
          <a:xfrm>
            <a:off x="3618660" y="4668681"/>
            <a:ext cx="7275442" cy="644180"/>
          </a:xfrm>
          <a:prstGeom prst="roundRect">
            <a:avLst/>
          </a:prstGeom>
          <a:solidFill>
            <a:srgbClr val="398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NOTAS FISCAIS E PAGAMENTOS PENDENTES</a:t>
            </a:r>
          </a:p>
        </p:txBody>
      </p:sp>
    </p:spTree>
    <p:extLst>
      <p:ext uri="{BB962C8B-B14F-4D97-AF65-F5344CB8AC3E}">
        <p14:creationId xmlns:p14="http://schemas.microsoft.com/office/powerpoint/2010/main" val="304174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45BA9ED-89D3-4E6D-A84F-8EE00971F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-42193"/>
            <a:ext cx="2769704" cy="6900193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PÁGINA INICIAL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CLIENTES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PENDÊNCIAS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MENSAGENS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TELECONSULTAS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RELATÓRIOS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CONTEÚDOS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MEU PLANO DE NEGÓCIOS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ighlight>
                  <a:srgbClr val="80808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MINHA CONTA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ED77758-AF65-4441-8368-D6A2D5D472E8}"/>
              </a:ext>
            </a:extLst>
          </p:cNvPr>
          <p:cNvSpPr/>
          <p:nvPr/>
        </p:nvSpPr>
        <p:spPr>
          <a:xfrm>
            <a:off x="2769704" y="-42195"/>
            <a:ext cx="9450432" cy="10071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spc="50" dirty="0">
                <a:ln w="0"/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 CONTA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8AF7358-8194-40FC-9846-189114E17052}"/>
              </a:ext>
            </a:extLst>
          </p:cNvPr>
          <p:cNvSpPr/>
          <p:nvPr/>
        </p:nvSpPr>
        <p:spPr>
          <a:xfrm>
            <a:off x="2896824" y="1141354"/>
            <a:ext cx="9196191" cy="644180"/>
          </a:xfrm>
          <a:prstGeom prst="roundRect">
            <a:avLst/>
          </a:prstGeom>
          <a:solidFill>
            <a:srgbClr val="3987B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FINANCEIROS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2D49CB-A9E2-42BB-93C1-EEEDAA4E367F}"/>
              </a:ext>
            </a:extLst>
          </p:cNvPr>
          <p:cNvSpPr txBox="1"/>
          <p:nvPr/>
        </p:nvSpPr>
        <p:spPr>
          <a:xfrm>
            <a:off x="2889698" y="2096829"/>
            <a:ext cx="918375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b="1" dirty="0"/>
              <a:t>RESPONSÁVEL FINANCEIRO:</a:t>
            </a:r>
            <a:endParaRPr lang="pt-BR" sz="1400" dirty="0"/>
          </a:p>
          <a:p>
            <a:pPr>
              <a:spcAft>
                <a:spcPts val="600"/>
              </a:spcAft>
            </a:pPr>
            <a:r>
              <a:rPr lang="pt-BR" sz="1400" b="1" dirty="0"/>
              <a:t>TELEFONE  DO RESPONSÁVEL FINANCEIRO:</a:t>
            </a:r>
            <a:endParaRPr lang="pt-BR" sz="1400" dirty="0"/>
          </a:p>
          <a:p>
            <a:pPr>
              <a:spcAft>
                <a:spcPts val="600"/>
              </a:spcAft>
            </a:pPr>
            <a:r>
              <a:rPr lang="pt-BR" sz="1400" b="1" dirty="0"/>
              <a:t>E-MAIL  DO RESPONSÁVEL FINANCEIRO :</a:t>
            </a:r>
            <a:endParaRPr lang="pt-BR" sz="1400" dirty="0"/>
          </a:p>
          <a:p>
            <a:pPr>
              <a:spcAft>
                <a:spcPts val="600"/>
              </a:spcAft>
            </a:pPr>
            <a:r>
              <a:rPr lang="pt-BR" sz="1400" b="1" dirty="0"/>
              <a:t>FORMA DE PAGAMENTO: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NÚMERO DE CARTÃO DE CRÉDITO:</a:t>
            </a:r>
            <a:endParaRPr lang="pt-BR" sz="1400" dirty="0"/>
          </a:p>
          <a:p>
            <a:pPr>
              <a:spcAft>
                <a:spcPts val="600"/>
              </a:spcAft>
            </a:pPr>
            <a:r>
              <a:rPr lang="pt-BR" sz="1400" b="1" dirty="0"/>
              <a:t>NOME IMPRESSO NO CARTÃO:</a:t>
            </a:r>
            <a:endParaRPr lang="pt-BR" sz="1400" dirty="0"/>
          </a:p>
          <a:p>
            <a:pPr>
              <a:spcAft>
                <a:spcPts val="600"/>
              </a:spcAft>
            </a:pPr>
            <a:r>
              <a:rPr lang="pt-BR" sz="1400" b="1" dirty="0"/>
              <a:t>VALIDADE: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DATA DE VENCIMENTO:</a:t>
            </a:r>
          </a:p>
          <a:p>
            <a:pPr>
              <a:spcAft>
                <a:spcPts val="600"/>
              </a:spcAft>
            </a:pPr>
            <a:endParaRPr lang="pt-BR" sz="1400" dirty="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EA24C2E5-74E1-4FC3-A69B-E0B094AB5C4E}"/>
              </a:ext>
            </a:extLst>
          </p:cNvPr>
          <p:cNvSpPr/>
          <p:nvPr/>
        </p:nvSpPr>
        <p:spPr>
          <a:xfrm>
            <a:off x="5611962" y="2124403"/>
            <a:ext cx="2146853" cy="277699"/>
          </a:xfrm>
          <a:prstGeom prst="round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04D8014E-2C11-49F3-8BF9-BC7FF837F371}"/>
              </a:ext>
            </a:extLst>
          </p:cNvPr>
          <p:cNvSpPr/>
          <p:nvPr/>
        </p:nvSpPr>
        <p:spPr>
          <a:xfrm>
            <a:off x="6805383" y="2395569"/>
            <a:ext cx="2146853" cy="277699"/>
          </a:xfrm>
          <a:prstGeom prst="round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8881DE05-E1EF-4408-8B85-313DF2FE5585}"/>
              </a:ext>
            </a:extLst>
          </p:cNvPr>
          <p:cNvSpPr/>
          <p:nvPr/>
        </p:nvSpPr>
        <p:spPr>
          <a:xfrm>
            <a:off x="6685389" y="2659522"/>
            <a:ext cx="2146853" cy="277699"/>
          </a:xfrm>
          <a:prstGeom prst="round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D34192FA-668A-4695-87A2-0D4251496610}"/>
              </a:ext>
            </a:extLst>
          </p:cNvPr>
          <p:cNvSpPr/>
          <p:nvPr/>
        </p:nvSpPr>
        <p:spPr>
          <a:xfrm>
            <a:off x="10637014" y="1851823"/>
            <a:ext cx="1456001" cy="3785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CONCLUÍDO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D2F64AB-69F4-4143-9983-223CA68E65A9}"/>
              </a:ext>
            </a:extLst>
          </p:cNvPr>
          <p:cNvSpPr/>
          <p:nvPr/>
        </p:nvSpPr>
        <p:spPr>
          <a:xfrm>
            <a:off x="6071723" y="3266570"/>
            <a:ext cx="2146853" cy="277699"/>
          </a:xfrm>
          <a:prstGeom prst="round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E345D59-DD42-4EB3-A3CA-993C7EB69DE8}"/>
              </a:ext>
            </a:extLst>
          </p:cNvPr>
          <p:cNvSpPr/>
          <p:nvPr/>
        </p:nvSpPr>
        <p:spPr>
          <a:xfrm>
            <a:off x="5716434" y="3536631"/>
            <a:ext cx="2146853" cy="277699"/>
          </a:xfrm>
          <a:prstGeom prst="round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9014D20B-0BB2-4C85-8AD5-4A10822A7CAC}"/>
              </a:ext>
            </a:extLst>
          </p:cNvPr>
          <p:cNvSpPr/>
          <p:nvPr/>
        </p:nvSpPr>
        <p:spPr>
          <a:xfrm>
            <a:off x="4070474" y="3832384"/>
            <a:ext cx="2146853" cy="277699"/>
          </a:xfrm>
          <a:prstGeom prst="round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475CDE5-0196-46C1-9CCE-B60756BBE9DF}"/>
              </a:ext>
            </a:extLst>
          </p:cNvPr>
          <p:cNvSpPr/>
          <p:nvPr/>
        </p:nvSpPr>
        <p:spPr>
          <a:xfrm>
            <a:off x="5278812" y="2970817"/>
            <a:ext cx="2146853" cy="277699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A34E8B53-A78E-47AF-B010-540628C4AA73}"/>
              </a:ext>
            </a:extLst>
          </p:cNvPr>
          <p:cNvSpPr/>
          <p:nvPr/>
        </p:nvSpPr>
        <p:spPr>
          <a:xfrm>
            <a:off x="5134091" y="4130390"/>
            <a:ext cx="2146853" cy="277699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97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45BA9ED-89D3-4E6D-A84F-8EE00971F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-42193"/>
            <a:ext cx="2769704" cy="6900193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PÁGINA INICIAL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CLIENTES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PENDÊNCIAS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MENSAGENS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TELECONSULTAS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RELATÓRIOS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CONTEÚDOS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MEU PLANO DE NEGÓCIOS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ighlight>
                  <a:srgbClr val="80808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MINHA CONTA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ED77758-AF65-4441-8368-D6A2D5D472E8}"/>
              </a:ext>
            </a:extLst>
          </p:cNvPr>
          <p:cNvSpPr/>
          <p:nvPr/>
        </p:nvSpPr>
        <p:spPr>
          <a:xfrm>
            <a:off x="2769704" y="-42195"/>
            <a:ext cx="9450432" cy="10071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spc="50" dirty="0">
                <a:ln w="0"/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 CONTA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8AF7358-8194-40FC-9846-189114E17052}"/>
              </a:ext>
            </a:extLst>
          </p:cNvPr>
          <p:cNvSpPr/>
          <p:nvPr/>
        </p:nvSpPr>
        <p:spPr>
          <a:xfrm>
            <a:off x="2896824" y="1141354"/>
            <a:ext cx="9196191" cy="644180"/>
          </a:xfrm>
          <a:prstGeom prst="roundRect">
            <a:avLst/>
          </a:prstGeom>
          <a:solidFill>
            <a:srgbClr val="3987B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FINANCEIROS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67423D2-FC6C-4A5E-B4DA-D036E545B80B}"/>
              </a:ext>
            </a:extLst>
          </p:cNvPr>
          <p:cNvSpPr/>
          <p:nvPr/>
        </p:nvSpPr>
        <p:spPr>
          <a:xfrm>
            <a:off x="10792918" y="1855635"/>
            <a:ext cx="1300097" cy="3915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EDITAR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08ECDA-0CB3-4B2F-A04C-87EE8D7BE978}"/>
              </a:ext>
            </a:extLst>
          </p:cNvPr>
          <p:cNvSpPr txBox="1"/>
          <p:nvPr/>
        </p:nvSpPr>
        <p:spPr>
          <a:xfrm>
            <a:off x="2909258" y="2456593"/>
            <a:ext cx="9183757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b="1" dirty="0"/>
              <a:t>RESPONSÁVEL FINANCEIRO: </a:t>
            </a:r>
            <a:r>
              <a:rPr lang="pt-BR" sz="1400" dirty="0"/>
              <a:t>Felipe Amaral</a:t>
            </a:r>
            <a:r>
              <a:rPr lang="pt-BR" sz="1400" b="1" dirty="0"/>
              <a:t>	</a:t>
            </a:r>
            <a:endParaRPr lang="pt-BR" sz="1400" dirty="0"/>
          </a:p>
          <a:p>
            <a:pPr>
              <a:spcAft>
                <a:spcPts val="600"/>
              </a:spcAft>
            </a:pPr>
            <a:r>
              <a:rPr lang="pt-BR" sz="1400" b="1" dirty="0"/>
              <a:t>TELEFONE  DO RESPONSÁVEL FINANCEIRO: </a:t>
            </a:r>
            <a:r>
              <a:rPr lang="pt-BR" sz="1400" dirty="0"/>
              <a:t>(11) 9999-9999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E-MAIL  DO RESPONSÁVEL FINANCEIRO: </a:t>
            </a:r>
            <a:r>
              <a:rPr lang="pt-BR" sz="1400" dirty="0"/>
              <a:t>felipe@pvaadvogados.com.br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FORMA DE PAGAMENTO: </a:t>
            </a:r>
            <a:r>
              <a:rPr lang="pt-BR" sz="1400" dirty="0"/>
              <a:t>CARTÃO DE CRÉDITO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NÚMERO DE CARTÃO DE CRÉDITO: </a:t>
            </a:r>
            <a:r>
              <a:rPr lang="pt-BR" sz="1400" dirty="0"/>
              <a:t>0000.0000.0000.0000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NOME IMPRESSO NO CARTÃO: </a:t>
            </a:r>
            <a:r>
              <a:rPr lang="pt-BR" sz="1400" dirty="0"/>
              <a:t>Picceli V A Advogados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VALIDADE: </a:t>
            </a:r>
            <a:r>
              <a:rPr lang="pt-BR" sz="1400" dirty="0"/>
              <a:t>07/24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DATA DE VENCIMENTO: </a:t>
            </a:r>
            <a:r>
              <a:rPr lang="pt-BR" sz="1400" dirty="0"/>
              <a:t>DIA 5</a:t>
            </a:r>
          </a:p>
          <a:p>
            <a:pPr>
              <a:spcAft>
                <a:spcPts val="600"/>
              </a:spcAft>
            </a:pPr>
            <a:endParaRPr lang="pt-BR" sz="1400" b="1" dirty="0"/>
          </a:p>
          <a:p>
            <a:pPr>
              <a:spcAft>
                <a:spcPts val="600"/>
              </a:spcAft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3618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45BA9ED-89D3-4E6D-A84F-8EE00971F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-42193"/>
            <a:ext cx="2769704" cy="6900193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PÁGINA INICIAL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CLIENTES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PENDÊNCIAS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MENSAGENS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TELECONSULTAS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RELATÓRIOS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CONTEÚDOS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MEU PLANO DE NEGÓCIOS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ighlight>
                  <a:srgbClr val="80808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MINHA CONTA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ED77758-AF65-4441-8368-D6A2D5D472E8}"/>
              </a:ext>
            </a:extLst>
          </p:cNvPr>
          <p:cNvSpPr/>
          <p:nvPr/>
        </p:nvSpPr>
        <p:spPr>
          <a:xfrm>
            <a:off x="2769704" y="-42195"/>
            <a:ext cx="9450432" cy="10071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spc="50" dirty="0">
                <a:ln w="0"/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 CONTA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8AF7358-8194-40FC-9846-189114E17052}"/>
              </a:ext>
            </a:extLst>
          </p:cNvPr>
          <p:cNvSpPr/>
          <p:nvPr/>
        </p:nvSpPr>
        <p:spPr>
          <a:xfrm>
            <a:off x="3618660" y="1724103"/>
            <a:ext cx="7275444" cy="644180"/>
          </a:xfrm>
          <a:prstGeom prst="roundRect">
            <a:avLst/>
          </a:prstGeom>
          <a:solidFill>
            <a:srgbClr val="3987B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DE CADASTRO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25BC5F4-E860-430A-89C4-6BE1236D76F9}"/>
              </a:ext>
            </a:extLst>
          </p:cNvPr>
          <p:cNvSpPr/>
          <p:nvPr/>
        </p:nvSpPr>
        <p:spPr>
          <a:xfrm>
            <a:off x="3618660" y="2677163"/>
            <a:ext cx="7275443" cy="644180"/>
          </a:xfrm>
          <a:prstGeom prst="roundRect">
            <a:avLst/>
          </a:prstGeom>
          <a:solidFill>
            <a:srgbClr val="398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FINANCEIROS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76B88DD-2443-40D2-87AF-86E302A2A1B6}"/>
              </a:ext>
            </a:extLst>
          </p:cNvPr>
          <p:cNvSpPr/>
          <p:nvPr/>
        </p:nvSpPr>
        <p:spPr>
          <a:xfrm>
            <a:off x="3618660" y="3672922"/>
            <a:ext cx="7275442" cy="644180"/>
          </a:xfrm>
          <a:prstGeom prst="roundRect">
            <a:avLst/>
          </a:prstGeom>
          <a:solidFill>
            <a:srgbClr val="3987B7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MEU PLANO E MINHAS CONTRATAÇÕES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0FB0B62-BB76-4FCD-BBD8-A4398BD70DB7}"/>
              </a:ext>
            </a:extLst>
          </p:cNvPr>
          <p:cNvSpPr/>
          <p:nvPr/>
        </p:nvSpPr>
        <p:spPr>
          <a:xfrm>
            <a:off x="3618660" y="4668681"/>
            <a:ext cx="7275442" cy="644180"/>
          </a:xfrm>
          <a:prstGeom prst="roundRect">
            <a:avLst/>
          </a:prstGeom>
          <a:solidFill>
            <a:srgbClr val="398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NOTAS FISCAIS E PAGAMENTOS PENDENTES</a:t>
            </a:r>
          </a:p>
        </p:txBody>
      </p:sp>
    </p:spTree>
    <p:extLst>
      <p:ext uri="{BB962C8B-B14F-4D97-AF65-F5344CB8AC3E}">
        <p14:creationId xmlns:p14="http://schemas.microsoft.com/office/powerpoint/2010/main" val="152449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45BA9ED-89D3-4E6D-A84F-8EE00971F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-42193"/>
            <a:ext cx="2769704" cy="6900193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PÁGINA INICIAL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CLIENTES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PENDÊNCIAS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MENSAGENS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TELECONSULTAS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RELATÓRIOS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CONTEÚDOS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MEU PLANO DE NEGÓCIOS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ighlight>
                  <a:srgbClr val="80808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MINHA CONTA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ED77758-AF65-4441-8368-D6A2D5D472E8}"/>
              </a:ext>
            </a:extLst>
          </p:cNvPr>
          <p:cNvSpPr/>
          <p:nvPr/>
        </p:nvSpPr>
        <p:spPr>
          <a:xfrm>
            <a:off x="2769704" y="-42195"/>
            <a:ext cx="9450432" cy="10071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spc="50" dirty="0">
                <a:ln w="0"/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 CONTA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8AF7358-8194-40FC-9846-189114E17052}"/>
              </a:ext>
            </a:extLst>
          </p:cNvPr>
          <p:cNvSpPr/>
          <p:nvPr/>
        </p:nvSpPr>
        <p:spPr>
          <a:xfrm>
            <a:off x="2896824" y="1141354"/>
            <a:ext cx="9196191" cy="644180"/>
          </a:xfrm>
          <a:prstGeom prst="roundRect">
            <a:avLst/>
          </a:prstGeom>
          <a:solidFill>
            <a:srgbClr val="3987B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MEU PLANO E MINHAS CONTRATAÇÕES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2D49CB-A9E2-42BB-93C1-EEEDAA4E367F}"/>
              </a:ext>
            </a:extLst>
          </p:cNvPr>
          <p:cNvSpPr txBox="1"/>
          <p:nvPr/>
        </p:nvSpPr>
        <p:spPr>
          <a:xfrm>
            <a:off x="3008242" y="1961918"/>
            <a:ext cx="9183757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b="1" dirty="0"/>
              <a:t>PLANO SELECIONADO:</a:t>
            </a:r>
            <a:endParaRPr lang="pt-BR" sz="1400" dirty="0"/>
          </a:p>
          <a:p>
            <a:pPr>
              <a:spcAft>
                <a:spcPts val="600"/>
              </a:spcAft>
            </a:pPr>
            <a:r>
              <a:rPr lang="pt-BR" sz="1400" b="1" dirty="0"/>
              <a:t>DATA DE ADESÃO: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DATA PREVISTA PARA RENOVAÇÃO: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CONTRATO DE PRESTAÇÃO DE SERVIÇOS EM VIGOR: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CONTRATOS ADICIONAIS: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TERMO DE CONSENTIMENTO DE USO DE DADOS: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TERMO DE USO DE IMAGEM E PRODUÇÃO DE CONTEÚDO: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CONTRATOS ANTERIORES: </a:t>
            </a:r>
          </a:p>
          <a:p>
            <a:pPr>
              <a:spcAft>
                <a:spcPts val="600"/>
              </a:spcAft>
            </a:pPr>
            <a:endParaRPr lang="pt-BR" sz="1400" b="1" dirty="0"/>
          </a:p>
          <a:p>
            <a:pPr>
              <a:spcAft>
                <a:spcPts val="600"/>
              </a:spcAft>
            </a:pPr>
            <a:endParaRPr lang="pt-BR" sz="1400" dirty="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EA24C2E5-74E1-4FC3-A69B-E0B094AB5C4E}"/>
              </a:ext>
            </a:extLst>
          </p:cNvPr>
          <p:cNvSpPr/>
          <p:nvPr/>
        </p:nvSpPr>
        <p:spPr>
          <a:xfrm>
            <a:off x="5241232" y="1972061"/>
            <a:ext cx="2146853" cy="277699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04D8014E-2C11-49F3-8BF9-BC7FF837F371}"/>
              </a:ext>
            </a:extLst>
          </p:cNvPr>
          <p:cNvSpPr/>
          <p:nvPr/>
        </p:nvSpPr>
        <p:spPr>
          <a:xfrm>
            <a:off x="4903303" y="2259903"/>
            <a:ext cx="2146853" cy="277699"/>
          </a:xfrm>
          <a:prstGeom prst="round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D34192FA-668A-4695-87A2-0D4251496610}"/>
              </a:ext>
            </a:extLst>
          </p:cNvPr>
          <p:cNvSpPr/>
          <p:nvPr/>
        </p:nvSpPr>
        <p:spPr>
          <a:xfrm>
            <a:off x="10637014" y="1851823"/>
            <a:ext cx="1456001" cy="3785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CONCLUÍDO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814099A-EC07-4DEE-8EE2-BBB21BDC6C59}"/>
              </a:ext>
            </a:extLst>
          </p:cNvPr>
          <p:cNvSpPr/>
          <p:nvPr/>
        </p:nvSpPr>
        <p:spPr>
          <a:xfrm>
            <a:off x="6385645" y="2547745"/>
            <a:ext cx="2146853" cy="277699"/>
          </a:xfrm>
          <a:prstGeom prst="round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A254EDB-0639-4CBB-9893-CC3D78395F54}"/>
              </a:ext>
            </a:extLst>
          </p:cNvPr>
          <p:cNvSpPr/>
          <p:nvPr/>
        </p:nvSpPr>
        <p:spPr>
          <a:xfrm>
            <a:off x="7788472" y="2825444"/>
            <a:ext cx="1156744" cy="2776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ANEXAR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03E70A9B-F1D0-4F7A-9B30-8C762DCFAEC4}"/>
              </a:ext>
            </a:extLst>
          </p:cNvPr>
          <p:cNvSpPr/>
          <p:nvPr/>
        </p:nvSpPr>
        <p:spPr>
          <a:xfrm>
            <a:off x="5398357" y="3103143"/>
            <a:ext cx="1156744" cy="2776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ANEXAR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92D5408-33F4-4A01-8088-FBEC203EEB25}"/>
              </a:ext>
            </a:extLst>
          </p:cNvPr>
          <p:cNvSpPr/>
          <p:nvPr/>
        </p:nvSpPr>
        <p:spPr>
          <a:xfrm>
            <a:off x="7459071" y="3380842"/>
            <a:ext cx="1156744" cy="2776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ANEXAR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2CC5587-3CBD-436B-9E40-D0D6339D06CA}"/>
              </a:ext>
            </a:extLst>
          </p:cNvPr>
          <p:cNvSpPr/>
          <p:nvPr/>
        </p:nvSpPr>
        <p:spPr>
          <a:xfrm>
            <a:off x="8295861" y="3670438"/>
            <a:ext cx="1156744" cy="2776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ANEXAR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C1AADFFE-5CC8-4460-A8D5-C50AE18142FD}"/>
              </a:ext>
            </a:extLst>
          </p:cNvPr>
          <p:cNvSpPr/>
          <p:nvPr/>
        </p:nvSpPr>
        <p:spPr>
          <a:xfrm>
            <a:off x="5517628" y="3955441"/>
            <a:ext cx="1156744" cy="2776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ANEXAR</a:t>
            </a:r>
          </a:p>
        </p:txBody>
      </p:sp>
    </p:spTree>
    <p:extLst>
      <p:ext uri="{BB962C8B-B14F-4D97-AF65-F5344CB8AC3E}">
        <p14:creationId xmlns:p14="http://schemas.microsoft.com/office/powerpoint/2010/main" val="354669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45BA9ED-89D3-4E6D-A84F-8EE00971F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-42193"/>
            <a:ext cx="2769704" cy="6900193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PÁGINA INICIAL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CLIENTES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PENDÊNCIAS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MENSAGENS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TELECONSULTAS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RELATÓRIOS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CONTEÚDOS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MEU PLANO DE NEGÓCIOS</a:t>
            </a:r>
          </a:p>
          <a:p>
            <a:pPr>
              <a:spcAft>
                <a:spcPts val="2400"/>
              </a:spcAft>
            </a:pP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ighlight>
                  <a:srgbClr val="80808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MINHA CONTA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ED77758-AF65-4441-8368-D6A2D5D472E8}"/>
              </a:ext>
            </a:extLst>
          </p:cNvPr>
          <p:cNvSpPr/>
          <p:nvPr/>
        </p:nvSpPr>
        <p:spPr>
          <a:xfrm>
            <a:off x="2769704" y="-42195"/>
            <a:ext cx="9450432" cy="10071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spc="50" dirty="0">
                <a:ln w="0"/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 CONTA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8AF7358-8194-40FC-9846-189114E17052}"/>
              </a:ext>
            </a:extLst>
          </p:cNvPr>
          <p:cNvSpPr/>
          <p:nvPr/>
        </p:nvSpPr>
        <p:spPr>
          <a:xfrm>
            <a:off x="2896824" y="1141354"/>
            <a:ext cx="9196191" cy="644180"/>
          </a:xfrm>
          <a:prstGeom prst="roundRect">
            <a:avLst/>
          </a:prstGeom>
          <a:solidFill>
            <a:srgbClr val="3987B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MEU PLANO E MINHAS CONTRATAÇÕES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67423D2-FC6C-4A5E-B4DA-D036E545B80B}"/>
              </a:ext>
            </a:extLst>
          </p:cNvPr>
          <p:cNvSpPr/>
          <p:nvPr/>
        </p:nvSpPr>
        <p:spPr>
          <a:xfrm>
            <a:off x="9773588" y="1855635"/>
            <a:ext cx="2319428" cy="782634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SOLICITAR UPGRADE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2A4E27B-3FD7-40C6-8CC4-109645F96018}"/>
              </a:ext>
            </a:extLst>
          </p:cNvPr>
          <p:cNvSpPr txBox="1"/>
          <p:nvPr/>
        </p:nvSpPr>
        <p:spPr>
          <a:xfrm>
            <a:off x="2909258" y="2033269"/>
            <a:ext cx="9183757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b="1" dirty="0"/>
              <a:t>PLANO SELECIONADO: </a:t>
            </a:r>
            <a:r>
              <a:rPr lang="pt-BR" sz="1400" dirty="0"/>
              <a:t>MASTER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DATA DE ADESÃO</a:t>
            </a:r>
            <a:r>
              <a:rPr lang="pt-BR" sz="1400" dirty="0"/>
              <a:t>: 01/04/2021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DATA PREVISTA PARA RENOVAÇÃO: </a:t>
            </a:r>
            <a:r>
              <a:rPr lang="pt-BR" sz="1400" dirty="0"/>
              <a:t>01/10/2021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CONTRATO DE PRESTAÇÃO DE SERVIÇOS EM VIGOR: 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CONTRATOS ADICIONAIS: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TERMO DE CONSENTIMENTO DE USO DE DADOS: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TERMO DE USO DE IMAGEM E PRODUÇÃO DE CONTEÚDO:</a:t>
            </a:r>
          </a:p>
          <a:p>
            <a:pPr>
              <a:spcAft>
                <a:spcPts val="600"/>
              </a:spcAft>
            </a:pPr>
            <a:r>
              <a:rPr lang="pt-BR" sz="1400" b="1" dirty="0"/>
              <a:t>CONTRATOS ANTERIORES: </a:t>
            </a:r>
          </a:p>
          <a:p>
            <a:pPr>
              <a:spcAft>
                <a:spcPts val="600"/>
              </a:spcAft>
            </a:pPr>
            <a:endParaRPr lang="pt-BR" sz="1400" b="1" dirty="0"/>
          </a:p>
          <a:p>
            <a:pPr>
              <a:spcAft>
                <a:spcPts val="600"/>
              </a:spcAft>
            </a:pPr>
            <a:endParaRPr lang="pt-BR" sz="1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2A0E5F86-BC47-4241-9AD0-53A85D63A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03294" y="2798364"/>
            <a:ext cx="286786" cy="352269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F3F3A43A-E5E1-4CCC-8513-36F8073FD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06276" y="3150633"/>
            <a:ext cx="286786" cy="352269"/>
          </a:xfrm>
          <a:prstGeom prst="rect">
            <a:avLst/>
          </a:prstGeom>
        </p:spPr>
      </p:pic>
      <p:pic>
        <p:nvPicPr>
          <p:cNvPr id="11" name="Imagem 10" descr="Forma&#10;&#10;Descrição gerada automaticamente">
            <a:extLst>
              <a:ext uri="{FF2B5EF4-FFF2-40B4-BE49-F238E27FC236}">
                <a16:creationId xmlns:a16="http://schemas.microsoft.com/office/drawing/2014/main" id="{462868F6-2F8D-4686-822B-D04E9771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63925" y="3435110"/>
            <a:ext cx="286786" cy="352269"/>
          </a:xfrm>
          <a:prstGeom prst="rect">
            <a:avLst/>
          </a:prstGeom>
        </p:spPr>
      </p:pic>
      <p:pic>
        <p:nvPicPr>
          <p:cNvPr id="15" name="Imagem 14" descr="Forma&#10;&#10;Descrição gerada automaticamente">
            <a:extLst>
              <a:ext uri="{FF2B5EF4-FFF2-40B4-BE49-F238E27FC236}">
                <a16:creationId xmlns:a16="http://schemas.microsoft.com/office/drawing/2014/main" id="{8CCF7AE2-F406-47A3-AFEF-666DB8BBA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88458" y="3153762"/>
            <a:ext cx="286786" cy="352269"/>
          </a:xfrm>
          <a:prstGeom prst="rect">
            <a:avLst/>
          </a:prstGeom>
        </p:spPr>
      </p:pic>
      <p:pic>
        <p:nvPicPr>
          <p:cNvPr id="17" name="Imagem 16" descr="Forma&#10;&#10;Descrição gerada automaticamente">
            <a:extLst>
              <a:ext uri="{FF2B5EF4-FFF2-40B4-BE49-F238E27FC236}">
                <a16:creationId xmlns:a16="http://schemas.microsoft.com/office/drawing/2014/main" id="{A916A732-6774-4759-8F39-EE7F2BB7A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94981" y="3702179"/>
            <a:ext cx="286786" cy="352269"/>
          </a:xfrm>
          <a:prstGeom prst="rect">
            <a:avLst/>
          </a:prstGeom>
        </p:spPr>
      </p:pic>
      <p:pic>
        <p:nvPicPr>
          <p:cNvPr id="25" name="Imagem 24" descr="Forma&#10;&#10;Descrição gerada automaticamente">
            <a:extLst>
              <a:ext uri="{FF2B5EF4-FFF2-40B4-BE49-F238E27FC236}">
                <a16:creationId xmlns:a16="http://schemas.microsoft.com/office/drawing/2014/main" id="{013FCBAE-092C-4B6C-9655-7E32E3299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01672" y="4054448"/>
            <a:ext cx="286786" cy="352269"/>
          </a:xfrm>
          <a:prstGeom prst="rect">
            <a:avLst/>
          </a:prstGeom>
        </p:spPr>
      </p:pic>
      <p:pic>
        <p:nvPicPr>
          <p:cNvPr id="27" name="Imagem 26" descr="Forma&#10;&#10;Descrição gerada automaticamente">
            <a:extLst>
              <a:ext uri="{FF2B5EF4-FFF2-40B4-BE49-F238E27FC236}">
                <a16:creationId xmlns:a16="http://schemas.microsoft.com/office/drawing/2014/main" id="{14719F34-E792-4032-B21E-CFE37D20E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09214" y="4063148"/>
            <a:ext cx="286786" cy="35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2826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870</Words>
  <Application>Microsoft Office PowerPoint</Application>
  <PresentationFormat>Widescreen</PresentationFormat>
  <Paragraphs>293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Univers</vt:lpstr>
      <vt:lpstr>GradientVTI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 Vilela</dc:creator>
  <cp:lastModifiedBy>Mariana Vilela</cp:lastModifiedBy>
  <cp:revision>34</cp:revision>
  <dcterms:created xsi:type="dcterms:W3CDTF">2020-10-27T15:09:47Z</dcterms:created>
  <dcterms:modified xsi:type="dcterms:W3CDTF">2020-10-27T19:10:11Z</dcterms:modified>
</cp:coreProperties>
</file>