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obmOOLKJIlj8OEJE2uOUTc374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035" autoAdjust="0"/>
  </p:normalViewPr>
  <p:slideViewPr>
    <p:cSldViewPr snapToGrid="0">
      <p:cViewPr varScale="1">
        <p:scale>
          <a:sx n="58" d="100"/>
          <a:sy n="58" d="100"/>
        </p:scale>
        <p:origin x="7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9b268af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d9b268af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195" name="Google Shape;19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911934e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pt-BR">
                <a:solidFill>
                  <a:schemeClr val="dk1"/>
                </a:solidFill>
              </a:rPr>
              <a:t>Smart Moving é uma solução que contempla a coleta e exibição de dados relevantes, utilizando equipamentos de baixo custo, dentro de um ambiente aberto ou fechado, com alto número de circulação de pessoas. O usuário final poderá acessar uma página web e consultar os dados através de dashboards.</a:t>
            </a:r>
            <a:endParaRPr>
              <a:solidFill>
                <a:schemeClr val="dk1"/>
              </a:solidFill>
            </a:endParaRPr>
          </a:p>
          <a:p>
            <a:pPr marL="457200" lvl="0" indent="0" algn="l" rtl="0">
              <a:spcBef>
                <a:spcPts val="0"/>
              </a:spcBef>
              <a:spcAft>
                <a:spcPts val="0"/>
              </a:spcAft>
              <a:buNone/>
            </a:pPr>
            <a:br>
              <a:rPr lang="pt-BR">
                <a:solidFill>
                  <a:schemeClr val="dk1"/>
                </a:solidFill>
              </a:rPr>
            </a:br>
            <a:endParaRPr>
              <a:solidFill>
                <a:schemeClr val="dk1"/>
              </a:solidFill>
            </a:endParaRPr>
          </a:p>
          <a:p>
            <a:pPr marL="457200" lvl="0" indent="-298450" algn="l" rtl="0">
              <a:spcBef>
                <a:spcPts val="0"/>
              </a:spcBef>
              <a:spcAft>
                <a:spcPts val="0"/>
              </a:spcAft>
              <a:buClr>
                <a:schemeClr val="dk1"/>
              </a:buClr>
              <a:buSzPts val="1100"/>
              <a:buChar char="-"/>
            </a:pPr>
            <a:r>
              <a:rPr lang="pt-BR">
                <a:solidFill>
                  <a:schemeClr val="dk1"/>
                </a:solidFill>
              </a:rPr>
              <a:t>Usaremos para isso uma aplicação web que exibe os dados de maneira relevante, um conjunto de hardware que engloba tag RFID e um sensor de tag RFID, um broker para receber e enviar os dados do hardware, e um backend para trabalhar com os dados que vem do broker</a:t>
            </a:r>
            <a:br>
              <a:rPr lang="pt-BR">
                <a:solidFill>
                  <a:schemeClr val="dk1"/>
                </a:solidFill>
              </a:rPr>
            </a:b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298450" algn="l" rtl="0">
              <a:spcBef>
                <a:spcPts val="0"/>
              </a:spcBef>
              <a:spcAft>
                <a:spcPts val="0"/>
              </a:spcAft>
              <a:buSzPts val="1100"/>
              <a:buChar char="-"/>
            </a:pPr>
            <a:r>
              <a:rPr lang="pt-BR"/>
              <a:t>Escolhemos esse tema porque o estudo de coleta de dados usando RFID é extremamente importante tomando como base o documento da Siemens Corporate Research (2005), onde explica-se sobre a utilização de um modelo para os dados coletados por RFID. Os dados seriam orientados de acordo com o tempo (dados temporais), o que tem se mostrado poderoso para suportar o monitoramento e rastreamento por RFID.</a:t>
            </a:r>
            <a:endParaRPr/>
          </a:p>
          <a:p>
            <a:pPr marL="457200" lvl="0" indent="0" algn="l" rtl="0">
              <a:lnSpc>
                <a:spcPct val="115000"/>
              </a:lnSpc>
              <a:spcBef>
                <a:spcPts val="1200"/>
              </a:spcBef>
              <a:spcAft>
                <a:spcPts val="1200"/>
              </a:spcAft>
              <a:buNone/>
            </a:pPr>
            <a:r>
              <a:rPr lang="pt-BR"/>
              <a:t>Desta forma observa-se que a coleta de dados em conjunto com a leitura por RFID traz benefícios para o ambiente de negócios, e o projeto estudado também se mostra importante para conciliar os aspectos de diversas matérias aprendidas durante o curso. </a:t>
            </a:r>
            <a:endParaRPr/>
          </a:p>
        </p:txBody>
      </p:sp>
      <p:sp>
        <p:nvSpPr>
          <p:cNvPr id="113" name="Google Shape;113;gd911934e2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 nossa solução busca resolver essa questão do custo, implementando um sistema de baixo custo monetário mas que agrega muito valor, ao levantar informações que podem ser decisivas nos planos de negócio do contratante do nosso serviço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BR" dirty="0"/>
              <a:t>De acordo com o blog DVSUM, no post 50 problemas principais causados por falta ou má qualidade de dados há uma redução nas vendas, porque muitos cenários são avaliados na maneira errada, o que atrasa em muito algo que seria interessante para o cliente e para o lojista. https://www.dvsum.com/blog/top-50-problems-caused-by-poor-data-quality/</a:t>
            </a:r>
            <a:endParaRPr dirty="0"/>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IOT - Ambiente Capaz de reunir </a:t>
            </a:r>
            <a:r>
              <a:rPr lang="pt-BR" dirty="0" err="1"/>
              <a:t>infos</a:t>
            </a:r>
            <a:r>
              <a:rPr lang="pt-BR" dirty="0"/>
              <a:t> de </a:t>
            </a:r>
            <a:r>
              <a:rPr lang="pt-BR" dirty="0" err="1"/>
              <a:t>varios</a:t>
            </a:r>
            <a:r>
              <a:rPr lang="pt-BR" dirty="0"/>
              <a:t> </a:t>
            </a:r>
            <a:r>
              <a:rPr lang="pt-BR" dirty="0" err="1"/>
              <a:t>disp</a:t>
            </a:r>
            <a:r>
              <a:rPr lang="pt-BR" dirty="0"/>
              <a:t> conectados em rede interagindo e sentindo o </a:t>
            </a:r>
            <a:r>
              <a:rPr lang="pt-BR" dirty="0" err="1"/>
              <a:t>mbiente</a:t>
            </a:r>
            <a:r>
              <a:rPr lang="pt-BR" dirty="0"/>
              <a:t>- para este estudo, faz - se </a:t>
            </a:r>
            <a:r>
              <a:rPr lang="pt-BR" dirty="0" err="1"/>
              <a:t>necessario</a:t>
            </a:r>
            <a:r>
              <a:rPr lang="pt-BR" dirty="0"/>
              <a:t> o conceito de IOT porque a coleta de dados será fundamental para o projeto e há a necessidade de garantir a comunicação dos dispositivos com o ambiente</a:t>
            </a:r>
            <a:br>
              <a:rPr lang="pt-BR" dirty="0"/>
            </a:br>
            <a:br>
              <a:rPr lang="pt-BR" dirty="0"/>
            </a:br>
            <a:r>
              <a:rPr lang="pt-BR" dirty="0"/>
              <a:t>Microcontrolador: </a:t>
            </a:r>
            <a:r>
              <a:rPr lang="pt-BR" dirty="0" err="1"/>
              <a:t>sist</a:t>
            </a:r>
            <a:r>
              <a:rPr lang="pt-BR" dirty="0"/>
              <a:t> computacional de baixo custo, como o </a:t>
            </a:r>
            <a:r>
              <a:rPr lang="pt-BR" dirty="0" err="1"/>
              <a:t>arduino</a:t>
            </a:r>
            <a:r>
              <a:rPr lang="pt-BR" dirty="0"/>
              <a:t>, sendo este uma plataforma open source, onde é </a:t>
            </a:r>
            <a:r>
              <a:rPr lang="pt-BR" dirty="0" err="1"/>
              <a:t>possivel</a:t>
            </a:r>
            <a:r>
              <a:rPr lang="pt-BR" dirty="0"/>
              <a:t> </a:t>
            </a:r>
            <a:r>
              <a:rPr lang="pt-BR" dirty="0" err="1"/>
              <a:t>prototipar</a:t>
            </a:r>
            <a:r>
              <a:rPr lang="pt-BR" dirty="0"/>
              <a:t>. tem -se em mente que na linha atual do projeto, este será o micro utilizado para projetar o protótipo</a:t>
            </a:r>
            <a:br>
              <a:rPr lang="pt-BR" dirty="0"/>
            </a:br>
            <a:br>
              <a:rPr lang="pt-BR" dirty="0"/>
            </a:br>
            <a:r>
              <a:rPr lang="pt-BR" dirty="0"/>
              <a:t>RFID - comunicação via radio </a:t>
            </a:r>
            <a:r>
              <a:rPr lang="pt-BR" dirty="0" err="1"/>
              <a:t>frquen</a:t>
            </a:r>
            <a:r>
              <a:rPr lang="pt-BR" dirty="0"/>
              <a:t>, onde a </a:t>
            </a:r>
            <a:r>
              <a:rPr lang="pt-BR" dirty="0" err="1"/>
              <a:t>tag</a:t>
            </a:r>
            <a:r>
              <a:rPr lang="pt-BR" dirty="0"/>
              <a:t> responde ao sinal emitido pelo leitor, conectado a algum dispositivo para transmitir os dados lidos da </a:t>
            </a:r>
            <a:r>
              <a:rPr lang="pt-BR" dirty="0" err="1"/>
              <a:t>tag</a:t>
            </a:r>
            <a:br>
              <a:rPr lang="pt-BR" dirty="0"/>
            </a:br>
            <a:br>
              <a:rPr lang="pt-BR" dirty="0"/>
            </a:br>
            <a:r>
              <a:rPr lang="pt-BR" dirty="0"/>
              <a:t>### Acrescentar Sobre Business </a:t>
            </a:r>
            <a:r>
              <a:rPr lang="pt-BR" dirty="0" err="1"/>
              <a:t>inteligence</a:t>
            </a:r>
            <a:r>
              <a:rPr lang="pt-BR" dirty="0"/>
              <a:t> </a:t>
            </a:r>
            <a:endParaRPr dirty="0"/>
          </a:p>
        </p:txBody>
      </p:sp>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Beacon - Custo baixo e baixo consumo de energia, porem um dos problemas é que o </a:t>
            </a:r>
            <a:r>
              <a:rPr lang="pt-BR" dirty="0" err="1"/>
              <a:t>usuario</a:t>
            </a:r>
            <a:r>
              <a:rPr lang="pt-BR" dirty="0"/>
              <a:t> necessita carregar um dispositivo adicional para que possa ser monitorado por onde anda. Outro ponto é que por utilizar radio </a:t>
            </a:r>
            <a:r>
              <a:rPr lang="pt-BR" dirty="0" err="1"/>
              <a:t>frequencia</a:t>
            </a:r>
            <a:r>
              <a:rPr lang="pt-BR" dirty="0"/>
              <a:t>, fica dependente do ambiente, pois as ondas sofrem reflexão, difusão e absorção.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BR" dirty="0"/>
              <a:t> </a:t>
            </a:r>
            <a:endParaRPr dirty="0"/>
          </a:p>
          <a:p>
            <a:pPr marL="0" lvl="0" indent="0" algn="l" rtl="0">
              <a:spcBef>
                <a:spcPts val="0"/>
              </a:spcBef>
              <a:spcAft>
                <a:spcPts val="0"/>
              </a:spcAft>
              <a:buNone/>
            </a:pPr>
            <a:r>
              <a:rPr lang="pt-BR" dirty="0" err="1"/>
              <a:t>Camera</a:t>
            </a:r>
            <a:r>
              <a:rPr lang="pt-BR" dirty="0"/>
              <a:t> - Uso de câmeras para reconhecimento de imagens e posição de </a:t>
            </a:r>
            <a:r>
              <a:rPr lang="pt-BR" dirty="0" err="1"/>
              <a:t>usuarios</a:t>
            </a:r>
            <a:r>
              <a:rPr lang="pt-BR" dirty="0"/>
              <a:t> dentro de ambientes. problema: sistema baseados em visão requerem campo de visão limpo, </a:t>
            </a:r>
            <a:r>
              <a:rPr lang="pt-BR" dirty="0" err="1"/>
              <a:t>alem</a:t>
            </a:r>
            <a:r>
              <a:rPr lang="pt-BR" dirty="0"/>
              <a:t> do uso de processadores para imagem. Outro ponto é que por ser um ambiente que se “modifica”, não e </a:t>
            </a:r>
            <a:r>
              <a:rPr lang="pt-BR" dirty="0" err="1"/>
              <a:t>possivel</a:t>
            </a:r>
            <a:r>
              <a:rPr lang="pt-BR" dirty="0"/>
              <a:t> estabelecer </a:t>
            </a:r>
            <a:r>
              <a:rPr lang="pt-BR" dirty="0" err="1"/>
              <a:t>Landmarks</a:t>
            </a:r>
            <a:endParaRPr dirty="0"/>
          </a:p>
        </p:txBody>
      </p:sp>
      <p:sp>
        <p:nvSpPr>
          <p:cNvPr id="136" name="Google Shape;13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0" i="0" dirty="0">
                <a:solidFill>
                  <a:srgbClr val="4D5156"/>
                </a:solidFill>
                <a:effectLst/>
                <a:latin typeface="arial" panose="020B0604020202020204" pitchFamily="34" charset="0"/>
              </a:rPr>
              <a:t>Design </a:t>
            </a:r>
            <a:r>
              <a:rPr lang="pt-BR" b="0" i="0" dirty="0" err="1">
                <a:solidFill>
                  <a:srgbClr val="4D5156"/>
                </a:solidFill>
                <a:effectLst/>
                <a:latin typeface="arial" panose="020B0604020202020204" pitchFamily="34" charset="0"/>
              </a:rPr>
              <a:t>Thinking</a:t>
            </a:r>
            <a:r>
              <a:rPr lang="pt-BR" b="0" i="0" dirty="0">
                <a:solidFill>
                  <a:srgbClr val="4D5156"/>
                </a:solidFill>
                <a:effectLst/>
                <a:latin typeface="arial" panose="020B0604020202020204" pitchFamily="34" charset="0"/>
              </a:rPr>
              <a:t> é o conjunto de ideias e insights para abordar problemas, relacionados a futuras aquisições de informações, análise de conhecimento e propostas de soluções.</a:t>
            </a:r>
          </a:p>
          <a:p>
            <a:pPr marL="0" lvl="0" indent="0" algn="l" rtl="0">
              <a:spcBef>
                <a:spcPts val="0"/>
              </a:spcBef>
              <a:spcAft>
                <a:spcPts val="0"/>
              </a:spcAft>
              <a:buNone/>
            </a:pPr>
            <a:endParaRPr lang="pt-BR" b="0" i="0" dirty="0">
              <a:solidFill>
                <a:srgbClr val="4D5156"/>
              </a:solidFill>
              <a:effectLst/>
              <a:latin typeface="arial" panose="020B0604020202020204" pitchFamily="34" charset="0"/>
            </a:endParaRPr>
          </a:p>
          <a:p>
            <a:pPr marL="0" lvl="0" indent="0" algn="l" rtl="0">
              <a:spcBef>
                <a:spcPts val="0"/>
              </a:spcBef>
              <a:spcAft>
                <a:spcPts val="0"/>
              </a:spcAft>
              <a:buNone/>
            </a:pPr>
            <a:r>
              <a:rPr lang="pt-BR" b="0" i="0" dirty="0">
                <a:solidFill>
                  <a:srgbClr val="4D5156"/>
                </a:solidFill>
                <a:effectLst/>
                <a:latin typeface="arial" panose="020B0604020202020204" pitchFamily="34" charset="0"/>
              </a:rPr>
              <a:t>O Business Model </a:t>
            </a:r>
            <a:r>
              <a:rPr lang="pt-BR" b="0" i="0" dirty="0" err="1">
                <a:solidFill>
                  <a:srgbClr val="4D5156"/>
                </a:solidFill>
                <a:effectLst/>
                <a:latin typeface="arial" panose="020B0604020202020204" pitchFamily="34" charset="0"/>
              </a:rPr>
              <a:t>Canvas</a:t>
            </a:r>
            <a:r>
              <a:rPr lang="pt-BR" b="0" i="0" dirty="0">
                <a:solidFill>
                  <a:srgbClr val="4D5156"/>
                </a:solidFill>
                <a:effectLst/>
                <a:latin typeface="arial" panose="020B0604020202020204" pitchFamily="34" charset="0"/>
              </a:rPr>
              <a:t> ou "Quadro de modelo de negócios" é uma ferramenta de gerenciamento estratégico, que permite desenvolver e esboçar modelos de negócio novos ou existentes em uma única página. É um mapa visual pré-formatado contendo nove blocos do modelo de negócios.</a:t>
            </a:r>
            <a:endParaRPr dirty="0"/>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0" i="0" dirty="0">
                <a:solidFill>
                  <a:srgbClr val="202124"/>
                </a:solidFill>
                <a:effectLst/>
                <a:latin typeface="arial" panose="020B0604020202020204" pitchFamily="34" charset="0"/>
              </a:rPr>
              <a:t>O </a:t>
            </a:r>
            <a:r>
              <a:rPr lang="pt-BR" b="1" i="0" dirty="0">
                <a:solidFill>
                  <a:srgbClr val="202124"/>
                </a:solidFill>
                <a:effectLst/>
                <a:latin typeface="arial" panose="020B0604020202020204" pitchFamily="34" charset="0"/>
              </a:rPr>
              <a:t>mapa</a:t>
            </a:r>
            <a:r>
              <a:rPr lang="pt-BR" b="0" i="0" dirty="0">
                <a:solidFill>
                  <a:srgbClr val="202124"/>
                </a:solidFill>
                <a:effectLst/>
                <a:latin typeface="arial" panose="020B0604020202020204" pitchFamily="34" charset="0"/>
              </a:rPr>
              <a:t> de </a:t>
            </a:r>
            <a:r>
              <a:rPr lang="pt-BR" b="1" i="0" dirty="0">
                <a:solidFill>
                  <a:srgbClr val="202124"/>
                </a:solidFill>
                <a:effectLst/>
                <a:latin typeface="arial" panose="020B0604020202020204" pitchFamily="34" charset="0"/>
              </a:rPr>
              <a:t>empatia é</a:t>
            </a:r>
            <a:r>
              <a:rPr lang="pt-BR" b="0" i="0" dirty="0">
                <a:solidFill>
                  <a:srgbClr val="202124"/>
                </a:solidFill>
                <a:effectLst/>
                <a:latin typeface="arial" panose="020B0604020202020204" pitchFamily="34" charset="0"/>
              </a:rPr>
              <a:t> uma ferramenta que permite que as marcas enxerguem os consumidores mais a fundo, compreendendo o que eles sentem, quais suas necessidades, desejos e problemas mais íntimos.</a:t>
            </a:r>
            <a:endParaRPr dirty="0"/>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dvsum.com/blog/top-50-problems-caused-by-poor-data-qualit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pic>
        <p:nvPicPr>
          <p:cNvPr id="86" name="Google Shape;86;p1"/>
          <p:cNvPicPr preferRelativeResize="0"/>
          <p:nvPr/>
        </p:nvPicPr>
        <p:blipFill rotWithShape="1">
          <a:blip r:embed="rId3">
            <a:alphaModFix/>
          </a:blip>
          <a:srcRect/>
          <a:stretch/>
        </p:blipFill>
        <p:spPr>
          <a:xfrm>
            <a:off x="4490813" y="1909550"/>
            <a:ext cx="3210373" cy="3038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a:blip r:embed="rId3">
            <a:alphaModFix amt="50000"/>
          </a:blip>
          <a:stretch>
            <a:fillRect/>
          </a:stretch>
        </a:blipFill>
        <a:effectLst/>
      </p:bgPr>
    </p:bg>
    <p:spTree>
      <p:nvGrpSpPr>
        <p:cNvPr id="1" name="Shape 158"/>
        <p:cNvGrpSpPr/>
        <p:nvPr/>
      </p:nvGrpSpPr>
      <p:grpSpPr>
        <a:xfrm>
          <a:off x="0" y="0"/>
          <a:ext cx="0" cy="0"/>
          <a:chOff x="0" y="0"/>
          <a:chExt cx="0" cy="0"/>
        </a:xfrm>
      </p:grpSpPr>
      <p:sp>
        <p:nvSpPr>
          <p:cNvPr id="159" name="Google Shape;159;p11"/>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solidFill>
                  <a:schemeClr val="lt1"/>
                </a:solidFill>
              </a:rPr>
              <a:t>Cronograma</a:t>
            </a:r>
            <a:endParaRPr>
              <a:solidFill>
                <a:schemeClr val="lt1"/>
              </a:solidFill>
            </a:endParaRPr>
          </a:p>
        </p:txBody>
      </p:sp>
      <p:sp>
        <p:nvSpPr>
          <p:cNvPr id="161" name="Google Shape;161;p11"/>
          <p:cNvSpPr txBox="1">
            <a:spLocks noGrp="1"/>
          </p:cNvSpPr>
          <p:nvPr>
            <p:ph type="body" idx="1"/>
          </p:nvPr>
        </p:nvSpPr>
        <p:spPr>
          <a:xfrm>
            <a:off x="838200" y="1825625"/>
            <a:ext cx="3813600" cy="4351500"/>
          </a:xfrm>
          <a:prstGeom prst="rect">
            <a:avLst/>
          </a:prstGeom>
          <a:noFill/>
          <a:ln>
            <a:noFill/>
          </a:ln>
        </p:spPr>
        <p:txBody>
          <a:bodyPr spcFirstLastPara="1" wrap="square" lIns="91425" tIns="45700" rIns="91425" bIns="45700" anchor="t" anchorCtr="0">
            <a:normAutofit/>
          </a:bodyPr>
          <a:lstStyle/>
          <a:p>
            <a:pPr marL="457200" lvl="0" indent="-419100" algn="l" rtl="0">
              <a:lnSpc>
                <a:spcPct val="90000"/>
              </a:lnSpc>
              <a:spcBef>
                <a:spcPts val="0"/>
              </a:spcBef>
              <a:spcAft>
                <a:spcPts val="0"/>
              </a:spcAft>
              <a:buClr>
                <a:schemeClr val="lt1"/>
              </a:buClr>
              <a:buSzPts val="3000"/>
              <a:buChar char="•"/>
            </a:pPr>
            <a:r>
              <a:rPr lang="pt-BR" sz="3000" i="1">
                <a:solidFill>
                  <a:schemeClr val="lt1"/>
                </a:solidFill>
              </a:rPr>
              <a:t>Work Breakdown Structure;</a:t>
            </a:r>
            <a:endParaRPr sz="3000" i="1">
              <a:solidFill>
                <a:schemeClr val="lt1"/>
              </a:solidFill>
            </a:endParaRPr>
          </a:p>
          <a:p>
            <a:pPr marL="457200" lvl="0" indent="0" algn="l" rtl="0">
              <a:lnSpc>
                <a:spcPct val="90000"/>
              </a:lnSpc>
              <a:spcBef>
                <a:spcPts val="0"/>
              </a:spcBef>
              <a:spcAft>
                <a:spcPts val="0"/>
              </a:spcAft>
              <a:buNone/>
            </a:pPr>
            <a:endParaRPr sz="3000" i="1">
              <a:solidFill>
                <a:schemeClr val="lt1"/>
              </a:solidFill>
            </a:endParaRPr>
          </a:p>
          <a:p>
            <a:pPr marL="457200" lvl="0" indent="-419100" algn="l" rtl="0">
              <a:lnSpc>
                <a:spcPct val="90000"/>
              </a:lnSpc>
              <a:spcBef>
                <a:spcPts val="0"/>
              </a:spcBef>
              <a:spcAft>
                <a:spcPts val="0"/>
              </a:spcAft>
              <a:buClr>
                <a:schemeClr val="lt1"/>
              </a:buClr>
              <a:buSzPts val="3000"/>
              <a:buChar char="•"/>
            </a:pPr>
            <a:r>
              <a:rPr lang="pt-BR" sz="3000">
                <a:solidFill>
                  <a:schemeClr val="lt1"/>
                </a:solidFill>
              </a:rPr>
              <a:t>Atividade de cada executor;</a:t>
            </a:r>
            <a:endParaRPr sz="3000">
              <a:solidFill>
                <a:schemeClr val="lt1"/>
              </a:solidFill>
            </a:endParaRPr>
          </a:p>
          <a:p>
            <a:pPr marL="457200" lvl="0" indent="0" algn="l" rtl="0">
              <a:lnSpc>
                <a:spcPct val="90000"/>
              </a:lnSpc>
              <a:spcBef>
                <a:spcPts val="0"/>
              </a:spcBef>
              <a:spcAft>
                <a:spcPts val="0"/>
              </a:spcAft>
              <a:buNone/>
            </a:pPr>
            <a:endParaRPr sz="3000">
              <a:solidFill>
                <a:schemeClr val="lt1"/>
              </a:solidFill>
            </a:endParaRPr>
          </a:p>
          <a:p>
            <a:pPr marL="457200" lvl="0" indent="-419100" algn="l" rtl="0">
              <a:lnSpc>
                <a:spcPct val="90000"/>
              </a:lnSpc>
              <a:spcBef>
                <a:spcPts val="0"/>
              </a:spcBef>
              <a:spcAft>
                <a:spcPts val="0"/>
              </a:spcAft>
              <a:buClr>
                <a:schemeClr val="lt1"/>
              </a:buClr>
              <a:buSzPts val="3000"/>
              <a:buChar char="•"/>
            </a:pPr>
            <a:r>
              <a:rPr lang="pt-BR" sz="3000">
                <a:solidFill>
                  <a:schemeClr val="lt1"/>
                </a:solidFill>
              </a:rPr>
              <a:t>Gráfico de Gantt;</a:t>
            </a:r>
            <a:endParaRPr sz="3000">
              <a:solidFill>
                <a:schemeClr val="lt1"/>
              </a:solidFill>
            </a:endParaRPr>
          </a:p>
          <a:p>
            <a:pPr marL="457200" lvl="0" indent="0" algn="l" rtl="0">
              <a:lnSpc>
                <a:spcPct val="90000"/>
              </a:lnSpc>
              <a:spcBef>
                <a:spcPts val="0"/>
              </a:spcBef>
              <a:spcAft>
                <a:spcPts val="0"/>
              </a:spcAft>
              <a:buNone/>
            </a:pPr>
            <a:endParaRPr sz="3000">
              <a:solidFill>
                <a:schemeClr val="lt1"/>
              </a:solidFill>
            </a:endParaRPr>
          </a:p>
          <a:p>
            <a:pPr marL="457200" lvl="0" indent="-419100" algn="l" rtl="0">
              <a:lnSpc>
                <a:spcPct val="90000"/>
              </a:lnSpc>
              <a:spcBef>
                <a:spcPts val="0"/>
              </a:spcBef>
              <a:spcAft>
                <a:spcPts val="0"/>
              </a:spcAft>
              <a:buClr>
                <a:schemeClr val="lt1"/>
              </a:buClr>
              <a:buSzPts val="3000"/>
              <a:buChar char="•"/>
            </a:pPr>
            <a:r>
              <a:rPr lang="pt-BR" sz="3000">
                <a:solidFill>
                  <a:schemeClr val="lt1"/>
                </a:solidFill>
              </a:rPr>
              <a:t>Visão clara dos prazos;</a:t>
            </a:r>
            <a:endParaRPr sz="3000">
              <a:solidFill>
                <a:schemeClr val="lt1"/>
              </a:solidFill>
            </a:endParaRPr>
          </a:p>
        </p:txBody>
      </p:sp>
      <p:pic>
        <p:nvPicPr>
          <p:cNvPr id="162" name="Google Shape;162;p11"/>
          <p:cNvPicPr preferRelativeResize="0"/>
          <p:nvPr/>
        </p:nvPicPr>
        <p:blipFill>
          <a:blip r:embed="rId4">
            <a:alphaModFix/>
          </a:blip>
          <a:stretch>
            <a:fillRect/>
          </a:stretch>
        </p:blipFill>
        <p:spPr>
          <a:xfrm>
            <a:off x="4728600" y="1119175"/>
            <a:ext cx="6991350" cy="4619625"/>
          </a:xfrm>
          <a:prstGeom prst="rect">
            <a:avLst/>
          </a:prstGeom>
          <a:noFill/>
          <a:ln w="12700" cap="flat" cmpd="sng">
            <a:solidFill>
              <a:srgbClr val="31538F"/>
            </a:solidFill>
            <a:prstDash val="solid"/>
            <a:miter lim="8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66"/>
        <p:cNvGrpSpPr/>
        <p:nvPr/>
      </p:nvGrpSpPr>
      <p:grpSpPr>
        <a:xfrm>
          <a:off x="0" y="0"/>
          <a:ext cx="0" cy="0"/>
          <a:chOff x="0" y="0"/>
          <a:chExt cx="0" cy="0"/>
        </a:xfrm>
      </p:grpSpPr>
      <p:sp>
        <p:nvSpPr>
          <p:cNvPr id="4" name="Retângulo 3">
            <a:extLst>
              <a:ext uri="{FF2B5EF4-FFF2-40B4-BE49-F238E27FC236}">
                <a16:creationId xmlns:a16="http://schemas.microsoft.com/office/drawing/2014/main" id="{7C9DDE80-FF3B-47F8-A6AA-D9553FD72C0A}"/>
              </a:ext>
            </a:extLst>
          </p:cNvPr>
          <p:cNvSpPr/>
          <p:nvPr/>
        </p:nvSpPr>
        <p:spPr>
          <a:xfrm>
            <a:off x="7854463" y="0"/>
            <a:ext cx="4334164" cy="6858000"/>
          </a:xfrm>
          <a:prstGeom prst="rect">
            <a:avLst/>
          </a:prstGeom>
          <a:gradFill>
            <a:gsLst>
              <a:gs pos="0">
                <a:schemeClr val="accent5">
                  <a:lumMod val="20000"/>
                  <a:lumOff val="80000"/>
                </a:schemeClr>
              </a:gs>
              <a:gs pos="75000">
                <a:schemeClr val="accent5">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7" name="Google Shape;167;p12"/>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solidFill>
                  <a:schemeClr val="lt1"/>
                </a:solidFill>
              </a:rPr>
              <a:t>Considerações finais</a:t>
            </a:r>
            <a:endParaRPr>
              <a:solidFill>
                <a:schemeClr val="lt1"/>
              </a:solidFill>
            </a:endParaRPr>
          </a:p>
        </p:txBody>
      </p:sp>
      <p:sp>
        <p:nvSpPr>
          <p:cNvPr id="169" name="Google Shape;16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419100" algn="l" rtl="0">
              <a:lnSpc>
                <a:spcPct val="90000"/>
              </a:lnSpc>
              <a:spcBef>
                <a:spcPts val="0"/>
              </a:spcBef>
              <a:spcAft>
                <a:spcPts val="0"/>
              </a:spcAft>
              <a:buClr>
                <a:srgbClr val="FFFFFF"/>
              </a:buClr>
              <a:buSzPts val="3000"/>
              <a:buChar char="•"/>
            </a:pPr>
            <a:r>
              <a:rPr lang="pt-BR" sz="3000" dirty="0">
                <a:solidFill>
                  <a:srgbClr val="FFFFFF"/>
                </a:solidFill>
              </a:rPr>
              <a:t>Relevância e inovação;</a:t>
            </a:r>
            <a:endParaRPr sz="3000" dirty="0">
              <a:solidFill>
                <a:srgbClr val="FFFFFF"/>
              </a:solidFill>
            </a:endParaRPr>
          </a:p>
          <a:p>
            <a:pPr marL="457200" lvl="0" indent="0" algn="l" rtl="0">
              <a:lnSpc>
                <a:spcPct val="90000"/>
              </a:lnSpc>
              <a:spcBef>
                <a:spcPts val="0"/>
              </a:spcBef>
              <a:spcAft>
                <a:spcPts val="0"/>
              </a:spcAft>
              <a:buNone/>
            </a:pPr>
            <a:endParaRPr sz="3000" dirty="0">
              <a:solidFill>
                <a:srgbClr val="FFFFFF"/>
              </a:solidFill>
            </a:endParaRPr>
          </a:p>
          <a:p>
            <a:pPr marL="457200" lvl="0" indent="-419100" algn="l" rtl="0">
              <a:lnSpc>
                <a:spcPct val="90000"/>
              </a:lnSpc>
              <a:spcBef>
                <a:spcPts val="0"/>
              </a:spcBef>
              <a:spcAft>
                <a:spcPts val="0"/>
              </a:spcAft>
              <a:buClr>
                <a:srgbClr val="FFFFFF"/>
              </a:buClr>
              <a:buSzPts val="3000"/>
              <a:buChar char="•"/>
            </a:pPr>
            <a:r>
              <a:rPr lang="pt-BR" sz="3000" dirty="0">
                <a:solidFill>
                  <a:srgbClr val="FFFFFF"/>
                </a:solidFill>
              </a:rPr>
              <a:t>Custo e Visibilidade;</a:t>
            </a:r>
            <a:endParaRPr sz="3000" dirty="0">
              <a:solidFill>
                <a:srgbClr val="FFFFFF"/>
              </a:solidFill>
            </a:endParaRPr>
          </a:p>
          <a:p>
            <a:pPr marL="457200" lvl="0" indent="0" algn="l" rtl="0">
              <a:lnSpc>
                <a:spcPct val="90000"/>
              </a:lnSpc>
              <a:spcBef>
                <a:spcPts val="0"/>
              </a:spcBef>
              <a:spcAft>
                <a:spcPts val="0"/>
              </a:spcAft>
              <a:buNone/>
            </a:pPr>
            <a:endParaRPr sz="3000" dirty="0">
              <a:solidFill>
                <a:srgbClr val="FFFFFF"/>
              </a:solidFill>
            </a:endParaRPr>
          </a:p>
          <a:p>
            <a:pPr marL="457200" lvl="0" indent="-419100" algn="l" rtl="0">
              <a:lnSpc>
                <a:spcPct val="90000"/>
              </a:lnSpc>
              <a:spcBef>
                <a:spcPts val="0"/>
              </a:spcBef>
              <a:spcAft>
                <a:spcPts val="0"/>
              </a:spcAft>
              <a:buClr>
                <a:srgbClr val="FFFFFF"/>
              </a:buClr>
              <a:buSzPts val="3000"/>
              <a:buChar char="•"/>
            </a:pPr>
            <a:r>
              <a:rPr lang="pt-BR" sz="3000" dirty="0">
                <a:solidFill>
                  <a:srgbClr val="FFFFFF"/>
                </a:solidFill>
              </a:rPr>
              <a:t>Estado atual do projeto;</a:t>
            </a:r>
          </a:p>
          <a:p>
            <a:pPr marL="457200" lvl="0" indent="-419100" algn="l" rtl="0">
              <a:lnSpc>
                <a:spcPct val="90000"/>
              </a:lnSpc>
              <a:spcBef>
                <a:spcPts val="0"/>
              </a:spcBef>
              <a:spcAft>
                <a:spcPts val="0"/>
              </a:spcAft>
              <a:buClr>
                <a:srgbClr val="FFFFFF"/>
              </a:buClr>
              <a:buSzPts val="3000"/>
              <a:buChar char="•"/>
            </a:pPr>
            <a:endParaRPr lang="pt-BR" sz="3000" dirty="0">
              <a:solidFill>
                <a:srgbClr val="FFFFFF"/>
              </a:solidFill>
            </a:endParaRPr>
          </a:p>
          <a:p>
            <a:pPr marL="457200" lvl="0" indent="-419100" algn="l" rtl="0">
              <a:lnSpc>
                <a:spcPct val="90000"/>
              </a:lnSpc>
              <a:spcBef>
                <a:spcPts val="0"/>
              </a:spcBef>
              <a:spcAft>
                <a:spcPts val="0"/>
              </a:spcAft>
              <a:buClr>
                <a:srgbClr val="FFFFFF"/>
              </a:buClr>
              <a:buSzPts val="3000"/>
              <a:buChar char="•"/>
            </a:pPr>
            <a:r>
              <a:rPr lang="pt-BR" sz="3000" dirty="0">
                <a:solidFill>
                  <a:srgbClr val="FFFFFF"/>
                </a:solidFill>
              </a:rPr>
              <a:t>Visão futura.</a:t>
            </a:r>
            <a:endParaRPr sz="3000" dirty="0">
              <a:solidFill>
                <a:srgbClr val="FFFFFF"/>
              </a:solidFill>
            </a:endParaRPr>
          </a:p>
        </p:txBody>
      </p:sp>
      <p:pic>
        <p:nvPicPr>
          <p:cNvPr id="171" name="Google Shape;171;p12"/>
          <p:cNvPicPr preferRelativeResize="0"/>
          <p:nvPr/>
        </p:nvPicPr>
        <p:blipFill>
          <a:blip r:embed="rId4">
            <a:alphaModFix/>
          </a:blip>
          <a:stretch>
            <a:fillRect/>
          </a:stretch>
        </p:blipFill>
        <p:spPr>
          <a:xfrm>
            <a:off x="4368679" y="3947326"/>
            <a:ext cx="3027226" cy="3027226"/>
          </a:xfrm>
          <a:prstGeom prst="rect">
            <a:avLst/>
          </a:prstGeom>
          <a:noFill/>
          <a:ln>
            <a:noFill/>
          </a:ln>
        </p:spPr>
      </p:pic>
      <p:pic>
        <p:nvPicPr>
          <p:cNvPr id="172" name="Google Shape;172;p12"/>
          <p:cNvPicPr preferRelativeResize="0"/>
          <p:nvPr/>
        </p:nvPicPr>
        <p:blipFill>
          <a:blip r:embed="rId5">
            <a:alphaModFix/>
          </a:blip>
          <a:stretch>
            <a:fillRect/>
          </a:stretch>
        </p:blipFill>
        <p:spPr>
          <a:xfrm>
            <a:off x="14182636" y="1444304"/>
            <a:ext cx="6021477" cy="3072271"/>
          </a:xfrm>
          <a:prstGeom prst="rect">
            <a:avLst/>
          </a:prstGeom>
          <a:noFill/>
          <a:ln>
            <a:noFill/>
          </a:ln>
        </p:spPr>
      </p:pic>
      <p:pic>
        <p:nvPicPr>
          <p:cNvPr id="3" name="Imagem 2">
            <a:extLst>
              <a:ext uri="{FF2B5EF4-FFF2-40B4-BE49-F238E27FC236}">
                <a16:creationId xmlns:a16="http://schemas.microsoft.com/office/drawing/2014/main" id="{9A3FAC51-7919-4C3B-B801-6EAA554C904E}"/>
              </a:ext>
            </a:extLst>
          </p:cNvPr>
          <p:cNvPicPr>
            <a:picLocks noChangeAspect="1"/>
          </p:cNvPicPr>
          <p:nvPr/>
        </p:nvPicPr>
        <p:blipFill>
          <a:blip r:embed="rId6"/>
          <a:stretch>
            <a:fillRect/>
          </a:stretch>
        </p:blipFill>
        <p:spPr>
          <a:xfrm>
            <a:off x="7093565" y="338257"/>
            <a:ext cx="2965580" cy="2965580"/>
          </a:xfrm>
          <a:prstGeom prst="rect">
            <a:avLst/>
          </a:prstGeom>
        </p:spPr>
      </p:pic>
      <p:pic>
        <p:nvPicPr>
          <p:cNvPr id="170" name="Google Shape;170;p12"/>
          <p:cNvPicPr preferRelativeResize="0"/>
          <p:nvPr/>
        </p:nvPicPr>
        <p:blipFill>
          <a:blip r:embed="rId7">
            <a:alphaModFix/>
          </a:blip>
          <a:stretch>
            <a:fillRect/>
          </a:stretch>
        </p:blipFill>
        <p:spPr>
          <a:xfrm>
            <a:off x="9223094" y="4010506"/>
            <a:ext cx="2506975" cy="250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84"/>
        <p:cNvGrpSpPr/>
        <p:nvPr/>
      </p:nvGrpSpPr>
      <p:grpSpPr>
        <a:xfrm>
          <a:off x="0" y="0"/>
          <a:ext cx="0" cy="0"/>
          <a:chOff x="0" y="0"/>
          <a:chExt cx="0" cy="0"/>
        </a:xfrm>
      </p:grpSpPr>
      <p:sp>
        <p:nvSpPr>
          <p:cNvPr id="185" name="Google Shape;185;gd9b268afd1_0_0"/>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gd9b268afd1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b="1" dirty="0">
                <a:solidFill>
                  <a:schemeClr val="lt1"/>
                </a:solidFill>
              </a:rPr>
              <a:t>Quem somos</a:t>
            </a:r>
            <a:endParaRPr b="1" dirty="0">
              <a:solidFill>
                <a:schemeClr val="lt1"/>
              </a:solidFill>
            </a:endParaRPr>
          </a:p>
        </p:txBody>
      </p:sp>
      <p:sp>
        <p:nvSpPr>
          <p:cNvPr id="187" name="Google Shape;187;gd9b268afd1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88" name="Google Shape;188;gd9b268afd1_0_0"/>
          <p:cNvPicPr preferRelativeResize="0"/>
          <p:nvPr/>
        </p:nvPicPr>
        <p:blipFill rotWithShape="1">
          <a:blip r:embed="rId4">
            <a:alphaModFix/>
          </a:blip>
          <a:srcRect b="3507"/>
          <a:stretch/>
        </p:blipFill>
        <p:spPr>
          <a:xfrm>
            <a:off x="838206" y="1444631"/>
            <a:ext cx="4774575" cy="1553817"/>
          </a:xfrm>
          <a:prstGeom prst="rect">
            <a:avLst/>
          </a:prstGeom>
          <a:noFill/>
          <a:ln w="12700" cap="flat" cmpd="sng">
            <a:noFill/>
            <a:prstDash val="solid"/>
            <a:miter lim="8000"/>
            <a:headEnd type="none" w="sm" len="sm"/>
            <a:tailEnd type="none" w="sm" len="sm"/>
          </a:ln>
        </p:spPr>
      </p:pic>
      <p:pic>
        <p:nvPicPr>
          <p:cNvPr id="189" name="Google Shape;189;gd9b268afd1_0_0"/>
          <p:cNvPicPr preferRelativeResize="0"/>
          <p:nvPr/>
        </p:nvPicPr>
        <p:blipFill>
          <a:blip r:embed="rId5">
            <a:alphaModFix/>
          </a:blip>
          <a:stretch>
            <a:fillRect/>
          </a:stretch>
        </p:blipFill>
        <p:spPr>
          <a:xfrm>
            <a:off x="5739175" y="1444632"/>
            <a:ext cx="4948079" cy="1563350"/>
          </a:xfrm>
          <a:prstGeom prst="rect">
            <a:avLst/>
          </a:prstGeom>
          <a:noFill/>
          <a:ln w="12700" cap="flat" cmpd="sng">
            <a:noFill/>
            <a:prstDash val="solid"/>
            <a:miter lim="8000"/>
            <a:headEnd type="none" w="sm" len="sm"/>
            <a:tailEnd type="none" w="sm" len="sm"/>
          </a:ln>
        </p:spPr>
      </p:pic>
      <p:pic>
        <p:nvPicPr>
          <p:cNvPr id="190" name="Google Shape;190;gd9b268afd1_0_0"/>
          <p:cNvPicPr preferRelativeResize="0"/>
          <p:nvPr/>
        </p:nvPicPr>
        <p:blipFill rotWithShape="1">
          <a:blip r:embed="rId6">
            <a:alphaModFix/>
          </a:blip>
          <a:srcRect t="3508" b="-1"/>
          <a:stretch/>
        </p:blipFill>
        <p:spPr>
          <a:xfrm>
            <a:off x="834075" y="2998449"/>
            <a:ext cx="4774575" cy="1563350"/>
          </a:xfrm>
          <a:prstGeom prst="rect">
            <a:avLst/>
          </a:prstGeom>
          <a:noFill/>
          <a:ln w="12700" cap="flat" cmpd="sng">
            <a:noFill/>
            <a:prstDash val="solid"/>
            <a:miter lim="8000"/>
            <a:headEnd type="none" w="sm" len="sm"/>
            <a:tailEnd type="none" w="sm" len="sm"/>
          </a:ln>
        </p:spPr>
      </p:pic>
      <p:pic>
        <p:nvPicPr>
          <p:cNvPr id="191" name="Google Shape;191;gd9b268afd1_0_0"/>
          <p:cNvPicPr preferRelativeResize="0"/>
          <p:nvPr/>
        </p:nvPicPr>
        <p:blipFill>
          <a:blip r:embed="rId7">
            <a:alphaModFix/>
          </a:blip>
          <a:stretch>
            <a:fillRect/>
          </a:stretch>
        </p:blipFill>
        <p:spPr>
          <a:xfrm>
            <a:off x="5739175" y="2988925"/>
            <a:ext cx="4948075" cy="1563350"/>
          </a:xfrm>
          <a:prstGeom prst="rect">
            <a:avLst/>
          </a:prstGeom>
          <a:noFill/>
          <a:ln>
            <a:noFill/>
          </a:ln>
        </p:spPr>
      </p:pic>
      <p:pic>
        <p:nvPicPr>
          <p:cNvPr id="192" name="Google Shape;192;gd9b268afd1_0_0"/>
          <p:cNvPicPr preferRelativeResize="0"/>
          <p:nvPr/>
        </p:nvPicPr>
        <p:blipFill>
          <a:blip r:embed="rId8">
            <a:alphaModFix/>
          </a:blip>
          <a:stretch>
            <a:fillRect/>
          </a:stretch>
        </p:blipFill>
        <p:spPr>
          <a:xfrm>
            <a:off x="3569737" y="4626163"/>
            <a:ext cx="5052525" cy="1714950"/>
          </a:xfrm>
          <a:prstGeom prst="rect">
            <a:avLst/>
          </a:prstGeom>
          <a:noFill/>
          <a:ln w="12700" cap="flat" cmpd="sng">
            <a:solidFill>
              <a:srgbClr val="31538F"/>
            </a:solidFill>
            <a:prstDash val="solid"/>
            <a:miter lim="8000"/>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96"/>
        <p:cNvGrpSpPr/>
        <p:nvPr/>
      </p:nvGrpSpPr>
      <p:grpSpPr>
        <a:xfrm>
          <a:off x="0" y="0"/>
          <a:ext cx="0" cy="0"/>
          <a:chOff x="0" y="0"/>
          <a:chExt cx="0" cy="0"/>
        </a:xfrm>
      </p:grpSpPr>
      <p:sp>
        <p:nvSpPr>
          <p:cNvPr id="197" name="Google Shape;197;p14"/>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 name="Google Shape;19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solidFill>
                  <a:schemeClr val="lt1"/>
                </a:solidFill>
              </a:rPr>
              <a:t>Referências</a:t>
            </a:r>
            <a:endParaRPr>
              <a:solidFill>
                <a:schemeClr val="lt1"/>
              </a:solidFill>
            </a:endParaRPr>
          </a:p>
        </p:txBody>
      </p:sp>
      <p:sp>
        <p:nvSpPr>
          <p:cNvPr id="199" name="Google Shape;199;p14"/>
          <p:cNvSpPr txBox="1">
            <a:spLocks noGrp="1"/>
          </p:cNvSpPr>
          <p:nvPr>
            <p:ph type="body" idx="1"/>
          </p:nvPr>
        </p:nvSpPr>
        <p:spPr>
          <a:xfrm>
            <a:off x="838200" y="1447925"/>
            <a:ext cx="10515600" cy="51396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1200"/>
              </a:spcBef>
              <a:spcAft>
                <a:spcPts val="0"/>
              </a:spcAft>
              <a:buClr>
                <a:schemeClr val="dk1"/>
              </a:buClr>
              <a:buSzPts val="688"/>
              <a:buNone/>
            </a:pPr>
            <a:r>
              <a:rPr lang="pt-BR" sz="2004">
                <a:solidFill>
                  <a:schemeClr val="lt1"/>
                </a:solidFill>
                <a:latin typeface="Arial"/>
                <a:ea typeface="Arial"/>
                <a:cs typeface="Arial"/>
                <a:sym typeface="Arial"/>
              </a:rPr>
              <a:t>BITTENCOURT, Sinésio. O que é Arduíno: Tudo que você precisa saber. </a:t>
            </a:r>
            <a:r>
              <a:rPr lang="pt-BR" sz="2004" b="1">
                <a:solidFill>
                  <a:schemeClr val="lt1"/>
                </a:solidFill>
                <a:latin typeface="Arial"/>
                <a:ea typeface="Arial"/>
                <a:cs typeface="Arial"/>
                <a:sym typeface="Arial"/>
              </a:rPr>
              <a:t>HostGator.</a:t>
            </a:r>
            <a:r>
              <a:rPr lang="pt-BR" sz="2004">
                <a:solidFill>
                  <a:schemeClr val="lt1"/>
                </a:solidFill>
                <a:latin typeface="Arial"/>
                <a:ea typeface="Arial"/>
                <a:cs typeface="Arial"/>
                <a:sym typeface="Arial"/>
              </a:rPr>
              <a:t> Disponível em: &lt;https://www.hostgator.com.br/blog/o-que-e-arduino/&gt; Acesso em: 07 abr 2021.</a:t>
            </a:r>
            <a:endParaRPr sz="2004">
              <a:solidFill>
                <a:schemeClr val="lt1"/>
              </a:solidFill>
              <a:latin typeface="Arial"/>
              <a:ea typeface="Arial"/>
              <a:cs typeface="Arial"/>
              <a:sym typeface="Arial"/>
            </a:endParaRPr>
          </a:p>
          <a:p>
            <a:pPr marL="0" lvl="0" indent="0" algn="l" rtl="0">
              <a:lnSpc>
                <a:spcPct val="105000"/>
              </a:lnSpc>
              <a:spcBef>
                <a:spcPts val="1200"/>
              </a:spcBef>
              <a:spcAft>
                <a:spcPts val="0"/>
              </a:spcAft>
              <a:buClr>
                <a:schemeClr val="dk1"/>
              </a:buClr>
              <a:buSzPts val="688"/>
              <a:buNone/>
            </a:pPr>
            <a:r>
              <a:rPr lang="pt-BR" sz="2004">
                <a:solidFill>
                  <a:schemeClr val="lt1"/>
                </a:solidFill>
                <a:latin typeface="Arial"/>
                <a:ea typeface="Arial"/>
                <a:cs typeface="Arial"/>
                <a:sym typeface="Arial"/>
              </a:rPr>
              <a:t> ASHTON, Kevin – entrevista exclusiva com o criador do termo “Internet das Coisas”. </a:t>
            </a:r>
            <a:r>
              <a:rPr lang="pt-BR" sz="2004" b="1">
                <a:solidFill>
                  <a:schemeClr val="lt1"/>
                </a:solidFill>
                <a:latin typeface="Arial"/>
                <a:ea typeface="Arial"/>
                <a:cs typeface="Arial"/>
                <a:sym typeface="Arial"/>
              </a:rPr>
              <a:t>FINEP. </a:t>
            </a:r>
            <a:r>
              <a:rPr lang="pt-BR" sz="2004">
                <a:solidFill>
                  <a:schemeClr val="lt1"/>
                </a:solidFill>
                <a:latin typeface="Arial"/>
                <a:ea typeface="Arial"/>
                <a:cs typeface="Arial"/>
                <a:sym typeface="Arial"/>
              </a:rPr>
              <a:t>Disponível em: &lt;http://finep.gov.br/noticias/todas-noticias/4446-kevin-ashton-entrevista-exclusiva-com-o-criador-do-termo-internet-das-coisas&gt;. Acesso em: 07 abr 2021.</a:t>
            </a:r>
            <a:endParaRPr sz="2004">
              <a:solidFill>
                <a:schemeClr val="lt1"/>
              </a:solidFill>
              <a:latin typeface="Arial"/>
              <a:ea typeface="Arial"/>
              <a:cs typeface="Arial"/>
              <a:sym typeface="Arial"/>
            </a:endParaRPr>
          </a:p>
          <a:p>
            <a:pPr marL="0" lvl="0" indent="0" algn="l" rtl="0">
              <a:lnSpc>
                <a:spcPct val="105000"/>
              </a:lnSpc>
              <a:spcBef>
                <a:spcPts val="1200"/>
              </a:spcBef>
              <a:spcAft>
                <a:spcPts val="0"/>
              </a:spcAft>
              <a:buClr>
                <a:schemeClr val="dk1"/>
              </a:buClr>
              <a:buSzPts val="688"/>
              <a:buNone/>
            </a:pPr>
            <a:r>
              <a:rPr lang="pt-BR" sz="2004">
                <a:solidFill>
                  <a:schemeClr val="lt1"/>
                </a:solidFill>
                <a:latin typeface="Arial"/>
                <a:ea typeface="Arial"/>
                <a:cs typeface="Arial"/>
                <a:sym typeface="Arial"/>
              </a:rPr>
              <a:t>SHIREHJINI, Ali , et al. An RFID-Based Position and Orientation Measurement System for Mobile Objects in Intelligent Environments. IEEE , 2012</a:t>
            </a:r>
            <a:endParaRPr sz="2004">
              <a:solidFill>
                <a:schemeClr val="lt1"/>
              </a:solidFill>
              <a:latin typeface="Arial"/>
              <a:ea typeface="Arial"/>
              <a:cs typeface="Arial"/>
              <a:sym typeface="Arial"/>
            </a:endParaRPr>
          </a:p>
          <a:p>
            <a:pPr marL="0" lvl="0" indent="0" algn="l" rtl="0">
              <a:lnSpc>
                <a:spcPct val="105000"/>
              </a:lnSpc>
              <a:spcBef>
                <a:spcPts val="1200"/>
              </a:spcBef>
              <a:spcAft>
                <a:spcPts val="0"/>
              </a:spcAft>
              <a:buClr>
                <a:schemeClr val="dk1"/>
              </a:buClr>
              <a:buSzPts val="688"/>
              <a:buNone/>
            </a:pPr>
            <a:r>
              <a:rPr lang="pt-BR" sz="2004">
                <a:solidFill>
                  <a:schemeClr val="lt1"/>
                </a:solidFill>
                <a:latin typeface="Arial"/>
                <a:ea typeface="Arial"/>
                <a:cs typeface="Arial"/>
                <a:sym typeface="Arial"/>
              </a:rPr>
              <a:t>DVSUM, Blog. Top 50 Problems Caused By Poor Data Quality. Publicado em: 16/05/2019. Disponivel em: </a:t>
            </a:r>
            <a:r>
              <a:rPr lang="pt-BR" sz="2004" u="sng">
                <a:solidFill>
                  <a:schemeClr val="lt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https://www.dvsum.com/blog/top-50-problems-caused-by-poor-data-quality/</a:t>
            </a:r>
            <a:r>
              <a:rPr lang="pt-BR" sz="2004">
                <a:solidFill>
                  <a:schemeClr val="lt1"/>
                </a:solidFill>
                <a:latin typeface="Arial"/>
                <a:ea typeface="Arial"/>
                <a:cs typeface="Arial"/>
                <a:sym typeface="Arial"/>
              </a:rPr>
              <a:t> . Acesso em: 10/05/2021</a:t>
            </a:r>
            <a:endParaRPr sz="2004">
              <a:solidFill>
                <a:schemeClr val="lt1"/>
              </a:solidFill>
              <a:latin typeface="Arial"/>
              <a:ea typeface="Arial"/>
              <a:cs typeface="Arial"/>
              <a:sym typeface="Arial"/>
            </a:endParaRPr>
          </a:p>
          <a:p>
            <a:pPr marL="0" lvl="0" indent="0" algn="l" rtl="0">
              <a:lnSpc>
                <a:spcPct val="105000"/>
              </a:lnSpc>
              <a:spcBef>
                <a:spcPts val="1200"/>
              </a:spcBef>
              <a:spcAft>
                <a:spcPts val="1200"/>
              </a:spcAft>
              <a:buClr>
                <a:schemeClr val="dk1"/>
              </a:buClr>
              <a:buSzPts val="688"/>
              <a:buNone/>
            </a:pPr>
            <a:endParaRPr sz="135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2" name="Google Shape;92;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pic>
        <p:nvPicPr>
          <p:cNvPr id="93" name="Google Shape;93;p2"/>
          <p:cNvPicPr preferRelativeResize="0"/>
          <p:nvPr/>
        </p:nvPicPr>
        <p:blipFill rotWithShape="1">
          <a:blip r:embed="rId3">
            <a:alphaModFix/>
          </a:blip>
          <a:srcRect/>
          <a:stretch/>
        </p:blipFill>
        <p:spPr>
          <a:xfrm>
            <a:off x="4490813" y="1909550"/>
            <a:ext cx="3210373" cy="30388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36536 -0.26667 " pathEditMode="relative" rAng="0" ptsTypes="AA">
                                      <p:cBhvr>
                                        <p:cTn id="6" dur="2000" fill="hold"/>
                                        <p:tgtEl>
                                          <p:spTgt spid="93"/>
                                        </p:tgtEl>
                                        <p:attrNameLst>
                                          <p:attrName>ppt_x</p:attrName>
                                          <p:attrName>ppt_y</p:attrName>
                                        </p:attrNameLst>
                                      </p:cBhvr>
                                      <p:rCtr x="18268" y="-1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8800"/>
              <a:buFont typeface="Trebuchet MS"/>
              <a:buNone/>
            </a:pPr>
            <a:r>
              <a:rPr lang="pt-BR" sz="8800" b="1">
                <a:solidFill>
                  <a:schemeClr val="lt1"/>
                </a:solidFill>
                <a:latin typeface="Trebuchet MS"/>
                <a:ea typeface="Trebuchet MS"/>
                <a:cs typeface="Trebuchet MS"/>
                <a:sym typeface="Trebuchet MS"/>
              </a:rPr>
              <a:t>Smart Moving</a:t>
            </a:r>
            <a:endParaRPr sz="8800" b="1">
              <a:solidFill>
                <a:schemeClr val="lt1"/>
              </a:solidFill>
              <a:latin typeface="Trebuchet MS"/>
              <a:ea typeface="Trebuchet MS"/>
              <a:cs typeface="Trebuchet MS"/>
              <a:sym typeface="Trebuchet MS"/>
            </a:endParaRPr>
          </a:p>
        </p:txBody>
      </p:sp>
      <p:sp>
        <p:nvSpPr>
          <p:cNvPr id="106" name="Google Shape;106;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4000"/>
              <a:buNone/>
            </a:pPr>
            <a:r>
              <a:rPr lang="pt-BR" sz="4000" b="1">
                <a:solidFill>
                  <a:schemeClr val="lt1"/>
                </a:solidFill>
              </a:rPr>
              <a:t>Coleta de dados para auxílio de tomadas de decisão, usando RFID</a:t>
            </a:r>
            <a:endParaRPr/>
          </a:p>
        </p:txBody>
      </p:sp>
      <p:grpSp>
        <p:nvGrpSpPr>
          <p:cNvPr id="107" name="Google Shape;107;p4"/>
          <p:cNvGrpSpPr/>
          <p:nvPr/>
        </p:nvGrpSpPr>
        <p:grpSpPr>
          <a:xfrm>
            <a:off x="10073153" y="80750"/>
            <a:ext cx="2118846" cy="2098921"/>
            <a:chOff x="1091526" y="0"/>
            <a:chExt cx="2118846" cy="2098921"/>
          </a:xfrm>
        </p:grpSpPr>
        <p:sp>
          <p:nvSpPr>
            <p:cNvPr id="108" name="Google Shape;108;p4"/>
            <p:cNvSpPr/>
            <p:nvPr/>
          </p:nvSpPr>
          <p:spPr>
            <a:xfrm>
              <a:off x="1605186" y="0"/>
              <a:ext cx="1605186" cy="1605186"/>
            </a:xfrm>
            <a:prstGeom prst="ellipse">
              <a:avLst/>
            </a:prstGeom>
            <a:blipFill rotWithShape="1">
              <a:blip r:embed="rId3">
                <a:alphaModFix/>
              </a:blip>
              <a:stretch>
                <a:fillRect l="-2999" r="-2999"/>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091526" y="1569210"/>
              <a:ext cx="1027319" cy="52971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txBox="1"/>
            <p:nvPr/>
          </p:nvSpPr>
          <p:spPr>
            <a:xfrm>
              <a:off x="1091526" y="1569210"/>
              <a:ext cx="1027319" cy="529711"/>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chemeClr val="dk1"/>
                </a:buClr>
                <a:buSzPts val="2900"/>
                <a:buFont typeface="Calibri"/>
                <a:buNone/>
              </a:pPr>
              <a:endParaRPr sz="29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2500">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14"/>
        <p:cNvGrpSpPr/>
        <p:nvPr/>
      </p:nvGrpSpPr>
      <p:grpSpPr>
        <a:xfrm>
          <a:off x="0" y="0"/>
          <a:ext cx="0" cy="0"/>
          <a:chOff x="0" y="0"/>
          <a:chExt cx="0" cy="0"/>
        </a:xfrm>
      </p:grpSpPr>
      <p:sp>
        <p:nvSpPr>
          <p:cNvPr id="115" name="Google Shape;115;gd911934e21_0_0"/>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gd911934e21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b="1">
                <a:solidFill>
                  <a:schemeClr val="lt1"/>
                </a:solidFill>
              </a:rPr>
              <a:t>Introdução</a:t>
            </a:r>
            <a:endParaRPr b="1">
              <a:solidFill>
                <a:schemeClr val="lt1"/>
              </a:solidFill>
            </a:endParaRPr>
          </a:p>
        </p:txBody>
      </p:sp>
      <p:sp>
        <p:nvSpPr>
          <p:cNvPr id="117" name="Google Shape;117;gd911934e21_0_0"/>
          <p:cNvSpPr txBox="1">
            <a:spLocks noGrp="1"/>
          </p:cNvSpPr>
          <p:nvPr>
            <p:ph type="body" idx="1"/>
          </p:nvPr>
        </p:nvSpPr>
        <p:spPr>
          <a:xfrm>
            <a:off x="838200" y="1825625"/>
            <a:ext cx="5920200" cy="4351200"/>
          </a:xfrm>
          <a:prstGeom prst="rect">
            <a:avLst/>
          </a:prstGeom>
          <a:noFill/>
          <a:ln>
            <a:noFill/>
          </a:ln>
        </p:spPr>
        <p:txBody>
          <a:bodyPr spcFirstLastPara="1" wrap="square" lIns="91425" tIns="45700" rIns="91425" bIns="45700" anchor="t" anchorCtr="0">
            <a:normAutofit/>
          </a:bodyPr>
          <a:lstStyle/>
          <a:p>
            <a:pPr marL="457200" lvl="0" indent="-419100" algn="l" rtl="0">
              <a:lnSpc>
                <a:spcPct val="90000"/>
              </a:lnSpc>
              <a:spcBef>
                <a:spcPts val="0"/>
              </a:spcBef>
              <a:spcAft>
                <a:spcPts val="0"/>
              </a:spcAft>
              <a:buClr>
                <a:schemeClr val="lt1"/>
              </a:buClr>
              <a:buSzPts val="3000"/>
              <a:buChar char="•"/>
            </a:pPr>
            <a:r>
              <a:rPr lang="pt-BR" sz="3000" b="1">
                <a:solidFill>
                  <a:schemeClr val="lt1"/>
                </a:solidFill>
              </a:rPr>
              <a:t>O que é o Smart Moving?</a:t>
            </a:r>
            <a:br>
              <a:rPr lang="pt-BR" sz="3000" b="1">
                <a:solidFill>
                  <a:schemeClr val="lt1"/>
                </a:solidFill>
              </a:rPr>
            </a:br>
            <a:endParaRPr sz="3000" b="1">
              <a:solidFill>
                <a:schemeClr val="lt1"/>
              </a:solidFill>
            </a:endParaRPr>
          </a:p>
          <a:p>
            <a:pPr marL="457200" lvl="0" indent="-419100" algn="l" rtl="0">
              <a:spcBef>
                <a:spcPts val="0"/>
              </a:spcBef>
              <a:spcAft>
                <a:spcPts val="0"/>
              </a:spcAft>
              <a:buClr>
                <a:schemeClr val="lt1"/>
              </a:buClr>
              <a:buSzPts val="3000"/>
              <a:buChar char="•"/>
            </a:pPr>
            <a:r>
              <a:rPr lang="pt-BR" sz="3000" b="1">
                <a:solidFill>
                  <a:schemeClr val="lt1"/>
                </a:solidFill>
              </a:rPr>
              <a:t>O que usaremos?</a:t>
            </a:r>
            <a:endParaRPr sz="3000" b="1">
              <a:solidFill>
                <a:schemeClr val="lt1"/>
              </a:solidFill>
            </a:endParaRPr>
          </a:p>
          <a:p>
            <a:pPr marL="457200" lvl="0" indent="0" algn="l" rtl="0">
              <a:lnSpc>
                <a:spcPct val="90000"/>
              </a:lnSpc>
              <a:spcBef>
                <a:spcPts val="0"/>
              </a:spcBef>
              <a:spcAft>
                <a:spcPts val="0"/>
              </a:spcAft>
              <a:buNone/>
            </a:pPr>
            <a:endParaRPr sz="3000" b="1">
              <a:solidFill>
                <a:schemeClr val="lt1"/>
              </a:solidFill>
            </a:endParaRPr>
          </a:p>
          <a:p>
            <a:pPr marL="457200" lvl="0" indent="-419100" algn="l" rtl="0">
              <a:lnSpc>
                <a:spcPct val="90000"/>
              </a:lnSpc>
              <a:spcBef>
                <a:spcPts val="0"/>
              </a:spcBef>
              <a:spcAft>
                <a:spcPts val="0"/>
              </a:spcAft>
              <a:buClr>
                <a:schemeClr val="lt1"/>
              </a:buClr>
              <a:buSzPts val="3000"/>
              <a:buChar char="•"/>
            </a:pPr>
            <a:r>
              <a:rPr lang="pt-BR" sz="3000" b="1">
                <a:solidFill>
                  <a:schemeClr val="lt1"/>
                </a:solidFill>
              </a:rPr>
              <a:t>Por que escolhemos esse tema?</a:t>
            </a:r>
            <a:br>
              <a:rPr lang="pt-BR" sz="3000" b="1">
                <a:solidFill>
                  <a:schemeClr val="lt1"/>
                </a:solidFill>
              </a:rPr>
            </a:br>
            <a:endParaRPr sz="3000" b="1">
              <a:solidFill>
                <a:schemeClr val="lt1"/>
              </a:solidFill>
            </a:endParaRPr>
          </a:p>
          <a:p>
            <a:pPr marL="0" lvl="0" indent="0" algn="l" rtl="0">
              <a:lnSpc>
                <a:spcPct val="90000"/>
              </a:lnSpc>
              <a:spcBef>
                <a:spcPts val="0"/>
              </a:spcBef>
              <a:spcAft>
                <a:spcPts val="0"/>
              </a:spcAft>
              <a:buNone/>
            </a:pPr>
            <a:endParaRPr sz="3000" b="1">
              <a:solidFill>
                <a:schemeClr val="lt1"/>
              </a:solidFill>
            </a:endParaRPr>
          </a:p>
          <a:p>
            <a:pPr marL="0" lvl="0" indent="0" algn="l" rtl="0">
              <a:lnSpc>
                <a:spcPct val="90000"/>
              </a:lnSpc>
              <a:spcBef>
                <a:spcPts val="0"/>
              </a:spcBef>
              <a:spcAft>
                <a:spcPts val="0"/>
              </a:spcAft>
              <a:buNone/>
            </a:pPr>
            <a:endParaRPr sz="3000" b="1">
              <a:solidFill>
                <a:schemeClr val="lt1"/>
              </a:solidFill>
            </a:endParaRPr>
          </a:p>
        </p:txBody>
      </p:sp>
      <p:pic>
        <p:nvPicPr>
          <p:cNvPr id="118" name="Google Shape;118;gd911934e21_0_0"/>
          <p:cNvPicPr preferRelativeResize="0"/>
          <p:nvPr/>
        </p:nvPicPr>
        <p:blipFill rotWithShape="1">
          <a:blip r:embed="rId4">
            <a:alphaModFix/>
          </a:blip>
          <a:srcRect/>
          <a:stretch/>
        </p:blipFill>
        <p:spPr>
          <a:xfrm>
            <a:off x="7027800" y="1825625"/>
            <a:ext cx="4596694" cy="4351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22"/>
        <p:cNvGrpSpPr/>
        <p:nvPr/>
      </p:nvGrpSpPr>
      <p:grpSpPr>
        <a:xfrm>
          <a:off x="0" y="0"/>
          <a:ext cx="0" cy="0"/>
          <a:chOff x="0" y="0"/>
          <a:chExt cx="0" cy="0"/>
        </a:xfrm>
      </p:grpSpPr>
      <p:sp>
        <p:nvSpPr>
          <p:cNvPr id="123" name="Google Shape;123;p6"/>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solidFill>
                  <a:schemeClr val="lt1"/>
                </a:solidFill>
              </a:rPr>
              <a:t>Problema</a:t>
            </a:r>
            <a:endParaRPr>
              <a:solidFill>
                <a:schemeClr val="lt1"/>
              </a:solidFill>
            </a:endParaRPr>
          </a:p>
        </p:txBody>
      </p:sp>
      <p:sp>
        <p:nvSpPr>
          <p:cNvPr id="125" name="Google Shape;125;p6"/>
          <p:cNvSpPr txBox="1">
            <a:spLocks noGrp="1"/>
          </p:cNvSpPr>
          <p:nvPr>
            <p:ph type="body" idx="1"/>
          </p:nvPr>
        </p:nvSpPr>
        <p:spPr>
          <a:xfrm>
            <a:off x="838200" y="1825625"/>
            <a:ext cx="5151000" cy="4351500"/>
          </a:xfrm>
          <a:prstGeom prst="rect">
            <a:avLst/>
          </a:prstGeom>
          <a:noFill/>
          <a:ln>
            <a:noFill/>
          </a:ln>
        </p:spPr>
        <p:txBody>
          <a:bodyPr spcFirstLastPara="1" wrap="square" lIns="91425" tIns="45700" rIns="91425" bIns="45700" anchor="t" anchorCtr="0">
            <a:normAutofit/>
          </a:bodyPr>
          <a:lstStyle/>
          <a:p>
            <a:pPr marL="457200" lvl="0" indent="-419100" algn="l" rtl="0">
              <a:lnSpc>
                <a:spcPct val="90000"/>
              </a:lnSpc>
              <a:spcBef>
                <a:spcPts val="0"/>
              </a:spcBef>
              <a:spcAft>
                <a:spcPts val="0"/>
              </a:spcAft>
              <a:buClr>
                <a:schemeClr val="lt1"/>
              </a:buClr>
              <a:buSzPts val="3000"/>
              <a:buChar char="•"/>
            </a:pPr>
            <a:r>
              <a:rPr lang="pt-BR" sz="3000" dirty="0">
                <a:solidFill>
                  <a:schemeClr val="lt1"/>
                </a:solidFill>
              </a:rPr>
              <a:t>Custo de soluções para coleta de informações; </a:t>
            </a:r>
          </a:p>
          <a:p>
            <a:pPr marL="457200" lvl="0" indent="-419100" algn="l" rtl="0">
              <a:lnSpc>
                <a:spcPct val="90000"/>
              </a:lnSpc>
              <a:spcBef>
                <a:spcPts val="0"/>
              </a:spcBef>
              <a:spcAft>
                <a:spcPts val="0"/>
              </a:spcAft>
              <a:buClr>
                <a:schemeClr val="lt1"/>
              </a:buClr>
              <a:buSzPts val="3000"/>
              <a:buChar char="•"/>
            </a:pPr>
            <a:endParaRPr sz="3000" dirty="0">
              <a:solidFill>
                <a:schemeClr val="lt1"/>
              </a:solidFill>
            </a:endParaRPr>
          </a:p>
          <a:p>
            <a:pPr marL="457200" lvl="0" indent="-419100" algn="l" rtl="0">
              <a:spcBef>
                <a:spcPts val="0"/>
              </a:spcBef>
              <a:spcAft>
                <a:spcPts val="0"/>
              </a:spcAft>
              <a:buClr>
                <a:schemeClr val="lt1"/>
              </a:buClr>
              <a:buSzPts val="3000"/>
              <a:buChar char="•"/>
            </a:pPr>
            <a:r>
              <a:rPr lang="pt-BR" sz="3000" dirty="0">
                <a:solidFill>
                  <a:schemeClr val="lt1"/>
                </a:solidFill>
              </a:rPr>
              <a:t>Escassez de dados;</a:t>
            </a:r>
          </a:p>
          <a:p>
            <a:pPr marL="457200" lvl="0" indent="-419100" algn="l" rtl="0">
              <a:spcBef>
                <a:spcPts val="0"/>
              </a:spcBef>
              <a:spcAft>
                <a:spcPts val="0"/>
              </a:spcAft>
              <a:buClr>
                <a:schemeClr val="lt1"/>
              </a:buClr>
              <a:buSzPts val="3000"/>
              <a:buChar char="•"/>
            </a:pPr>
            <a:endParaRPr lang="pt-BR" sz="3000" dirty="0">
              <a:solidFill>
                <a:schemeClr val="lt1"/>
              </a:solidFill>
            </a:endParaRPr>
          </a:p>
          <a:p>
            <a:pPr marL="457200" lvl="0" indent="-419100" algn="l" rtl="0">
              <a:spcBef>
                <a:spcPts val="0"/>
              </a:spcBef>
              <a:spcAft>
                <a:spcPts val="0"/>
              </a:spcAft>
              <a:buClr>
                <a:schemeClr val="lt1"/>
              </a:buClr>
              <a:buSzPts val="3000"/>
              <a:buChar char="•"/>
            </a:pPr>
            <a:r>
              <a:rPr lang="pt-BR" sz="3000" dirty="0">
                <a:solidFill>
                  <a:schemeClr val="lt1"/>
                </a:solidFill>
              </a:rPr>
              <a:t>Maior tempo para resolução de problemas.</a:t>
            </a:r>
            <a:endParaRPr sz="3000" dirty="0">
              <a:solidFill>
                <a:schemeClr val="lt1"/>
              </a:solidFill>
            </a:endParaRPr>
          </a:p>
        </p:txBody>
      </p:sp>
      <p:pic>
        <p:nvPicPr>
          <p:cNvPr id="126" name="Google Shape;126;p6"/>
          <p:cNvPicPr preferRelativeResize="0"/>
          <p:nvPr/>
        </p:nvPicPr>
        <p:blipFill>
          <a:blip r:embed="rId4">
            <a:alphaModFix/>
          </a:blip>
          <a:stretch>
            <a:fillRect/>
          </a:stretch>
        </p:blipFill>
        <p:spPr>
          <a:xfrm>
            <a:off x="14219551" y="654050"/>
            <a:ext cx="5801999" cy="4351500"/>
          </a:xfrm>
          <a:prstGeom prst="rect">
            <a:avLst/>
          </a:prstGeom>
          <a:noFill/>
          <a:ln w="12700" cap="flat" cmpd="sng">
            <a:solidFill>
              <a:srgbClr val="31538F"/>
            </a:solidFill>
            <a:prstDash val="solid"/>
            <a:miter lim="8000"/>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30"/>
        <p:cNvGrpSpPr/>
        <p:nvPr/>
      </p:nvGrpSpPr>
      <p:grpSpPr>
        <a:xfrm>
          <a:off x="0" y="0"/>
          <a:ext cx="0" cy="0"/>
          <a:chOff x="0" y="0"/>
          <a:chExt cx="0" cy="0"/>
        </a:xfrm>
      </p:grpSpPr>
      <p:sp>
        <p:nvSpPr>
          <p:cNvPr id="131" name="Google Shape;131;p7"/>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b="1">
                <a:solidFill>
                  <a:schemeClr val="lt1"/>
                </a:solidFill>
              </a:rPr>
              <a:t>Referencial teórico</a:t>
            </a:r>
            <a:endParaRPr b="1">
              <a:solidFill>
                <a:schemeClr val="lt1"/>
              </a:solidFill>
            </a:endParaRPr>
          </a:p>
        </p:txBody>
      </p:sp>
      <p:sp>
        <p:nvSpPr>
          <p:cNvPr id="133" name="Google Shape;13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41300" algn="l" rtl="0">
              <a:lnSpc>
                <a:spcPct val="90000"/>
              </a:lnSpc>
              <a:spcBef>
                <a:spcPts val="1000"/>
              </a:spcBef>
              <a:spcAft>
                <a:spcPts val="0"/>
              </a:spcAft>
              <a:buClr>
                <a:schemeClr val="lt1"/>
              </a:buClr>
              <a:buSzPts val="3000"/>
              <a:buChar char="•"/>
            </a:pPr>
            <a:r>
              <a:rPr lang="pt-BR" sz="3000" dirty="0">
                <a:solidFill>
                  <a:schemeClr val="lt1"/>
                </a:solidFill>
              </a:rPr>
              <a:t>Internet of Things (</a:t>
            </a:r>
            <a:r>
              <a:rPr lang="pt-BR" sz="3000" dirty="0" err="1">
                <a:solidFill>
                  <a:schemeClr val="lt1"/>
                </a:solidFill>
              </a:rPr>
              <a:t>IoT</a:t>
            </a:r>
            <a:r>
              <a:rPr lang="pt-BR" sz="3000" dirty="0">
                <a:solidFill>
                  <a:schemeClr val="lt1"/>
                </a:solidFill>
              </a:rPr>
              <a:t>) - </a:t>
            </a:r>
            <a:r>
              <a:rPr lang="pt-BR" sz="3000" dirty="0">
                <a:solidFill>
                  <a:schemeClr val="lt1"/>
                </a:solidFill>
                <a:latin typeface="Arial"/>
                <a:ea typeface="Arial"/>
                <a:cs typeface="Arial"/>
                <a:sym typeface="Arial"/>
              </a:rPr>
              <a:t>Ashton (2015)</a:t>
            </a:r>
            <a:r>
              <a:rPr lang="pt-BR" sz="3000" dirty="0">
                <a:solidFill>
                  <a:schemeClr val="lt1"/>
                </a:solidFill>
              </a:rPr>
              <a:t> ;</a:t>
            </a:r>
            <a:endParaRPr sz="3000" dirty="0">
              <a:solidFill>
                <a:schemeClr val="lt1"/>
              </a:solidFill>
            </a:endParaRPr>
          </a:p>
          <a:p>
            <a:pPr marL="228600" lvl="0" indent="0" algn="l" rtl="0">
              <a:lnSpc>
                <a:spcPct val="90000"/>
              </a:lnSpc>
              <a:spcBef>
                <a:spcPts val="1000"/>
              </a:spcBef>
              <a:spcAft>
                <a:spcPts val="0"/>
              </a:spcAft>
              <a:buNone/>
            </a:pPr>
            <a:endParaRPr sz="3000" dirty="0">
              <a:solidFill>
                <a:schemeClr val="lt1"/>
              </a:solidFill>
            </a:endParaRPr>
          </a:p>
          <a:p>
            <a:pPr marL="228600" lvl="0" indent="-177800" algn="l" rtl="0">
              <a:lnSpc>
                <a:spcPct val="90000"/>
              </a:lnSpc>
              <a:spcBef>
                <a:spcPts val="1000"/>
              </a:spcBef>
              <a:spcAft>
                <a:spcPts val="0"/>
              </a:spcAft>
              <a:buClr>
                <a:schemeClr val="lt1"/>
              </a:buClr>
              <a:buSzPts val="2000"/>
              <a:buChar char="•"/>
            </a:pPr>
            <a:r>
              <a:rPr lang="pt-BR" sz="3000" dirty="0">
                <a:solidFill>
                  <a:schemeClr val="lt1"/>
                </a:solidFill>
              </a:rPr>
              <a:t>Microcontrolador:  Arduino - Bittencourt (2017);</a:t>
            </a:r>
            <a:endParaRPr sz="3000" dirty="0">
              <a:solidFill>
                <a:schemeClr val="lt1"/>
              </a:solidFill>
            </a:endParaRPr>
          </a:p>
          <a:p>
            <a:pPr marL="228600" lvl="0" indent="0" algn="l" rtl="0">
              <a:lnSpc>
                <a:spcPct val="90000"/>
              </a:lnSpc>
              <a:spcBef>
                <a:spcPts val="1000"/>
              </a:spcBef>
              <a:spcAft>
                <a:spcPts val="0"/>
              </a:spcAft>
              <a:buNone/>
            </a:pPr>
            <a:endParaRPr sz="3000" dirty="0">
              <a:solidFill>
                <a:schemeClr val="lt1"/>
              </a:solidFill>
            </a:endParaRPr>
          </a:p>
          <a:p>
            <a:pPr marL="228600" lvl="0" indent="-177800" algn="l" rtl="0">
              <a:lnSpc>
                <a:spcPct val="90000"/>
              </a:lnSpc>
              <a:spcBef>
                <a:spcPts val="1000"/>
              </a:spcBef>
              <a:spcAft>
                <a:spcPts val="0"/>
              </a:spcAft>
              <a:buClr>
                <a:schemeClr val="lt1"/>
              </a:buClr>
              <a:buSzPts val="2000"/>
              <a:buChar char="•"/>
            </a:pPr>
            <a:r>
              <a:rPr lang="pt-BR" sz="3000" dirty="0">
                <a:solidFill>
                  <a:schemeClr val="lt1"/>
                </a:solidFill>
              </a:rPr>
              <a:t>Radio Frequency Identification (RFID) - </a:t>
            </a:r>
            <a:r>
              <a:rPr lang="pt-BR" sz="3000" dirty="0" err="1">
                <a:solidFill>
                  <a:schemeClr val="lt1"/>
                </a:solidFill>
              </a:rPr>
              <a:t>Santini</a:t>
            </a:r>
            <a:r>
              <a:rPr lang="pt-BR" sz="3000" dirty="0">
                <a:solidFill>
                  <a:schemeClr val="lt1"/>
                </a:solidFill>
              </a:rPr>
              <a:t> (2008)</a:t>
            </a:r>
            <a:endParaRPr sz="3000" dirty="0">
              <a:solidFill>
                <a:schemeClr val="lt1"/>
              </a:solidFill>
            </a:endParaRPr>
          </a:p>
          <a:p>
            <a:pPr marL="228600" lvl="0" indent="-50800" algn="l" rtl="0">
              <a:lnSpc>
                <a:spcPct val="90000"/>
              </a:lnSpc>
              <a:spcBef>
                <a:spcPts val="1000"/>
              </a:spcBef>
              <a:spcAft>
                <a:spcPts val="0"/>
              </a:spcAft>
              <a:buClr>
                <a:schemeClr val="dk1"/>
              </a:buClr>
              <a:buSzPts val="2800"/>
              <a:buNone/>
            </a:pPr>
            <a:endParaRPr sz="3000"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37"/>
        <p:cNvGrpSpPr/>
        <p:nvPr/>
      </p:nvGrpSpPr>
      <p:grpSpPr>
        <a:xfrm>
          <a:off x="0" y="0"/>
          <a:ext cx="0" cy="0"/>
          <a:chOff x="0" y="0"/>
          <a:chExt cx="0" cy="0"/>
        </a:xfrm>
      </p:grpSpPr>
      <p:sp>
        <p:nvSpPr>
          <p:cNvPr id="138" name="Google Shape;138;p8"/>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b="1">
                <a:solidFill>
                  <a:schemeClr val="lt1"/>
                </a:solidFill>
              </a:rPr>
              <a:t>Referencial teórico</a:t>
            </a:r>
            <a:endParaRPr b="1">
              <a:solidFill>
                <a:schemeClr val="lt1"/>
              </a:solidFill>
            </a:endParaRPr>
          </a:p>
        </p:txBody>
      </p:sp>
      <p:sp>
        <p:nvSpPr>
          <p:cNvPr id="140" name="Google Shape;140;p8"/>
          <p:cNvSpPr txBox="1">
            <a:spLocks noGrp="1"/>
          </p:cNvSpPr>
          <p:nvPr>
            <p:ph type="body" idx="1"/>
          </p:nvPr>
        </p:nvSpPr>
        <p:spPr>
          <a:xfrm>
            <a:off x="838200" y="1863250"/>
            <a:ext cx="10515600" cy="4351200"/>
          </a:xfrm>
          <a:prstGeom prst="rect">
            <a:avLst/>
          </a:prstGeom>
          <a:noFill/>
          <a:ln>
            <a:noFill/>
          </a:ln>
        </p:spPr>
        <p:txBody>
          <a:bodyPr spcFirstLastPara="1" wrap="square" lIns="91425" tIns="45700" rIns="91425" bIns="45700" anchor="t" anchorCtr="0">
            <a:normAutofit/>
          </a:bodyPr>
          <a:lstStyle/>
          <a:p>
            <a:pPr marL="177800" lvl="0" indent="0" algn="l" rtl="0">
              <a:lnSpc>
                <a:spcPct val="90000"/>
              </a:lnSpc>
              <a:spcBef>
                <a:spcPts val="1000"/>
              </a:spcBef>
              <a:spcAft>
                <a:spcPts val="0"/>
              </a:spcAft>
              <a:buClr>
                <a:schemeClr val="dk1"/>
              </a:buClr>
              <a:buSzPts val="2800"/>
              <a:buNone/>
            </a:pPr>
            <a:r>
              <a:rPr lang="pt-BR" sz="3000">
                <a:solidFill>
                  <a:schemeClr val="lt1"/>
                </a:solidFill>
              </a:rPr>
              <a:t>Abordagem próxima à coleta de dados de posição com RFID (indoor): </a:t>
            </a:r>
            <a:endParaRPr sz="3000">
              <a:solidFill>
                <a:schemeClr val="lt1"/>
              </a:solidFill>
            </a:endParaRPr>
          </a:p>
          <a:p>
            <a:pPr marL="457200" lvl="0" indent="-355600" algn="l" rtl="0">
              <a:lnSpc>
                <a:spcPct val="90000"/>
              </a:lnSpc>
              <a:spcBef>
                <a:spcPts val="1000"/>
              </a:spcBef>
              <a:spcAft>
                <a:spcPts val="0"/>
              </a:spcAft>
              <a:buClr>
                <a:schemeClr val="lt1"/>
              </a:buClr>
              <a:buSzPts val="2000"/>
              <a:buChar char="•"/>
            </a:pPr>
            <a:r>
              <a:rPr lang="pt-BR" sz="3000">
                <a:solidFill>
                  <a:schemeClr val="lt1"/>
                </a:solidFill>
              </a:rPr>
              <a:t>BEACON - (Shirehjini, 2012);</a:t>
            </a:r>
            <a:endParaRPr sz="3000">
              <a:solidFill>
                <a:schemeClr val="lt1"/>
              </a:solidFill>
            </a:endParaRPr>
          </a:p>
          <a:p>
            <a:pPr marL="457200" lvl="0" indent="-355600" algn="l" rtl="0">
              <a:lnSpc>
                <a:spcPct val="90000"/>
              </a:lnSpc>
              <a:spcBef>
                <a:spcPts val="0"/>
              </a:spcBef>
              <a:spcAft>
                <a:spcPts val="0"/>
              </a:spcAft>
              <a:buClr>
                <a:schemeClr val="lt1"/>
              </a:buClr>
              <a:buSzPts val="2000"/>
              <a:buChar char="•"/>
            </a:pPr>
            <a:r>
              <a:rPr lang="pt-BR" sz="3000">
                <a:solidFill>
                  <a:schemeClr val="lt1"/>
                </a:solidFill>
              </a:rPr>
              <a:t>Câmera - (Shirehjini, 2012).</a:t>
            </a:r>
            <a:endParaRPr sz="3000">
              <a:solidFill>
                <a:schemeClr val="lt1"/>
              </a:solidFill>
            </a:endParaRPr>
          </a:p>
          <a:p>
            <a:pPr marL="0" lvl="0" indent="0" algn="l" rtl="0">
              <a:lnSpc>
                <a:spcPct val="90000"/>
              </a:lnSpc>
              <a:spcBef>
                <a:spcPts val="1000"/>
              </a:spcBef>
              <a:spcAft>
                <a:spcPts val="0"/>
              </a:spcAft>
              <a:buNone/>
            </a:pPr>
            <a:endParaRPr sz="3000">
              <a:solidFill>
                <a:schemeClr val="lt1"/>
              </a:solidFill>
            </a:endParaRPr>
          </a:p>
          <a:p>
            <a:pPr marL="0" lvl="0" indent="0" algn="l" rtl="0">
              <a:lnSpc>
                <a:spcPct val="90000"/>
              </a:lnSpc>
              <a:spcBef>
                <a:spcPts val="1000"/>
              </a:spcBef>
              <a:spcAft>
                <a:spcPts val="0"/>
              </a:spcAft>
              <a:buNone/>
            </a:pPr>
            <a:r>
              <a:rPr lang="pt-BR" sz="3000">
                <a:solidFill>
                  <a:schemeClr val="lt1"/>
                </a:solidFill>
              </a:rPr>
              <a:t>Nossa abordagem: </a:t>
            </a:r>
            <a:endParaRPr sz="3000">
              <a:solidFill>
                <a:schemeClr val="lt1"/>
              </a:solidFill>
            </a:endParaRPr>
          </a:p>
          <a:p>
            <a:pPr marL="457200" lvl="0" indent="-355600" algn="l" rtl="0">
              <a:lnSpc>
                <a:spcPct val="90000"/>
              </a:lnSpc>
              <a:spcBef>
                <a:spcPts val="1000"/>
              </a:spcBef>
              <a:spcAft>
                <a:spcPts val="0"/>
              </a:spcAft>
              <a:buClr>
                <a:schemeClr val="lt1"/>
              </a:buClr>
              <a:buSzPts val="2000"/>
              <a:buChar char="•"/>
            </a:pPr>
            <a:r>
              <a:rPr lang="pt-BR" sz="3000">
                <a:solidFill>
                  <a:schemeClr val="lt1"/>
                </a:solidFill>
              </a:rPr>
              <a:t>RFID Passivo;</a:t>
            </a:r>
            <a:endParaRPr sz="3000">
              <a:solidFill>
                <a:schemeClr val="lt1"/>
              </a:solidFill>
            </a:endParaRPr>
          </a:p>
          <a:p>
            <a:pPr marL="457200" lvl="0" indent="-355600" algn="l" rtl="0">
              <a:lnSpc>
                <a:spcPct val="90000"/>
              </a:lnSpc>
              <a:spcBef>
                <a:spcPts val="0"/>
              </a:spcBef>
              <a:spcAft>
                <a:spcPts val="0"/>
              </a:spcAft>
              <a:buClr>
                <a:schemeClr val="lt1"/>
              </a:buClr>
              <a:buSzPts val="2000"/>
              <a:buChar char="•"/>
            </a:pPr>
            <a:r>
              <a:rPr lang="pt-BR" sz="3000">
                <a:solidFill>
                  <a:schemeClr val="lt1"/>
                </a:solidFill>
              </a:rPr>
              <a:t>Checkpoints.</a:t>
            </a:r>
            <a:endParaRPr sz="3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44"/>
        <p:cNvGrpSpPr/>
        <p:nvPr/>
      </p:nvGrpSpPr>
      <p:grpSpPr>
        <a:xfrm>
          <a:off x="0" y="0"/>
          <a:ext cx="0" cy="0"/>
          <a:chOff x="0" y="0"/>
          <a:chExt cx="0" cy="0"/>
        </a:xfrm>
      </p:grpSpPr>
      <p:sp>
        <p:nvSpPr>
          <p:cNvPr id="145" name="Google Shape;145;p9"/>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solidFill>
                  <a:schemeClr val="lt1"/>
                </a:solidFill>
              </a:rPr>
              <a:t>Metodologia</a:t>
            </a:r>
            <a:endParaRPr>
              <a:solidFill>
                <a:schemeClr val="lt1"/>
              </a:solidFill>
            </a:endParaRPr>
          </a:p>
        </p:txBody>
      </p:sp>
      <p:sp>
        <p:nvSpPr>
          <p:cNvPr id="147" name="Google Shape;14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pt-BR" dirty="0">
                <a:solidFill>
                  <a:schemeClr val="lt1"/>
                </a:solidFill>
                <a:latin typeface="Arial"/>
                <a:ea typeface="Arial"/>
                <a:cs typeface="Arial"/>
                <a:sym typeface="Arial"/>
              </a:rPr>
              <a:t>•</a:t>
            </a:r>
            <a:r>
              <a:rPr lang="pt-BR" dirty="0">
                <a:solidFill>
                  <a:schemeClr val="lt1"/>
                </a:solidFill>
              </a:rPr>
              <a:t>Utilização da metodologia </a:t>
            </a:r>
            <a:r>
              <a:rPr lang="pt-BR" i="1" dirty="0">
                <a:solidFill>
                  <a:schemeClr val="lt1"/>
                </a:solidFill>
              </a:rPr>
              <a:t>design </a:t>
            </a:r>
            <a:r>
              <a:rPr lang="pt-BR" i="1" dirty="0" err="1">
                <a:solidFill>
                  <a:schemeClr val="lt1"/>
                </a:solidFill>
              </a:rPr>
              <a:t>thinking</a:t>
            </a:r>
            <a:r>
              <a:rPr lang="pt-BR" i="1" dirty="0">
                <a:solidFill>
                  <a:schemeClr val="lt1"/>
                </a:solidFill>
              </a:rPr>
              <a:t>.</a:t>
            </a:r>
            <a:endParaRPr i="1" dirty="0">
              <a:solidFill>
                <a:schemeClr val="lt1"/>
              </a:solidFill>
            </a:endParaRPr>
          </a:p>
          <a:p>
            <a:pPr marL="0" lvl="0" indent="0" algn="l" rtl="0">
              <a:spcBef>
                <a:spcPts val="1000"/>
              </a:spcBef>
              <a:spcAft>
                <a:spcPts val="0"/>
              </a:spcAft>
              <a:buClr>
                <a:schemeClr val="dk1"/>
              </a:buClr>
              <a:buSzPts val="1100"/>
              <a:buFont typeface="Arial"/>
              <a:buNone/>
            </a:pPr>
            <a:endParaRPr dirty="0">
              <a:solidFill>
                <a:schemeClr val="lt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pt-BR" dirty="0">
                <a:solidFill>
                  <a:schemeClr val="lt1"/>
                </a:solidFill>
                <a:latin typeface="Arial"/>
                <a:ea typeface="Arial"/>
                <a:cs typeface="Arial"/>
                <a:sym typeface="Arial"/>
              </a:rPr>
              <a:t>•</a:t>
            </a:r>
            <a:r>
              <a:rPr lang="pt-BR" dirty="0">
                <a:solidFill>
                  <a:schemeClr val="lt1"/>
                </a:solidFill>
              </a:rPr>
              <a:t>Criação do </a:t>
            </a:r>
            <a:r>
              <a:rPr lang="pt-BR" i="1" dirty="0">
                <a:solidFill>
                  <a:schemeClr val="lt1"/>
                </a:solidFill>
              </a:rPr>
              <a:t>Business Model </a:t>
            </a:r>
            <a:r>
              <a:rPr lang="pt-BR" i="1" dirty="0" err="1">
                <a:solidFill>
                  <a:schemeClr val="lt1"/>
                </a:solidFill>
              </a:rPr>
              <a:t>Canvas</a:t>
            </a:r>
            <a:r>
              <a:rPr lang="pt-BR" i="1" dirty="0">
                <a:solidFill>
                  <a:schemeClr val="lt1"/>
                </a:solidFill>
              </a:rPr>
              <a:t> (BMC).</a:t>
            </a:r>
            <a:endParaRPr i="1" dirty="0">
              <a:solidFill>
                <a:schemeClr val="lt1"/>
              </a:solidFill>
            </a:endParaRPr>
          </a:p>
          <a:p>
            <a:pPr marL="0" lvl="0" indent="0" algn="l" rtl="0">
              <a:spcBef>
                <a:spcPts val="1000"/>
              </a:spcBef>
              <a:spcAft>
                <a:spcPts val="0"/>
              </a:spcAft>
              <a:buClr>
                <a:schemeClr val="dk1"/>
              </a:buClr>
              <a:buSzPts val="1100"/>
              <a:buFont typeface="Arial"/>
              <a:buNone/>
            </a:pPr>
            <a:endParaRPr dirty="0">
              <a:solidFill>
                <a:schemeClr val="lt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pt-BR" dirty="0">
                <a:solidFill>
                  <a:schemeClr val="lt1"/>
                </a:solidFill>
                <a:latin typeface="Arial"/>
                <a:ea typeface="Arial"/>
                <a:cs typeface="Arial"/>
                <a:sym typeface="Arial"/>
              </a:rPr>
              <a:t>•</a:t>
            </a:r>
            <a:r>
              <a:rPr lang="pt-BR" dirty="0">
                <a:solidFill>
                  <a:schemeClr val="lt1"/>
                </a:solidFill>
              </a:rPr>
              <a:t>Levantamento de dados: capturar posição de objetos em movimento dentro de ambiente fechado.</a:t>
            </a:r>
            <a:endParaRPr dirty="0">
              <a:solidFill>
                <a:schemeClr val="lt1"/>
              </a:solidFill>
            </a:endParaRPr>
          </a:p>
          <a:p>
            <a:pPr marL="0" lvl="0" indent="0" algn="l" rtl="0">
              <a:spcBef>
                <a:spcPts val="1000"/>
              </a:spcBef>
              <a:spcAft>
                <a:spcPts val="0"/>
              </a:spcAft>
              <a:buClr>
                <a:schemeClr val="dk1"/>
              </a:buClr>
              <a:buSzPts val="1100"/>
              <a:buFont typeface="Arial"/>
              <a:buNone/>
            </a:pPr>
            <a:endParaRPr dirty="0">
              <a:solidFill>
                <a:schemeClr val="lt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pt-BR" dirty="0">
                <a:solidFill>
                  <a:schemeClr val="lt1"/>
                </a:solidFill>
                <a:latin typeface="Arial"/>
                <a:ea typeface="Arial"/>
                <a:cs typeface="Arial"/>
                <a:sym typeface="Arial"/>
              </a:rPr>
              <a:t>•</a:t>
            </a:r>
            <a:r>
              <a:rPr lang="pt-BR" dirty="0">
                <a:solidFill>
                  <a:schemeClr val="lt1"/>
                </a:solidFill>
              </a:rPr>
              <a:t>Utilização de </a:t>
            </a:r>
            <a:r>
              <a:rPr lang="pt-BR" dirty="0" err="1">
                <a:solidFill>
                  <a:schemeClr val="lt1"/>
                </a:solidFill>
              </a:rPr>
              <a:t>tags</a:t>
            </a:r>
            <a:r>
              <a:rPr lang="pt-BR" dirty="0">
                <a:solidFill>
                  <a:schemeClr val="lt1"/>
                </a:solidFill>
              </a:rPr>
              <a:t> RFID passivas (custo x beneficio).</a:t>
            </a:r>
            <a:endParaRPr dirty="0">
              <a:solidFill>
                <a:schemeClr val="lt1"/>
              </a:solidFill>
            </a:endParaRPr>
          </a:p>
          <a:p>
            <a:pPr marL="228600" lvl="0" indent="-50800" algn="l" rtl="0">
              <a:lnSpc>
                <a:spcPct val="90000"/>
              </a:lnSpc>
              <a:spcBef>
                <a:spcPts val="0"/>
              </a:spcBef>
              <a:spcAft>
                <a:spcPts val="0"/>
              </a:spcAft>
              <a:buClr>
                <a:schemeClr val="dk1"/>
              </a:buClr>
              <a:buSzPts val="28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mt="50000"/>
          </a:blip>
          <a:stretch>
            <a:fillRect/>
          </a:stretch>
        </a:blipFill>
        <a:effectLst/>
      </p:bgPr>
    </p:bg>
    <p:spTree>
      <p:nvGrpSpPr>
        <p:cNvPr id="1" name="Shape 151"/>
        <p:cNvGrpSpPr/>
        <p:nvPr/>
      </p:nvGrpSpPr>
      <p:grpSpPr>
        <a:xfrm>
          <a:off x="0" y="0"/>
          <a:ext cx="0" cy="0"/>
          <a:chOff x="0" y="0"/>
          <a:chExt cx="0" cy="0"/>
        </a:xfrm>
      </p:grpSpPr>
      <p:sp>
        <p:nvSpPr>
          <p:cNvPr id="152" name="Google Shape;152;p10"/>
          <p:cNvSpPr/>
          <p:nvPr/>
        </p:nvSpPr>
        <p:spPr>
          <a:xfrm>
            <a:off x="0" y="0"/>
            <a:ext cx="12192000" cy="6858000"/>
          </a:xfrm>
          <a:prstGeom prst="rect">
            <a:avLst/>
          </a:prstGeom>
          <a:solidFill>
            <a:srgbClr val="002060">
              <a:alpha val="4196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solidFill>
                  <a:schemeClr val="lt1"/>
                </a:solidFill>
              </a:rPr>
              <a:t>Metodologia</a:t>
            </a:r>
            <a:endParaRPr>
              <a:solidFill>
                <a:schemeClr val="lt1"/>
              </a:solidFill>
            </a:endParaRPr>
          </a:p>
        </p:txBody>
      </p:sp>
      <p:sp>
        <p:nvSpPr>
          <p:cNvPr id="154" name="Google Shape;15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pt-BR" dirty="0">
                <a:solidFill>
                  <a:schemeClr val="lt1"/>
                </a:solidFill>
                <a:latin typeface="Arial"/>
                <a:ea typeface="Arial"/>
                <a:cs typeface="Arial"/>
                <a:sym typeface="Arial"/>
              </a:rPr>
              <a:t>•</a:t>
            </a:r>
            <a:r>
              <a:rPr lang="pt-BR" dirty="0">
                <a:solidFill>
                  <a:schemeClr val="lt1"/>
                </a:solidFill>
              </a:rPr>
              <a:t>Coleta através do microcontrolador Esp32.</a:t>
            </a:r>
            <a:endParaRPr dirty="0">
              <a:solidFill>
                <a:schemeClr val="lt1"/>
              </a:solidFill>
            </a:endParaRPr>
          </a:p>
          <a:p>
            <a:pPr marL="0" lvl="0" indent="0" algn="l" rtl="0">
              <a:spcBef>
                <a:spcPts val="1000"/>
              </a:spcBef>
              <a:spcAft>
                <a:spcPts val="0"/>
              </a:spcAft>
              <a:buClr>
                <a:schemeClr val="dk1"/>
              </a:buClr>
              <a:buSzPts val="1100"/>
              <a:buFont typeface="Arial"/>
              <a:buNone/>
            </a:pPr>
            <a:endParaRPr dirty="0">
              <a:solidFill>
                <a:schemeClr val="lt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pt-BR" dirty="0">
                <a:solidFill>
                  <a:schemeClr val="lt1"/>
                </a:solidFill>
                <a:latin typeface="Arial"/>
                <a:ea typeface="Arial"/>
                <a:cs typeface="Arial"/>
                <a:sym typeface="Arial"/>
              </a:rPr>
              <a:t>•</a:t>
            </a:r>
            <a:r>
              <a:rPr lang="pt-BR" dirty="0">
                <a:solidFill>
                  <a:schemeClr val="lt1"/>
                </a:solidFill>
              </a:rPr>
              <a:t>Comunicação broker e base de dados sobre o monitoramento da </a:t>
            </a:r>
            <a:r>
              <a:rPr lang="pt-BR" dirty="0" err="1">
                <a:solidFill>
                  <a:schemeClr val="lt1"/>
                </a:solidFill>
              </a:rPr>
              <a:t>tag</a:t>
            </a:r>
            <a:r>
              <a:rPr lang="pt-BR" dirty="0">
                <a:solidFill>
                  <a:schemeClr val="lt1"/>
                </a:solidFill>
              </a:rPr>
              <a:t>.</a:t>
            </a:r>
            <a:endParaRPr dirty="0">
              <a:solidFill>
                <a:schemeClr val="lt1"/>
              </a:solidFill>
            </a:endParaRPr>
          </a:p>
          <a:p>
            <a:pPr marL="0" lvl="0" indent="0" algn="l" rtl="0">
              <a:spcBef>
                <a:spcPts val="1000"/>
              </a:spcBef>
              <a:spcAft>
                <a:spcPts val="0"/>
              </a:spcAft>
              <a:buClr>
                <a:schemeClr val="dk1"/>
              </a:buClr>
              <a:buSzPts val="1100"/>
              <a:buFont typeface="Arial"/>
              <a:buNone/>
            </a:pPr>
            <a:endParaRPr dirty="0">
              <a:solidFill>
                <a:schemeClr val="lt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pt-BR" dirty="0">
                <a:solidFill>
                  <a:schemeClr val="lt1"/>
                </a:solidFill>
                <a:latin typeface="Arial"/>
                <a:ea typeface="Arial"/>
                <a:cs typeface="Arial"/>
                <a:sym typeface="Arial"/>
              </a:rPr>
              <a:t>•</a:t>
            </a:r>
            <a:r>
              <a:rPr lang="pt-BR" dirty="0">
                <a:solidFill>
                  <a:schemeClr val="lt1"/>
                </a:solidFill>
              </a:rPr>
              <a:t>Visualização de dados coletados (API) para exibição via web.</a:t>
            </a:r>
            <a:endParaRPr dirty="0">
              <a:solidFill>
                <a:schemeClr val="lt1"/>
              </a:solidFill>
            </a:endParaRPr>
          </a:p>
          <a:p>
            <a:pPr marL="0" lvl="0" indent="0" algn="l" rtl="0">
              <a:spcBef>
                <a:spcPts val="1000"/>
              </a:spcBef>
              <a:spcAft>
                <a:spcPts val="0"/>
              </a:spcAft>
              <a:buClr>
                <a:schemeClr val="dk1"/>
              </a:buClr>
              <a:buSzPts val="1100"/>
              <a:buFont typeface="Arial"/>
              <a:buNone/>
            </a:pPr>
            <a:endParaRPr dirty="0">
              <a:solidFill>
                <a:schemeClr val="lt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pt-BR" dirty="0">
                <a:solidFill>
                  <a:schemeClr val="lt1"/>
                </a:solidFill>
                <a:latin typeface="Arial"/>
                <a:ea typeface="Arial"/>
                <a:cs typeface="Arial"/>
                <a:sym typeface="Arial"/>
              </a:rPr>
              <a:t>•</a:t>
            </a:r>
            <a:r>
              <a:rPr lang="pt-BR" dirty="0">
                <a:solidFill>
                  <a:schemeClr val="lt1"/>
                </a:solidFill>
              </a:rPr>
              <a:t>Definição de público-alvo: método mapa de empatia</a:t>
            </a:r>
            <a:endParaRPr dirty="0">
              <a:solidFill>
                <a:schemeClr val="lt1"/>
              </a:solidFill>
            </a:endParaRPr>
          </a:p>
          <a:p>
            <a:pPr marL="228600" lvl="0" indent="-50800" algn="l" rtl="0">
              <a:lnSpc>
                <a:spcPct val="90000"/>
              </a:lnSpc>
              <a:spcBef>
                <a:spcPts val="0"/>
              </a:spcBef>
              <a:spcAft>
                <a:spcPts val="0"/>
              </a:spcAft>
              <a:buClr>
                <a:schemeClr val="dk1"/>
              </a:buClr>
              <a:buSzPts val="2800"/>
              <a:buNone/>
            </a:pPr>
            <a:endParaRPr dirty="0">
              <a:solidFill>
                <a:schemeClr val="lt1"/>
              </a:solidFill>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1503</TotalTime>
  <Words>1082</Words>
  <Application>Microsoft Office PowerPoint</Application>
  <PresentationFormat>Widescreen</PresentationFormat>
  <Paragraphs>83</Paragraphs>
  <Slides>13</Slides>
  <Notes>13</Notes>
  <HiddenSlides>1</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Arial</vt:lpstr>
      <vt:lpstr>Calibri</vt:lpstr>
      <vt:lpstr>Trebuchet MS</vt:lpstr>
      <vt:lpstr>Tema do Office</vt:lpstr>
      <vt:lpstr>Apresentação do PowerPoint</vt:lpstr>
      <vt:lpstr>Apresentação do PowerPoint</vt:lpstr>
      <vt:lpstr>Smart Moving</vt:lpstr>
      <vt:lpstr>Introdução</vt:lpstr>
      <vt:lpstr>Problema</vt:lpstr>
      <vt:lpstr>Referencial teórico</vt:lpstr>
      <vt:lpstr>Referencial teórico</vt:lpstr>
      <vt:lpstr>Metodologia</vt:lpstr>
      <vt:lpstr>Metodologia</vt:lpstr>
      <vt:lpstr>Cronograma</vt:lpstr>
      <vt:lpstr>Considerações finais</vt:lpstr>
      <vt:lpstr>Quem somos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Carlos Augusto Reis</dc:creator>
  <cp:lastModifiedBy>Iago Gomes</cp:lastModifiedBy>
  <cp:revision>6</cp:revision>
  <dcterms:created xsi:type="dcterms:W3CDTF">2021-05-11T22:00:37Z</dcterms:created>
  <dcterms:modified xsi:type="dcterms:W3CDTF">2021-08-19T23:57:45Z</dcterms:modified>
</cp:coreProperties>
</file>