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Gráfico de Gantt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91350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Engenharia de Software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91350" y="35201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7 - Iago e Thomas</a:t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3181050" y="2414400"/>
            <a:ext cx="27819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Parte 4 - </a:t>
            </a:r>
            <a:r>
              <a:rPr lang="pt-BR">
                <a:solidFill>
                  <a:schemeClr val="lt1"/>
                </a:solidFill>
              </a:rPr>
              <a:t>Estrutura Analítica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000000"/>
                </a:solidFill>
              </a:rPr>
              <a:t>Sprint Planning</a:t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planejamento da sprint é realizado nessa reunião, decidindo como o trabalho da equipe será feito dentro do período estabelecido. Nesse momento, devem ser priorizadas as descrições de todas as funcionalidades desejadas para o produto, que passarão a integrar o </a:t>
            </a:r>
            <a:r>
              <a:rPr i="1" lang="pt-BR"/>
              <a:t>sprint backlog</a:t>
            </a:r>
            <a:r>
              <a:rPr lang="pt-BR"/>
              <a:t>, composto pelo repositório de projetos e ações da empresa.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 cada sprint seleciona-se de acordo com a prioridade e dificuldade do projeto, os projetos que sairão do </a:t>
            </a:r>
            <a:r>
              <a:rPr i="1" lang="pt-BR"/>
              <a:t>backlog </a:t>
            </a:r>
            <a:r>
              <a:rPr lang="pt-BR"/>
              <a:t>e entrarão para o sprint.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000000"/>
                </a:solidFill>
              </a:rPr>
              <a:t>Daily Scrum</a:t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Diariamente, a equipe de desenvolvimento deve se reunir para discutir aquilo que está sendo desenvolvido dentro da sprint. A reunião deve ser rápida e três perguntas devem ser respondidas por cada membro da equipe: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O que foi feito ontem para ajudar a equipe de desenvolvimento e atender a meta da sprint?</a:t>
            </a:r>
            <a:endParaRPr b="1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O que será feito hoje para ajudar a equipe de desenvolvimento a atender a meta da sprint?</a:t>
            </a:r>
            <a:endParaRPr b="1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Há algum obstáculo que impeça o atendimento da meta da sprint?</a:t>
            </a:r>
            <a:endParaRPr b="1"/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Se a resposta da última pergunta for afirmativa, cabe ao </a:t>
            </a:r>
            <a:r>
              <a:rPr i="1" lang="pt-BR"/>
              <a:t>Scrum Master</a:t>
            </a:r>
            <a:r>
              <a:rPr lang="pt-BR"/>
              <a:t> buscar uma solução para o problema.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000000"/>
                </a:solidFill>
              </a:rPr>
              <a:t>Sprint Meeting Review</a:t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final da sprint, uma reunião de revisão é realizada para a discussão daquilo que foi desenvolvido naquele ciclo.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Cabe ao </a:t>
            </a:r>
            <a:r>
              <a:rPr i="1" lang="pt-BR"/>
              <a:t>Product Owner</a:t>
            </a:r>
            <a:r>
              <a:rPr lang="pt-BR"/>
              <a:t> analisar se cada tarefa foi concluída conforme o esperado ou se alguma delas deverá retornar ao </a:t>
            </a:r>
            <a:r>
              <a:rPr i="1" lang="pt-BR"/>
              <a:t>Product Backlog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000000"/>
                </a:solidFill>
              </a:rPr>
              <a:t>Sprint Retrospective</a:t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reunião de retrospectiva da sprint é realizada após a reunião de revisão e anteriormente à reunião de planejamento, para que seja discutido um plano de melhorias.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objetivo da reunião é promover a colaboração entre os membros da equipe de desenvolvimento para corrigir possíveis desvios de rota e aprimorar aquilo que já está nos trilhos.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2735700" y="2211600"/>
            <a:ext cx="3672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 de Software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Métrica de Software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É uma técnica de mensuração aplicada no processo de desenvolvimento de software ou atributos de um produto com o objetivo de melhorá-lo de forma contínua, que quando utilizado ao longo do projeto auxilia na estimativa, no controle de qualidade, na avaliação da produtividade e no controle do projeto.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000000"/>
                </a:solidFill>
              </a:rPr>
              <a:t>Ideal Day </a:t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Corresponde à quantidade de trabalho que um profissional da área consegue concluir em um dia de trabalho.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 velocidade é calculada a partir do número de horas que a equipe gasta para implementar um trabalho equivalente a um </a:t>
            </a:r>
            <a:r>
              <a:rPr i="1" lang="pt-BR"/>
              <a:t>Ideal Day</a:t>
            </a:r>
            <a:r>
              <a:rPr lang="pt-BR"/>
              <a:t>. Caso o item passe um dia de trabalho, é sugerido decompor esse item em itens menores que se consiga implementar em apenas um dia.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819150" y="208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OpenProj</a:t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000" y="789900"/>
            <a:ext cx="7449427" cy="39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7121225" y="572300"/>
            <a:ext cx="1521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5628900" y="396425"/>
            <a:ext cx="17604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5281150" y="1990725"/>
            <a:ext cx="3043800" cy="23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</a:t>
            </a:r>
            <a:r>
              <a:rPr lang="pt-BR"/>
              <a:t> Gerado pela da ferramenta case OpenProj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Onde </a:t>
            </a:r>
            <a:r>
              <a:rPr lang="pt-BR"/>
              <a:t>após</a:t>
            </a:r>
            <a:r>
              <a:rPr lang="pt-BR"/>
              <a:t> colocar as tarefas e suas durações e atribuir a elas os </a:t>
            </a:r>
            <a:r>
              <a:rPr lang="pt-BR"/>
              <a:t>recursos, a ferramenta calcula todos os dados do projeto.</a:t>
            </a:r>
            <a:r>
              <a:rPr lang="pt-BR"/>
              <a:t>  </a:t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75" y="346062"/>
            <a:ext cx="4185624" cy="445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ágil de software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Busca minimizar o risco pelo desenvolvimento do software em curtos períodos com duração de menos de uma semana até um mês;</a:t>
            </a:r>
            <a:endParaRPr sz="14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Cada iteração é como uma miniatura do próprio projeto incluindo novas funcionalidades;</a:t>
            </a:r>
            <a:endParaRPr sz="14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Métodos ágeis enfatizam a comunicação em tempo real entre todos do projeto e a redução de documentação.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Valores Fundamentais - Manifesto Ágil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pt-BR" sz="1500">
                <a:solidFill>
                  <a:srgbClr val="000000"/>
                </a:solidFill>
              </a:rPr>
              <a:t>Os indivíduos e suas iterações acima de procedimentos e ferramentas;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pt-BR" sz="1500">
                <a:solidFill>
                  <a:srgbClr val="000000"/>
                </a:solidFill>
              </a:rPr>
              <a:t>O funcionamento do Software acima de documentação abrangente;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pt-BR" sz="1500">
                <a:solidFill>
                  <a:srgbClr val="000000"/>
                </a:solidFill>
              </a:rPr>
              <a:t>A colaboração com o cliente acima da negociação e contrato;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pt-BR" sz="1500">
                <a:solidFill>
                  <a:srgbClr val="000000"/>
                </a:solidFill>
              </a:rPr>
              <a:t>A capacidade de resposta a mudanças acima de um plano pré-estabelecido.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19150" y="301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Princípios - Manifesto Ágil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19150" y="1336850"/>
            <a:ext cx="7505700" cy="31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pt-BR" sz="1400">
                <a:solidFill>
                  <a:srgbClr val="000000"/>
                </a:solidFill>
              </a:rPr>
              <a:t>Garantir a satisfação do cliente, entregando rápido e continuamente softwares funcionais;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pt-BR" sz="1400">
                <a:solidFill>
                  <a:srgbClr val="000000"/>
                </a:solidFill>
              </a:rPr>
              <a:t>O Software funcional é a principal medida de progresso;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pt-BR" sz="1400">
                <a:solidFill>
                  <a:srgbClr val="000000"/>
                </a:solidFill>
              </a:rPr>
              <a:t>A capacidade de resposta a mudanças acima de um plano pré-estabelecido;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pt-BR" sz="1400">
                <a:solidFill>
                  <a:srgbClr val="000000"/>
                </a:solidFill>
              </a:rPr>
              <a:t>Simplicidade: A arte de maximizar a quantidade de trabalho que não precisou ser feito;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pt-BR" sz="1400">
                <a:solidFill>
                  <a:srgbClr val="000000"/>
                </a:solidFill>
              </a:rPr>
              <a:t>Construir projetos ao redor de indivíduos motivados;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pt-BR" sz="1400">
                <a:solidFill>
                  <a:srgbClr val="000000"/>
                </a:solidFill>
                <a:highlight>
                  <a:srgbClr val="FFFFFF"/>
                </a:highlight>
              </a:rPr>
              <a:t>Contínua atenção à excelência técnica e bom design, aumenta a agilidade.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Framework Scrum	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Possui um formato dinâmico nas etapas de desenvolvimento de projetos; 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Utiliza sprints (iterações) começando do planejamento do sprint e terminando numa revisão ou retrospectiva do que foi feito; </a:t>
            </a:r>
            <a:endParaRPr/>
          </a:p>
          <a:p>
            <a: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Os sprints são geralmentes curtos e um novo só é iniciado ao fim do anterior;</a:t>
            </a:r>
            <a:endParaRPr/>
          </a:p>
          <a:p>
            <a: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desenvolvimento é acompanhado por reuniões diárias;</a:t>
            </a:r>
            <a:endParaRPr/>
          </a:p>
          <a:p>
            <a: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Três papéis são definidos no Scrum: </a:t>
            </a:r>
            <a:r>
              <a:rPr b="1" i="1" lang="pt-BR"/>
              <a:t>Product Owner</a:t>
            </a:r>
            <a:r>
              <a:rPr lang="pt-BR"/>
              <a:t>, </a:t>
            </a:r>
            <a:r>
              <a:rPr b="1" i="1" lang="pt-BR"/>
              <a:t>Scrum Master</a:t>
            </a:r>
            <a:r>
              <a:rPr i="1" lang="pt-BR"/>
              <a:t> </a:t>
            </a:r>
            <a:r>
              <a:rPr lang="pt-BR"/>
              <a:t>e </a:t>
            </a:r>
            <a:r>
              <a:rPr b="1" i="1" lang="pt-BR"/>
              <a:t>Scrum Team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Product Owner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Atua como o “dono” do projeto. Responsável por definir prioridades a serem desenvolvidas em cada sprint e fazer a intermediação entre a área de negócios e a equipe de scrum.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Scrum Master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Atua como um líder-servo, blindando os demais membros e assegurando que a equipe siga a metodologia do Scrum sem interrupções externas. 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Também é responsável por remover obstáculos que possam prejudicar o desenvolvimento realizado pela equipe e ajudá-la a cumprir suas tarefas com a melhor performance possível.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Scrum Team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a equipe de desenvolvimento. Todos devem se comprometer em realizar as entregas estabelecidas dentro de uma sprint.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É importante para a eficiência que não haja muitos membros nessa equipe e que eles sejam membros multidisciplinares.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2342250" y="2221650"/>
            <a:ext cx="44595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4 Iterações do Scrum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