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q=https%3A%2F%2Fwww.kaggle.com%2Fdatasets%2Fkarkavelrajaj%2Famazon-sales-dataset%2Fdat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Análise de Vendas e Previsão para E-commerce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D291FD-D2D6-468C-8B92-A336E281A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Iago Teles Muniz</a:t>
            </a:r>
          </a:p>
        </p:txBody>
      </p:sp>
    </p:spTree>
    <p:extLst>
      <p:ext uri="{BB962C8B-B14F-4D97-AF65-F5344CB8AC3E}">
        <p14:creationId xmlns:p14="http://schemas.microsoft.com/office/powerpoint/2010/main" val="83122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800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D291FD-D2D6-468C-8B92-A336E281A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709333"/>
            <a:ext cx="8825658" cy="292946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Objetivo:</a:t>
            </a:r>
          </a:p>
          <a:p>
            <a:r>
              <a:rPr lang="pt-BR" sz="1400" dirty="0">
                <a:solidFill>
                  <a:schemeClr val="bg1"/>
                </a:solidFill>
              </a:rPr>
              <a:t>Analisar os padrões de vendas.</a:t>
            </a:r>
          </a:p>
          <a:p>
            <a:r>
              <a:rPr lang="pt-BR" sz="1400" dirty="0">
                <a:solidFill>
                  <a:schemeClr val="bg1"/>
                </a:solidFill>
              </a:rPr>
              <a:t>Prever vendas futuras com </a:t>
            </a:r>
            <a:r>
              <a:rPr lang="pt-BR" sz="1400" dirty="0" err="1">
                <a:solidFill>
                  <a:schemeClr val="bg1"/>
                </a:solidFill>
              </a:rPr>
              <a:t>Machine</a:t>
            </a:r>
            <a:r>
              <a:rPr lang="pt-BR" sz="1400" dirty="0">
                <a:solidFill>
                  <a:schemeClr val="bg1"/>
                </a:solidFill>
              </a:rPr>
              <a:t> Learning.</a:t>
            </a:r>
          </a:p>
          <a:p>
            <a:r>
              <a:rPr lang="pt-BR" b="1" dirty="0">
                <a:solidFill>
                  <a:schemeClr val="bg1"/>
                </a:solidFill>
              </a:rPr>
              <a:t>Ferramentas Utilizadas: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Python (Pandas, </a:t>
            </a:r>
            <a:r>
              <a:rPr lang="pt-BR" sz="1400" dirty="0" err="1">
                <a:solidFill>
                  <a:schemeClr val="bg1"/>
                </a:solidFill>
              </a:rPr>
              <a:t>Scikit-Learn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Matplotlib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Seaborn</a:t>
            </a:r>
            <a:r>
              <a:rPr lang="pt-BR" sz="1400" dirty="0">
                <a:solidFill>
                  <a:schemeClr val="bg1"/>
                </a:solidFill>
              </a:rPr>
              <a:t>).</a:t>
            </a:r>
          </a:p>
          <a:p>
            <a:r>
              <a:rPr lang="pt-BR" sz="1400" dirty="0">
                <a:solidFill>
                  <a:schemeClr val="bg1"/>
                </a:solidFill>
              </a:rPr>
              <a:t>Modelos de Regressão Linear e Árvore de Decisão</a:t>
            </a:r>
          </a:p>
          <a:p>
            <a:r>
              <a:rPr lang="pt-BR" b="1" dirty="0" err="1">
                <a:solidFill>
                  <a:schemeClr val="bg1"/>
                </a:solidFill>
              </a:rPr>
              <a:t>Dataset</a:t>
            </a:r>
            <a:r>
              <a:rPr lang="pt-BR" b="1" dirty="0">
                <a:solidFill>
                  <a:schemeClr val="bg1"/>
                </a:solidFill>
              </a:rPr>
              <a:t> utilizado: </a:t>
            </a:r>
          </a:p>
          <a:p>
            <a:r>
              <a:rPr lang="pt-BR" sz="1500" dirty="0">
                <a:hlinkClick r:id="rId2"/>
              </a:rPr>
              <a:t>https://www.kaggle.com/datasets/karkavelrajaj/amazon-sales-dataset/data</a:t>
            </a:r>
            <a:endParaRPr lang="pt-BR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Exploração dos Dados</a:t>
            </a:r>
            <a:endParaRPr lang="pt-BR" sz="2000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C0C54281-13B1-47C2-B873-D9C262A2E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55" y="2255785"/>
            <a:ext cx="8254999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Resumo do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16 colunas e 1462 registros(depois da limpeza).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Tipos de dados variados (números, texto, links).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Necessidade de conversão para análise quantitativa.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Poucos valores nulos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Principais Insights: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Produtos possuem categorias hierárquicas.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Grandes descontos podem indicar promoções agressivas.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75,9% dos produtos possuem boas avaliações (&gt;4 estrelas).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85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Análise estatística</a:t>
            </a:r>
            <a:endParaRPr lang="pt-BR" sz="2000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C0C54281-13B1-47C2-B873-D9C262A2E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55" y="2409674"/>
            <a:ext cx="825499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Categorias mais vendidas: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Eletrônicos lideram as vendas 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Smartwatches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TVs);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000" dirty="0">
                <a:solidFill>
                  <a:schemeClr val="bg1"/>
                </a:solidFill>
                <a:latin typeface="Arial" panose="020B0604020202020204" pitchFamily="34" charset="0"/>
              </a:rPr>
              <a:t>Casa e cozinha também estão entre os produtos mais vendidos;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Headphones e Acessórios possuem menores descontos;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Distribuição das avaliações: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75,9% dos produtos têm avaliação acima de 4.</a:t>
            </a:r>
          </a:p>
          <a:p>
            <a:r>
              <a:rPr lang="pt-BR" sz="2000" dirty="0">
                <a:solidFill>
                  <a:schemeClr val="bg1"/>
                </a:solidFill>
              </a:rPr>
              <a:t>Produtos mal avaliados representam 24,1% do total.</a:t>
            </a:r>
          </a:p>
          <a:p>
            <a:r>
              <a:rPr lang="pt-BR" sz="2000" dirty="0">
                <a:solidFill>
                  <a:schemeClr val="bg1"/>
                </a:solidFill>
              </a:rPr>
              <a:t>Possível oportunidade de melhoria na seleção de produtos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31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Análise estatística</a:t>
            </a:r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2EEA4D-92CA-4DE3-BD5D-04DD103F0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1660293"/>
            <a:ext cx="6143311" cy="271142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FF02BEC-7F72-484F-BBB7-E91DB0CCBAB1}"/>
              </a:ext>
            </a:extLst>
          </p:cNvPr>
          <p:cNvSpPr/>
          <p:nvPr/>
        </p:nvSpPr>
        <p:spPr>
          <a:xfrm>
            <a:off x="7560733" y="1549400"/>
            <a:ext cx="419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Desconto e Preço: Existe uma grande disparidade entre os preços originais e os preços com desconto, o que pode indicar promoções agressivas ou uma estratégia de preços dinâmicos.</a:t>
            </a:r>
          </a:p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Avaliações: A maioria dos produtos tem boas avaliações, o que é positivo para a imagem da loja.</a:t>
            </a:r>
          </a:p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 de Avaliações: Alguns produtos têm um número alto de avaliações, o que pode significar que são populares e, possivelmente, mais vendidos.</a:t>
            </a:r>
            <a:br>
              <a:rPr lang="pt-B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pt-BR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9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FF02BEC-7F72-484F-BBB7-E91DB0CCBAB1}"/>
              </a:ext>
            </a:extLst>
          </p:cNvPr>
          <p:cNvSpPr/>
          <p:nvPr/>
        </p:nvSpPr>
        <p:spPr>
          <a:xfrm>
            <a:off x="533400" y="3742267"/>
            <a:ext cx="112860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Podemos ver que:</a:t>
            </a:r>
          </a:p>
          <a:p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- Eletrônicos dominam as categorias com as maiores médias de preços e descontos, como as de </a:t>
            </a:r>
            <a:r>
              <a:rPr lang="pt-BR" dirty="0" err="1">
                <a:solidFill>
                  <a:schemeClr val="bg1"/>
                </a:solidFill>
              </a:rPr>
              <a:t>Smartwatches</a:t>
            </a:r>
            <a:r>
              <a:rPr lang="pt-BR" dirty="0">
                <a:solidFill>
                  <a:schemeClr val="bg1"/>
                </a:solidFill>
              </a:rPr>
              <a:t> e Televisores;</a:t>
            </a:r>
          </a:p>
          <a:p>
            <a:r>
              <a:rPr lang="pt-BR" dirty="0">
                <a:solidFill>
                  <a:schemeClr val="bg1"/>
                </a:solidFill>
              </a:rPr>
              <a:t>- Casa e cozinha são outras categorias que estão presentes no top 10;</a:t>
            </a:r>
          </a:p>
          <a:p>
            <a:r>
              <a:rPr lang="pt-BR" dirty="0">
                <a:solidFill>
                  <a:schemeClr val="bg1"/>
                </a:solidFill>
              </a:rPr>
              <a:t>- Headphones e Acessórios têm preços mais baixos com descontos menores, refletindo produtos mais acessíveis.</a:t>
            </a:r>
          </a:p>
          <a:p>
            <a:r>
              <a:rPr lang="pt-BR" dirty="0">
                <a:solidFill>
                  <a:schemeClr val="bg1"/>
                </a:solidFill>
              </a:rPr>
              <a:t>- Eletrodomésticos e pequenos aparelhos de cozinha têm uma quantidade menor de produtos, mas com um desconto médio interessante, mostrando promoções focadas em nichos específicos.</a:t>
            </a:r>
            <a:br>
              <a:rPr lang="pt-B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pt-BR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445F60-6862-491B-BC84-876D82CC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67" y="736448"/>
            <a:ext cx="7806267" cy="269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191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Íon – Sala da Diretoria</Template>
  <TotalTime>11</TotalTime>
  <Words>278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Wingdings 3</vt:lpstr>
      <vt:lpstr>Íon - Sala da Diretoria</vt:lpstr>
      <vt:lpstr>Análise de Vendas e Previsão para E-commerce </vt:lpstr>
      <vt:lpstr>Introdução</vt:lpstr>
      <vt:lpstr>Exploração dos Dados</vt:lpstr>
      <vt:lpstr>Análise estatística</vt:lpstr>
      <vt:lpstr>Análise estatística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Vendas e Previsão para E-commerce</dc:title>
  <dc:creator>iago teles</dc:creator>
  <cp:lastModifiedBy>iago teles</cp:lastModifiedBy>
  <cp:revision>2</cp:revision>
  <dcterms:created xsi:type="dcterms:W3CDTF">2025-02-03T16:20:45Z</dcterms:created>
  <dcterms:modified xsi:type="dcterms:W3CDTF">2025-02-03T16:32:33Z</dcterms:modified>
</cp:coreProperties>
</file>