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324" r:id="rId4"/>
    <p:sldId id="258" r:id="rId5"/>
    <p:sldId id="325" r:id="rId6"/>
    <p:sldId id="259" r:id="rId7"/>
    <p:sldId id="260" r:id="rId8"/>
    <p:sldId id="301" r:id="rId9"/>
    <p:sldId id="300" r:id="rId10"/>
    <p:sldId id="302" r:id="rId11"/>
    <p:sldId id="304" r:id="rId12"/>
    <p:sldId id="303" r:id="rId13"/>
    <p:sldId id="262" r:id="rId14"/>
    <p:sldId id="306" r:id="rId15"/>
    <p:sldId id="305" r:id="rId16"/>
    <p:sldId id="263" r:id="rId17"/>
    <p:sldId id="307" r:id="rId18"/>
    <p:sldId id="309" r:id="rId19"/>
    <p:sldId id="308" r:id="rId20"/>
    <p:sldId id="264" r:id="rId21"/>
    <p:sldId id="311" r:id="rId22"/>
    <p:sldId id="310" r:id="rId23"/>
    <p:sldId id="312" r:id="rId24"/>
    <p:sldId id="315" r:id="rId25"/>
    <p:sldId id="313" r:id="rId26"/>
    <p:sldId id="314" r:id="rId27"/>
    <p:sldId id="316" r:id="rId28"/>
    <p:sldId id="317" r:id="rId29"/>
    <p:sldId id="267" r:id="rId30"/>
    <p:sldId id="266" r:id="rId31"/>
    <p:sldId id="321" r:id="rId32"/>
    <p:sldId id="318" r:id="rId33"/>
    <p:sldId id="320" r:id="rId34"/>
    <p:sldId id="31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DB515AE-E112-4A0D-AC17-72323F57CB3C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37280" y="4448160"/>
            <a:ext cx="6892920" cy="71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340" b="1" strike="noStrike" spc="-1" dirty="0">
                <a:solidFill>
                  <a:srgbClr val="666666"/>
                </a:solidFill>
                <a:latin typeface="Barlow"/>
                <a:ea typeface="Barlow"/>
              </a:rPr>
              <a:t>Módulo </a:t>
            </a:r>
            <a:r>
              <a:rPr lang="pt-BR" sz="3340" b="1" spc="-1" dirty="0">
                <a:solidFill>
                  <a:srgbClr val="666666"/>
                </a:solidFill>
                <a:latin typeface="Barlow"/>
                <a:ea typeface="Barlow"/>
              </a:rPr>
              <a:t>4</a:t>
            </a:r>
            <a:endParaRPr lang="pt-BR" sz="334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334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70644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" name="CustomShape 3"/>
          <p:cNvSpPr/>
          <p:nvPr/>
        </p:nvSpPr>
        <p:spPr>
          <a:xfrm>
            <a:off x="867960" y="5236560"/>
            <a:ext cx="1345320" cy="7596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" name="CustomShape 4"/>
          <p:cNvSpPr/>
          <p:nvPr/>
        </p:nvSpPr>
        <p:spPr>
          <a:xfrm>
            <a:off x="737280" y="5577480"/>
            <a:ext cx="5930280" cy="71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340" b="0" strike="noStrike" spc="-1" dirty="0">
                <a:solidFill>
                  <a:srgbClr val="666666"/>
                </a:solidFill>
                <a:latin typeface="Barlow ExtraLight"/>
                <a:ea typeface="Barlow ExtraLight"/>
              </a:rPr>
              <a:t>Prof.: Iago Pedro</a:t>
            </a:r>
            <a:endParaRPr lang="pt-BR" sz="3340" b="0" strike="noStrike" spc="-1" dirty="0">
              <a:latin typeface="Arial"/>
            </a:endParaRPr>
          </a:p>
        </p:txBody>
      </p:sp>
      <p:pic>
        <p:nvPicPr>
          <p:cNvPr id="86" name="Google Shape;18;p4"/>
          <p:cNvPicPr/>
          <p:nvPr/>
        </p:nvPicPr>
        <p:blipFill>
          <a:blip r:embed="rId2"/>
          <a:srcRect t="11750" b="39222"/>
          <a:stretch/>
        </p:blipFill>
        <p:spPr>
          <a:xfrm>
            <a:off x="737280" y="3871800"/>
            <a:ext cx="3093120" cy="592200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Angular logo in vector formats EPS, SVG - Brandlogos.net">
            <a:extLst>
              <a:ext uri="{FF2B5EF4-FFF2-40B4-BE49-F238E27FC236}">
                <a16:creationId xmlns:a16="http://schemas.microsoft.com/office/drawing/2014/main" id="{1F525953-73B0-941C-1879-FFD52B6A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95" y="1088955"/>
            <a:ext cx="96202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FC684-0923-A3D2-512D-46E193CEB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2">
            <a:extLst>
              <a:ext uri="{FF2B5EF4-FFF2-40B4-BE49-F238E27FC236}">
                <a16:creationId xmlns:a16="http://schemas.microsoft.com/office/drawing/2014/main" id="{3EC4725C-B1A1-2F1B-7AAA-43F003DA759C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" name="CustomShape 3">
            <a:extLst>
              <a:ext uri="{FF2B5EF4-FFF2-40B4-BE49-F238E27FC236}">
                <a16:creationId xmlns:a16="http://schemas.microsoft.com/office/drawing/2014/main" id="{A72F87E4-2EB1-7B53-25D0-E5384A469704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pc="-1" dirty="0">
                <a:solidFill>
                  <a:srgbClr val="7F7F7F"/>
                </a:solidFill>
                <a:latin typeface="Barlow"/>
              </a:rPr>
              <a:t>CSS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107" name="CustomShape 4">
            <a:extLst>
              <a:ext uri="{FF2B5EF4-FFF2-40B4-BE49-F238E27FC236}">
                <a16:creationId xmlns:a16="http://schemas.microsoft.com/office/drawing/2014/main" id="{E1ACD8ED-0F8E-A446-EE6F-B14797BF2B28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08" name="Google Shape;53;p8_0">
            <a:extLst>
              <a:ext uri="{FF2B5EF4-FFF2-40B4-BE49-F238E27FC236}">
                <a16:creationId xmlns:a16="http://schemas.microsoft.com/office/drawing/2014/main" id="{9B02E3CD-9893-6AAF-C3D8-6540B06AE2A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5">
            <a:extLst>
              <a:ext uri="{FF2B5EF4-FFF2-40B4-BE49-F238E27FC236}">
                <a16:creationId xmlns:a16="http://schemas.microsoft.com/office/drawing/2014/main" id="{5545B4F8-EEC9-34C8-D062-671983922B6E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10" name="Google Shape;53;p8_2">
            <a:extLst>
              <a:ext uri="{FF2B5EF4-FFF2-40B4-BE49-F238E27FC236}">
                <a16:creationId xmlns:a16="http://schemas.microsoft.com/office/drawing/2014/main" id="{E17F3810-9104-384E-EF6B-9A63F0E1411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 descr="Forma, Logotipo&#10;&#10;O conteúdo gerado por IA pode estar incorreto.">
            <a:extLst>
              <a:ext uri="{FF2B5EF4-FFF2-40B4-BE49-F238E27FC236}">
                <a16:creationId xmlns:a16="http://schemas.microsoft.com/office/drawing/2014/main" id="{5DC772C8-35FC-8667-0AF8-DFC8969BB0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1D843C-41AF-0F07-79BD-6FCABE8C8C0D}"/>
              </a:ext>
            </a:extLst>
          </p:cNvPr>
          <p:cNvSpPr txBox="1"/>
          <p:nvPr/>
        </p:nvSpPr>
        <p:spPr>
          <a:xfrm>
            <a:off x="787901" y="151790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" panose="00000500000000000000" pitchFamily="2" charset="0"/>
              </a:rPr>
              <a:t>CSS </a:t>
            </a:r>
            <a:r>
              <a:rPr lang="en-US" dirty="0" err="1">
                <a:latin typeface="Barlow" panose="00000500000000000000" pitchFamily="2" charset="0"/>
              </a:rPr>
              <a:t>básico</a:t>
            </a:r>
            <a:r>
              <a:rPr lang="en-US" dirty="0">
                <a:latin typeface="Barlow" panose="00000500000000000000" pitchFamily="2" charset="0"/>
              </a:rPr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B5A170-F5C3-ED5F-AF58-271A47FF7A31}"/>
              </a:ext>
            </a:extLst>
          </p:cNvPr>
          <p:cNvSpPr txBox="1"/>
          <p:nvPr/>
        </p:nvSpPr>
        <p:spPr>
          <a:xfrm>
            <a:off x="4199033" y="2850886"/>
            <a:ext cx="436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arlow" panose="00000500000000000000" pitchFamily="2" charset="0"/>
              </a:rPr>
              <a:t>Aplicando</a:t>
            </a:r>
            <a:r>
              <a:rPr lang="en-US" dirty="0">
                <a:latin typeface="Barlow" panose="00000500000000000000" pitchFamily="2" charset="0"/>
              </a:rPr>
              <a:t> CSS </a:t>
            </a:r>
            <a:r>
              <a:rPr lang="en-US" dirty="0" err="1">
                <a:latin typeface="Barlow" panose="00000500000000000000" pitchFamily="2" charset="0"/>
              </a:rPr>
              <a:t>em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componente</a:t>
            </a:r>
            <a:r>
              <a:rPr lang="en-US" dirty="0">
                <a:latin typeface="Barlow" panose="00000500000000000000" pitchFamily="2" charset="0"/>
              </a:rPr>
              <a:t> Angular: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3E822D-DBC9-6BE4-B23E-5E91F7CC4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01" y="1923812"/>
            <a:ext cx="3150219" cy="45044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0A38D4B-20EE-F831-FAF8-7BC520D32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473" y="3270798"/>
            <a:ext cx="7725853" cy="239110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C00F16-ABF1-9EBD-4A4F-1C0145402635}"/>
              </a:ext>
            </a:extLst>
          </p:cNvPr>
          <p:cNvSpPr txBox="1"/>
          <p:nvPr/>
        </p:nvSpPr>
        <p:spPr>
          <a:xfrm>
            <a:off x="4199033" y="1871905"/>
            <a:ext cx="761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" panose="00000500000000000000" pitchFamily="2" charset="0"/>
              </a:rPr>
              <a:t>No Angular, o </a:t>
            </a:r>
            <a:r>
              <a:rPr lang="en-US" dirty="0" err="1">
                <a:latin typeface="Barlow" panose="00000500000000000000" pitchFamily="2" charset="0"/>
              </a:rPr>
              <a:t>arquivo</a:t>
            </a:r>
            <a:r>
              <a:rPr lang="en-US" dirty="0">
                <a:latin typeface="Barlow" panose="00000500000000000000" pitchFamily="2" charset="0"/>
              </a:rPr>
              <a:t> CSS </a:t>
            </a:r>
            <a:r>
              <a:rPr lang="en-US" dirty="0" err="1">
                <a:latin typeface="Barlow" panose="00000500000000000000" pitchFamily="2" charset="0"/>
              </a:rPr>
              <a:t>funciona</a:t>
            </a:r>
            <a:r>
              <a:rPr lang="en-US" dirty="0">
                <a:latin typeface="Barlow" panose="00000500000000000000" pitchFamily="2" charset="0"/>
              </a:rPr>
              <a:t> da </a:t>
            </a:r>
            <a:r>
              <a:rPr lang="en-US" dirty="0" err="1">
                <a:latin typeface="Barlow" panose="00000500000000000000" pitchFamily="2" charset="0"/>
              </a:rPr>
              <a:t>mesma</a:t>
            </a:r>
            <a:r>
              <a:rPr lang="en-US" dirty="0">
                <a:latin typeface="Barlow" panose="00000500000000000000" pitchFamily="2" charset="0"/>
              </a:rPr>
              <a:t> forma, mas no HTML é </a:t>
            </a:r>
            <a:r>
              <a:rPr lang="en-US" dirty="0" err="1">
                <a:latin typeface="Barlow" panose="00000500000000000000" pitchFamily="2" charset="0"/>
              </a:rPr>
              <a:t>possível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aplicar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estilização</a:t>
            </a:r>
            <a:r>
              <a:rPr lang="en-US" dirty="0">
                <a:latin typeface="Barlow" panose="00000500000000000000" pitchFamily="2" charset="0"/>
              </a:rPr>
              <a:t> de forma </a:t>
            </a:r>
            <a:r>
              <a:rPr lang="en-US" b="1" dirty="0" err="1">
                <a:latin typeface="Barlow" panose="00000500000000000000" pitchFamily="2" charset="0"/>
              </a:rPr>
              <a:t>condicional</a:t>
            </a:r>
            <a:r>
              <a:rPr lang="en-US" dirty="0">
                <a:latin typeface="Barlow" panose="00000500000000000000" pitchFamily="2" charset="0"/>
              </a:rPr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5221A4E-429B-670E-56CC-BB91D717B6E8}"/>
              </a:ext>
            </a:extLst>
          </p:cNvPr>
          <p:cNvSpPr txBox="1"/>
          <p:nvPr/>
        </p:nvSpPr>
        <p:spPr>
          <a:xfrm>
            <a:off x="4199033" y="5712487"/>
            <a:ext cx="792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arlow" panose="00000500000000000000" pitchFamily="2" charset="0"/>
              </a:rPr>
              <a:t>Os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valores</a:t>
            </a:r>
            <a:r>
              <a:rPr lang="en-US" dirty="0">
                <a:latin typeface="Barlow" panose="00000500000000000000" pitchFamily="2" charset="0"/>
              </a:rPr>
              <a:t> das </a:t>
            </a:r>
            <a:r>
              <a:rPr lang="en-US" dirty="0" err="1">
                <a:latin typeface="Barlow" panose="00000500000000000000" pitchFamily="2" charset="0"/>
              </a:rPr>
              <a:t>variáveis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vem</a:t>
            </a:r>
            <a:r>
              <a:rPr lang="en-US" dirty="0">
                <a:latin typeface="Barlow" panose="00000500000000000000" pitchFamily="2" charset="0"/>
              </a:rPr>
              <a:t> do </a:t>
            </a:r>
            <a:r>
              <a:rPr lang="en-US" dirty="0" err="1">
                <a:latin typeface="Barlow" panose="00000500000000000000" pitchFamily="2" charset="0"/>
              </a:rPr>
              <a:t>arquivo</a:t>
            </a:r>
            <a:r>
              <a:rPr lang="en-US" dirty="0">
                <a:latin typeface="Barlow" panose="00000500000000000000" pitchFamily="2" charset="0"/>
              </a:rPr>
              <a:t> TypeScript, </a:t>
            </a:r>
            <a:r>
              <a:rPr lang="en-US" dirty="0" err="1">
                <a:latin typeface="Barlow" panose="00000500000000000000" pitchFamily="2" charset="0"/>
              </a:rPr>
              <a:t>dentro</a:t>
            </a:r>
            <a:r>
              <a:rPr lang="en-US" dirty="0">
                <a:latin typeface="Barlow" panose="00000500000000000000" pitchFamily="2" charset="0"/>
              </a:rPr>
              <a:t> do </a:t>
            </a:r>
            <a:r>
              <a:rPr lang="en-US" dirty="0" err="1">
                <a:latin typeface="Barlow" panose="00000500000000000000" pitchFamily="2" charset="0"/>
              </a:rPr>
              <a:t>componente</a:t>
            </a:r>
            <a:r>
              <a:rPr lang="en-US" dirty="0">
                <a:latin typeface="Barlow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77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EE886-B7D5-C25E-16E0-26B02D861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>
            <a:extLst>
              <a:ext uri="{FF2B5EF4-FFF2-40B4-BE49-F238E27FC236}">
                <a16:creationId xmlns:a16="http://schemas.microsoft.com/office/drawing/2014/main" id="{0D63B00B-A0ED-0039-6EF5-1D9F10B42E4B}"/>
              </a:ext>
            </a:extLst>
          </p:cNvPr>
          <p:cNvSpPr/>
          <p:nvPr/>
        </p:nvSpPr>
        <p:spPr>
          <a:xfrm>
            <a:off x="444600" y="1237320"/>
            <a:ext cx="10349280" cy="45190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0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6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Pontos importantes:</a:t>
            </a:r>
            <a:endParaRPr lang="pt-BR" sz="2600" b="0" strike="noStrike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Define a </a:t>
            </a:r>
            <a:r>
              <a:rPr lang="pt-BR" sz="26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aparência visual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(cores, tamanhos, layouts)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Utiliza </a:t>
            </a:r>
            <a:r>
              <a:rPr lang="pt-BR" sz="26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seletores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para aplicar estilos a elementos específicos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Angular suporta estilos </a:t>
            </a:r>
            <a:r>
              <a:rPr lang="pt-BR" sz="26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globais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e </a:t>
            </a:r>
            <a:r>
              <a:rPr lang="pt-BR" sz="26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específicos por componente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No Angular, cada componente pode ter seu próprio arquivo CSS isolado (encapsulamento)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Angular oferece mecanismos como </a:t>
            </a:r>
            <a:r>
              <a:rPr lang="pt-BR" sz="260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ngClass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e </a:t>
            </a:r>
            <a:r>
              <a:rPr lang="pt-BR" sz="26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ngStyle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para aplicar estilos dinâmicos</a:t>
            </a:r>
            <a:endParaRPr lang="pt-BR" sz="2600" b="0" strike="noStrike" spc="-1" dirty="0">
              <a:latin typeface="Arial"/>
            </a:endParaRPr>
          </a:p>
        </p:txBody>
      </p:sp>
      <p:sp>
        <p:nvSpPr>
          <p:cNvPr id="104" name="CustomShape 2">
            <a:extLst>
              <a:ext uri="{FF2B5EF4-FFF2-40B4-BE49-F238E27FC236}">
                <a16:creationId xmlns:a16="http://schemas.microsoft.com/office/drawing/2014/main" id="{2DB53D9F-0CF9-2441-1319-1BCB207CCD79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" name="CustomShape 3">
            <a:extLst>
              <a:ext uri="{FF2B5EF4-FFF2-40B4-BE49-F238E27FC236}">
                <a16:creationId xmlns:a16="http://schemas.microsoft.com/office/drawing/2014/main" id="{D66C1741-1B86-109F-41E2-BC64371B1A96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CSS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107" name="CustomShape 4">
            <a:extLst>
              <a:ext uri="{FF2B5EF4-FFF2-40B4-BE49-F238E27FC236}">
                <a16:creationId xmlns:a16="http://schemas.microsoft.com/office/drawing/2014/main" id="{5A1DD569-82A3-32E8-3250-DCCFDD4BB8EB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08" name="Google Shape;53;p8_0">
            <a:extLst>
              <a:ext uri="{FF2B5EF4-FFF2-40B4-BE49-F238E27FC236}">
                <a16:creationId xmlns:a16="http://schemas.microsoft.com/office/drawing/2014/main" id="{B7FEFC07-C070-54A5-DCBF-9A89A6327C3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5">
            <a:extLst>
              <a:ext uri="{FF2B5EF4-FFF2-40B4-BE49-F238E27FC236}">
                <a16:creationId xmlns:a16="http://schemas.microsoft.com/office/drawing/2014/main" id="{F6ABDE04-4127-69CB-AC84-925659E5FAB1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10" name="Google Shape;53;p8_2">
            <a:extLst>
              <a:ext uri="{FF2B5EF4-FFF2-40B4-BE49-F238E27FC236}">
                <a16:creationId xmlns:a16="http://schemas.microsoft.com/office/drawing/2014/main" id="{47D517A8-1CFD-6F24-D7AC-EA7F595DB85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 descr="Forma, Logotipo&#10;&#10;O conteúdo gerado por IA pode estar incorreto.">
            <a:extLst>
              <a:ext uri="{FF2B5EF4-FFF2-40B4-BE49-F238E27FC236}">
                <a16:creationId xmlns:a16="http://schemas.microsoft.com/office/drawing/2014/main" id="{D1BB4314-3A25-4B28-BAB1-A6FE8B6B4E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44600" y="1237320"/>
            <a:ext cx="10349280" cy="516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40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600" b="0" strike="noStrike" spc="-1" dirty="0">
              <a:solidFill>
                <a:srgbClr val="7F7F7F"/>
              </a:solidFill>
              <a:latin typeface="Barlow" panose="00000500000000000000" pitchFamily="2" charset="0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600" spc="-1" dirty="0">
              <a:solidFill>
                <a:srgbClr val="7F7F7F"/>
              </a:solidFill>
              <a:latin typeface="Barlow" panose="00000500000000000000" pitchFamily="2" charset="0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600" b="0" strike="noStrike" spc="-1" dirty="0" err="1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JavaScript</a:t>
            </a:r>
            <a:r>
              <a:rPr lang="pt-BR" sz="2600" b="0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 é uma linguagem de programação que permite a você adicionar </a:t>
            </a:r>
            <a:r>
              <a:rPr lang="pt-BR" sz="2600" b="1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comportamento dinâmico </a:t>
            </a:r>
            <a:r>
              <a:rPr lang="pt-BR" sz="2600" b="0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às páginas Web. É uma linguagem de alto nível, interpretada e baseada em objetos, que permite controlar o comportamento das páginas e interagir com o usuário. Além de ser usada no front-</a:t>
            </a:r>
            <a:r>
              <a:rPr lang="pt-BR" sz="2600" b="0" strike="noStrike" spc="-1" dirty="0" err="1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end</a:t>
            </a:r>
            <a:r>
              <a:rPr lang="pt-BR" sz="2600" b="0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 (lado do cliente) para interagir com o DOM (</a:t>
            </a:r>
            <a:r>
              <a:rPr lang="pt-BR" sz="2600" b="0" strike="noStrike" spc="-1" dirty="0" err="1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Document</a:t>
            </a:r>
            <a:r>
              <a:rPr lang="pt-BR" sz="2600" b="0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 </a:t>
            </a:r>
            <a:r>
              <a:rPr lang="pt-BR" sz="2600" b="0" strike="noStrike" spc="-1" dirty="0" err="1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Object</a:t>
            </a:r>
            <a:r>
              <a:rPr lang="pt-BR" sz="2600" b="0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 Model), o </a:t>
            </a:r>
            <a:r>
              <a:rPr lang="pt-BR" sz="2600" b="0" strike="noStrike" spc="-1" dirty="0" err="1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JavaScript</a:t>
            </a:r>
            <a:r>
              <a:rPr lang="pt-BR" sz="2600" b="0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 também pode ser usado no </a:t>
            </a:r>
            <a:r>
              <a:rPr lang="pt-BR" sz="2600" b="0" strike="noStrike" spc="-1" dirty="0" err="1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back-end</a:t>
            </a:r>
            <a:r>
              <a:rPr lang="pt-BR" sz="2600" b="0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 (lado do servidor) através de </a:t>
            </a:r>
            <a:r>
              <a:rPr lang="pt-BR" sz="2600" b="0" strike="noStrike" spc="-1" dirty="0" err="1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runtimes</a:t>
            </a:r>
            <a:r>
              <a:rPr lang="pt-BR" sz="2600" b="0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 como o Node.j</a:t>
            </a:r>
            <a:r>
              <a:rPr lang="pt-BR" sz="2600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s</a:t>
            </a:r>
            <a:endParaRPr lang="pt-BR" sz="2600" b="0" strike="noStrike" spc="-1" dirty="0">
              <a:latin typeface="Barlow" panose="00000500000000000000" pitchFamily="2" charset="0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1" name="CustomShape 3"/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>
                <a:solidFill>
                  <a:srgbClr val="7F7F7F"/>
                </a:solidFill>
                <a:latin typeface="Barlow"/>
                <a:ea typeface="Barlow"/>
              </a:rPr>
              <a:t>JAVASCRIPT</a:t>
            </a:r>
            <a:endParaRPr lang="pt-BR" sz="307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4" name="Google Shape;53;p8_3"/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25" name="CustomShape 5"/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Google Shape;53;p8_6"/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 descr="Forma, Logotipo&#10;&#10;O conteúdo gerado por IA pode estar incorreto.">
            <a:extLst>
              <a:ext uri="{FF2B5EF4-FFF2-40B4-BE49-F238E27FC236}">
                <a16:creationId xmlns:a16="http://schemas.microsoft.com/office/drawing/2014/main" id="{E2ED773B-A76B-4360-2F3B-1A92C48FE0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2BE3E-954A-7571-58F3-547E5D666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2">
            <a:extLst>
              <a:ext uri="{FF2B5EF4-FFF2-40B4-BE49-F238E27FC236}">
                <a16:creationId xmlns:a16="http://schemas.microsoft.com/office/drawing/2014/main" id="{75570EB2-DB02-B695-E1FE-2595DF4D1102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" name="CustomShape 3">
            <a:extLst>
              <a:ext uri="{FF2B5EF4-FFF2-40B4-BE49-F238E27FC236}">
                <a16:creationId xmlns:a16="http://schemas.microsoft.com/office/drawing/2014/main" id="{A41CAF03-7469-4DC3-C670-F28B8C57FBF3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pc="-1" dirty="0">
                <a:solidFill>
                  <a:srgbClr val="7F7F7F"/>
                </a:solidFill>
                <a:latin typeface="Barlow"/>
              </a:rPr>
              <a:t>JAVASCRIPT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107" name="CustomShape 4">
            <a:extLst>
              <a:ext uri="{FF2B5EF4-FFF2-40B4-BE49-F238E27FC236}">
                <a16:creationId xmlns:a16="http://schemas.microsoft.com/office/drawing/2014/main" id="{7C6C1A83-9FA4-D3AD-4C30-811B127AD31C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08" name="Google Shape;53;p8_0">
            <a:extLst>
              <a:ext uri="{FF2B5EF4-FFF2-40B4-BE49-F238E27FC236}">
                <a16:creationId xmlns:a16="http://schemas.microsoft.com/office/drawing/2014/main" id="{8F39C672-9B90-2301-FECC-0C8D9513411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5">
            <a:extLst>
              <a:ext uri="{FF2B5EF4-FFF2-40B4-BE49-F238E27FC236}">
                <a16:creationId xmlns:a16="http://schemas.microsoft.com/office/drawing/2014/main" id="{23591FC5-FBEF-30D3-B7D3-A518C0B7E4AB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10" name="Google Shape;53;p8_2">
            <a:extLst>
              <a:ext uri="{FF2B5EF4-FFF2-40B4-BE49-F238E27FC236}">
                <a16:creationId xmlns:a16="http://schemas.microsoft.com/office/drawing/2014/main" id="{5A768687-78AA-3695-23BB-79A40DC0099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 descr="Forma, Logotipo&#10;&#10;O conteúdo gerado por IA pode estar incorreto.">
            <a:extLst>
              <a:ext uri="{FF2B5EF4-FFF2-40B4-BE49-F238E27FC236}">
                <a16:creationId xmlns:a16="http://schemas.microsoft.com/office/drawing/2014/main" id="{07E6748F-0F31-D1C5-23DE-0475F0672F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6ED1725-266D-C03A-F00B-72328148AEE9}"/>
              </a:ext>
            </a:extLst>
          </p:cNvPr>
          <p:cNvSpPr txBox="1"/>
          <p:nvPr/>
        </p:nvSpPr>
        <p:spPr>
          <a:xfrm>
            <a:off x="3641250" y="110412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arlow" panose="00000500000000000000" pitchFamily="2" charset="0"/>
              </a:rPr>
              <a:t>Exemplo</a:t>
            </a:r>
            <a:r>
              <a:rPr lang="en-US" dirty="0">
                <a:latin typeface="Barlow" panose="00000500000000000000" pitchFamily="2" charset="0"/>
              </a:rPr>
              <a:t> de </a:t>
            </a:r>
            <a:r>
              <a:rPr lang="en-US" dirty="0" err="1">
                <a:latin typeface="Barlow" panose="00000500000000000000" pitchFamily="2" charset="0"/>
              </a:rPr>
              <a:t>código</a:t>
            </a:r>
            <a:r>
              <a:rPr lang="en-US" dirty="0">
                <a:latin typeface="Barlow" panose="00000500000000000000" pitchFamily="2" charset="0"/>
              </a:rPr>
              <a:t> JS: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8EDD7A-3DB1-56F9-A2DE-307C0AB15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250" y="1539404"/>
            <a:ext cx="4904940" cy="48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7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55AF0-2CF3-ABB6-9860-FEE5EDFA8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>
            <a:extLst>
              <a:ext uri="{FF2B5EF4-FFF2-40B4-BE49-F238E27FC236}">
                <a16:creationId xmlns:a16="http://schemas.microsoft.com/office/drawing/2014/main" id="{345F66EE-CAEA-955C-1B8E-F4681595B6D2}"/>
              </a:ext>
            </a:extLst>
          </p:cNvPr>
          <p:cNvSpPr/>
          <p:nvPr/>
        </p:nvSpPr>
        <p:spPr>
          <a:xfrm>
            <a:off x="444600" y="1237320"/>
            <a:ext cx="10349280" cy="45190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0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6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Pontos importantes: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Manipula o DOM (</a:t>
            </a:r>
            <a:r>
              <a:rPr lang="pt-BR" sz="26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Document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</a:t>
            </a:r>
            <a:r>
              <a:rPr lang="pt-BR" sz="26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Object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Model)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Gerencia eventos (cliques, inputs, etc.)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Base para o framework Angular (que é construído em </a:t>
            </a:r>
            <a:r>
              <a:rPr lang="pt-BR" sz="26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TypeScript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)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Permite criar aplicações web interativas e dinâmicas</a:t>
            </a:r>
            <a:endParaRPr lang="pt-BR" sz="2600" b="0" strike="noStrike" spc="-1" dirty="0">
              <a:latin typeface="Arial"/>
            </a:endParaRPr>
          </a:p>
        </p:txBody>
      </p:sp>
      <p:sp>
        <p:nvSpPr>
          <p:cNvPr id="104" name="CustomShape 2">
            <a:extLst>
              <a:ext uri="{FF2B5EF4-FFF2-40B4-BE49-F238E27FC236}">
                <a16:creationId xmlns:a16="http://schemas.microsoft.com/office/drawing/2014/main" id="{AA297C58-FDED-B35B-AE6E-6E032CFD751D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" name="CustomShape 3">
            <a:extLst>
              <a:ext uri="{FF2B5EF4-FFF2-40B4-BE49-F238E27FC236}">
                <a16:creationId xmlns:a16="http://schemas.microsoft.com/office/drawing/2014/main" id="{0D9FB610-1BF8-AA6D-83A8-88A8CA6DA37D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JAVASCRIPT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107" name="CustomShape 4">
            <a:extLst>
              <a:ext uri="{FF2B5EF4-FFF2-40B4-BE49-F238E27FC236}">
                <a16:creationId xmlns:a16="http://schemas.microsoft.com/office/drawing/2014/main" id="{9A5A564E-D6B0-5718-E349-73DA786AB8C4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08" name="Google Shape;53;p8_0">
            <a:extLst>
              <a:ext uri="{FF2B5EF4-FFF2-40B4-BE49-F238E27FC236}">
                <a16:creationId xmlns:a16="http://schemas.microsoft.com/office/drawing/2014/main" id="{2E5B0675-429E-68E4-03C0-6818CBC9E64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5">
            <a:extLst>
              <a:ext uri="{FF2B5EF4-FFF2-40B4-BE49-F238E27FC236}">
                <a16:creationId xmlns:a16="http://schemas.microsoft.com/office/drawing/2014/main" id="{C6541856-C788-9DFB-1B3A-111322C4F008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10" name="Google Shape;53;p8_2">
            <a:extLst>
              <a:ext uri="{FF2B5EF4-FFF2-40B4-BE49-F238E27FC236}">
                <a16:creationId xmlns:a16="http://schemas.microsoft.com/office/drawing/2014/main" id="{0314A4B1-A8BF-B595-7509-E5C80A1061C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 descr="Forma, Logotipo&#10;&#10;O conteúdo gerado por IA pode estar incorreto.">
            <a:extLst>
              <a:ext uri="{FF2B5EF4-FFF2-40B4-BE49-F238E27FC236}">
                <a16:creationId xmlns:a16="http://schemas.microsoft.com/office/drawing/2014/main" id="{94C13CB0-9A6B-A99A-9803-4C5C05CD1A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9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44600" y="1237320"/>
            <a:ext cx="10349280" cy="50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5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400" b="0" strike="noStrike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400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ECMAScript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6 (ES6), ou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ECMAScript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2015, como também é conhecido, é tão somente a </a:t>
            </a:r>
            <a:r>
              <a:rPr lang="pt-BR" sz="24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especificação padronizada 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da linguagem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JavaScript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. Ele possibilitou que o Javascript se tornasse uma linguagem muito mais poderosa ao trazer novas features para a linguagem, que são essenciais no desenvolvimento com Angular.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CustomShape 3"/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>
                <a:solidFill>
                  <a:srgbClr val="7F7F7F"/>
                </a:solidFill>
                <a:latin typeface="Barlow"/>
                <a:ea typeface="Barlow"/>
              </a:rPr>
              <a:t>ECMAScript 6</a:t>
            </a:r>
            <a:endParaRPr lang="pt-BR" sz="3070" b="0" strike="noStrike" spc="-1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2" name="Google Shape;53;p8_9"/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5"/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4" name="Google Shape;53;p8_10"/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DFC2F308-F6DE-E503-3B5B-99D839FAA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E1450-DA9B-1504-9EE1-9CEF22BF7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>
            <a:extLst>
              <a:ext uri="{FF2B5EF4-FFF2-40B4-BE49-F238E27FC236}">
                <a16:creationId xmlns:a16="http://schemas.microsoft.com/office/drawing/2014/main" id="{A8FFD56C-6B28-0155-F981-D28B73F20BD5}"/>
              </a:ext>
            </a:extLst>
          </p:cNvPr>
          <p:cNvSpPr/>
          <p:nvPr/>
        </p:nvSpPr>
        <p:spPr>
          <a:xfrm>
            <a:off x="444600" y="1237320"/>
            <a:ext cx="10349280" cy="50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5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Algumas das novas features:</a:t>
            </a:r>
            <a:endParaRPr lang="pt-BR" sz="2400" b="0" strike="noStrike" spc="-1" dirty="0">
              <a:latin typeface="Arial"/>
            </a:endParaRPr>
          </a:p>
          <a:p>
            <a:pPr marL="685800" lvl="1" indent="-214560">
              <a:lnSpc>
                <a:spcPct val="110000"/>
              </a:lnSpc>
              <a:spcBef>
                <a:spcPts val="1001"/>
              </a:spcBef>
              <a:buClr>
                <a:srgbClr val="7F7F7F"/>
              </a:buClr>
              <a:buFont typeface="Symbol"/>
              <a:buChar char="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Arrow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functions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;</a:t>
            </a:r>
            <a:endParaRPr lang="pt-BR" sz="2400" b="0" strike="noStrike" spc="-1" dirty="0">
              <a:latin typeface="Arial"/>
            </a:endParaRPr>
          </a:p>
          <a:p>
            <a:pPr marL="685800" lvl="1" indent="-214560">
              <a:lnSpc>
                <a:spcPct val="110000"/>
              </a:lnSpc>
              <a:spcBef>
                <a:spcPts val="1001"/>
              </a:spcBef>
              <a:buClr>
                <a:srgbClr val="7F7F7F"/>
              </a:buClr>
              <a:buFont typeface="Symbol"/>
              <a:buChar char="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Funções de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array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: </a:t>
            </a:r>
            <a:r>
              <a:rPr lang="pt-BR" sz="24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map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, </a:t>
            </a:r>
            <a:r>
              <a:rPr lang="pt-BR" sz="24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filter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, </a:t>
            </a:r>
            <a:r>
              <a:rPr lang="pt-BR" sz="24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reduce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, </a:t>
            </a:r>
            <a:r>
              <a:rPr lang="pt-BR" sz="24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find</a:t>
            </a:r>
            <a:r>
              <a:rPr lang="pt-BR" sz="2400" spc="-1" dirty="0">
                <a:solidFill>
                  <a:srgbClr val="7F7F7F"/>
                </a:solidFill>
                <a:latin typeface="Barlow"/>
                <a:ea typeface="Barlow"/>
              </a:rPr>
              <a:t>, </a:t>
            </a:r>
            <a:r>
              <a:rPr lang="pt-BR" sz="2400" b="0" u="sng" strike="noStrike" spc="-1" dirty="0">
                <a:solidFill>
                  <a:srgbClr val="7F7F7F"/>
                </a:solidFill>
                <a:latin typeface="Barlow"/>
                <a:ea typeface="Barlow"/>
              </a:rPr>
              <a:t>some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, </a:t>
            </a:r>
            <a:r>
              <a:rPr lang="pt-BR" sz="24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forEach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, </a:t>
            </a:r>
            <a:r>
              <a:rPr lang="pt-BR" sz="2400" u="sng" spc="-1" dirty="0" err="1">
                <a:solidFill>
                  <a:srgbClr val="7F7F7F"/>
                </a:solidFill>
                <a:latin typeface="Barlow"/>
                <a:ea typeface="Barlow"/>
              </a:rPr>
              <a:t>e</a:t>
            </a:r>
            <a:r>
              <a:rPr lang="pt-BR" sz="24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very</a:t>
            </a:r>
            <a:r>
              <a:rPr lang="pt-BR" sz="2400" spc="-1" dirty="0">
                <a:solidFill>
                  <a:srgbClr val="7F7F7F"/>
                </a:solidFill>
                <a:latin typeface="Barlow"/>
                <a:ea typeface="Barlow"/>
              </a:rPr>
              <a:t>, entre outras</a:t>
            </a:r>
            <a:endParaRPr lang="pt-BR" sz="2400" spc="-1" dirty="0">
              <a:latin typeface="Arial"/>
            </a:endParaRPr>
          </a:p>
          <a:p>
            <a:pPr marL="685800" lvl="1" indent="-214560">
              <a:lnSpc>
                <a:spcPct val="110000"/>
              </a:lnSpc>
              <a:spcBef>
                <a:spcPts val="1001"/>
              </a:spcBef>
              <a:buClr>
                <a:srgbClr val="7F7F7F"/>
              </a:buClr>
              <a:buFont typeface="Symbol"/>
              <a:buChar char="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Comandos </a:t>
            </a:r>
            <a:r>
              <a:rPr lang="pt-BR" sz="24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const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e </a:t>
            </a:r>
            <a:r>
              <a:rPr lang="pt-BR" sz="24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let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para variáveis.</a:t>
            </a:r>
          </a:p>
          <a:p>
            <a:pPr marL="685800" lvl="1" indent="-214560">
              <a:lnSpc>
                <a:spcPct val="110000"/>
              </a:lnSpc>
              <a:spcBef>
                <a:spcPts val="1001"/>
              </a:spcBef>
              <a:buClr>
                <a:srgbClr val="7F7F7F"/>
              </a:buClr>
              <a:buFont typeface="Symbol"/>
              <a:buChar char=""/>
            </a:pPr>
            <a:r>
              <a:rPr lang="pt-BR" sz="2400" spc="-1" dirty="0" err="1">
                <a:solidFill>
                  <a:srgbClr val="7F7F7F"/>
                </a:solidFill>
                <a:latin typeface="Barlow"/>
              </a:rPr>
              <a:t>Template</a:t>
            </a:r>
            <a:r>
              <a:rPr lang="pt-BR" sz="2400" spc="-1" dirty="0">
                <a:solidFill>
                  <a:srgbClr val="7F7F7F"/>
                </a:solidFill>
                <a:latin typeface="Barlow"/>
              </a:rPr>
              <a:t> </a:t>
            </a:r>
            <a:r>
              <a:rPr lang="pt-BR" sz="2400" spc="-1" dirty="0" err="1">
                <a:solidFill>
                  <a:srgbClr val="7F7F7F"/>
                </a:solidFill>
                <a:latin typeface="Barlow"/>
              </a:rPr>
              <a:t>literals</a:t>
            </a:r>
            <a:endParaRPr lang="pt-BR" sz="2400" spc="-1" dirty="0">
              <a:solidFill>
                <a:srgbClr val="7F7F7F"/>
              </a:solidFill>
              <a:latin typeface="Barlow"/>
            </a:endParaRPr>
          </a:p>
          <a:p>
            <a:pPr marL="685800" lvl="1" indent="-214560">
              <a:lnSpc>
                <a:spcPct val="110000"/>
              </a:lnSpc>
              <a:spcBef>
                <a:spcPts val="1001"/>
              </a:spcBef>
              <a:buClr>
                <a:srgbClr val="7F7F7F"/>
              </a:buClr>
              <a:buFont typeface="Symbol"/>
              <a:buChar char=""/>
            </a:pPr>
            <a:r>
              <a:rPr lang="pt-BR" sz="2400" spc="-1" dirty="0">
                <a:solidFill>
                  <a:srgbClr val="7F7F7F"/>
                </a:solidFill>
                <a:latin typeface="Barlow"/>
              </a:rPr>
              <a:t>Classes e módulos</a:t>
            </a:r>
          </a:p>
          <a:p>
            <a:pPr marL="685800" lvl="1" indent="-214560">
              <a:lnSpc>
                <a:spcPct val="110000"/>
              </a:lnSpc>
              <a:spcBef>
                <a:spcPts val="1001"/>
              </a:spcBef>
              <a:buClr>
                <a:srgbClr val="7F7F7F"/>
              </a:buClr>
              <a:buFont typeface="Symbol"/>
              <a:buChar char=""/>
            </a:pPr>
            <a:r>
              <a:rPr lang="pt-BR" sz="2400" spc="-1" dirty="0">
                <a:solidFill>
                  <a:srgbClr val="7F7F7F"/>
                </a:solidFill>
                <a:latin typeface="Barlow"/>
              </a:rPr>
              <a:t>Desestruturação</a:t>
            </a:r>
          </a:p>
          <a:p>
            <a:pPr marL="685800" lvl="1" indent="-214560">
              <a:lnSpc>
                <a:spcPct val="110000"/>
              </a:lnSpc>
              <a:spcBef>
                <a:spcPts val="1001"/>
              </a:spcBef>
              <a:buClr>
                <a:srgbClr val="7F7F7F"/>
              </a:buClr>
              <a:buFont typeface="Symbol"/>
              <a:buChar char=""/>
            </a:pP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</a:rPr>
              <a:t>Promises</a:t>
            </a:r>
            <a:r>
              <a:rPr lang="pt-BR" sz="2400" spc="-1" dirty="0">
                <a:solidFill>
                  <a:srgbClr val="7F7F7F"/>
                </a:solidFill>
                <a:latin typeface="Barlow"/>
              </a:rPr>
              <a:t> e </a:t>
            </a:r>
            <a:r>
              <a:rPr lang="pt-BR" sz="2400" spc="-1" dirty="0" err="1">
                <a:solidFill>
                  <a:srgbClr val="7F7F7F"/>
                </a:solidFill>
                <a:latin typeface="Barlow"/>
              </a:rPr>
              <a:t>Async</a:t>
            </a:r>
            <a:r>
              <a:rPr lang="pt-BR" sz="2400" spc="-1" dirty="0">
                <a:solidFill>
                  <a:srgbClr val="7F7F7F"/>
                </a:solidFill>
                <a:latin typeface="Barlow"/>
              </a:rPr>
              <a:t>/</a:t>
            </a:r>
            <a:r>
              <a:rPr lang="pt-BR" sz="2400" spc="-1" dirty="0" err="1">
                <a:solidFill>
                  <a:srgbClr val="7F7F7F"/>
                </a:solidFill>
                <a:latin typeface="Barlow"/>
              </a:rPr>
              <a:t>Await</a:t>
            </a:r>
            <a:endParaRPr lang="pt-BR" sz="2400" b="0" strike="noStrike" spc="-1" dirty="0">
              <a:solidFill>
                <a:srgbClr val="7F7F7F"/>
              </a:solidFill>
              <a:latin typeface="Barlow"/>
            </a:endParaRPr>
          </a:p>
          <a:p>
            <a:pPr marL="228600" indent="-214560">
              <a:lnSpc>
                <a:spcPct val="110000"/>
              </a:lnSpc>
              <a:spcBef>
                <a:spcPts val="1001"/>
              </a:spcBef>
              <a:buClr>
                <a:srgbClr val="7F7F7F"/>
              </a:buClr>
              <a:buFont typeface="Symbol"/>
              <a:buChar char=""/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128" name="CustomShape 2">
            <a:extLst>
              <a:ext uri="{FF2B5EF4-FFF2-40B4-BE49-F238E27FC236}">
                <a16:creationId xmlns:a16="http://schemas.microsoft.com/office/drawing/2014/main" id="{54F01C7D-E09B-61BF-28A5-325169064F92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CustomShape 3">
            <a:extLst>
              <a:ext uri="{FF2B5EF4-FFF2-40B4-BE49-F238E27FC236}">
                <a16:creationId xmlns:a16="http://schemas.microsoft.com/office/drawing/2014/main" id="{182809D4-6C23-7285-EAB2-C44FE7A1D2D6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>
                <a:solidFill>
                  <a:srgbClr val="7F7F7F"/>
                </a:solidFill>
                <a:latin typeface="Barlow"/>
                <a:ea typeface="Barlow"/>
              </a:rPr>
              <a:t>ECMAScript 6</a:t>
            </a:r>
            <a:endParaRPr lang="pt-BR" sz="3070" b="0" strike="noStrike" spc="-1">
              <a:latin typeface="Arial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749C3F9E-57B9-59C6-CC1B-F1A96FCEF1E0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2" name="Google Shape;53;p8_9">
            <a:extLst>
              <a:ext uri="{FF2B5EF4-FFF2-40B4-BE49-F238E27FC236}">
                <a16:creationId xmlns:a16="http://schemas.microsoft.com/office/drawing/2014/main" id="{4466C8B9-4C65-8837-696B-32332328BDF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5">
            <a:extLst>
              <a:ext uri="{FF2B5EF4-FFF2-40B4-BE49-F238E27FC236}">
                <a16:creationId xmlns:a16="http://schemas.microsoft.com/office/drawing/2014/main" id="{01AEC914-0995-3539-5B36-413B2457C312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4" name="Google Shape;53;p8_10">
            <a:extLst>
              <a:ext uri="{FF2B5EF4-FFF2-40B4-BE49-F238E27FC236}">
                <a16:creationId xmlns:a16="http://schemas.microsoft.com/office/drawing/2014/main" id="{36FC2385-B215-768B-42A1-34CD8F16AF8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4F9E1649-F03E-91A6-11D9-388F5FC11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69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E7E58-0BD7-5BDC-577B-7D8377C42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2">
            <a:extLst>
              <a:ext uri="{FF2B5EF4-FFF2-40B4-BE49-F238E27FC236}">
                <a16:creationId xmlns:a16="http://schemas.microsoft.com/office/drawing/2014/main" id="{5B356ED9-4513-3AD7-90DC-02963D5CEB5B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CustomShape 3">
            <a:extLst>
              <a:ext uri="{FF2B5EF4-FFF2-40B4-BE49-F238E27FC236}">
                <a16:creationId xmlns:a16="http://schemas.microsoft.com/office/drawing/2014/main" id="{BDAA119A-C05F-C4F6-05D2-FF417BB18E49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>
                <a:solidFill>
                  <a:srgbClr val="7F7F7F"/>
                </a:solidFill>
                <a:latin typeface="Barlow"/>
                <a:ea typeface="Barlow"/>
              </a:rPr>
              <a:t>ECMAScript 6</a:t>
            </a:r>
            <a:endParaRPr lang="pt-BR" sz="3070" b="0" strike="noStrike" spc="-1">
              <a:latin typeface="Arial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5D17899A-00BA-BE19-98AB-CA737E353769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2" name="Google Shape;53;p8_9">
            <a:extLst>
              <a:ext uri="{FF2B5EF4-FFF2-40B4-BE49-F238E27FC236}">
                <a16:creationId xmlns:a16="http://schemas.microsoft.com/office/drawing/2014/main" id="{AFAD4F59-45DD-8820-B131-95AEF82D48F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5">
            <a:extLst>
              <a:ext uri="{FF2B5EF4-FFF2-40B4-BE49-F238E27FC236}">
                <a16:creationId xmlns:a16="http://schemas.microsoft.com/office/drawing/2014/main" id="{7A2DA827-88BB-8049-104E-E96316F23F66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4" name="Google Shape;53;p8_10">
            <a:extLst>
              <a:ext uri="{FF2B5EF4-FFF2-40B4-BE49-F238E27FC236}">
                <a16:creationId xmlns:a16="http://schemas.microsoft.com/office/drawing/2014/main" id="{AEF92DCF-2C18-8D7E-2D74-1A309F4D66E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1CF72A77-3392-9D86-7937-FECF02BD4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86483DB-9185-A0ED-B2F9-98C11AA85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63" y="1688436"/>
            <a:ext cx="5513787" cy="34811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4EBAC95-7A7D-23D8-BEA1-CC037A8BD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747" y="1688436"/>
            <a:ext cx="5856490" cy="34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19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FD9BB-D8CC-1167-6A9A-AC793E0E3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>
            <a:extLst>
              <a:ext uri="{FF2B5EF4-FFF2-40B4-BE49-F238E27FC236}">
                <a16:creationId xmlns:a16="http://schemas.microsoft.com/office/drawing/2014/main" id="{684184AA-5C78-23E3-B869-8B573B84061C}"/>
              </a:ext>
            </a:extLst>
          </p:cNvPr>
          <p:cNvSpPr/>
          <p:nvPr/>
        </p:nvSpPr>
        <p:spPr>
          <a:xfrm>
            <a:off x="444600" y="1237320"/>
            <a:ext cx="10349280" cy="50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5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</a:pPr>
            <a:r>
              <a:rPr lang="pt-BR" sz="24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Pontos importantes:</a:t>
            </a:r>
            <a:endParaRPr lang="pt-BR" sz="2400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Define a evolução oficial do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JavaScript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(ES6, ES7, etc.)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O Angular utiliza recursos modernos do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ECMAScript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(principalmente ES6+)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Recursos como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decorators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(usado em @Component, @Input), classes e módulos são fundamentais para o Angular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Entender ES6+ facilita o desenvolvimento em Angular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28" name="CustomShape 2">
            <a:extLst>
              <a:ext uri="{FF2B5EF4-FFF2-40B4-BE49-F238E27FC236}">
                <a16:creationId xmlns:a16="http://schemas.microsoft.com/office/drawing/2014/main" id="{32BF132D-4805-DB44-C34D-19086C1D54A4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CustomShape 3">
            <a:extLst>
              <a:ext uri="{FF2B5EF4-FFF2-40B4-BE49-F238E27FC236}">
                <a16:creationId xmlns:a16="http://schemas.microsoft.com/office/drawing/2014/main" id="{9C130B37-6C73-E7BA-4168-567FA083C840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>
                <a:solidFill>
                  <a:srgbClr val="7F7F7F"/>
                </a:solidFill>
                <a:latin typeface="Barlow"/>
                <a:ea typeface="Barlow"/>
              </a:rPr>
              <a:t>ECMAScript 6</a:t>
            </a:r>
            <a:endParaRPr lang="pt-BR" sz="3070" b="0" strike="noStrike" spc="-1">
              <a:latin typeface="Arial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C8F11C5D-D2FF-C3B5-B65B-177C5BDDA357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2" name="Google Shape;53;p8_9">
            <a:extLst>
              <a:ext uri="{FF2B5EF4-FFF2-40B4-BE49-F238E27FC236}">
                <a16:creationId xmlns:a16="http://schemas.microsoft.com/office/drawing/2014/main" id="{F586C8CB-3E6B-59EE-4980-0A8DBFF6B7A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5">
            <a:extLst>
              <a:ext uri="{FF2B5EF4-FFF2-40B4-BE49-F238E27FC236}">
                <a16:creationId xmlns:a16="http://schemas.microsoft.com/office/drawing/2014/main" id="{BCED372D-9DCF-464A-F735-2ED691217F4C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4" name="Google Shape;53;p8_10">
            <a:extLst>
              <a:ext uri="{FF2B5EF4-FFF2-40B4-BE49-F238E27FC236}">
                <a16:creationId xmlns:a16="http://schemas.microsoft.com/office/drawing/2014/main" id="{474CEBEE-E597-EBA3-1E19-D16F7A36B54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3ADC3C4C-C54F-A67D-7A7B-4D2F749CB7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0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44600" y="1237320"/>
            <a:ext cx="10740240" cy="516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65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TypeScript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é um </a:t>
            </a:r>
            <a:r>
              <a:rPr lang="pt-BR" sz="2400" b="1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superset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para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JavaScript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, ou um conjunto adicional de instruções,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keywords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e estruturas criado pela Microsoft, que adiciona tipagem estática opcional e outros recursos.</a:t>
            </a: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400" spc="-1" dirty="0">
              <a:solidFill>
                <a:srgbClr val="7F7F7F"/>
              </a:solidFill>
              <a:latin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</a:rPr>
              <a:t>Exemplos de recursos: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</a:rPr>
              <a:t>Tipos básicos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7F7F7F"/>
                </a:solidFill>
                <a:latin typeface="Barlow"/>
              </a:rPr>
              <a:t>I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</a:rPr>
              <a:t>nterfaces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</a:rPr>
              <a:t>Classes com tipagem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</a:rPr>
              <a:t>Enums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CustomShape 3"/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TYPESCRIPT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40" name="Google Shape;53;p8_7"/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5"/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42" name="Google Shape;53;p8_8"/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87F2667B-1E3E-4C96-D5F9-2BA7858A92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202C7-3B21-E0C3-3453-9682200A1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>
            <a:extLst>
              <a:ext uri="{FF2B5EF4-FFF2-40B4-BE49-F238E27FC236}">
                <a16:creationId xmlns:a16="http://schemas.microsoft.com/office/drawing/2014/main" id="{D8447F5E-2AD4-EE33-D0C7-9C34A289FD29}"/>
              </a:ext>
            </a:extLst>
          </p:cNvPr>
          <p:cNvSpPr/>
          <p:nvPr/>
        </p:nvSpPr>
        <p:spPr>
          <a:xfrm>
            <a:off x="444600" y="1237320"/>
            <a:ext cx="10349280" cy="502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80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800" b="0" strike="noStrike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800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BR" sz="28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Frontend</a:t>
            </a:r>
            <a:r>
              <a:rPr lang="pt-BR" sz="28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é a parte visível e interativa para o usuário.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BR" sz="28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Backend</a:t>
            </a:r>
            <a:r>
              <a:rPr lang="pt-BR" sz="28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é responsável pelo processamento e lógica do servidor.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BR" sz="28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Frontend</a:t>
            </a:r>
            <a:r>
              <a:rPr lang="pt-BR" sz="28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é executado no navegador do cliente.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BR" sz="28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Backend</a:t>
            </a:r>
            <a:r>
              <a:rPr lang="pt-BR" sz="28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roda em servidores e gerencia dados e segurança.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BR" sz="28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Comunicação entre </a:t>
            </a:r>
            <a:r>
              <a:rPr lang="pt-BR" sz="28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frontend</a:t>
            </a:r>
            <a:r>
              <a:rPr lang="pt-BR" sz="28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e </a:t>
            </a:r>
            <a:r>
              <a:rPr lang="pt-BR" sz="28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backend</a:t>
            </a:r>
            <a:r>
              <a:rPr lang="pt-BR" sz="28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se dá via APIs usando JSON.</a:t>
            </a:r>
          </a:p>
        </p:txBody>
      </p:sp>
      <p:sp>
        <p:nvSpPr>
          <p:cNvPr id="94" name="CustomShape 2">
            <a:extLst>
              <a:ext uri="{FF2B5EF4-FFF2-40B4-BE49-F238E27FC236}">
                <a16:creationId xmlns:a16="http://schemas.microsoft.com/office/drawing/2014/main" id="{986F2A44-2E56-D009-BFC8-544595285290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" name="CustomShape 3">
            <a:extLst>
              <a:ext uri="{FF2B5EF4-FFF2-40B4-BE49-F238E27FC236}">
                <a16:creationId xmlns:a16="http://schemas.microsoft.com/office/drawing/2014/main" id="{608CB6A8-7880-7E51-E591-9540FF8DA770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</a:rPr>
              <a:t>FRONTEND x BACKEND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97" name="CustomShape 4">
            <a:extLst>
              <a:ext uri="{FF2B5EF4-FFF2-40B4-BE49-F238E27FC236}">
                <a16:creationId xmlns:a16="http://schemas.microsoft.com/office/drawing/2014/main" id="{C98EBE0D-30CE-B027-C9B1-6556E8C3DD01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8" name="Google Shape;53;p8_1">
            <a:extLst>
              <a:ext uri="{FF2B5EF4-FFF2-40B4-BE49-F238E27FC236}">
                <a16:creationId xmlns:a16="http://schemas.microsoft.com/office/drawing/2014/main" id="{80E92AA3-9D46-FC4A-58AC-F9EC34545D2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7" name="Imagem 6" descr="Forma, Logotipo&#10;&#10;O conteúdo gerado por IA pode estar incorreto.">
            <a:extLst>
              <a:ext uri="{FF2B5EF4-FFF2-40B4-BE49-F238E27FC236}">
                <a16:creationId xmlns:a16="http://schemas.microsoft.com/office/drawing/2014/main" id="{05FF0E3F-91FC-6037-CB87-43E9264872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3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6C372-75E5-91F9-2BB2-3DD157348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2">
            <a:extLst>
              <a:ext uri="{FF2B5EF4-FFF2-40B4-BE49-F238E27FC236}">
                <a16:creationId xmlns:a16="http://schemas.microsoft.com/office/drawing/2014/main" id="{50D9947A-8EA9-C05D-0F26-26BB12BB30C9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CustomShape 3">
            <a:extLst>
              <a:ext uri="{FF2B5EF4-FFF2-40B4-BE49-F238E27FC236}">
                <a16:creationId xmlns:a16="http://schemas.microsoft.com/office/drawing/2014/main" id="{A45D752F-8A68-0012-DD44-A923B48E549F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TYPESCRIPT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139" name="CustomShape 4">
            <a:extLst>
              <a:ext uri="{FF2B5EF4-FFF2-40B4-BE49-F238E27FC236}">
                <a16:creationId xmlns:a16="http://schemas.microsoft.com/office/drawing/2014/main" id="{3CA7EBBE-10B3-E716-5ACC-556B2B64446A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40" name="Google Shape;53;p8_7">
            <a:extLst>
              <a:ext uri="{FF2B5EF4-FFF2-40B4-BE49-F238E27FC236}">
                <a16:creationId xmlns:a16="http://schemas.microsoft.com/office/drawing/2014/main" id="{7B61738A-C822-573B-CB6F-31E59F8CD7A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5">
            <a:extLst>
              <a:ext uri="{FF2B5EF4-FFF2-40B4-BE49-F238E27FC236}">
                <a16:creationId xmlns:a16="http://schemas.microsoft.com/office/drawing/2014/main" id="{AF43CCB3-3C75-2862-F7BF-D4A7FC5D8B26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42" name="Google Shape;53;p8_8">
            <a:extLst>
              <a:ext uri="{FF2B5EF4-FFF2-40B4-BE49-F238E27FC236}">
                <a16:creationId xmlns:a16="http://schemas.microsoft.com/office/drawing/2014/main" id="{0FADB8AF-6AE2-80CF-B72E-BF55CBA175A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B9632893-DAA6-4847-8A6F-CAA189E9C3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FF8D30B-74C6-9460-800D-A840E198E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04" y="1199471"/>
            <a:ext cx="3979626" cy="35221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33D29F-DAD3-3626-C5B3-DCDF3DFA0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766" y="1199471"/>
            <a:ext cx="5145330" cy="48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29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CC2F4-B57B-4A74-8799-A13E3C954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>
            <a:extLst>
              <a:ext uri="{FF2B5EF4-FFF2-40B4-BE49-F238E27FC236}">
                <a16:creationId xmlns:a16="http://schemas.microsoft.com/office/drawing/2014/main" id="{F9E668C6-D7AC-486B-201C-B351B8432106}"/>
              </a:ext>
            </a:extLst>
          </p:cNvPr>
          <p:cNvSpPr/>
          <p:nvPr/>
        </p:nvSpPr>
        <p:spPr>
          <a:xfrm>
            <a:off x="444600" y="1237320"/>
            <a:ext cx="10349280" cy="50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5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</a:pPr>
            <a:r>
              <a:rPr lang="pt-BR" sz="24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Pontos importantes:</a:t>
            </a:r>
            <a:endParaRPr lang="pt-BR" sz="2400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Angular é escrito em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TypeScript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e seu uso é recomendado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Oferece melhor autocompletar, detecção de erros em tempo de compilação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Facilita a manutenção de código em larga escala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Recursos como interfaces,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decorators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e tipos genéricos são amplamente usados no Angular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28" name="CustomShape 2">
            <a:extLst>
              <a:ext uri="{FF2B5EF4-FFF2-40B4-BE49-F238E27FC236}">
                <a16:creationId xmlns:a16="http://schemas.microsoft.com/office/drawing/2014/main" id="{3952469B-D467-5A79-7E97-C7D73CCA980A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CustomShape 3">
            <a:extLst>
              <a:ext uri="{FF2B5EF4-FFF2-40B4-BE49-F238E27FC236}">
                <a16:creationId xmlns:a16="http://schemas.microsoft.com/office/drawing/2014/main" id="{F1D6D2D0-2735-1E10-D0F5-347612994857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TYPESCRIPT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75F7B976-6C6D-C061-ADFE-E8757E6D428C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2" name="Google Shape;53;p8_9">
            <a:extLst>
              <a:ext uri="{FF2B5EF4-FFF2-40B4-BE49-F238E27FC236}">
                <a16:creationId xmlns:a16="http://schemas.microsoft.com/office/drawing/2014/main" id="{0C488CAF-8B26-6CB7-8E13-7F0A97C3573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5">
            <a:extLst>
              <a:ext uri="{FF2B5EF4-FFF2-40B4-BE49-F238E27FC236}">
                <a16:creationId xmlns:a16="http://schemas.microsoft.com/office/drawing/2014/main" id="{F25988DC-1ADB-9BAF-354D-265E1C57D1AA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4" name="Google Shape;53;p8_10">
            <a:extLst>
              <a:ext uri="{FF2B5EF4-FFF2-40B4-BE49-F238E27FC236}">
                <a16:creationId xmlns:a16="http://schemas.microsoft.com/office/drawing/2014/main" id="{9D39E509-CBDB-3D5B-8F27-69BD851C49D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266D3DBF-8F6D-17A1-896D-EA7FFD9A46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4E320-095F-396F-E847-9519A6EDE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>
            <a:extLst>
              <a:ext uri="{FF2B5EF4-FFF2-40B4-BE49-F238E27FC236}">
                <a16:creationId xmlns:a16="http://schemas.microsoft.com/office/drawing/2014/main" id="{CB964F97-5E28-B8CF-613D-4FD5731A58CA}"/>
              </a:ext>
            </a:extLst>
          </p:cNvPr>
          <p:cNvSpPr/>
          <p:nvPr/>
        </p:nvSpPr>
        <p:spPr>
          <a:xfrm>
            <a:off x="444600" y="1237320"/>
            <a:ext cx="10900496" cy="50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5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400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400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Node.js é um software de código aberto, multiplataforma, baseado no interpretador V8 do Google e que permite a </a:t>
            </a:r>
            <a:r>
              <a:rPr lang="pt-BR" sz="24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execução de códigos </a:t>
            </a:r>
            <a:r>
              <a:rPr lang="pt-BR" sz="2400" b="1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JavaScript</a:t>
            </a:r>
            <a:r>
              <a:rPr lang="pt-BR" sz="24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/</a:t>
            </a:r>
            <a:r>
              <a:rPr lang="pt-BR" sz="2400" b="1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TypeScript</a:t>
            </a:r>
            <a:r>
              <a:rPr lang="pt-BR" sz="24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 fora de um navegador web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. Ele é usado para criar aplicações do lado do servidor, ferramentas de linha de comando, e muito mais. Node.js utiliza um modelo de I/O não bloqueante, o que o torna eficiente em aplicações que exigem alta performance e escalabilidade. </a:t>
            </a:r>
          </a:p>
        </p:txBody>
      </p:sp>
      <p:sp>
        <p:nvSpPr>
          <p:cNvPr id="128" name="CustomShape 2">
            <a:extLst>
              <a:ext uri="{FF2B5EF4-FFF2-40B4-BE49-F238E27FC236}">
                <a16:creationId xmlns:a16="http://schemas.microsoft.com/office/drawing/2014/main" id="{87D0DAAC-5744-F676-039E-6B63DAE68CC5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CustomShape 3">
            <a:extLst>
              <a:ext uri="{FF2B5EF4-FFF2-40B4-BE49-F238E27FC236}">
                <a16:creationId xmlns:a16="http://schemas.microsoft.com/office/drawing/2014/main" id="{5E7C5F0F-F588-3631-80F4-252609CEBAEF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NODE.JS</a:t>
            </a: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35F684C6-5001-5FCF-CAB9-35A8B852239D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2" name="Google Shape;53;p8_9">
            <a:extLst>
              <a:ext uri="{FF2B5EF4-FFF2-40B4-BE49-F238E27FC236}">
                <a16:creationId xmlns:a16="http://schemas.microsoft.com/office/drawing/2014/main" id="{701E2F24-4F27-61B3-C216-614B3F02D5C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5">
            <a:extLst>
              <a:ext uri="{FF2B5EF4-FFF2-40B4-BE49-F238E27FC236}">
                <a16:creationId xmlns:a16="http://schemas.microsoft.com/office/drawing/2014/main" id="{B1BFBBB1-17C9-4304-E85F-EEF93847DCA2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4" name="Google Shape;53;p8_10">
            <a:extLst>
              <a:ext uri="{FF2B5EF4-FFF2-40B4-BE49-F238E27FC236}">
                <a16:creationId xmlns:a16="http://schemas.microsoft.com/office/drawing/2014/main" id="{D5A9A39B-6E3C-8E5F-6C4C-FF3382679E4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5A8A62D8-0DB0-62DF-5D0C-5E96EB7EE1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69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CF885-531B-9960-315A-67361D8A3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2">
            <a:extLst>
              <a:ext uri="{FF2B5EF4-FFF2-40B4-BE49-F238E27FC236}">
                <a16:creationId xmlns:a16="http://schemas.microsoft.com/office/drawing/2014/main" id="{19CF01AB-3D70-5D65-6E70-99D5E336A1A4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CustomShape 3">
            <a:extLst>
              <a:ext uri="{FF2B5EF4-FFF2-40B4-BE49-F238E27FC236}">
                <a16:creationId xmlns:a16="http://schemas.microsoft.com/office/drawing/2014/main" id="{4FB9B7B1-51C5-DAF2-D00E-AFD282A36516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NODE.JS</a:t>
            </a: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760CC819-F1D2-2755-9A94-3C3B13F65C6B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2" name="Google Shape;53;p8_9">
            <a:extLst>
              <a:ext uri="{FF2B5EF4-FFF2-40B4-BE49-F238E27FC236}">
                <a16:creationId xmlns:a16="http://schemas.microsoft.com/office/drawing/2014/main" id="{3076DF2A-5539-9C33-6871-DEC2303447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5">
            <a:extLst>
              <a:ext uri="{FF2B5EF4-FFF2-40B4-BE49-F238E27FC236}">
                <a16:creationId xmlns:a16="http://schemas.microsoft.com/office/drawing/2014/main" id="{5DD8602A-BAFD-2197-7A15-75B50AF75896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4" name="Google Shape;53;p8_10">
            <a:extLst>
              <a:ext uri="{FF2B5EF4-FFF2-40B4-BE49-F238E27FC236}">
                <a16:creationId xmlns:a16="http://schemas.microsoft.com/office/drawing/2014/main" id="{0B28E888-60BF-8F61-AFEC-DE166DD67F3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6953E98C-C77F-0F0E-4509-29A1A699A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7CBB5DC-02EE-D057-D285-FEEC70A8F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28" y="1223139"/>
            <a:ext cx="5028633" cy="543308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0A2DD38-44CB-83CE-26DA-8EC78A7B200E}"/>
              </a:ext>
            </a:extLst>
          </p:cNvPr>
          <p:cNvSpPr txBox="1"/>
          <p:nvPr/>
        </p:nvSpPr>
        <p:spPr>
          <a:xfrm>
            <a:off x="3435928" y="83703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arlow" panose="00000500000000000000" pitchFamily="2" charset="0"/>
              </a:rPr>
              <a:t>Exemplo simples de servidor Node.js:</a:t>
            </a: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39A93-BAE4-217B-FF1B-DFBF9D628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>
            <a:extLst>
              <a:ext uri="{FF2B5EF4-FFF2-40B4-BE49-F238E27FC236}">
                <a16:creationId xmlns:a16="http://schemas.microsoft.com/office/drawing/2014/main" id="{32268677-B50C-D747-3B43-3F1D59A25D0F}"/>
              </a:ext>
            </a:extLst>
          </p:cNvPr>
          <p:cNvSpPr/>
          <p:nvPr/>
        </p:nvSpPr>
        <p:spPr>
          <a:xfrm>
            <a:off x="444600" y="1237320"/>
            <a:ext cx="10349280" cy="50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5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</a:pPr>
            <a:r>
              <a:rPr lang="pt-BR" sz="24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Pontos importantes:</a:t>
            </a:r>
            <a:endParaRPr lang="pt-BR" sz="2400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Node.js não é uma nova linguagem, mas sim um ambiente que permite executar código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JavaScript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fora do navegador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No contexto Angular, é usado para executar ferramentas de desenvolvimento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O Angular CLI é executado sobre Node.js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Necessário para instalar e gerenciar dependências do projeto Angular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28" name="CustomShape 2">
            <a:extLst>
              <a:ext uri="{FF2B5EF4-FFF2-40B4-BE49-F238E27FC236}">
                <a16:creationId xmlns:a16="http://schemas.microsoft.com/office/drawing/2014/main" id="{64A75252-0C7C-51AA-C644-AC186684C7A9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CustomShape 3">
            <a:extLst>
              <a:ext uri="{FF2B5EF4-FFF2-40B4-BE49-F238E27FC236}">
                <a16:creationId xmlns:a16="http://schemas.microsoft.com/office/drawing/2014/main" id="{09E9F0D7-44A2-129F-7A4B-AEA83BE1FAC6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NODE.JS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17D407DA-CC03-B012-D767-91AAD4051FB8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2" name="Google Shape;53;p8_9">
            <a:extLst>
              <a:ext uri="{FF2B5EF4-FFF2-40B4-BE49-F238E27FC236}">
                <a16:creationId xmlns:a16="http://schemas.microsoft.com/office/drawing/2014/main" id="{D8CA97B3-4F17-1A0F-6D3E-064FCB48252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5">
            <a:extLst>
              <a:ext uri="{FF2B5EF4-FFF2-40B4-BE49-F238E27FC236}">
                <a16:creationId xmlns:a16="http://schemas.microsoft.com/office/drawing/2014/main" id="{FFF3D0F3-DCDF-6266-EFE1-60C6370693B3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4" name="Google Shape;53;p8_10">
            <a:extLst>
              <a:ext uri="{FF2B5EF4-FFF2-40B4-BE49-F238E27FC236}">
                <a16:creationId xmlns:a16="http://schemas.microsoft.com/office/drawing/2014/main" id="{0B26D8D1-B9E3-F716-E7E0-93D2E775B44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E576FCD1-D69D-C7D5-57C6-7BAC251477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57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33C88-C9AD-A182-B9F5-CE3DE1155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>
            <a:extLst>
              <a:ext uri="{FF2B5EF4-FFF2-40B4-BE49-F238E27FC236}">
                <a16:creationId xmlns:a16="http://schemas.microsoft.com/office/drawing/2014/main" id="{00D30CFF-D6B0-30A3-F7EF-C55B801F1D8A}"/>
              </a:ext>
            </a:extLst>
          </p:cNvPr>
          <p:cNvSpPr/>
          <p:nvPr/>
        </p:nvSpPr>
        <p:spPr>
          <a:xfrm>
            <a:off x="444600" y="1237320"/>
            <a:ext cx="10900496" cy="50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5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400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</a:pPr>
            <a:endParaRPr lang="pt-BR" sz="2400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NPM (Node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Package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Manager) é um gerenciador de pacotes para a linguagem de programação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JavaScript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.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npm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, Inc. é uma subsidiária do GitHub, que fornece hospedagem para desenvolvimento de software e controle de versão com o uso do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Git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. NPM é o gerenciador de pacotes padrão para o ambiente de tempo de execução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JavaScript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Node.js.</a:t>
            </a:r>
            <a:endParaRPr lang="pt-BR" sz="2400" b="0" strike="noStrike" spc="-1" dirty="0">
              <a:latin typeface="Arial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128" name="CustomShape 2">
            <a:extLst>
              <a:ext uri="{FF2B5EF4-FFF2-40B4-BE49-F238E27FC236}">
                <a16:creationId xmlns:a16="http://schemas.microsoft.com/office/drawing/2014/main" id="{E08058FC-B3C9-6745-77EB-91980411D587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CustomShape 3">
            <a:extLst>
              <a:ext uri="{FF2B5EF4-FFF2-40B4-BE49-F238E27FC236}">
                <a16:creationId xmlns:a16="http://schemas.microsoft.com/office/drawing/2014/main" id="{99FFE89F-B7DD-3E6F-5A8F-F3EF742D72C2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NPM</a:t>
            </a: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05E169BD-7751-2858-0A4E-9403DF8355D1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2" name="Google Shape;53;p8_9">
            <a:extLst>
              <a:ext uri="{FF2B5EF4-FFF2-40B4-BE49-F238E27FC236}">
                <a16:creationId xmlns:a16="http://schemas.microsoft.com/office/drawing/2014/main" id="{0E58F019-477A-1280-7623-E6FFD222E9F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5">
            <a:extLst>
              <a:ext uri="{FF2B5EF4-FFF2-40B4-BE49-F238E27FC236}">
                <a16:creationId xmlns:a16="http://schemas.microsoft.com/office/drawing/2014/main" id="{30D2CCE9-184A-62D9-38C2-C19FA1F37288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4" name="Google Shape;53;p8_10">
            <a:extLst>
              <a:ext uri="{FF2B5EF4-FFF2-40B4-BE49-F238E27FC236}">
                <a16:creationId xmlns:a16="http://schemas.microsoft.com/office/drawing/2014/main" id="{8EA1E2B4-9950-36AE-ACE6-8D9A45AE3ED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99B12723-02F9-6636-9CAA-CC39B9265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3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7639B-272D-7F72-5D34-BC6C0AC92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2">
            <a:extLst>
              <a:ext uri="{FF2B5EF4-FFF2-40B4-BE49-F238E27FC236}">
                <a16:creationId xmlns:a16="http://schemas.microsoft.com/office/drawing/2014/main" id="{99C16C24-F791-1C3C-C1A2-0C48A6679A4E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CustomShape 3">
            <a:extLst>
              <a:ext uri="{FF2B5EF4-FFF2-40B4-BE49-F238E27FC236}">
                <a16:creationId xmlns:a16="http://schemas.microsoft.com/office/drawing/2014/main" id="{DD7D12A0-6A83-8CD2-85A5-067A171C1063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NPM</a:t>
            </a: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5D4469A7-E360-BD0C-67D8-32F84D4FA131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2" name="Google Shape;53;p8_9">
            <a:extLst>
              <a:ext uri="{FF2B5EF4-FFF2-40B4-BE49-F238E27FC236}">
                <a16:creationId xmlns:a16="http://schemas.microsoft.com/office/drawing/2014/main" id="{084FEB3F-ACBF-D960-6E21-4E776DEEE54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5">
            <a:extLst>
              <a:ext uri="{FF2B5EF4-FFF2-40B4-BE49-F238E27FC236}">
                <a16:creationId xmlns:a16="http://schemas.microsoft.com/office/drawing/2014/main" id="{6E114312-797C-E5DE-0741-42798C5C0726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4" name="Google Shape;53;p8_10">
            <a:extLst>
              <a:ext uri="{FF2B5EF4-FFF2-40B4-BE49-F238E27FC236}">
                <a16:creationId xmlns:a16="http://schemas.microsoft.com/office/drawing/2014/main" id="{8D084231-6C88-8E27-26F2-F2AA66842DD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4BFCD1F1-A86E-9D1A-8616-2C51DD92AB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D5B443A-FBB4-3316-DD19-867E72C81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760" y="1409745"/>
            <a:ext cx="3531370" cy="52970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958269A-6BFA-489B-E691-A97666ADB5E9}"/>
              </a:ext>
            </a:extLst>
          </p:cNvPr>
          <p:cNvSpPr txBox="1"/>
          <p:nvPr/>
        </p:nvSpPr>
        <p:spPr>
          <a:xfrm>
            <a:off x="1634760" y="1044547"/>
            <a:ext cx="3925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Barlow" panose="00000500000000000000" pitchFamily="2" charset="0"/>
              </a:rPr>
              <a:t>Exemplo de arquivo </a:t>
            </a:r>
            <a:r>
              <a:rPr lang="pt-BR" dirty="0" err="1">
                <a:latin typeface="Barlow" panose="00000500000000000000" pitchFamily="2" charset="0"/>
              </a:rPr>
              <a:t>package.json</a:t>
            </a:r>
            <a:r>
              <a:rPr lang="pt-BR" dirty="0">
                <a:latin typeface="Barlow" panose="00000500000000000000" pitchFamily="2" charset="0"/>
              </a:rPr>
              <a:t>:</a:t>
            </a:r>
            <a:endParaRPr lang="en-US" dirty="0">
              <a:latin typeface="Barlow" panose="00000500000000000000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40D699-6FE6-CA36-7DE4-2ED6AD83E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779" y="1409745"/>
            <a:ext cx="3206102" cy="394734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69F2442-87E9-9460-DE83-54691E9025A2}"/>
              </a:ext>
            </a:extLst>
          </p:cNvPr>
          <p:cNvSpPr txBox="1"/>
          <p:nvPr/>
        </p:nvSpPr>
        <p:spPr>
          <a:xfrm>
            <a:off x="6701779" y="1040413"/>
            <a:ext cx="3925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Barlow" panose="00000500000000000000" pitchFamily="2" charset="0"/>
              </a:rPr>
              <a:t>Comandos NPM comuns:</a:t>
            </a: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99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D1B4A-2247-818F-F051-A8ACAA0F0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>
            <a:extLst>
              <a:ext uri="{FF2B5EF4-FFF2-40B4-BE49-F238E27FC236}">
                <a16:creationId xmlns:a16="http://schemas.microsoft.com/office/drawing/2014/main" id="{3FC5A459-F627-6ED5-1B78-E23B7329E5D6}"/>
              </a:ext>
            </a:extLst>
          </p:cNvPr>
          <p:cNvSpPr/>
          <p:nvPr/>
        </p:nvSpPr>
        <p:spPr>
          <a:xfrm>
            <a:off x="444600" y="1237320"/>
            <a:ext cx="10349280" cy="50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5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</a:pPr>
            <a:r>
              <a:rPr lang="pt-BR" sz="24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Pontos importantes:</a:t>
            </a:r>
            <a:endParaRPr lang="pt-BR" sz="2400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Gerencia dependências e pacotes de um projeto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Instala o Angular CLI e outras bibliotecas relacionadas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Define os scripts de build, teste e execução através do arquivo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package.json</a:t>
            </a:r>
            <a:endParaRPr lang="pt-BR" sz="2400" b="0" strike="noStrike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Gerencia versões das bibliotecas usadas em projetos Angular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Comandos como </a:t>
            </a:r>
            <a:r>
              <a:rPr lang="pt-BR" sz="24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npm</a:t>
            </a:r>
            <a:r>
              <a:rPr lang="pt-BR" sz="2400" b="0" u="sng" strike="noStrike" spc="-1" dirty="0">
                <a:solidFill>
                  <a:srgbClr val="7F7F7F"/>
                </a:solidFill>
                <a:latin typeface="Barlow"/>
                <a:ea typeface="Barlow"/>
              </a:rPr>
              <a:t> </a:t>
            </a:r>
            <a:r>
              <a:rPr lang="pt-BR" sz="24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install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e </a:t>
            </a:r>
            <a:r>
              <a:rPr lang="pt-BR" sz="24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npm</a:t>
            </a:r>
            <a:r>
              <a:rPr lang="pt-BR" sz="2400" b="0" u="sng" strike="noStrike" spc="-1" dirty="0">
                <a:solidFill>
                  <a:srgbClr val="7F7F7F"/>
                </a:solidFill>
                <a:latin typeface="Barlow"/>
                <a:ea typeface="Barlow"/>
              </a:rPr>
              <a:t> start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são essenciais no desenvolvimento Angular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28" name="CustomShape 2">
            <a:extLst>
              <a:ext uri="{FF2B5EF4-FFF2-40B4-BE49-F238E27FC236}">
                <a16:creationId xmlns:a16="http://schemas.microsoft.com/office/drawing/2014/main" id="{58E119E3-E516-0217-7E84-B1AA16D377F7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CustomShape 3">
            <a:extLst>
              <a:ext uri="{FF2B5EF4-FFF2-40B4-BE49-F238E27FC236}">
                <a16:creationId xmlns:a16="http://schemas.microsoft.com/office/drawing/2014/main" id="{28AFE914-FA0C-1537-CFF7-BCC3EA15054E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NPM</a:t>
            </a: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7D5EEDA3-FD4E-245F-B506-D76700983B3A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2" name="Google Shape;53;p8_9">
            <a:extLst>
              <a:ext uri="{FF2B5EF4-FFF2-40B4-BE49-F238E27FC236}">
                <a16:creationId xmlns:a16="http://schemas.microsoft.com/office/drawing/2014/main" id="{35732C34-9F39-5371-73F2-46AAD1C8613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5">
            <a:extLst>
              <a:ext uri="{FF2B5EF4-FFF2-40B4-BE49-F238E27FC236}">
                <a16:creationId xmlns:a16="http://schemas.microsoft.com/office/drawing/2014/main" id="{D66FC2E5-F2F6-F34D-EC61-330FA7E44D8B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4" name="Google Shape;53;p8_10">
            <a:extLst>
              <a:ext uri="{FF2B5EF4-FFF2-40B4-BE49-F238E27FC236}">
                <a16:creationId xmlns:a16="http://schemas.microsoft.com/office/drawing/2014/main" id="{1EFD0680-1396-1BD9-2098-1CFEC7A5D67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71625A0A-8FF3-DA61-6777-3EC746A27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64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67280" y="1397160"/>
            <a:ext cx="11100600" cy="369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300" b="0" strike="noStrike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3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UX (</a:t>
            </a:r>
            <a:r>
              <a:rPr lang="pt-BR" sz="23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User</a:t>
            </a:r>
            <a:r>
              <a:rPr lang="pt-BR" sz="23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Experience) refere-se à </a:t>
            </a:r>
            <a:r>
              <a:rPr lang="pt-BR" sz="23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experiência</a:t>
            </a:r>
            <a:r>
              <a:rPr lang="pt-BR" sz="23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geral que um usuário tem ao interagir com um produto digital, abrangendo aspectos como usabilidade, acessibilidade e satisfação do usuário. </a:t>
            </a: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3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UI (</a:t>
            </a:r>
            <a:r>
              <a:rPr lang="pt-BR" sz="23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User</a:t>
            </a:r>
            <a:r>
              <a:rPr lang="pt-BR" sz="23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Interface) é a </a:t>
            </a:r>
            <a:r>
              <a:rPr lang="pt-BR" sz="23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interface</a:t>
            </a:r>
            <a:r>
              <a:rPr lang="pt-BR" sz="23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visual através da qual os usuários interagem com o sistema, incluindo elementos como botões, menus, formulários e layouts. Ambos os conceitos trabalham em conjunto para criar aplicações que sejam não apenas funcionais, mas também intuitivas e agradáveis de usar.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7" name="CustomShape 3"/>
          <p:cNvSpPr/>
          <p:nvPr/>
        </p:nvSpPr>
        <p:spPr>
          <a:xfrm>
            <a:off x="444600" y="322920"/>
            <a:ext cx="1089612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UX/UI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0" y="670644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59" name="Google Shape;73;p10"/>
          <p:cNvPicPr/>
          <p:nvPr/>
        </p:nvPicPr>
        <p:blipFill>
          <a:blip r:embed="rId2"/>
          <a:stretch/>
        </p:blipFill>
        <p:spPr>
          <a:xfrm>
            <a:off x="10752840" y="636192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160" name="Imagem 159"/>
          <p:cNvPicPr/>
          <p:nvPr/>
        </p:nvPicPr>
        <p:blipFill>
          <a:blip r:embed="rId3"/>
          <a:stretch/>
        </p:blipFill>
        <p:spPr>
          <a:xfrm>
            <a:off x="11184840" y="216000"/>
            <a:ext cx="931320" cy="716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16960" y="1393559"/>
            <a:ext cx="11079720" cy="39542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300" b="0" strike="noStrike" spc="-1" dirty="0">
              <a:solidFill>
                <a:srgbClr val="7F7F7F"/>
              </a:solidFill>
              <a:latin typeface="Barlow" panose="00000500000000000000" pitchFamily="2" charset="0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300" b="0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Material Design é uma linguagem de design desenvolvida pelo Google que estabelece princípios visuais e de interação baseados em elementos físicos como papel e tinta, criando interfaces digitais mais intuitivas e familiares. Os princípios incluem uso de sombras, animações significativas, hierarquia visual clara e uma paleta de cores consistente. </a:t>
            </a: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300" b="0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No contexto Angular, existe o Angular Material que é uma implementação oficial desses princípios, fornecendo componentes </a:t>
            </a:r>
            <a:r>
              <a:rPr lang="pt-BR" sz="2300" b="0" strike="noStrike" spc="-1" dirty="0" err="1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pré</a:t>
            </a:r>
            <a:r>
              <a:rPr lang="pt-BR" sz="2300" b="0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-construídos que seguem as diretrizes do Material Design.</a:t>
            </a:r>
            <a:endParaRPr lang="pt-BR" sz="2300" b="0" strike="noStrike" spc="-1" dirty="0">
              <a:latin typeface="Barlow" panose="00000500000000000000" pitchFamily="2" charset="0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1" name="CustomShape 3"/>
          <p:cNvSpPr/>
          <p:nvPr/>
        </p:nvSpPr>
        <p:spPr>
          <a:xfrm>
            <a:off x="444600" y="322920"/>
            <a:ext cx="1151100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MATERIAL DESIGN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0" y="670644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53" name="Google Shape;63;p9"/>
          <p:cNvPicPr/>
          <p:nvPr/>
        </p:nvPicPr>
        <p:blipFill>
          <a:blip r:embed="rId2"/>
          <a:stretch/>
        </p:blipFill>
        <p:spPr>
          <a:xfrm>
            <a:off x="10752840" y="636192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9E32CB43-E2EC-2353-8200-306390A786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634760" y="1601652"/>
            <a:ext cx="8857177" cy="45583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80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800" b="0" strike="noStrike" spc="-1" dirty="0">
              <a:solidFill>
                <a:srgbClr val="7F7F7F"/>
              </a:solidFill>
              <a:latin typeface="Barlow"/>
              <a:ea typeface="Barlow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" name="CustomShape 3"/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</a:rPr>
              <a:t>ARQUITETURA</a:t>
            </a:r>
          </a:p>
        </p:txBody>
      </p:sp>
      <p:sp>
        <p:nvSpPr>
          <p:cNvPr id="97" name="CustomShape 4"/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8" name="Google Shape;53;p8_1"/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7" name="Imagem 6" descr="Forma, Logotipo&#10;&#10;O conteúdo gerado por IA pode estar incorreto.">
            <a:extLst>
              <a:ext uri="{FF2B5EF4-FFF2-40B4-BE49-F238E27FC236}">
                <a16:creationId xmlns:a16="http://schemas.microsoft.com/office/drawing/2014/main" id="{4A60CD68-F076-5331-BD88-D85875CB3B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E0561D8-251E-22BF-B868-970FB9CC8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09" y="798120"/>
            <a:ext cx="7346073" cy="563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E1BC6-3411-903D-188C-6218B3821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2">
            <a:extLst>
              <a:ext uri="{FF2B5EF4-FFF2-40B4-BE49-F238E27FC236}">
                <a16:creationId xmlns:a16="http://schemas.microsoft.com/office/drawing/2014/main" id="{2359D757-662B-4F66-30CD-8802FB04B588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1" name="CustomShape 3">
            <a:extLst>
              <a:ext uri="{FF2B5EF4-FFF2-40B4-BE49-F238E27FC236}">
                <a16:creationId xmlns:a16="http://schemas.microsoft.com/office/drawing/2014/main" id="{C8D5013A-EC03-7E08-FC37-39B606895CB1}"/>
              </a:ext>
            </a:extLst>
          </p:cNvPr>
          <p:cNvSpPr/>
          <p:nvPr/>
        </p:nvSpPr>
        <p:spPr>
          <a:xfrm>
            <a:off x="444600" y="322920"/>
            <a:ext cx="1151100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MATERIAL DESIGN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152" name="CustomShape 4">
            <a:extLst>
              <a:ext uri="{FF2B5EF4-FFF2-40B4-BE49-F238E27FC236}">
                <a16:creationId xmlns:a16="http://schemas.microsoft.com/office/drawing/2014/main" id="{9FB90CC5-66A5-296F-0635-AE6B39543C93}"/>
              </a:ext>
            </a:extLst>
          </p:cNvPr>
          <p:cNvSpPr/>
          <p:nvPr/>
        </p:nvSpPr>
        <p:spPr>
          <a:xfrm>
            <a:off x="0" y="670644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53" name="Google Shape;63;p9">
            <a:extLst>
              <a:ext uri="{FF2B5EF4-FFF2-40B4-BE49-F238E27FC236}">
                <a16:creationId xmlns:a16="http://schemas.microsoft.com/office/drawing/2014/main" id="{199BC824-651A-D5E2-AED8-A68FBF2DDE6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192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92FD3901-A35D-18F7-9F72-01CCE3BB8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21A7461-28B9-7E62-4A0D-E25975D0E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60" y="1549564"/>
            <a:ext cx="5100104" cy="34844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A4E4391-0443-59CD-8420-ED3AF11AA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522" y="871879"/>
            <a:ext cx="4472318" cy="541628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7E66A4E-46FD-114F-A705-9829DDF49240}"/>
              </a:ext>
            </a:extLst>
          </p:cNvPr>
          <p:cNvSpPr txBox="1"/>
          <p:nvPr/>
        </p:nvSpPr>
        <p:spPr>
          <a:xfrm>
            <a:off x="516960" y="1160058"/>
            <a:ext cx="5229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Barlow" panose="00000500000000000000" pitchFamily="2" charset="0"/>
              </a:rPr>
              <a:t>Exemplo de componente usando Angular Material:</a:t>
            </a: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57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B6988-1BB8-BD98-D839-AD78F2547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>
            <a:extLst>
              <a:ext uri="{FF2B5EF4-FFF2-40B4-BE49-F238E27FC236}">
                <a16:creationId xmlns:a16="http://schemas.microsoft.com/office/drawing/2014/main" id="{E21B29E1-8E9D-E342-8CE6-8D52220F7666}"/>
              </a:ext>
            </a:extLst>
          </p:cNvPr>
          <p:cNvSpPr/>
          <p:nvPr/>
        </p:nvSpPr>
        <p:spPr>
          <a:xfrm>
            <a:off x="444600" y="1237320"/>
            <a:ext cx="10900496" cy="50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5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400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</a:pPr>
            <a:endParaRPr lang="pt-BR" sz="2400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Angular CLI (Command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Line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Interface) é uma </a:t>
            </a:r>
            <a:r>
              <a:rPr lang="pt-BR" sz="24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ferramenta de linha de comando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oficial do Angular que automatiza e simplifica o desenvolvimento de aplicações Angular. Ela oferece comandos para criar projetos, gerar componentes, serviços e outros elementos da aplicação, além de gerenciar o build, testes e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deployment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. O CLI segue as melhores práticas do Angular e mantém a estrutura do projeto organizada e padronizada, aumentando significativamente a produtividade do desenvolvedor.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28" name="CustomShape 2">
            <a:extLst>
              <a:ext uri="{FF2B5EF4-FFF2-40B4-BE49-F238E27FC236}">
                <a16:creationId xmlns:a16="http://schemas.microsoft.com/office/drawing/2014/main" id="{C98A4CC4-03BF-A049-8900-66B176F13CBE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CustomShape 3">
            <a:extLst>
              <a:ext uri="{FF2B5EF4-FFF2-40B4-BE49-F238E27FC236}">
                <a16:creationId xmlns:a16="http://schemas.microsoft.com/office/drawing/2014/main" id="{B01AA7AE-7027-7231-630D-6C11987D2E7D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ANGULAR CLI</a:t>
            </a: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43993089-231C-9626-9723-9D59C4DF4770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2" name="Google Shape;53;p8_9">
            <a:extLst>
              <a:ext uri="{FF2B5EF4-FFF2-40B4-BE49-F238E27FC236}">
                <a16:creationId xmlns:a16="http://schemas.microsoft.com/office/drawing/2014/main" id="{EFA883CA-1DE6-27F5-0627-C26837F12D7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5">
            <a:extLst>
              <a:ext uri="{FF2B5EF4-FFF2-40B4-BE49-F238E27FC236}">
                <a16:creationId xmlns:a16="http://schemas.microsoft.com/office/drawing/2014/main" id="{16F05395-2B39-DE74-ABA7-C30B6E3FC112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4" name="Google Shape;53;p8_10">
            <a:extLst>
              <a:ext uri="{FF2B5EF4-FFF2-40B4-BE49-F238E27FC236}">
                <a16:creationId xmlns:a16="http://schemas.microsoft.com/office/drawing/2014/main" id="{C7DB046B-50B7-38F8-5432-B4A551384F8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6858BE23-023B-D721-DC79-C3073A6109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164A9-E56E-6D6D-2C73-EBBD94A18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2">
            <a:extLst>
              <a:ext uri="{FF2B5EF4-FFF2-40B4-BE49-F238E27FC236}">
                <a16:creationId xmlns:a16="http://schemas.microsoft.com/office/drawing/2014/main" id="{D6EC81CA-2DD5-666E-CCC8-6DA0DC516EF0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CustomShape 3">
            <a:extLst>
              <a:ext uri="{FF2B5EF4-FFF2-40B4-BE49-F238E27FC236}">
                <a16:creationId xmlns:a16="http://schemas.microsoft.com/office/drawing/2014/main" id="{ADBEB910-AF8B-E5ED-77C9-F9F5EC1626A7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ANGULAR CLI</a:t>
            </a: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3586B50B-4BAC-B01B-653C-BC407D26992B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2" name="Google Shape;53;p8_9">
            <a:extLst>
              <a:ext uri="{FF2B5EF4-FFF2-40B4-BE49-F238E27FC236}">
                <a16:creationId xmlns:a16="http://schemas.microsoft.com/office/drawing/2014/main" id="{09C40215-F0F7-450A-8BB0-266D6C763B6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5">
            <a:extLst>
              <a:ext uri="{FF2B5EF4-FFF2-40B4-BE49-F238E27FC236}">
                <a16:creationId xmlns:a16="http://schemas.microsoft.com/office/drawing/2014/main" id="{D9BEA538-7218-BE12-82DD-47B24678FF85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4" name="Google Shape;53;p8_10">
            <a:extLst>
              <a:ext uri="{FF2B5EF4-FFF2-40B4-BE49-F238E27FC236}">
                <a16:creationId xmlns:a16="http://schemas.microsoft.com/office/drawing/2014/main" id="{980BCFE1-F4B0-82D4-EAF6-9DE04CCBB2E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EDEC027A-60E6-A065-09CB-80FCD5E691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7CEEC9-6AFC-3966-C0F5-11B716EFE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407" y="1191491"/>
            <a:ext cx="3273672" cy="541414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29C79D-3D54-E03B-EA10-696D3383A5FE}"/>
              </a:ext>
            </a:extLst>
          </p:cNvPr>
          <p:cNvSpPr txBox="1"/>
          <p:nvPr/>
        </p:nvSpPr>
        <p:spPr>
          <a:xfrm>
            <a:off x="4249407" y="810139"/>
            <a:ext cx="3925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Barlow" panose="00000500000000000000" pitchFamily="2" charset="0"/>
              </a:rPr>
              <a:t>Principais comandos:</a:t>
            </a: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51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0F3C-0B8D-49AF-46FA-A0B1F1301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>
            <a:extLst>
              <a:ext uri="{FF2B5EF4-FFF2-40B4-BE49-F238E27FC236}">
                <a16:creationId xmlns:a16="http://schemas.microsoft.com/office/drawing/2014/main" id="{7ACE5556-FA9C-D7E6-E471-399539276FB4}"/>
              </a:ext>
            </a:extLst>
          </p:cNvPr>
          <p:cNvSpPr/>
          <p:nvPr/>
        </p:nvSpPr>
        <p:spPr>
          <a:xfrm>
            <a:off x="444600" y="1237320"/>
            <a:ext cx="10349280" cy="50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5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</a:pPr>
            <a:r>
              <a:rPr lang="pt-BR" sz="24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Pontos importantes:</a:t>
            </a:r>
            <a:endParaRPr lang="pt-BR" sz="2400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Automatiza tarefas repetitivas como criação de componentes, serviços e módulos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Gera estrutura de projeto padronizada seguindo as melhores práticas do Angular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Inclui servidor de desenvolvimento com hot </a:t>
            </a:r>
            <a:r>
              <a:rPr lang="pt-BR" sz="24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reload</a:t>
            </a: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para facilitar o desenvolvimento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Integra ferramentas de teste (Karma, Jasmine) e permite executar testes unitários e e2e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4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Facilita a adição de bibliotecas externas através do comando </a:t>
            </a:r>
            <a:r>
              <a:rPr lang="pt-BR" sz="24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ng</a:t>
            </a:r>
            <a:r>
              <a:rPr lang="pt-BR" sz="2400" b="0" u="sng" strike="noStrike" spc="-1" dirty="0">
                <a:solidFill>
                  <a:srgbClr val="7F7F7F"/>
                </a:solidFill>
                <a:latin typeface="Barlow"/>
                <a:ea typeface="Barlow"/>
              </a:rPr>
              <a:t> </a:t>
            </a:r>
            <a:r>
              <a:rPr lang="pt-BR" sz="24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add</a:t>
            </a:r>
            <a:endParaRPr lang="pt-BR" sz="2400" b="0" u="sng" strike="noStrike" spc="-1" dirty="0">
              <a:latin typeface="Arial"/>
            </a:endParaRPr>
          </a:p>
        </p:txBody>
      </p:sp>
      <p:sp>
        <p:nvSpPr>
          <p:cNvPr id="128" name="CustomShape 2">
            <a:extLst>
              <a:ext uri="{FF2B5EF4-FFF2-40B4-BE49-F238E27FC236}">
                <a16:creationId xmlns:a16="http://schemas.microsoft.com/office/drawing/2014/main" id="{A4993D44-D1C6-D12D-8797-2A2989232A43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CustomShape 3">
            <a:extLst>
              <a:ext uri="{FF2B5EF4-FFF2-40B4-BE49-F238E27FC236}">
                <a16:creationId xmlns:a16="http://schemas.microsoft.com/office/drawing/2014/main" id="{BEA6516D-A597-9D7E-8AB2-28B4A9C84BCD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ANGULAR CLI</a:t>
            </a:r>
          </a:p>
        </p:txBody>
      </p:sp>
      <p:sp>
        <p:nvSpPr>
          <p:cNvPr id="131" name="CustomShape 4">
            <a:extLst>
              <a:ext uri="{FF2B5EF4-FFF2-40B4-BE49-F238E27FC236}">
                <a16:creationId xmlns:a16="http://schemas.microsoft.com/office/drawing/2014/main" id="{E5884F4A-7497-5BFA-C269-6A54686095BA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2" name="Google Shape;53;p8_9">
            <a:extLst>
              <a:ext uri="{FF2B5EF4-FFF2-40B4-BE49-F238E27FC236}">
                <a16:creationId xmlns:a16="http://schemas.microsoft.com/office/drawing/2014/main" id="{5B496AF8-5207-1517-631B-338DBE283E2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5">
            <a:extLst>
              <a:ext uri="{FF2B5EF4-FFF2-40B4-BE49-F238E27FC236}">
                <a16:creationId xmlns:a16="http://schemas.microsoft.com/office/drawing/2014/main" id="{AE676C80-8918-1869-8D4C-BF249B16ACCB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4" name="Google Shape;53;p8_10">
            <a:extLst>
              <a:ext uri="{FF2B5EF4-FFF2-40B4-BE49-F238E27FC236}">
                <a16:creationId xmlns:a16="http://schemas.microsoft.com/office/drawing/2014/main" id="{27BA7365-40F0-6A44-551D-C013ACDAAD4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C096B3A1-9351-6940-1FD8-A903E5ABD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3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027D4-723C-FBA1-C21F-C12F32113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>
            <a:extLst>
              <a:ext uri="{FF2B5EF4-FFF2-40B4-BE49-F238E27FC236}">
                <a16:creationId xmlns:a16="http://schemas.microsoft.com/office/drawing/2014/main" id="{ECE94A7A-B8B5-E629-DA4F-094C72AEAC2E}"/>
              </a:ext>
            </a:extLst>
          </p:cNvPr>
          <p:cNvSpPr/>
          <p:nvPr/>
        </p:nvSpPr>
        <p:spPr>
          <a:xfrm>
            <a:off x="444600" y="1237320"/>
            <a:ext cx="10349280" cy="502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80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800" b="0" strike="noStrike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800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8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Angular </a:t>
            </a:r>
            <a:r>
              <a:rPr lang="en-US" sz="28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é um framework open source </a:t>
            </a:r>
            <a:r>
              <a:rPr lang="pt-BR" sz="28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desenvolvido pela Google, utilizado para construir aplicações web de página única (</a:t>
            </a:r>
            <a:r>
              <a:rPr lang="pt-BR" sz="28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Single Page </a:t>
            </a:r>
            <a:r>
              <a:rPr lang="pt-BR" sz="2800" b="1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Applications</a:t>
            </a:r>
            <a:r>
              <a:rPr lang="pt-BR" sz="28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 - SPA</a:t>
            </a:r>
            <a:r>
              <a:rPr lang="pt-BR" sz="28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), que são aplicações web dinâmicas e interativas onde a navegação entre diferentes seções ou páginas é feita </a:t>
            </a:r>
            <a:r>
              <a:rPr lang="pt-BR" sz="28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sem recarregar a página inteira</a:t>
            </a:r>
            <a:r>
              <a:rPr lang="pt-BR" sz="28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. 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94" name="CustomShape 2">
            <a:extLst>
              <a:ext uri="{FF2B5EF4-FFF2-40B4-BE49-F238E27FC236}">
                <a16:creationId xmlns:a16="http://schemas.microsoft.com/office/drawing/2014/main" id="{A956D528-15EE-41B6-66C5-E8D1247D5894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" name="CustomShape 3">
            <a:extLst>
              <a:ext uri="{FF2B5EF4-FFF2-40B4-BE49-F238E27FC236}">
                <a16:creationId xmlns:a16="http://schemas.microsoft.com/office/drawing/2014/main" id="{56DA9895-9278-967C-29AD-6744FD9DD7D5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</a:rPr>
              <a:t>ANGULAR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97" name="CustomShape 4">
            <a:extLst>
              <a:ext uri="{FF2B5EF4-FFF2-40B4-BE49-F238E27FC236}">
                <a16:creationId xmlns:a16="http://schemas.microsoft.com/office/drawing/2014/main" id="{4A37E3FA-DF8C-09B9-7640-AE773E4C0BE4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8" name="Google Shape;53;p8_1">
            <a:extLst>
              <a:ext uri="{FF2B5EF4-FFF2-40B4-BE49-F238E27FC236}">
                <a16:creationId xmlns:a16="http://schemas.microsoft.com/office/drawing/2014/main" id="{34755A85-831C-3A2D-946D-5DD615DD0DB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7" name="Imagem 6" descr="Forma, Logotipo&#10;&#10;O conteúdo gerado por IA pode estar incorreto.">
            <a:extLst>
              <a:ext uri="{FF2B5EF4-FFF2-40B4-BE49-F238E27FC236}">
                <a16:creationId xmlns:a16="http://schemas.microsoft.com/office/drawing/2014/main" id="{F54DDC79-A419-B2C1-888C-E631ECF07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6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0" name="Google Shape;43;p7"/>
          <p:cNvPicPr/>
          <p:nvPr/>
        </p:nvPicPr>
        <p:blipFill>
          <a:blip r:embed="rId2"/>
          <a:srcRect t="1753" b="2926"/>
          <a:stretch>
            <a:fillRect/>
          </a:stretch>
        </p:blipFill>
        <p:spPr>
          <a:xfrm>
            <a:off x="490888" y="423512"/>
            <a:ext cx="11174931" cy="5837249"/>
          </a:xfrm>
          <a:prstGeom prst="rect">
            <a:avLst/>
          </a:prstGeom>
        </p:spPr>
      </p:pic>
      <p:sp>
        <p:nvSpPr>
          <p:cNvPr id="99" name="CustomShape 1"/>
          <p:cNvSpPr/>
          <p:nvPr/>
        </p:nvSpPr>
        <p:spPr>
          <a:xfrm>
            <a:off x="0" y="670644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01" name="Google Shape;42;p7"/>
          <p:cNvPicPr/>
          <p:nvPr/>
        </p:nvPicPr>
        <p:blipFill>
          <a:blip r:embed="rId3"/>
          <a:stretch/>
        </p:blipFill>
        <p:spPr>
          <a:xfrm>
            <a:off x="10752840" y="636192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2" name="Imagem 1" descr="Forma, Logotipo&#10;&#10;O conteúdo gerado por IA pode estar incorreto.">
            <a:extLst>
              <a:ext uri="{FF2B5EF4-FFF2-40B4-BE49-F238E27FC236}">
                <a16:creationId xmlns:a16="http://schemas.microsoft.com/office/drawing/2014/main" id="{6EBFAA27-5423-0DB0-3D55-C5AFA437B6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44600" y="1237320"/>
            <a:ext cx="10349280" cy="451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0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600" b="0" strike="noStrike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600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HTML é uma abreviação de </a:t>
            </a:r>
            <a:r>
              <a:rPr lang="pt-BR" sz="2600" b="0" i="1" strike="noStrike" spc="-1" dirty="0">
                <a:solidFill>
                  <a:srgbClr val="7F7F7F"/>
                </a:solidFill>
                <a:latin typeface="Barlow"/>
                <a:ea typeface="Barlow"/>
              </a:rPr>
              <a:t>Hypertext Markup </a:t>
            </a:r>
            <a:r>
              <a:rPr lang="pt-BR" sz="2600" b="0" i="1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Language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, ou seja, </a:t>
            </a:r>
            <a:r>
              <a:rPr lang="pt-BR" sz="26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Linguagem de Marcação de Hipertexto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. </a:t>
            </a:r>
            <a:r>
              <a:rPr lang="pt-BR" sz="26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Resumindamente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, o HTML é uma linguagem de marcação de texto, sendo a base para </a:t>
            </a:r>
            <a:r>
              <a:rPr lang="pt-BR" sz="26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publicação de conteúdo 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(texto, imagens, vídeos, áudio etc.) na Web.</a:t>
            </a:r>
            <a:endParaRPr lang="pt-BR" sz="26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" name="CustomShape 3"/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HTML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08" name="Google Shape;53;p8_0"/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5"/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10" name="Google Shape;53;p8_2"/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 descr="Forma, Logotipo&#10;&#10;O conteúdo gerado por IA pode estar incorreto.">
            <a:extLst>
              <a:ext uri="{FF2B5EF4-FFF2-40B4-BE49-F238E27FC236}">
                <a16:creationId xmlns:a16="http://schemas.microsoft.com/office/drawing/2014/main" id="{BEBB0498-BEE9-09E6-A01B-CF647F2943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69040-2759-3370-08E2-043923E5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2">
            <a:extLst>
              <a:ext uri="{FF2B5EF4-FFF2-40B4-BE49-F238E27FC236}">
                <a16:creationId xmlns:a16="http://schemas.microsoft.com/office/drawing/2014/main" id="{5454AACD-0F0C-E06D-EF15-E46043995B0A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" name="CustomShape 3">
            <a:extLst>
              <a:ext uri="{FF2B5EF4-FFF2-40B4-BE49-F238E27FC236}">
                <a16:creationId xmlns:a16="http://schemas.microsoft.com/office/drawing/2014/main" id="{F7D5932C-33AD-9F21-565A-A474E0ED9E7D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HTML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107" name="CustomShape 4">
            <a:extLst>
              <a:ext uri="{FF2B5EF4-FFF2-40B4-BE49-F238E27FC236}">
                <a16:creationId xmlns:a16="http://schemas.microsoft.com/office/drawing/2014/main" id="{BABC4754-221A-678C-B2CC-B4E799ECD355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08" name="Google Shape;53;p8_0">
            <a:extLst>
              <a:ext uri="{FF2B5EF4-FFF2-40B4-BE49-F238E27FC236}">
                <a16:creationId xmlns:a16="http://schemas.microsoft.com/office/drawing/2014/main" id="{6124EADC-1DF1-EB9E-4D67-04F73070989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5">
            <a:extLst>
              <a:ext uri="{FF2B5EF4-FFF2-40B4-BE49-F238E27FC236}">
                <a16:creationId xmlns:a16="http://schemas.microsoft.com/office/drawing/2014/main" id="{31B80688-977B-8767-EEC0-6E55DCE89209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10" name="Google Shape;53;p8_2">
            <a:extLst>
              <a:ext uri="{FF2B5EF4-FFF2-40B4-BE49-F238E27FC236}">
                <a16:creationId xmlns:a16="http://schemas.microsoft.com/office/drawing/2014/main" id="{0B2C6738-0B05-3AB2-6242-B3F6280F244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 descr="Forma, Logotipo&#10;&#10;O conteúdo gerado por IA pode estar incorreto.">
            <a:extLst>
              <a:ext uri="{FF2B5EF4-FFF2-40B4-BE49-F238E27FC236}">
                <a16:creationId xmlns:a16="http://schemas.microsoft.com/office/drawing/2014/main" id="{75EE40EC-3936-B5A5-A453-08278E4A75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B6C2D56-5A0F-E15F-5DAC-4CC14B7F1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01" y="1986264"/>
            <a:ext cx="3570707" cy="40458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05B933-AEE7-476C-1C2F-F96319E4C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956" y="1986264"/>
            <a:ext cx="5754674" cy="404589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86E426-3A84-DB1D-D511-FEC2C16577CB}"/>
              </a:ext>
            </a:extLst>
          </p:cNvPr>
          <p:cNvSpPr txBox="1"/>
          <p:nvPr/>
        </p:nvSpPr>
        <p:spPr>
          <a:xfrm>
            <a:off x="787901" y="1517904"/>
            <a:ext cx="159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" panose="00000500000000000000" pitchFamily="2" charset="0"/>
              </a:rPr>
              <a:t>HTML </a:t>
            </a:r>
            <a:r>
              <a:rPr lang="en-US" dirty="0" err="1">
                <a:latin typeface="Barlow" panose="00000500000000000000" pitchFamily="2" charset="0"/>
              </a:rPr>
              <a:t>básico</a:t>
            </a:r>
            <a:r>
              <a:rPr lang="en-US" dirty="0">
                <a:latin typeface="Barlow" panose="00000500000000000000" pitchFamily="2" charset="0"/>
              </a:rPr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2683A7-BC90-B156-07AF-B64181F31BCE}"/>
              </a:ext>
            </a:extLst>
          </p:cNvPr>
          <p:cNvSpPr txBox="1"/>
          <p:nvPr/>
        </p:nvSpPr>
        <p:spPr>
          <a:xfrm>
            <a:off x="5428956" y="1495296"/>
            <a:ext cx="343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" panose="00000500000000000000" pitchFamily="2" charset="0"/>
              </a:rPr>
              <a:t>HTML </a:t>
            </a:r>
            <a:r>
              <a:rPr lang="en-US" dirty="0" err="1">
                <a:latin typeface="Barlow" panose="00000500000000000000" pitchFamily="2" charset="0"/>
              </a:rPr>
              <a:t>em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componente</a:t>
            </a:r>
            <a:r>
              <a:rPr lang="en-US" dirty="0">
                <a:latin typeface="Barlow" panose="00000500000000000000" pitchFamily="2" charset="0"/>
              </a:rPr>
              <a:t> Angular:</a:t>
            </a:r>
          </a:p>
        </p:txBody>
      </p:sp>
    </p:spTree>
    <p:extLst>
      <p:ext uri="{BB962C8B-B14F-4D97-AF65-F5344CB8AC3E}">
        <p14:creationId xmlns:p14="http://schemas.microsoft.com/office/powerpoint/2010/main" val="68605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90C22-95A3-057D-F614-D8AD0F0E2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>
            <a:extLst>
              <a:ext uri="{FF2B5EF4-FFF2-40B4-BE49-F238E27FC236}">
                <a16:creationId xmlns:a16="http://schemas.microsoft.com/office/drawing/2014/main" id="{D463A72A-62E1-DF15-DAF9-7F4FD20493E1}"/>
              </a:ext>
            </a:extLst>
          </p:cNvPr>
          <p:cNvSpPr/>
          <p:nvPr/>
        </p:nvSpPr>
        <p:spPr>
          <a:xfrm>
            <a:off x="444600" y="1237320"/>
            <a:ext cx="10349280" cy="45190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0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6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Pontos importantes:</a:t>
            </a:r>
            <a:endParaRPr lang="pt-BR" sz="2600" b="0" strike="noStrike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Estrutura o conteúdo através de </a:t>
            </a:r>
            <a:r>
              <a:rPr lang="pt-BR" sz="2600" b="0" u="sng" strike="noStrike" spc="-1" dirty="0">
                <a:solidFill>
                  <a:srgbClr val="7F7F7F"/>
                </a:solidFill>
                <a:latin typeface="Barlow"/>
                <a:ea typeface="Barlow"/>
              </a:rPr>
              <a:t>elementos/</a:t>
            </a:r>
            <a:r>
              <a:rPr lang="pt-BR" sz="26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tags</a:t>
            </a:r>
            <a:r>
              <a:rPr lang="pt-BR" sz="2600" b="0" u="sng" strike="noStrike" spc="-1" dirty="0">
                <a:solidFill>
                  <a:srgbClr val="7F7F7F"/>
                </a:solidFill>
                <a:latin typeface="Barlow"/>
                <a:ea typeface="Barlow"/>
              </a:rPr>
              <a:t> 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Define a semântica do conteúdo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Em Angular, os </a:t>
            </a:r>
            <a:r>
              <a:rPr lang="pt-BR" sz="26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templates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de componentes são escritos em HTML com sintaxe estendida</a:t>
            </a: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Angular usa HTML para criar </a:t>
            </a:r>
            <a:r>
              <a:rPr lang="pt-BR" sz="2600" b="0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templates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declarativos com diretivas: </a:t>
            </a:r>
            <a:r>
              <a:rPr lang="pt-BR" sz="26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ngIf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, </a:t>
            </a:r>
            <a:r>
              <a:rPr lang="pt-BR" sz="2600" b="0" u="sng" strike="noStrike" spc="-1" dirty="0" err="1">
                <a:solidFill>
                  <a:srgbClr val="7F7F7F"/>
                </a:solidFill>
                <a:latin typeface="Barlow"/>
                <a:ea typeface="Barlow"/>
              </a:rPr>
              <a:t>ngFor</a:t>
            </a:r>
            <a:endParaRPr lang="pt-BR" sz="2600" b="0" u="sng" strike="noStrike" spc="-1" dirty="0">
              <a:solidFill>
                <a:srgbClr val="7F7F7F"/>
              </a:solidFill>
              <a:latin typeface="Barlow"/>
              <a:ea typeface="Barlow"/>
            </a:endParaRPr>
          </a:p>
          <a:p>
            <a:pPr marL="685800" indent="-457200">
              <a:lnSpc>
                <a:spcPct val="110000"/>
              </a:lnSpc>
              <a:spcBef>
                <a:spcPts val="1001"/>
              </a:spcBef>
              <a:buFontTx/>
              <a:buChar char="-"/>
            </a:pP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Angular permite </a:t>
            </a:r>
            <a:r>
              <a:rPr lang="pt-BR" sz="260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injetar valores dinâmicos</a:t>
            </a:r>
            <a:r>
              <a:rPr lang="pt-BR" sz="2600" b="0" strike="noStrike" spc="-1" dirty="0">
                <a:solidFill>
                  <a:srgbClr val="7F7F7F"/>
                </a:solidFill>
                <a:latin typeface="Barlow"/>
                <a:ea typeface="Barlow"/>
              </a:rPr>
              <a:t> no HTML através de interpolação: {{variável}}</a:t>
            </a: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600" b="0" strike="noStrike" spc="-1" dirty="0">
              <a:latin typeface="Arial"/>
            </a:endParaRPr>
          </a:p>
        </p:txBody>
      </p:sp>
      <p:sp>
        <p:nvSpPr>
          <p:cNvPr id="104" name="CustomShape 2">
            <a:extLst>
              <a:ext uri="{FF2B5EF4-FFF2-40B4-BE49-F238E27FC236}">
                <a16:creationId xmlns:a16="http://schemas.microsoft.com/office/drawing/2014/main" id="{7530754A-9FB6-DAFF-600B-DB2B75029E11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" name="CustomShape 3">
            <a:extLst>
              <a:ext uri="{FF2B5EF4-FFF2-40B4-BE49-F238E27FC236}">
                <a16:creationId xmlns:a16="http://schemas.microsoft.com/office/drawing/2014/main" id="{530CDC05-EEEE-C57A-CFD9-DED9E020DA62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>
                <a:solidFill>
                  <a:srgbClr val="7F7F7F"/>
                </a:solidFill>
                <a:latin typeface="Barlow"/>
                <a:ea typeface="Barlow"/>
              </a:rPr>
              <a:t>HTML</a:t>
            </a:r>
            <a:endParaRPr lang="pt-BR" sz="3070" b="0" strike="noStrike" spc="-1">
              <a:latin typeface="Arial"/>
            </a:endParaRPr>
          </a:p>
        </p:txBody>
      </p:sp>
      <p:sp>
        <p:nvSpPr>
          <p:cNvPr id="107" name="CustomShape 4">
            <a:extLst>
              <a:ext uri="{FF2B5EF4-FFF2-40B4-BE49-F238E27FC236}">
                <a16:creationId xmlns:a16="http://schemas.microsoft.com/office/drawing/2014/main" id="{3B8B9C06-864F-7339-DF0E-78A130251F18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08" name="Google Shape;53;p8_0">
            <a:extLst>
              <a:ext uri="{FF2B5EF4-FFF2-40B4-BE49-F238E27FC236}">
                <a16:creationId xmlns:a16="http://schemas.microsoft.com/office/drawing/2014/main" id="{52F5F247-5240-36EE-FD72-9BD0B0D5305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5">
            <a:extLst>
              <a:ext uri="{FF2B5EF4-FFF2-40B4-BE49-F238E27FC236}">
                <a16:creationId xmlns:a16="http://schemas.microsoft.com/office/drawing/2014/main" id="{5D261A10-59C8-8F22-B02C-920415E2C1E8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10" name="Google Shape;53;p8_2">
            <a:extLst>
              <a:ext uri="{FF2B5EF4-FFF2-40B4-BE49-F238E27FC236}">
                <a16:creationId xmlns:a16="http://schemas.microsoft.com/office/drawing/2014/main" id="{42FBD365-3B2E-4BBC-C7F9-E507511F2AB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 descr="Forma, Logotipo&#10;&#10;O conteúdo gerado por IA pode estar incorreto.">
            <a:extLst>
              <a:ext uri="{FF2B5EF4-FFF2-40B4-BE49-F238E27FC236}">
                <a16:creationId xmlns:a16="http://schemas.microsoft.com/office/drawing/2014/main" id="{7E72BFD9-DA8C-8AB8-C494-195FD5158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6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C5FBF-F817-184A-74F1-3EC61460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>
            <a:extLst>
              <a:ext uri="{FF2B5EF4-FFF2-40B4-BE49-F238E27FC236}">
                <a16:creationId xmlns:a16="http://schemas.microsoft.com/office/drawing/2014/main" id="{EE0BA482-8FF3-37E3-6C6B-34862B50CBB8}"/>
              </a:ext>
            </a:extLst>
          </p:cNvPr>
          <p:cNvSpPr/>
          <p:nvPr/>
        </p:nvSpPr>
        <p:spPr>
          <a:xfrm>
            <a:off x="444600" y="1237320"/>
            <a:ext cx="10349280" cy="451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000"/>
          </a:bodyPr>
          <a:lstStyle/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800" b="0" strike="noStrike" spc="-1" dirty="0">
              <a:solidFill>
                <a:srgbClr val="7F7F7F"/>
              </a:solidFill>
              <a:latin typeface="Barlow" panose="00000500000000000000" pitchFamily="2" charset="0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endParaRPr lang="pt-BR" sz="2800" spc="-1" dirty="0">
              <a:solidFill>
                <a:srgbClr val="7F7F7F"/>
              </a:solidFill>
              <a:latin typeface="Barlow" panose="00000500000000000000" pitchFamily="2" charset="0"/>
              <a:ea typeface="Barlow"/>
            </a:endParaRPr>
          </a:p>
          <a:p>
            <a:pPr marL="228600">
              <a:lnSpc>
                <a:spcPct val="110000"/>
              </a:lnSpc>
              <a:spcBef>
                <a:spcPts val="1001"/>
              </a:spcBef>
              <a:buNone/>
            </a:pPr>
            <a:r>
              <a:rPr lang="pt-BR" sz="2800" b="0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CSS é a sigla para o termo em inglês </a:t>
            </a:r>
            <a:r>
              <a:rPr lang="pt-BR" sz="2800" b="0" i="1" strike="noStrike" spc="-1" dirty="0" err="1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Cascading</a:t>
            </a:r>
            <a:r>
              <a:rPr lang="pt-BR" sz="2800" b="0" i="1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 </a:t>
            </a:r>
            <a:r>
              <a:rPr lang="pt-BR" sz="2800" b="0" i="1" strike="noStrike" spc="-1" dirty="0" err="1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Style</a:t>
            </a:r>
            <a:r>
              <a:rPr lang="pt-BR" sz="2800" b="0" i="1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 </a:t>
            </a:r>
            <a:r>
              <a:rPr lang="pt-BR" sz="2800" b="0" i="1" strike="noStrike" spc="-1" dirty="0" err="1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Sheets</a:t>
            </a:r>
            <a:r>
              <a:rPr lang="pt-BR" sz="2800" b="0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 que, traduzido para o português, significa Folha de Estilo em Cascatas. É responsável pela </a:t>
            </a:r>
            <a:r>
              <a:rPr lang="pt-BR" sz="2800" b="1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estilização visual</a:t>
            </a:r>
            <a:r>
              <a:rPr lang="pt-BR" sz="2800" b="0" strike="noStrike" spc="-1" dirty="0">
                <a:solidFill>
                  <a:srgbClr val="7F7F7F"/>
                </a:solidFill>
                <a:latin typeface="Barlow" panose="00000500000000000000" pitchFamily="2" charset="0"/>
                <a:ea typeface="Barlow"/>
              </a:rPr>
              <a:t> dos elementos HTML</a:t>
            </a:r>
            <a:endParaRPr lang="pt-BR" sz="2800" b="0" strike="noStrike" spc="-1" dirty="0">
              <a:latin typeface="Barlow" panose="00000500000000000000" pitchFamily="2" charset="0"/>
            </a:endParaRPr>
          </a:p>
        </p:txBody>
      </p:sp>
      <p:sp>
        <p:nvSpPr>
          <p:cNvPr id="104" name="CustomShape 2">
            <a:extLst>
              <a:ext uri="{FF2B5EF4-FFF2-40B4-BE49-F238E27FC236}">
                <a16:creationId xmlns:a16="http://schemas.microsoft.com/office/drawing/2014/main" id="{C080D27F-74C7-C48A-4CC3-99FDD409178E}"/>
              </a:ext>
            </a:extLst>
          </p:cNvPr>
          <p:cNvSpPr/>
          <p:nvPr/>
        </p:nvSpPr>
        <p:spPr>
          <a:xfrm>
            <a:off x="516960" y="945360"/>
            <a:ext cx="1117800" cy="5760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" name="CustomShape 3">
            <a:extLst>
              <a:ext uri="{FF2B5EF4-FFF2-40B4-BE49-F238E27FC236}">
                <a16:creationId xmlns:a16="http://schemas.microsoft.com/office/drawing/2014/main" id="{5E906A0F-D175-13A0-3364-ACBFAF00C9CE}"/>
              </a:ext>
            </a:extLst>
          </p:cNvPr>
          <p:cNvSpPr/>
          <p:nvPr/>
        </p:nvSpPr>
        <p:spPr>
          <a:xfrm>
            <a:off x="444600" y="322920"/>
            <a:ext cx="48524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244080" rIns="122040" bIns="24408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070" b="1" strike="noStrike" spc="-1" dirty="0">
                <a:solidFill>
                  <a:srgbClr val="7F7F7F"/>
                </a:solidFill>
                <a:latin typeface="Barlow"/>
                <a:ea typeface="Barlow"/>
              </a:rPr>
              <a:t>CSS</a:t>
            </a:r>
            <a:endParaRPr lang="pt-BR" sz="3070" b="0" strike="noStrike" spc="-1" dirty="0">
              <a:latin typeface="Arial"/>
            </a:endParaRPr>
          </a:p>
        </p:txBody>
      </p:sp>
      <p:sp>
        <p:nvSpPr>
          <p:cNvPr id="107" name="CustomShape 4">
            <a:extLst>
              <a:ext uri="{FF2B5EF4-FFF2-40B4-BE49-F238E27FC236}">
                <a16:creationId xmlns:a16="http://schemas.microsoft.com/office/drawing/2014/main" id="{676149EF-40C5-2F7F-4F3B-F8E481F84A76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08" name="Google Shape;53;p8_0">
            <a:extLst>
              <a:ext uri="{FF2B5EF4-FFF2-40B4-BE49-F238E27FC236}">
                <a16:creationId xmlns:a16="http://schemas.microsoft.com/office/drawing/2014/main" id="{B10FEAA5-6EAB-9DF2-B89C-ED6ED678233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5">
            <a:extLst>
              <a:ext uri="{FF2B5EF4-FFF2-40B4-BE49-F238E27FC236}">
                <a16:creationId xmlns:a16="http://schemas.microsoft.com/office/drawing/2014/main" id="{DCB28CAE-58A0-2B24-73C8-8E994ED5BCDC}"/>
              </a:ext>
            </a:extLst>
          </p:cNvPr>
          <p:cNvSpPr/>
          <p:nvPr/>
        </p:nvSpPr>
        <p:spPr>
          <a:xfrm>
            <a:off x="0" y="6706800"/>
            <a:ext cx="12187440" cy="146880"/>
          </a:xfrm>
          <a:prstGeom prst="rect">
            <a:avLst/>
          </a:prstGeom>
          <a:solidFill>
            <a:srgbClr val="CC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10" name="Google Shape;53;p8_2">
            <a:extLst>
              <a:ext uri="{FF2B5EF4-FFF2-40B4-BE49-F238E27FC236}">
                <a16:creationId xmlns:a16="http://schemas.microsoft.com/office/drawing/2014/main" id="{289C5C5A-136A-3811-FF7E-600DDC7AB2D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752840" y="6362280"/>
            <a:ext cx="1347480" cy="24336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 descr="Forma, Logotipo&#10;&#10;O conteúdo gerado por IA pode estar incorreto.">
            <a:extLst>
              <a:ext uri="{FF2B5EF4-FFF2-40B4-BE49-F238E27FC236}">
                <a16:creationId xmlns:a16="http://schemas.microsoft.com/office/drawing/2014/main" id="{D063496F-ACEA-124F-743E-B289760260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96" y="0"/>
            <a:ext cx="842343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9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1360</Words>
  <Application>Microsoft Office PowerPoint</Application>
  <PresentationFormat>Widescreen</PresentationFormat>
  <Paragraphs>141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Arial</vt:lpstr>
      <vt:lpstr>Barlow</vt:lpstr>
      <vt:lpstr>Barlow ExtraLight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Iago da Silva</dc:creator>
  <dc:description/>
  <cp:lastModifiedBy>Iago da Silva</cp:lastModifiedBy>
  <cp:revision>54</cp:revision>
  <dcterms:modified xsi:type="dcterms:W3CDTF">2025-09-16T14:07:03Z</dcterms:modified>
  <dc:language>pt-BR</dc:language>
</cp:coreProperties>
</file>