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y="5143500" cx="9144000"/>
  <p:notesSz cx="6858000" cy="9144000"/>
  <p:embeddedFontLst>
    <p:embeddedFont>
      <p:font typeface="Roboto Condensed"/>
      <p:regular r:id="rId26"/>
      <p:bold r:id="rId27"/>
      <p:italic r:id="rId28"/>
      <p:boldItalic r:id="rId29"/>
    </p:embeddedFont>
  </p:embeddedFontLst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obotoCondensed-regular.fntdata"/><Relationship Id="rId25" Type="http://schemas.openxmlformats.org/officeDocument/2006/relationships/slide" Target="slides/slide21.xml"/><Relationship Id="rId28" Type="http://schemas.openxmlformats.org/officeDocument/2006/relationships/font" Target="fonts/RobotoCondensed-italic.fntdata"/><Relationship Id="rId27" Type="http://schemas.openxmlformats.org/officeDocument/2006/relationships/font" Target="fonts/RobotoCondensed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obotoCondensed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5200"/>
            </a:lvl1pPr>
            <a:lvl2pPr algn="ctr">
              <a:spcBef>
                <a:spcPts val="0"/>
              </a:spcBef>
              <a:buSzPct val="100000"/>
              <a:defRPr sz="5200"/>
            </a:lvl2pPr>
            <a:lvl3pPr algn="ctr">
              <a:spcBef>
                <a:spcPts val="0"/>
              </a:spcBef>
              <a:buSzPct val="100000"/>
              <a:defRPr sz="5200"/>
            </a:lvl3pPr>
            <a:lvl4pPr algn="ctr">
              <a:spcBef>
                <a:spcPts val="0"/>
              </a:spcBef>
              <a:buSzPct val="100000"/>
              <a:defRPr sz="5200"/>
            </a:lvl4pPr>
            <a:lvl5pPr algn="ctr">
              <a:spcBef>
                <a:spcPts val="0"/>
              </a:spcBef>
              <a:buSzPct val="100000"/>
              <a:defRPr sz="5200"/>
            </a:lvl5pPr>
            <a:lvl6pPr algn="ctr">
              <a:spcBef>
                <a:spcPts val="0"/>
              </a:spcBef>
              <a:buSzPct val="100000"/>
              <a:defRPr sz="5200"/>
            </a:lvl6pPr>
            <a:lvl7pPr algn="ctr">
              <a:spcBef>
                <a:spcPts val="0"/>
              </a:spcBef>
              <a:buSzPct val="100000"/>
              <a:defRPr sz="5200"/>
            </a:lvl7pPr>
            <a:lvl8pPr algn="ctr">
              <a:spcBef>
                <a:spcPts val="0"/>
              </a:spcBef>
              <a:buSzPct val="100000"/>
              <a:defRPr sz="5200"/>
            </a:lvl8pPr>
            <a:lvl9pPr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12000"/>
            </a:lvl1pPr>
            <a:lvl2pPr algn="ctr">
              <a:spcBef>
                <a:spcPts val="0"/>
              </a:spcBef>
              <a:buSzPct val="100000"/>
              <a:defRPr sz="12000"/>
            </a:lvl2pPr>
            <a:lvl3pPr algn="ctr">
              <a:spcBef>
                <a:spcPts val="0"/>
              </a:spcBef>
              <a:buSzPct val="100000"/>
              <a:defRPr sz="12000"/>
            </a:lvl3pPr>
            <a:lvl4pPr algn="ctr">
              <a:spcBef>
                <a:spcPts val="0"/>
              </a:spcBef>
              <a:buSzPct val="100000"/>
              <a:defRPr sz="12000"/>
            </a:lvl4pPr>
            <a:lvl5pPr algn="ctr">
              <a:spcBef>
                <a:spcPts val="0"/>
              </a:spcBef>
              <a:buSzPct val="100000"/>
              <a:defRPr sz="12000"/>
            </a:lvl5pPr>
            <a:lvl6pPr algn="ctr">
              <a:spcBef>
                <a:spcPts val="0"/>
              </a:spcBef>
              <a:buSzPct val="100000"/>
              <a:defRPr sz="12000"/>
            </a:lvl6pPr>
            <a:lvl7pPr algn="ctr">
              <a:spcBef>
                <a:spcPts val="0"/>
              </a:spcBef>
              <a:buSzPct val="100000"/>
              <a:defRPr sz="12000"/>
            </a:lvl7pPr>
            <a:lvl8pPr algn="ctr">
              <a:spcBef>
                <a:spcPts val="0"/>
              </a:spcBef>
              <a:buSzPct val="100000"/>
              <a:defRPr sz="12000"/>
            </a:lvl8pPr>
            <a:lvl9pPr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defRPr/>
            </a:lvl1pPr>
            <a:lvl2pPr algn="ctr">
              <a:spcBef>
                <a:spcPts val="0"/>
              </a:spcBef>
              <a:defRPr/>
            </a:lvl2pPr>
            <a:lvl3pPr algn="ctr">
              <a:spcBef>
                <a:spcPts val="0"/>
              </a:spcBef>
              <a:defRPr/>
            </a:lvl3pPr>
            <a:lvl4pPr algn="ctr">
              <a:spcBef>
                <a:spcPts val="0"/>
              </a:spcBef>
              <a:defRPr/>
            </a:lvl4pPr>
            <a:lvl5pPr algn="ctr">
              <a:spcBef>
                <a:spcPts val="0"/>
              </a:spcBef>
              <a:defRPr/>
            </a:lvl5pPr>
            <a:lvl6pPr algn="ctr">
              <a:spcBef>
                <a:spcPts val="0"/>
              </a:spcBef>
              <a:defRPr/>
            </a:lvl6pPr>
            <a:lvl7pPr algn="ctr">
              <a:spcBef>
                <a:spcPts val="0"/>
              </a:spcBef>
              <a:defRPr/>
            </a:lvl7pPr>
            <a:lvl8pPr algn="ctr">
              <a:spcBef>
                <a:spcPts val="0"/>
              </a:spcBef>
              <a:defRPr/>
            </a:lvl8pPr>
            <a:lvl9pPr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algn="ctr">
              <a:spcBef>
                <a:spcPts val="0"/>
              </a:spcBef>
              <a:buSzPct val="100000"/>
              <a:defRPr sz="3600"/>
            </a:lvl1pPr>
            <a:lvl2pPr algn="ctr">
              <a:spcBef>
                <a:spcPts val="0"/>
              </a:spcBef>
              <a:buSzPct val="100000"/>
              <a:defRPr sz="3600"/>
            </a:lvl2pPr>
            <a:lvl3pPr algn="ctr">
              <a:spcBef>
                <a:spcPts val="0"/>
              </a:spcBef>
              <a:buSzPct val="100000"/>
              <a:defRPr sz="3600"/>
            </a:lvl3pPr>
            <a:lvl4pPr algn="ctr">
              <a:spcBef>
                <a:spcPts val="0"/>
              </a:spcBef>
              <a:buSzPct val="100000"/>
              <a:defRPr sz="3600"/>
            </a:lvl4pPr>
            <a:lvl5pPr algn="ctr">
              <a:spcBef>
                <a:spcPts val="0"/>
              </a:spcBef>
              <a:buSzPct val="100000"/>
              <a:defRPr sz="3600"/>
            </a:lvl5pPr>
            <a:lvl6pPr algn="ctr">
              <a:spcBef>
                <a:spcPts val="0"/>
              </a:spcBef>
              <a:buSzPct val="100000"/>
              <a:defRPr sz="3600"/>
            </a:lvl6pPr>
            <a:lvl7pPr algn="ctr">
              <a:spcBef>
                <a:spcPts val="0"/>
              </a:spcBef>
              <a:buSzPct val="100000"/>
              <a:defRPr sz="3600"/>
            </a:lvl7pPr>
            <a:lvl8pPr algn="ctr">
              <a:spcBef>
                <a:spcPts val="0"/>
              </a:spcBef>
              <a:buSzPct val="100000"/>
              <a:defRPr sz="3600"/>
            </a:lvl8pPr>
            <a:lvl9pPr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7" name="Shape 1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2" name="Shape 22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SzPct val="100000"/>
              <a:defRPr sz="2400"/>
            </a:lvl1pPr>
            <a:lvl2pPr>
              <a:spcBef>
                <a:spcPts val="0"/>
              </a:spcBef>
              <a:buSzPct val="100000"/>
              <a:defRPr sz="2400"/>
            </a:lvl2pPr>
            <a:lvl3pPr>
              <a:spcBef>
                <a:spcPts val="0"/>
              </a:spcBef>
              <a:buSzPct val="100000"/>
              <a:defRPr sz="2400"/>
            </a:lvl3pPr>
            <a:lvl4pPr>
              <a:spcBef>
                <a:spcPts val="0"/>
              </a:spcBef>
              <a:buSzPct val="100000"/>
              <a:defRPr sz="2400"/>
            </a:lvl4pPr>
            <a:lvl5pPr>
              <a:spcBef>
                <a:spcPts val="0"/>
              </a:spcBef>
              <a:buSzPct val="100000"/>
              <a:defRPr sz="2400"/>
            </a:lvl5pPr>
            <a:lvl6pPr>
              <a:spcBef>
                <a:spcPts val="0"/>
              </a:spcBef>
              <a:buSzPct val="100000"/>
              <a:defRPr sz="2400"/>
            </a:lvl6pPr>
            <a:lvl7pPr>
              <a:spcBef>
                <a:spcPts val="0"/>
              </a:spcBef>
              <a:buSzPct val="100000"/>
              <a:defRPr sz="2400"/>
            </a:lvl7pPr>
            <a:lvl8pPr>
              <a:spcBef>
                <a:spcPts val="0"/>
              </a:spcBef>
              <a:buSzPct val="100000"/>
              <a:defRPr sz="2400"/>
            </a:lvl8pPr>
            <a:lvl9pPr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2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SzPct val="100000"/>
              <a:defRPr sz="4800"/>
            </a:lvl1pPr>
            <a:lvl2pPr>
              <a:spcBef>
                <a:spcPts val="0"/>
              </a:spcBef>
              <a:buSzPct val="100000"/>
              <a:defRPr sz="4800"/>
            </a:lvl2pPr>
            <a:lvl3pPr>
              <a:spcBef>
                <a:spcPts val="0"/>
              </a:spcBef>
              <a:buSzPct val="100000"/>
              <a:defRPr sz="4800"/>
            </a:lvl3pPr>
            <a:lvl4pPr>
              <a:spcBef>
                <a:spcPts val="0"/>
              </a:spcBef>
              <a:buSzPct val="100000"/>
              <a:defRPr sz="4800"/>
            </a:lvl4pPr>
            <a:lvl5pPr>
              <a:spcBef>
                <a:spcPts val="0"/>
              </a:spcBef>
              <a:buSzPct val="100000"/>
              <a:defRPr sz="4800"/>
            </a:lvl5pPr>
            <a:lvl6pPr>
              <a:spcBef>
                <a:spcPts val="0"/>
              </a:spcBef>
              <a:buSzPct val="100000"/>
              <a:defRPr sz="4800"/>
            </a:lvl6pPr>
            <a:lvl7pPr>
              <a:spcBef>
                <a:spcPts val="0"/>
              </a:spcBef>
              <a:buSzPct val="100000"/>
              <a:defRPr sz="4800"/>
            </a:lvl7pPr>
            <a:lvl8pPr>
              <a:spcBef>
                <a:spcPts val="0"/>
              </a:spcBef>
              <a:buSzPct val="100000"/>
              <a:defRPr sz="4800"/>
            </a:lvl8pPr>
            <a:lvl9pPr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/>
        </p:nvSpPr>
        <p:spPr>
          <a:xfrm>
            <a:off x="4572000" y="25"/>
            <a:ext cx="4572000" cy="51434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" name="Shape 36"/>
          <p:cNvSpPr txBox="1"/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4200"/>
            </a:lvl1pPr>
            <a:lvl2pPr algn="ctr">
              <a:spcBef>
                <a:spcPts val="0"/>
              </a:spcBef>
              <a:buSzPct val="100000"/>
              <a:defRPr sz="4200"/>
            </a:lvl2pPr>
            <a:lvl3pPr algn="ctr">
              <a:spcBef>
                <a:spcPts val="0"/>
              </a:spcBef>
              <a:buSzPct val="100000"/>
              <a:defRPr sz="4200"/>
            </a:lvl3pPr>
            <a:lvl4pPr algn="ctr">
              <a:spcBef>
                <a:spcPts val="0"/>
              </a:spcBef>
              <a:buSzPct val="100000"/>
              <a:defRPr sz="4200"/>
            </a:lvl4pPr>
            <a:lvl5pPr algn="ctr">
              <a:spcBef>
                <a:spcPts val="0"/>
              </a:spcBef>
              <a:buSzPct val="100000"/>
              <a:defRPr sz="4200"/>
            </a:lvl5pPr>
            <a:lvl6pPr algn="ctr">
              <a:spcBef>
                <a:spcPts val="0"/>
              </a:spcBef>
              <a:buSzPct val="100000"/>
              <a:defRPr sz="4200"/>
            </a:lvl6pPr>
            <a:lvl7pPr algn="ctr">
              <a:spcBef>
                <a:spcPts val="0"/>
              </a:spcBef>
              <a:buSzPct val="100000"/>
              <a:defRPr sz="4200"/>
            </a:lvl7pPr>
            <a:lvl8pPr algn="ctr">
              <a:spcBef>
                <a:spcPts val="0"/>
              </a:spcBef>
              <a:buSzPct val="100000"/>
              <a:defRPr sz="4200"/>
            </a:lvl8pPr>
            <a:lvl9pPr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7" name="Shape 37"/>
          <p:cNvSpPr txBox="1"/>
          <p:nvPr>
            <p:ph idx="1" type="subTitle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8" name="Shape 38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A31300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defRPr sz="1800">
                <a:solidFill>
                  <a:schemeClr val="lt2"/>
                </a:solidFill>
              </a:defRPr>
            </a:lvl1pPr>
            <a:lvl2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0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algn="l">
              <a:spcBef>
                <a:spcPts val="0"/>
              </a:spcBef>
              <a:buNone/>
            </a:pPr>
            <a:r>
              <a:rPr lang="en" sz="7200">
                <a:latin typeface="Roboto Condensed"/>
                <a:ea typeface="Roboto Condensed"/>
                <a:cs typeface="Roboto Condensed"/>
                <a:sym typeface="Roboto Condensed"/>
              </a:rPr>
              <a:t>GetThat</a:t>
            </a:r>
          </a:p>
        </p:txBody>
      </p:sp>
      <p:sp>
        <p:nvSpPr>
          <p:cNvPr id="54" name="Shape 54"/>
          <p:cNvSpPr txBox="1"/>
          <p:nvPr>
            <p:ph idx="1" type="subTitle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algn="l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A Redacted Production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latin typeface="Roboto Condensed"/>
                <a:ea typeface="Roboto Condensed"/>
                <a:cs typeface="Roboto Condensed"/>
                <a:sym typeface="Roboto Condensed"/>
              </a:rPr>
              <a:t>Rails &amp; Devise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>
                <a:latin typeface="Roboto Condensed"/>
                <a:ea typeface="Roboto Condensed"/>
                <a:cs typeface="Roboto Condensed"/>
                <a:sym typeface="Roboto Condensed"/>
              </a:rPr>
              <a:t>  before_action :authenticate_user!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Roboto Condensed"/>
                <a:ea typeface="Roboto Condensed"/>
                <a:cs typeface="Roboto Condensed"/>
                <a:sym typeface="Roboto Condensed"/>
              </a:rPr>
              <a:t>What Is A Homepage?</a:t>
            </a:r>
          </a:p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def index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   if user_signed_in?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       redirect_to calendars_path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   end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end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Roboto Condensed"/>
                <a:ea typeface="Roboto Condensed"/>
                <a:cs typeface="Roboto Condensed"/>
                <a:sym typeface="Roboto Condensed"/>
              </a:rPr>
              <a:t>Data, Data, Baby</a:t>
            </a:r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 def index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   @exercises = Exercise.all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   respond_to do |format|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     format.html #index.html.erb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     format.json {render :json =&gt;@exercises}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   end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 end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Roboto Condensed"/>
                <a:ea typeface="Roboto Condensed"/>
                <a:cs typeface="Roboto Condensed"/>
                <a:sym typeface="Roboto Condensed"/>
              </a:rPr>
              <a:t>Data, Data, Baby</a:t>
            </a:r>
          </a:p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&lt;% @exercises.each do |exercise| %&gt;</a:t>
            </a:r>
          </a:p>
          <a:p>
            <a:pPr indent="45720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...	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	&lt;h1&gt; &lt;%= exercise.name %&gt;&lt;/h1&gt;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	&lt;iframe width="420" height="315" src="https://www.youtube.com/embed/&lt;%= exercise.url %&gt;" frameborder="0" allowfullscreen&gt;&lt;/iframe&gt;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	&lt;div id="description"&gt;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		&lt;ul&gt;&lt;%  x = exercise.description.split("-") %&gt;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		&lt;% x.each do |r| %&gt;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			&lt;p&gt;&lt;li&gt; &lt;%=r %&gt; &lt;/li&gt;&lt;/p&gt;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		&lt;%end %&gt;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		&lt;/ul&gt;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	&lt;/td&gt;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	&lt;/div&gt;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….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&lt;%end%&gt;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Roboto Condensed"/>
                <a:ea typeface="Roboto Condensed"/>
                <a:cs typeface="Roboto Condensed"/>
                <a:sym typeface="Roboto Condensed"/>
              </a:rPr>
              <a:t>Rails &amp; Devise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latin typeface="Roboto Condensed"/>
                <a:ea typeface="Roboto Condensed"/>
                <a:cs typeface="Roboto Condensed"/>
                <a:sym typeface="Roboto Condensed"/>
              </a:rPr>
              <a:t>Database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>
                <a:latin typeface="Roboto Condensed"/>
                <a:ea typeface="Roboto Condensed"/>
                <a:cs typeface="Roboto Condensed"/>
                <a:sym typeface="Roboto Condensed"/>
              </a:rPr>
              <a:t>bundle exec rake db:migrate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Roboto Condensed"/>
                <a:ea typeface="Roboto Condensed"/>
                <a:cs typeface="Roboto Condensed"/>
                <a:sym typeface="Roboto Condensed"/>
              </a:rPr>
              <a:t>bundle exec rake db:seed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Shape 1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9719" y="136925"/>
            <a:ext cx="4344560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Roboto Condensed"/>
                <a:ea typeface="Roboto Condensed"/>
                <a:cs typeface="Roboto Condensed"/>
                <a:sym typeface="Roboto Condensed"/>
              </a:rPr>
              <a:t>Database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algn="l">
              <a:spcBef>
                <a:spcPts val="0"/>
              </a:spcBef>
              <a:buNone/>
            </a:pPr>
            <a:r>
              <a:rPr lang="en">
                <a:latin typeface="Roboto Condensed"/>
                <a:ea typeface="Roboto Condensed"/>
                <a:cs typeface="Roboto Condensed"/>
                <a:sym typeface="Roboto Condensed"/>
              </a:rPr>
              <a:t>For that critical moment, when you decide you want to get fit but don’t know where to start.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 sz="7200">
                <a:latin typeface="Roboto Condensed"/>
                <a:ea typeface="Roboto Condensed"/>
                <a:cs typeface="Roboto Condensed"/>
                <a:sym typeface="Roboto Condensed"/>
              </a:rPr>
              <a:t>GetThat</a:t>
            </a:r>
          </a:p>
        </p:txBody>
      </p:sp>
      <p:sp>
        <p:nvSpPr>
          <p:cNvPr id="156" name="Shape 156"/>
          <p:cNvSpPr txBox="1"/>
          <p:nvPr>
            <p:ph idx="1" type="subTitle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A Redacted Production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latin typeface="Roboto Condensed"/>
                <a:ea typeface="Roboto Condensed"/>
                <a:cs typeface="Roboto Condensed"/>
                <a:sym typeface="Roboto Condensed"/>
              </a:rPr>
              <a:t>Thank You!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Demo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>
                <a:latin typeface="Roboto Condensed"/>
                <a:ea typeface="Roboto Condensed"/>
                <a:cs typeface="Roboto Condensed"/>
                <a:sym typeface="Roboto Condensed"/>
              </a:rPr>
              <a:t>HTML5</a:t>
            </a:r>
          </a:p>
          <a:p>
            <a:pPr rtl="0">
              <a:spcBef>
                <a:spcPts val="0"/>
              </a:spcBef>
              <a:buNone/>
            </a:pPr>
            <a:r>
              <a:rPr lang="en">
                <a:latin typeface="Roboto Condensed"/>
                <a:ea typeface="Roboto Condensed"/>
                <a:cs typeface="Roboto Condensed"/>
                <a:sym typeface="Roboto Condensed"/>
              </a:rPr>
              <a:t>Sass</a:t>
            </a:r>
          </a:p>
          <a:p>
            <a:pPr rtl="0">
              <a:spcBef>
                <a:spcPts val="0"/>
              </a:spcBef>
              <a:buNone/>
            </a:pPr>
            <a:r>
              <a:rPr lang="en">
                <a:latin typeface="Roboto Condensed"/>
                <a:ea typeface="Roboto Condensed"/>
                <a:cs typeface="Roboto Condensed"/>
                <a:sym typeface="Roboto Condensed"/>
              </a:rPr>
              <a:t>Ruby on Rails</a:t>
            </a:r>
          </a:p>
          <a:p>
            <a:pPr rtl="0">
              <a:spcBef>
                <a:spcPts val="0"/>
              </a:spcBef>
              <a:buNone/>
            </a:pPr>
            <a:r>
              <a:rPr lang="en">
                <a:latin typeface="Roboto Condensed"/>
                <a:ea typeface="Roboto Condensed"/>
                <a:cs typeface="Roboto Condensed"/>
                <a:sym typeface="Roboto Condensed"/>
              </a:rPr>
              <a:t>Devise</a:t>
            </a:r>
          </a:p>
          <a:p>
            <a:pPr>
              <a:spcBef>
                <a:spcPts val="0"/>
              </a:spcBef>
              <a:buNone/>
            </a:pPr>
            <a:r>
              <a:rPr lang="en">
                <a:latin typeface="Roboto Condensed"/>
                <a:ea typeface="Roboto Condensed"/>
                <a:cs typeface="Roboto Condensed"/>
                <a:sym typeface="Roboto Condensed"/>
              </a:rPr>
              <a:t>SQLite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latin typeface="Roboto Condensed"/>
                <a:ea typeface="Roboto Condensed"/>
                <a:cs typeface="Roboto Condensed"/>
                <a:sym typeface="Roboto Condensed"/>
              </a:rPr>
              <a:t>Design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latin typeface="Roboto Condensed"/>
                <a:ea typeface="Roboto Condensed"/>
                <a:cs typeface="Roboto Condensed"/>
                <a:sym typeface="Roboto Condensed"/>
              </a:rPr>
              <a:t>Button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.button {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	-webkit-border-radius: 15;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	-moz-border-radius: 15;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	border-radius: 15px;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	color: #ffffff;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	font-size: 20px;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	background: none;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	padding: 10px 20px 10px 20px;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	border: solid #ffffff 2px;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	text-decoration: none;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  }</a:t>
            </a:r>
          </a:p>
        </p:txBody>
      </p:sp>
      <p:sp>
        <p:nvSpPr>
          <p:cNvPr id="81" name="Shape 81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.button:hover {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  text-decoration: none;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  color: #C0C0C0;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  border: solid #C0C0C0 2px;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  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  }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Roboto Condensed"/>
                <a:ea typeface="Roboto Condensed"/>
                <a:cs typeface="Roboto Condensed"/>
                <a:sym typeface="Roboto Condensed"/>
              </a:rPr>
              <a:t>Landing Page</a:t>
            </a:r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{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   background-image:linear-gradient(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     rgba(0,0,0,0.7),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     rgba(0,0,0,0.7)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   ),url("background.jpg");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   background-size: 100% 100%;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	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   background-repeat: no-repeat;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   background-position: center; 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}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Roboto Condensed"/>
                <a:ea typeface="Roboto Condensed"/>
                <a:cs typeface="Roboto Condensed"/>
                <a:sym typeface="Roboto Condensed"/>
              </a:rPr>
              <a:t>Controller Specific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Roboto Condensed"/>
                <a:ea typeface="Roboto Condensed"/>
                <a:cs typeface="Roboto Condensed"/>
                <a:sym typeface="Roboto Condensed"/>
              </a:rPr>
              <a:t>Design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simple-dark-2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