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75" r:id="rId8"/>
    <p:sldId id="263" r:id="rId9"/>
    <p:sldId id="264" r:id="rId10"/>
    <p:sldId id="265" r:id="rId11"/>
    <p:sldId id="276" r:id="rId12"/>
    <p:sldId id="266" r:id="rId13"/>
    <p:sldId id="268" r:id="rId14"/>
    <p:sldId id="274" r:id="rId15"/>
    <p:sldId id="277" r:id="rId16"/>
    <p:sldId id="270" r:id="rId17"/>
    <p:sldId id="271" r:id="rId18"/>
    <p:sldId id="269" r:id="rId19"/>
    <p:sldId id="273" r:id="rId20"/>
    <p:sldId id="278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829" autoAdjust="0"/>
  </p:normalViewPr>
  <p:slideViewPr>
    <p:cSldViewPr>
      <p:cViewPr>
        <p:scale>
          <a:sx n="75" d="100"/>
          <a:sy n="75" d="100"/>
        </p:scale>
        <p:origin x="-123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A54B-3F33-4FC0-AE1D-4E218363FE58}" type="datetimeFigureOut">
              <a:rPr lang="pt-BR" smtClean="0"/>
              <a:pPr/>
              <a:t>04/11/2017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0BDB-A16C-4398-A7F3-CE0DD5E2A45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5332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A54B-3F33-4FC0-AE1D-4E218363FE58}" type="datetimeFigureOut">
              <a:rPr lang="pt-BR" smtClean="0"/>
              <a:pPr/>
              <a:t>04/11/2017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0BDB-A16C-4398-A7F3-CE0DD5E2A45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4010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A54B-3F33-4FC0-AE1D-4E218363FE58}" type="datetimeFigureOut">
              <a:rPr lang="pt-BR" smtClean="0"/>
              <a:pPr/>
              <a:t>04/11/2017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0BDB-A16C-4398-A7F3-CE0DD5E2A45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7435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A54B-3F33-4FC0-AE1D-4E218363FE58}" type="datetimeFigureOut">
              <a:rPr lang="pt-BR" smtClean="0"/>
              <a:pPr/>
              <a:t>04/11/2017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0BDB-A16C-4398-A7F3-CE0DD5E2A45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5220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A54B-3F33-4FC0-AE1D-4E218363FE58}" type="datetimeFigureOut">
              <a:rPr lang="pt-BR" smtClean="0"/>
              <a:pPr/>
              <a:t>04/11/2017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0BDB-A16C-4398-A7F3-CE0DD5E2A45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4310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A54B-3F33-4FC0-AE1D-4E218363FE58}" type="datetimeFigureOut">
              <a:rPr lang="pt-BR" smtClean="0"/>
              <a:pPr/>
              <a:t>04/11/2017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0BDB-A16C-4398-A7F3-CE0DD5E2A45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7441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A54B-3F33-4FC0-AE1D-4E218363FE58}" type="datetimeFigureOut">
              <a:rPr lang="pt-BR" smtClean="0"/>
              <a:pPr/>
              <a:t>04/11/2017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0BDB-A16C-4398-A7F3-CE0DD5E2A45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7555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A54B-3F33-4FC0-AE1D-4E218363FE58}" type="datetimeFigureOut">
              <a:rPr lang="pt-BR" smtClean="0"/>
              <a:pPr/>
              <a:t>04/11/2017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0BDB-A16C-4398-A7F3-CE0DD5E2A45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5510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A54B-3F33-4FC0-AE1D-4E218363FE58}" type="datetimeFigureOut">
              <a:rPr lang="pt-BR" smtClean="0"/>
              <a:pPr/>
              <a:t>04/11/2017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0BDB-A16C-4398-A7F3-CE0DD5E2A45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5048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A54B-3F33-4FC0-AE1D-4E218363FE58}" type="datetimeFigureOut">
              <a:rPr lang="pt-BR" smtClean="0"/>
              <a:pPr/>
              <a:t>04/11/2017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0BDB-A16C-4398-A7F3-CE0DD5E2A45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8160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A54B-3F33-4FC0-AE1D-4E218363FE58}" type="datetimeFigureOut">
              <a:rPr lang="pt-BR" smtClean="0"/>
              <a:pPr/>
              <a:t>04/11/2017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0BDB-A16C-4398-A7F3-CE0DD5E2A45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3302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5A54B-3F33-4FC0-AE1D-4E218363FE58}" type="datetimeFigureOut">
              <a:rPr lang="pt-BR" smtClean="0"/>
              <a:pPr/>
              <a:t>04/11/2017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60BDB-A16C-4398-A7F3-CE0DD5E2A45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702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 smtClean="0"/>
              <a:t>NEUROINFORMÁTICA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1171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pt-BR" sz="2400" dirty="0" smtClean="0"/>
              <a:t>Quais são as condutas </a:t>
            </a:r>
            <a:r>
              <a:rPr lang="pt-BR" sz="2400" dirty="0" err="1" smtClean="0"/>
              <a:t>fisioterapêuticas</a:t>
            </a:r>
            <a:r>
              <a:rPr lang="pt-BR" sz="2400" dirty="0" smtClean="0"/>
              <a:t> que devem ser adotadas para treinar o controle de tronco e cabeça nesse paciente acamado?​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pt-BR" dirty="0" smtClean="0"/>
              <a:t>I.    (V)Exercícios de ponte;</a:t>
            </a:r>
            <a:endParaRPr lang="en-US" dirty="0" smtClean="0"/>
          </a:p>
          <a:p>
            <a:pPr fontAlgn="base">
              <a:buNone/>
            </a:pPr>
            <a:r>
              <a:rPr lang="pt-BR" dirty="0" smtClean="0"/>
              <a:t>II.   (F) Exercícios de prancha de 1 minuto e de </a:t>
            </a:r>
            <a:r>
              <a:rPr lang="pt-BR" dirty="0" err="1" smtClean="0"/>
              <a:t>dorsiflexão</a:t>
            </a:r>
            <a:r>
              <a:rPr lang="pt-BR" dirty="0" smtClean="0"/>
              <a:t>;</a:t>
            </a:r>
            <a:r>
              <a:rPr lang="en-US" dirty="0" smtClean="0"/>
              <a:t>​</a:t>
            </a:r>
          </a:p>
          <a:p>
            <a:pPr fontAlgn="base">
              <a:buNone/>
            </a:pPr>
            <a:r>
              <a:rPr lang="pt-BR" dirty="0" smtClean="0"/>
              <a:t>III.  (V) Exercício de mergulho na bola e com uso da barra fazendo dissociação da cintura escapular.</a:t>
            </a:r>
            <a:r>
              <a:rPr lang="en-US" dirty="0" smtClean="0"/>
              <a:t>​</a:t>
            </a:r>
          </a:p>
          <a:p>
            <a:pPr fontAlgn="base">
              <a:buNone/>
            </a:pPr>
            <a:r>
              <a:rPr lang="pt-BR" dirty="0" smtClean="0"/>
              <a:t>IV.  (F)Exercícios com uso do </a:t>
            </a:r>
            <a:r>
              <a:rPr lang="pt-BR" dirty="0" err="1" smtClean="0"/>
              <a:t>voldyne</a:t>
            </a:r>
            <a:r>
              <a:rPr lang="pt-BR" dirty="0" smtClean="0"/>
              <a:t>;</a:t>
            </a:r>
            <a:r>
              <a:rPr lang="en-US" dirty="0" smtClean="0"/>
              <a:t>​</a:t>
            </a:r>
          </a:p>
          <a:p>
            <a:pPr fontAlgn="base">
              <a:buNone/>
            </a:pPr>
            <a:r>
              <a:rPr lang="pt-BR" dirty="0" smtClean="0"/>
              <a:t>V.   (V)Uso do método </a:t>
            </a:r>
            <a:r>
              <a:rPr lang="pt-BR" dirty="0" err="1" smtClean="0"/>
              <a:t>watsu</a:t>
            </a:r>
            <a:r>
              <a:rPr lang="pt-BR" dirty="0" smtClean="0"/>
              <a:t> e </a:t>
            </a:r>
            <a:r>
              <a:rPr lang="pt-BR" dirty="0" err="1" smtClean="0"/>
              <a:t>equoterapia</a:t>
            </a:r>
            <a:r>
              <a:rPr lang="pt-BR" dirty="0" smtClean="0"/>
              <a:t>;</a:t>
            </a:r>
            <a:r>
              <a:rPr lang="en-US" dirty="0" smtClean="0"/>
              <a:t>​</a:t>
            </a:r>
          </a:p>
          <a:p>
            <a:pPr fontAlgn="base">
              <a:buNone/>
            </a:pPr>
            <a:r>
              <a:rPr lang="pt-BR" dirty="0" smtClean="0"/>
              <a:t>a)V-V-F-V-F</a:t>
            </a:r>
            <a:r>
              <a:rPr lang="en-US" dirty="0" smtClean="0"/>
              <a:t>​</a:t>
            </a:r>
          </a:p>
          <a:p>
            <a:pPr fontAlgn="base">
              <a:buNone/>
            </a:pPr>
            <a:r>
              <a:rPr lang="pt-BR" dirty="0" smtClean="0">
                <a:solidFill>
                  <a:srgbClr val="FF0000"/>
                </a:solidFill>
              </a:rPr>
              <a:t>b)V-F-V-F-V</a:t>
            </a:r>
            <a:r>
              <a:rPr lang="en-US" dirty="0" smtClean="0">
                <a:solidFill>
                  <a:srgbClr val="FF0000"/>
                </a:solidFill>
              </a:rPr>
              <a:t>​</a:t>
            </a:r>
          </a:p>
          <a:p>
            <a:pPr fontAlgn="base">
              <a:buNone/>
            </a:pPr>
            <a:r>
              <a:rPr lang="pt-BR" dirty="0" smtClean="0"/>
              <a:t>c)F-F-V-V-F</a:t>
            </a:r>
            <a:r>
              <a:rPr lang="en-US" dirty="0" smtClean="0"/>
              <a:t>​</a:t>
            </a:r>
          </a:p>
          <a:p>
            <a:pPr fontAlgn="base">
              <a:buNone/>
            </a:pPr>
            <a:r>
              <a:rPr lang="pt-BR" dirty="0" smtClean="0"/>
              <a:t>d)V-V-F-F-V</a:t>
            </a:r>
            <a:r>
              <a:rPr lang="en-US" dirty="0" smtClean="0"/>
              <a:t>​</a:t>
            </a:r>
          </a:p>
          <a:p>
            <a:pPr fontAlgn="base">
              <a:buNone/>
            </a:pPr>
            <a:r>
              <a:rPr lang="pt-BR" dirty="0" smtClean="0"/>
              <a:t>e)F-F-V-V-F</a:t>
            </a:r>
            <a:endParaRPr lang="en-US" dirty="0" smtClean="0"/>
          </a:p>
          <a:p>
            <a:pPr fontAlgn="base">
              <a:buNone/>
            </a:pPr>
            <a:endParaRPr lang="en-US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5800" y="1428737"/>
            <a:ext cx="7772400" cy="217171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pt-BR" dirty="0" smtClean="0"/>
              <a:t>AO FIM DESSA ETAPA O PACIENTE DEVERÁ CONSEGUIR SE MANTER SENTADO SEM A AUXÍLIO 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 smtClean="0"/>
              <a:t>TERCEIRA ETAPA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Ao iniciar essa etapa o paciente permanece com a aparência do etapa anterior (sentado)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pt-BR" sz="2800" dirty="0" smtClean="0"/>
              <a:t>4- Qual as condutas </a:t>
            </a:r>
            <a:r>
              <a:rPr lang="pt-BR" sz="2800" dirty="0" err="1" smtClean="0"/>
              <a:t>fisioterapêuticas</a:t>
            </a:r>
            <a:r>
              <a:rPr lang="pt-BR" sz="2800" dirty="0" smtClean="0"/>
              <a:t> adotadas para colocar um paciente sentado em pé?</a:t>
            </a:r>
            <a:br>
              <a:rPr lang="pt-BR" sz="2800" dirty="0" smtClean="0"/>
            </a:b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buNone/>
            </a:pPr>
            <a:r>
              <a:rPr lang="pt-BR" sz="1400" dirty="0" smtClean="0"/>
              <a:t>a) Realiza fortalecimento de MMSS, alongamentos passivos, </a:t>
            </a:r>
            <a:r>
              <a:rPr lang="pt-BR" sz="1400" dirty="0" err="1" smtClean="0"/>
              <a:t>cinesioterapia</a:t>
            </a:r>
            <a:r>
              <a:rPr lang="pt-BR" sz="1400" dirty="0" smtClean="0"/>
              <a:t> passiva e hidratação do corpo e da derme, exercícios de sair do estado de </a:t>
            </a:r>
            <a:r>
              <a:rPr lang="pt-BR" sz="1400" dirty="0" err="1" smtClean="0"/>
              <a:t>sedestação</a:t>
            </a:r>
            <a:r>
              <a:rPr lang="pt-BR" sz="1400" dirty="0" smtClean="0"/>
              <a:t> para </a:t>
            </a:r>
            <a:r>
              <a:rPr lang="pt-BR" sz="1400" dirty="0" err="1" smtClean="0"/>
              <a:t>ortostase</a:t>
            </a:r>
            <a:r>
              <a:rPr lang="pt-BR" sz="1400" dirty="0" smtClean="0"/>
              <a:t> na bola suíça, hidroterapia método de </a:t>
            </a:r>
            <a:r>
              <a:rPr lang="pt-BR" sz="1400" dirty="0" err="1" smtClean="0"/>
              <a:t>watsu</a:t>
            </a:r>
            <a:r>
              <a:rPr lang="pt-BR" sz="1400" dirty="0" smtClean="0"/>
              <a:t>, possuir controle de tronco e MMII é irrelevante pois estes são ganhos objetivos dessas fase;</a:t>
            </a:r>
          </a:p>
          <a:p>
            <a:pPr algn="ctr">
              <a:buNone/>
            </a:pPr>
            <a:endParaRPr lang="pt-BR" sz="1400" dirty="0" smtClean="0"/>
          </a:p>
          <a:p>
            <a:pPr algn="ctr">
              <a:buNone/>
            </a:pPr>
            <a:r>
              <a:rPr lang="pt-BR" sz="1400" dirty="0" smtClean="0"/>
              <a:t>b)</a:t>
            </a:r>
            <a:r>
              <a:rPr lang="pt-BR" sz="1400" dirty="0" err="1" smtClean="0"/>
              <a:t>Eletroestimulação</a:t>
            </a:r>
            <a:r>
              <a:rPr lang="pt-BR" sz="1400" dirty="0" smtClean="0"/>
              <a:t> de MMII, barra paralela, </a:t>
            </a:r>
            <a:r>
              <a:rPr lang="pt-BR" sz="1400" dirty="0" err="1" smtClean="0"/>
              <a:t>cinesioterapia</a:t>
            </a:r>
            <a:r>
              <a:rPr lang="pt-BR" sz="1400" dirty="0" smtClean="0"/>
              <a:t> passiva, o paciente não possuir controle de tronco nessa fase, pois será adquirido ao longo  da conduta para melhor aproveitamento de tempo, realizar hidroterapia método de </a:t>
            </a:r>
            <a:r>
              <a:rPr lang="pt-BR" sz="1400" dirty="0" err="1" smtClean="0"/>
              <a:t>watsu</a:t>
            </a:r>
            <a:r>
              <a:rPr lang="pt-BR" sz="1400" dirty="0" smtClean="0"/>
              <a:t>,</a:t>
            </a:r>
            <a:r>
              <a:rPr lang="pt-BR" sz="1400" dirty="0" err="1" smtClean="0"/>
              <a:t>cinesioterapia</a:t>
            </a:r>
            <a:r>
              <a:rPr lang="pt-BR" sz="1400" dirty="0" smtClean="0"/>
              <a:t> passiva;</a:t>
            </a:r>
          </a:p>
          <a:p>
            <a:pPr algn="ctr">
              <a:buNone/>
            </a:pPr>
            <a:endParaRPr lang="pt-BR" sz="1400" dirty="0" smtClean="0"/>
          </a:p>
          <a:p>
            <a:pPr algn="ctr">
              <a:buNone/>
            </a:pPr>
            <a:r>
              <a:rPr lang="pt-BR" sz="1400" b="1" dirty="0" smtClean="0">
                <a:solidFill>
                  <a:srgbClr val="FF0000"/>
                </a:solidFill>
              </a:rPr>
              <a:t>c)Nessa fase é essencial o paciente possuir controle de tronco, pois são realizados treinos de transferências (de </a:t>
            </a:r>
            <a:r>
              <a:rPr lang="pt-BR" sz="1400" b="1" dirty="0" err="1" smtClean="0">
                <a:solidFill>
                  <a:srgbClr val="FF0000"/>
                </a:solidFill>
              </a:rPr>
              <a:t>sedestação</a:t>
            </a:r>
            <a:r>
              <a:rPr lang="pt-BR" sz="1400" b="1" dirty="0" smtClean="0">
                <a:solidFill>
                  <a:srgbClr val="FF0000"/>
                </a:solidFill>
              </a:rPr>
              <a:t> para </a:t>
            </a:r>
            <a:r>
              <a:rPr lang="pt-BR" sz="1400" b="1" dirty="0" err="1" smtClean="0">
                <a:solidFill>
                  <a:srgbClr val="FF0000"/>
                </a:solidFill>
              </a:rPr>
              <a:t>ortostase</a:t>
            </a:r>
            <a:r>
              <a:rPr lang="pt-BR" sz="1400" b="1" dirty="0" smtClean="0">
                <a:solidFill>
                  <a:srgbClr val="FF0000"/>
                </a:solidFill>
              </a:rPr>
              <a:t>) em bola suíça ou espaldar. É realizado </a:t>
            </a:r>
            <a:r>
              <a:rPr lang="pt-BR" sz="1400" b="1" dirty="0" err="1" smtClean="0">
                <a:solidFill>
                  <a:srgbClr val="FF0000"/>
                </a:solidFill>
              </a:rPr>
              <a:t>eletroestimulação</a:t>
            </a:r>
            <a:r>
              <a:rPr lang="pt-BR" sz="1400" b="1" dirty="0" smtClean="0">
                <a:solidFill>
                  <a:srgbClr val="FF0000"/>
                </a:solidFill>
              </a:rPr>
              <a:t> de MMII, descarga de peso </a:t>
            </a:r>
            <a:r>
              <a:rPr lang="pt-BR" sz="1400" b="1" dirty="0" err="1" smtClean="0">
                <a:solidFill>
                  <a:srgbClr val="FF0000"/>
                </a:solidFill>
              </a:rPr>
              <a:t>bipodal</a:t>
            </a:r>
            <a:r>
              <a:rPr lang="pt-BR" sz="1400" b="1" dirty="0" smtClean="0">
                <a:solidFill>
                  <a:srgbClr val="FF0000"/>
                </a:solidFill>
              </a:rPr>
              <a:t> e </a:t>
            </a:r>
            <a:r>
              <a:rPr lang="pt-BR" sz="1400" b="1" dirty="0" err="1" smtClean="0">
                <a:solidFill>
                  <a:srgbClr val="FF0000"/>
                </a:solidFill>
              </a:rPr>
              <a:t>unipodal</a:t>
            </a:r>
            <a:r>
              <a:rPr lang="pt-BR" sz="1400" b="1" dirty="0" smtClean="0">
                <a:solidFill>
                  <a:srgbClr val="FF0000"/>
                </a:solidFill>
              </a:rPr>
              <a:t>, uso de </a:t>
            </a:r>
            <a:r>
              <a:rPr lang="pt-BR" sz="1400" b="1" dirty="0" err="1" smtClean="0">
                <a:solidFill>
                  <a:srgbClr val="FF0000"/>
                </a:solidFill>
              </a:rPr>
              <a:t>órtese</a:t>
            </a:r>
            <a:r>
              <a:rPr lang="pt-BR" sz="1400" b="1" dirty="0" smtClean="0">
                <a:solidFill>
                  <a:srgbClr val="FF0000"/>
                </a:solidFill>
              </a:rPr>
              <a:t>, apoio em barras paralelas, suspensão, prancha ortostática, métodos da hidroterapia como o </a:t>
            </a:r>
            <a:r>
              <a:rPr lang="pt-BR" sz="1400" b="1" dirty="0" err="1" smtClean="0">
                <a:solidFill>
                  <a:srgbClr val="FF0000"/>
                </a:solidFill>
              </a:rPr>
              <a:t>Bad</a:t>
            </a:r>
            <a:r>
              <a:rPr lang="pt-BR" sz="1400" b="1" dirty="0" smtClean="0">
                <a:solidFill>
                  <a:srgbClr val="FF0000"/>
                </a:solidFill>
              </a:rPr>
              <a:t> </a:t>
            </a:r>
            <a:r>
              <a:rPr lang="pt-BR" sz="1400" b="1" dirty="0" err="1" smtClean="0">
                <a:solidFill>
                  <a:srgbClr val="FF0000"/>
                </a:solidFill>
              </a:rPr>
              <a:t>Ragaz</a:t>
            </a:r>
            <a:r>
              <a:rPr lang="pt-BR" sz="1400" b="1" dirty="0" smtClean="0">
                <a:solidFill>
                  <a:srgbClr val="FF0000"/>
                </a:solidFill>
              </a:rPr>
              <a:t> são bem vindos;</a:t>
            </a:r>
          </a:p>
          <a:p>
            <a:pPr algn="ctr">
              <a:buNone/>
            </a:pPr>
            <a:endParaRPr lang="pt-BR" sz="1400" dirty="0" smtClean="0"/>
          </a:p>
          <a:p>
            <a:pPr algn="ctr">
              <a:buNone/>
            </a:pPr>
            <a:r>
              <a:rPr lang="pt-BR" sz="1400" dirty="0" smtClean="0"/>
              <a:t>d)Deve-se realizar descarga de peso </a:t>
            </a:r>
            <a:r>
              <a:rPr lang="pt-BR" sz="1400" dirty="0" err="1" smtClean="0"/>
              <a:t>bipodal</a:t>
            </a:r>
            <a:r>
              <a:rPr lang="pt-BR" sz="1400" dirty="0" smtClean="0"/>
              <a:t> e </a:t>
            </a:r>
            <a:r>
              <a:rPr lang="pt-BR" sz="1400" dirty="0" err="1" smtClean="0"/>
              <a:t>unipodal</a:t>
            </a:r>
            <a:r>
              <a:rPr lang="pt-BR" sz="1400" dirty="0" smtClean="0"/>
              <a:t>, com auxilio de barra paralela, </a:t>
            </a:r>
            <a:r>
              <a:rPr lang="pt-BR" sz="1400" dirty="0" err="1" smtClean="0"/>
              <a:t>órtese</a:t>
            </a:r>
            <a:r>
              <a:rPr lang="pt-BR" sz="1400" dirty="0" smtClean="0"/>
              <a:t>. Fazer uso de </a:t>
            </a:r>
            <a:r>
              <a:rPr lang="pt-BR" sz="1400" dirty="0" err="1" smtClean="0"/>
              <a:t>eletroestimulação</a:t>
            </a:r>
            <a:r>
              <a:rPr lang="pt-BR" sz="1400" dirty="0" smtClean="0"/>
              <a:t> em MMII , treinar a saída do sentado pra em pé em bola suíça, espaldar. Ou com utilização de suspensão e prancha ortostática. Também são bem vindos técnicas de hidroterapia como o </a:t>
            </a:r>
            <a:r>
              <a:rPr lang="pt-BR" sz="1400" dirty="0" err="1" smtClean="0"/>
              <a:t>Bad</a:t>
            </a:r>
            <a:r>
              <a:rPr lang="pt-BR" sz="1400" dirty="0" smtClean="0"/>
              <a:t> RAGAZ.Nessa fase admite-se pacientes que ainda não adquiriram controle de tronco por ser um dos objetivos dessa fase;</a:t>
            </a:r>
            <a:endParaRPr lang="pt-BR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sz="2400" dirty="0" smtClean="0"/>
              <a:t>Sobre a etapa evolutiva do paciente sentado para ficar em pé, sentencie V para verdadeiro e F para falso: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pt-BR" dirty="0" smtClean="0"/>
              <a:t>(V) Fortalecimento para MMII é importante para preparação para a deambulação e independência;</a:t>
            </a:r>
          </a:p>
          <a:p>
            <a:r>
              <a:rPr lang="pt-BR" dirty="0" smtClean="0"/>
              <a:t>(V) Pacientes que possuem controle de tronco, mas não possuem grande força em MMII, conseguem evoluir de sentado para em pé;</a:t>
            </a:r>
          </a:p>
          <a:p>
            <a:r>
              <a:rPr lang="pt-BR" dirty="0" smtClean="0"/>
              <a:t>(F)Pacientes com força de MMII evoluem sem grandes perdas na ausência de controle de tronco;</a:t>
            </a:r>
          </a:p>
          <a:p>
            <a:r>
              <a:rPr lang="pt-BR" dirty="0" smtClean="0"/>
              <a:t>(F)O fortalecimento de MMII não é importante nessa fase, pois é mais efetivo na deambulação;</a:t>
            </a:r>
          </a:p>
          <a:p>
            <a:pPr>
              <a:buNone/>
            </a:pPr>
            <a:endParaRPr lang="pt-BR" dirty="0" smtClean="0"/>
          </a:p>
          <a:p>
            <a:pPr marL="514350" indent="-514350">
              <a:buAutoNum type="alphaLcParenR"/>
            </a:pPr>
            <a:r>
              <a:rPr lang="pt-BR" dirty="0" smtClean="0"/>
              <a:t>V-F-F-V</a:t>
            </a:r>
          </a:p>
          <a:p>
            <a:pPr marL="514350" indent="-514350">
              <a:buAutoNum type="alphaLcParenR"/>
            </a:pPr>
            <a:r>
              <a:rPr lang="pt-BR" dirty="0" smtClean="0"/>
              <a:t>F-F-F-V</a:t>
            </a:r>
          </a:p>
          <a:p>
            <a:pPr marL="514350" indent="-514350">
              <a:buAutoNum type="alphaLcParenR"/>
            </a:pPr>
            <a:r>
              <a:rPr lang="pt-BR" dirty="0" smtClean="0"/>
              <a:t>V-V-V-F</a:t>
            </a:r>
          </a:p>
          <a:p>
            <a:pPr marL="514350" indent="-514350">
              <a:buAutoNum type="alphaLcParenR"/>
            </a:pPr>
            <a:r>
              <a:rPr lang="pt-BR" dirty="0" smtClean="0">
                <a:solidFill>
                  <a:srgbClr val="FF0000"/>
                </a:solidFill>
              </a:rPr>
              <a:t>V-V-F-F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5800" y="1142984"/>
            <a:ext cx="7772400" cy="3929089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pt-BR" dirty="0" smtClean="0"/>
              <a:t>AO FIM DA TERCEIRA ETAPA O PACIENTE DEVERÁ CONSEGUIR PERMANECER EM PÉ, CONSEGUINDO EVOLUIR DA POSIÇÃO DE SENTADO PARA EM PÉ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 smtClean="0"/>
              <a:t>QUARTA ETAPA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Ao iniciar essa etapa o paciente permanecerá com a posição conseguida na etapa anterior, em </a:t>
            </a:r>
            <a:r>
              <a:rPr lang="pt-BR" dirty="0" err="1" smtClean="0"/>
              <a:t>ortostase</a:t>
            </a:r>
            <a:r>
              <a:rPr lang="pt-BR" dirty="0" smtClean="0"/>
              <a:t> (em pé) 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9697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pt-BR" sz="3000" dirty="0" smtClean="0"/>
              <a:t>Enumere o que deve ser feito para que o paciente tenha um bom equilíbrio e evolua para uma marcha livre. </a:t>
            </a:r>
            <a:endParaRPr lang="pt-BR" sz="3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/>
              <a:t>(III)Equilíbrio dinâmico com circuitos</a:t>
            </a:r>
          </a:p>
          <a:p>
            <a:pPr>
              <a:buNone/>
            </a:pPr>
            <a:r>
              <a:rPr lang="pt-BR" dirty="0" smtClean="0"/>
              <a:t>( I )Equilíbrio de pé na prancha de equilíbrio e com apoio do terapeuta</a:t>
            </a:r>
          </a:p>
          <a:p>
            <a:pPr>
              <a:buNone/>
            </a:pPr>
            <a:r>
              <a:rPr lang="pt-BR" dirty="0" smtClean="0"/>
              <a:t>( II)Equilíbrio estático sem apoio, sentado na bola suíça, eleva os MMSS e mantém a posição.</a:t>
            </a:r>
          </a:p>
          <a:p>
            <a:pPr marL="514350" indent="-514350">
              <a:buAutoNum type="alphaLcParenR"/>
            </a:pPr>
            <a:r>
              <a:rPr lang="pt-BR" dirty="0" smtClean="0"/>
              <a:t>( ) I – II – III</a:t>
            </a:r>
          </a:p>
          <a:p>
            <a:pPr marL="514350" indent="-514350">
              <a:buAutoNum type="alphaLcParenR"/>
            </a:pPr>
            <a:r>
              <a:rPr lang="pt-BR" dirty="0" smtClean="0"/>
              <a:t>( ) II – III – I</a:t>
            </a:r>
          </a:p>
          <a:p>
            <a:pPr marL="514350" indent="-514350">
              <a:buAutoNum type="alphaLcParenR"/>
            </a:pPr>
            <a:r>
              <a:rPr lang="pt-BR" dirty="0" smtClean="0">
                <a:solidFill>
                  <a:srgbClr val="FF0000"/>
                </a:solidFill>
              </a:rPr>
              <a:t>(X) III – I – II</a:t>
            </a:r>
          </a:p>
          <a:p>
            <a:pPr marL="514350" indent="-514350">
              <a:buAutoNum type="alphaLcParenR"/>
            </a:pPr>
            <a:r>
              <a:rPr lang="pt-BR" dirty="0" smtClean="0"/>
              <a:t>( ) III- II - I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64307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pt-BR" sz="3000" smtClean="0"/>
              <a:t/>
            </a:r>
            <a:br>
              <a:rPr lang="pt-BR" sz="3000" smtClean="0"/>
            </a:br>
            <a:r>
              <a:rPr lang="pt-BR" sz="3000" smtClean="0"/>
              <a:t>Qual </a:t>
            </a:r>
            <a:r>
              <a:rPr lang="pt-BR" sz="3000" dirty="0" smtClean="0"/>
              <a:t>a </a:t>
            </a:r>
            <a:r>
              <a:rPr lang="pt-BR" sz="3000" dirty="0" err="1" smtClean="0"/>
              <a:t>sequência</a:t>
            </a:r>
            <a:r>
              <a:rPr lang="pt-BR" sz="3000" dirty="0" smtClean="0"/>
              <a:t> de evolução de um</a:t>
            </a:r>
            <a:br>
              <a:rPr lang="pt-BR" sz="3000" dirty="0" smtClean="0"/>
            </a:br>
            <a:r>
              <a:rPr lang="pt-BR" sz="3000" dirty="0" smtClean="0"/>
              <a:t>paciente que está evoluindo para uma marcha livre?</a:t>
            </a:r>
            <a:br>
              <a:rPr lang="pt-BR" sz="3000" dirty="0" smtClean="0"/>
            </a:br>
            <a:endParaRPr lang="pt-BR" sz="3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398304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a)Barra, muleta, bengala e andador.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b)Barra, andador, muleta e bengala.</a:t>
            </a:r>
          </a:p>
          <a:p>
            <a:pPr>
              <a:buNone/>
            </a:pPr>
            <a:r>
              <a:rPr lang="pt-BR" dirty="0" smtClean="0"/>
              <a:t>c)Muleta, barra, andador e bengala.</a:t>
            </a:r>
          </a:p>
          <a:p>
            <a:pPr>
              <a:buNone/>
            </a:pPr>
            <a:r>
              <a:rPr lang="pt-BR" dirty="0" smtClean="0"/>
              <a:t>d)Muleta, andador, barra e bengala.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15436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Ao deambular, o paciente deambula o mesmo adota um padrão de marcha de extensão e rotação interna do quadril, extensão do joelho, flexão plantar, flexão dos dedos e inversão. Que tipo de marcha corresponde as características acima?</a:t>
            </a:r>
            <a:br>
              <a:rPr lang="pt-BR" sz="3200" dirty="0" smtClean="0"/>
            </a:b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71876"/>
            <a:ext cx="8229600" cy="292895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pt-BR" dirty="0" smtClean="0"/>
              <a:t>a) </a:t>
            </a:r>
            <a:r>
              <a:rPr lang="pt-BR" dirty="0" smtClean="0">
                <a:solidFill>
                  <a:srgbClr val="FF0000"/>
                </a:solidFill>
              </a:rPr>
              <a:t>Marcha </a:t>
            </a:r>
            <a:r>
              <a:rPr lang="pt-BR" smtClean="0">
                <a:solidFill>
                  <a:srgbClr val="FF0000"/>
                </a:solidFill>
              </a:rPr>
              <a:t>ceifante</a:t>
            </a:r>
            <a:r>
              <a:rPr lang="pt-BR" smtClean="0">
                <a:solidFill>
                  <a:srgbClr val="FF0000"/>
                </a:solidFill>
              </a:rPr>
              <a:t>;</a:t>
            </a:r>
            <a:endParaRPr lang="pt-BR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pt-BR" dirty="0" smtClean="0"/>
              <a:t>b) Marcha ébria;</a:t>
            </a:r>
          </a:p>
          <a:p>
            <a:pPr algn="just">
              <a:buNone/>
            </a:pPr>
            <a:r>
              <a:rPr lang="pt-BR" dirty="0" smtClean="0"/>
              <a:t>c) Marcha </a:t>
            </a:r>
            <a:r>
              <a:rPr lang="pt-BR" dirty="0" err="1" smtClean="0"/>
              <a:t>atáxia</a:t>
            </a:r>
            <a:r>
              <a:rPr lang="pt-BR" dirty="0" smtClean="0"/>
              <a:t> vestibular;</a:t>
            </a:r>
          </a:p>
          <a:p>
            <a:pPr algn="just">
              <a:buNone/>
            </a:pPr>
            <a:r>
              <a:rPr lang="pt-BR" dirty="0" smtClean="0"/>
              <a:t>d) Marcha vestibular</a:t>
            </a:r>
          </a:p>
          <a:p>
            <a:pPr algn="just">
              <a:buNone/>
            </a:pPr>
            <a:r>
              <a:rPr lang="pt-BR" dirty="0" smtClean="0"/>
              <a:t>e) Nenhuma das alternativas anteriores.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 smtClean="0"/>
              <a:t>CASO CLÍNICO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algn="just"/>
            <a:r>
              <a:rPr lang="pt-BR" dirty="0" smtClean="0"/>
              <a:t>Paciente A.D.N, sexo masculino, 47 anos, fumante, sedentário. Deu entrada ao hospital em 14/09/17, inconsciente levado por um acompanhante o qual relatou que enquanto ele voltava do trabalho conduzindo seu veículo, sentiu uma fraqueza no </a:t>
            </a:r>
            <a:r>
              <a:rPr lang="pt-BR" dirty="0" err="1" smtClean="0"/>
              <a:t>hemicorpo</a:t>
            </a:r>
            <a:r>
              <a:rPr lang="pt-BR" dirty="0" smtClean="0"/>
              <a:t> direito, estacionando o carro e perdendo a consciência logo depois. Após ter sido submetido TC, foi diagnosticado com AVC isquêmico da artéria cerebral media, levando a comprometimentos físicos: em nível de tônus, coordenação e equilíbrio, com hemiplegia em MSD e MID. Permanecendo acamado por 30 dias, apresentando complicações respiratórias.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4043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281465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t-BR" dirty="0" smtClean="0"/>
              <a:t>AO FINALIZAR ESSA ÚLTIMA ESSA FASE O PACIENTE PODERÁ REALIZAR CAMINHADAS SEM AUXÍLIO 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 smtClean="0"/>
              <a:t>PRIMEIRA ETAPA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Paciente deve estar deitado sobre a cama 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6144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541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pt-BR" sz="2400" dirty="0" smtClean="0"/>
              <a:t>1- De  acordo com o caso clínico citado, assinale a alternativa que corresponde as condutas necessárias para evitar que o paciente desenvolva ulceras de pressão:</a:t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514350" indent="-514350" algn="just">
              <a:buNone/>
            </a:pPr>
            <a:r>
              <a:rPr lang="pt-BR" dirty="0" smtClean="0"/>
              <a:t>a)   Mudança de decúbito de 3 em 3 horas, hidratação da pele e massagens em locais de hiperemia com proeminência óssea;</a:t>
            </a:r>
          </a:p>
          <a:p>
            <a:pPr marL="514350" indent="-514350" algn="just">
              <a:buAutoNum type="alphaLcParenR" startAt="2"/>
            </a:pPr>
            <a:r>
              <a:rPr lang="pt-BR" dirty="0" smtClean="0"/>
              <a:t>Mudança de 2 em 2 horas, hidratação da pele associado a massagem em locais de proeminência ó</a:t>
            </a:r>
            <a:r>
              <a:rPr lang="pt-BR" dirty="0"/>
              <a:t>s</a:t>
            </a:r>
            <a:r>
              <a:rPr lang="pt-BR" dirty="0" smtClean="0"/>
              <a:t>seas com </a:t>
            </a:r>
            <a:r>
              <a:rPr lang="pt-BR" dirty="0" err="1" smtClean="0"/>
              <a:t>hiperemia</a:t>
            </a:r>
            <a:r>
              <a:rPr lang="pt-BR" dirty="0" smtClean="0"/>
              <a:t>;</a:t>
            </a:r>
          </a:p>
          <a:p>
            <a:pPr marL="514350" indent="-514350" algn="just">
              <a:buNone/>
            </a:pPr>
            <a:r>
              <a:rPr lang="pt-BR" dirty="0" smtClean="0">
                <a:solidFill>
                  <a:srgbClr val="FF0000"/>
                </a:solidFill>
              </a:rPr>
              <a:t>c)  Mudanças de decúbito de 2 em 2 horas, hidratação da pele, massagens evitando locais de proeminência óssea, uso de colchão piramidal (caixa de ovo);</a:t>
            </a:r>
          </a:p>
          <a:p>
            <a:pPr marL="514350" indent="-514350" algn="just">
              <a:buNone/>
            </a:pPr>
            <a:r>
              <a:rPr lang="pt-BR" dirty="0" smtClean="0"/>
              <a:t>d)  Mudança de decúbito de 3 em 3 horas, massagens evitando locais de proeminência ósseas, hidratação e uso de colchão ortopédico;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57473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pt-BR" sz="2800" dirty="0" smtClean="0"/>
              <a:t>2- Quais as condutas devem realizadas para diminuir as limitações articulares e encurtamentos musculares:</a:t>
            </a:r>
            <a:br>
              <a:rPr lang="pt-BR" sz="2800" dirty="0" smtClean="0"/>
            </a:b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endParaRPr lang="pt-BR" dirty="0" smtClean="0"/>
          </a:p>
          <a:p>
            <a:pPr marL="571500" indent="-571500">
              <a:buFont typeface="+mj-lt"/>
              <a:buAutoNum type="romanUcPeriod"/>
            </a:pPr>
            <a:r>
              <a:rPr lang="pt-BR" dirty="0" smtClean="0"/>
              <a:t>(V) Alongamentos passivos e mobilização articular de MSD e MID;</a:t>
            </a:r>
          </a:p>
          <a:p>
            <a:pPr marL="514350" indent="-514350">
              <a:buFont typeface="+mj-lt"/>
              <a:buAutoNum type="romanUcPeriod"/>
            </a:pPr>
            <a:r>
              <a:rPr lang="pt-BR" dirty="0" smtClean="0"/>
              <a:t> (F) Realizar alongamentos e evitar mobilizações articulares por estas estimularem estresse articular;</a:t>
            </a:r>
          </a:p>
          <a:p>
            <a:pPr marL="514350" indent="-514350">
              <a:buFont typeface="+mj-lt"/>
              <a:buAutoNum type="romanUcPeriod"/>
            </a:pPr>
            <a:r>
              <a:rPr lang="pt-BR" dirty="0" smtClean="0"/>
              <a:t> (F) Alongamentos ativos  e mobilização articular de MSD e MID;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 smtClean="0"/>
              <a:t>(V) Dissociação de cinturas e mobilização escapular ;   </a:t>
            </a:r>
          </a:p>
          <a:p>
            <a:pPr marL="571500" indent="-571500">
              <a:buFont typeface="+mj-lt"/>
              <a:buAutoNum type="romanUcPeriod"/>
            </a:pPr>
            <a:endParaRPr lang="pt-BR" dirty="0" smtClean="0"/>
          </a:p>
          <a:p>
            <a:pPr marL="514350" indent="-514350">
              <a:buFont typeface="+mj-lt"/>
              <a:buAutoNum type="alphaLcParenR"/>
            </a:pPr>
            <a:r>
              <a:rPr lang="pt-BR" dirty="0" smtClean="0"/>
              <a:t>(X) V-F-F-V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 smtClean="0"/>
              <a:t>(  ) F-V-V-F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 smtClean="0"/>
              <a:t>(  ) V-F-V-F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 smtClean="0"/>
              <a:t>(  ) F-F-V-V</a:t>
            </a:r>
          </a:p>
          <a:p>
            <a:pPr marL="514350" indent="-514350">
              <a:buFont typeface="+mj-lt"/>
              <a:buAutoNum type="romanUcPeriod"/>
            </a:pPr>
            <a:endParaRPr lang="pt-BR" dirty="0" smtClean="0"/>
          </a:p>
          <a:p>
            <a:pPr marL="514350" indent="-514350">
              <a:buFont typeface="+mj-lt"/>
              <a:buAutoNum type="romanUcPeriod"/>
            </a:pPr>
            <a:endParaRPr lang="pt-BR" dirty="0" smtClean="0"/>
          </a:p>
          <a:p>
            <a:pPr marL="514350" indent="-514350">
              <a:buFont typeface="+mj-lt"/>
              <a:buAutoNum type="romanUcPeriod"/>
            </a:pP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3989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3- Como melhorar a capacidade respiratória desse paciente?</a:t>
            </a:r>
            <a:br>
              <a:rPr lang="pt-BR" sz="3200" dirty="0" smtClean="0"/>
            </a:b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pt-BR" dirty="0" smtClean="0"/>
          </a:p>
          <a:p>
            <a:pPr marL="514350" indent="-514350">
              <a:buFont typeface="+mj-lt"/>
              <a:buAutoNum type="alphaLcParenR"/>
            </a:pPr>
            <a:r>
              <a:rPr lang="pt-BR" dirty="0" smtClean="0"/>
              <a:t>Manobras respiratórias que aumentam a elastância pulmonar;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 smtClean="0"/>
              <a:t>Manobras de expiração máxima;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 smtClean="0"/>
              <a:t>Manobras expiratórias que aumentem a complacência pulmonar com uso de </a:t>
            </a:r>
            <a:r>
              <a:rPr lang="pt-BR" dirty="0" err="1" smtClean="0"/>
              <a:t>respiron</a:t>
            </a:r>
            <a:r>
              <a:rPr lang="pt-BR" dirty="0" smtClean="0"/>
              <a:t>;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 smtClean="0">
                <a:solidFill>
                  <a:srgbClr val="FF0000"/>
                </a:solidFill>
              </a:rPr>
              <a:t>Manobras inspiratórias de reexpansão pulmonar com uso de voldyne;  </a:t>
            </a:r>
          </a:p>
          <a:p>
            <a:pPr marL="514350" indent="-514350">
              <a:buFont typeface="+mj-lt"/>
              <a:buAutoNum type="alphaLcParenR"/>
            </a:pPr>
            <a:endParaRPr lang="pt-BR" dirty="0" smtClean="0"/>
          </a:p>
          <a:p>
            <a:pPr marL="514350" indent="-514350">
              <a:buFont typeface="+mj-lt"/>
              <a:buAutoNum type="alphaLcParenR"/>
            </a:pPr>
            <a:endParaRPr lang="pt-BR" dirty="0" smtClean="0"/>
          </a:p>
          <a:p>
            <a:endParaRPr lang="pt-BR" dirty="0" smtClean="0"/>
          </a:p>
          <a:p>
            <a:pPr marL="514350" indent="-514350">
              <a:buFont typeface="+mj-lt"/>
              <a:buAutoNum type="alphaLcParenR"/>
            </a:pPr>
            <a:endParaRPr lang="pt-BR" dirty="0" smtClean="0"/>
          </a:p>
          <a:p>
            <a:pPr marL="514350" indent="-514350">
              <a:buFont typeface="+mj-lt"/>
              <a:buAutoNum type="alphaLcParenR"/>
            </a:pPr>
            <a:endParaRPr lang="pt-BR" dirty="0" smtClean="0"/>
          </a:p>
          <a:p>
            <a:pPr marL="514350" indent="-514350">
              <a:buFont typeface="+mj-lt"/>
              <a:buAutoNum type="alphaLcParenR"/>
            </a:pP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64874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5800" y="1571613"/>
            <a:ext cx="7772400" cy="278608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t-BR" dirty="0" smtClean="0"/>
              <a:t>AO PASSAR DESSA ETAPA O PACIENTE DEVE ESTAR COM UMA BOA APERÊNCIA, PORÉM AINDA ACAMADO 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785918" y="4714884"/>
            <a:ext cx="5986482" cy="923916"/>
          </a:xfrm>
        </p:spPr>
        <p:txBody>
          <a:bodyPr>
            <a:normAutofit/>
          </a:bodyPr>
          <a:lstStyle/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 smtClean="0"/>
              <a:t>SEGUNDA ETAPA</a:t>
            </a: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Nesse fase o paciente permanece com a aparência anterior e os objetivos são: colocar ele sentado.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04538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fontAlgn="base">
              <a:buNone/>
            </a:pPr>
            <a:r>
              <a:rPr lang="pt-BR" dirty="0" smtClean="0"/>
              <a:t>a) Controle de cabeça, rolar no leito com ajuda do fisioterapeuta e controle de tronco superior com apoio do braço.</a:t>
            </a:r>
            <a:r>
              <a:rPr lang="en-US" dirty="0" smtClean="0"/>
              <a:t>​</a:t>
            </a:r>
          </a:p>
          <a:p>
            <a:pPr fontAlgn="base">
              <a:buNone/>
            </a:pPr>
            <a:r>
              <a:rPr lang="pt-BR" dirty="0" smtClean="0"/>
              <a:t>b) Controle de cabeça, rolar sozinho no leito e controle de tronco superior e inferior sem apoio do braço.</a:t>
            </a:r>
            <a:r>
              <a:rPr lang="en-US" dirty="0" smtClean="0"/>
              <a:t>​</a:t>
            </a:r>
          </a:p>
          <a:p>
            <a:pPr fontAlgn="base">
              <a:buNone/>
            </a:pPr>
            <a:r>
              <a:rPr lang="pt-BR" dirty="0" smtClean="0"/>
              <a:t>c) Controle de cabeça, rolar no leito com ajuda do fisioterapeuta e controle de tronco superior com apoio do braço.</a:t>
            </a:r>
            <a:r>
              <a:rPr lang="en-US" dirty="0" smtClean="0"/>
              <a:t>​</a:t>
            </a:r>
          </a:p>
          <a:p>
            <a:pPr fontAlgn="base">
              <a:buNone/>
            </a:pPr>
            <a:r>
              <a:rPr lang="pt-BR" dirty="0" smtClean="0">
                <a:solidFill>
                  <a:srgbClr val="FF0000"/>
                </a:solidFill>
              </a:rPr>
              <a:t>d) Controle de cabeça, rolar no leito sozinho e controle de tronco superior e inferior com apoio do braço.</a:t>
            </a:r>
            <a:r>
              <a:rPr lang="en-US" dirty="0" smtClean="0">
                <a:solidFill>
                  <a:srgbClr val="FF0000"/>
                </a:solidFill>
              </a:rPr>
              <a:t>​</a:t>
            </a:r>
          </a:p>
          <a:p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sz="2400" dirty="0" smtClean="0"/>
              <a:t>Quais os pontos devem ser melhorados para poder colocar um paciente sentado?</a:t>
            </a:r>
            <a:endParaRPr lang="pt-BR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3282</TotalTime>
  <Words>1119</Words>
  <Application>Microsoft Office PowerPoint</Application>
  <PresentationFormat>Apresentação na tela (4:3)</PresentationFormat>
  <Paragraphs>95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NEUROINFORMÁTICA</vt:lpstr>
      <vt:lpstr>CASO CLÍNICO</vt:lpstr>
      <vt:lpstr>PRIMEIRA ETAPA</vt:lpstr>
      <vt:lpstr>1- De  acordo com o caso clínico citado, assinale a alternativa que corresponde as condutas necessárias para evitar que o paciente desenvolva ulceras de pressão: </vt:lpstr>
      <vt:lpstr>2- Quais as condutas devem realizadas para diminuir as limitações articulares e encurtamentos musculares: </vt:lpstr>
      <vt:lpstr> 3- Como melhorar a capacidade respiratória desse paciente? </vt:lpstr>
      <vt:lpstr>AO PASSAR DESSA ETAPA O PACIENTE DEVE ESTAR COM UMA BOA APERÊNCIA, PORÉM AINDA ACAMADO </vt:lpstr>
      <vt:lpstr>SEGUNDA ETAPA</vt:lpstr>
      <vt:lpstr>Quais os pontos devem ser melhorados para poder colocar um paciente sentado?</vt:lpstr>
      <vt:lpstr>Quais são as condutas fisioterapêuticas que devem ser adotadas para treinar o controle de tronco e cabeça nesse paciente acamado?​</vt:lpstr>
      <vt:lpstr>AO FIM DESSA ETAPA O PACIENTE DEVERÁ CONSEGUIR SE MANTER SENTADO SEM A AUXÍLIO </vt:lpstr>
      <vt:lpstr>TERCEIRA ETAPA</vt:lpstr>
      <vt:lpstr>4- Qual as condutas fisioterapêuticas adotadas para colocar um paciente sentado em pé? </vt:lpstr>
      <vt:lpstr>Sobre a etapa evolutiva do paciente sentado para ficar em pé, sentencie V para verdadeiro e F para falso:</vt:lpstr>
      <vt:lpstr>AO FIM DA TERCEIRA ETAPA O PACIENTE DEVERÁ CONSEGUIR PERMANECER EM PÉ, CONSEGUINDO EVOLUIR DA POSIÇÃO DE SENTADO PARA EM PÉ</vt:lpstr>
      <vt:lpstr>QUARTA ETAPA</vt:lpstr>
      <vt:lpstr>Enumere o que deve ser feito para que o paciente tenha um bom equilíbrio e evolua para uma marcha livre. </vt:lpstr>
      <vt:lpstr> Qual a sequência de evolução de um paciente que está evoluindo para uma marcha livre? </vt:lpstr>
      <vt:lpstr> Ao deambular, o paciente deambula o mesmo adota um padrão de marcha de extensão e rotação interna do quadril, extensão do joelho, flexão plantar, flexão dos dedos e inversão. Que tipo de marcha corresponde as características acima? </vt:lpstr>
      <vt:lpstr>AO FINALIZAR ESSA ÚLTIMA ESSA FASE O PACIENTE PODERÁ REALIZAR CAMINHADAS SEM AUXÍLIO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CARDOSO</dc:creator>
  <cp:lastModifiedBy>ROBERTO</cp:lastModifiedBy>
  <cp:revision>91</cp:revision>
  <dcterms:created xsi:type="dcterms:W3CDTF">2017-09-21T00:07:37Z</dcterms:created>
  <dcterms:modified xsi:type="dcterms:W3CDTF">2017-11-05T01:29:58Z</dcterms:modified>
</cp:coreProperties>
</file>