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1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61D84-91C1-4E87-A494-F887BAAD7327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E6C057D-521C-4556-8BD4-5C2A03134BCE}">
      <dgm:prSet/>
      <dgm:spPr/>
      <dgm:t>
        <a:bodyPr/>
        <a:lstStyle/>
        <a:p>
          <a:r>
            <a:rPr lang="ru-RU"/>
            <a:t>Создатели</a:t>
          </a:r>
          <a:endParaRPr lang="en-US"/>
        </a:p>
      </dgm:t>
    </dgm:pt>
    <dgm:pt modelId="{1D1F4949-E8D8-4FDD-BFF7-56BE144DF6D3}" type="parTrans" cxnId="{3B577560-21AF-4658-88F7-0D40FEF951B0}">
      <dgm:prSet/>
      <dgm:spPr/>
      <dgm:t>
        <a:bodyPr/>
        <a:lstStyle/>
        <a:p>
          <a:endParaRPr lang="en-US"/>
        </a:p>
      </dgm:t>
    </dgm:pt>
    <dgm:pt modelId="{51253EEC-AE42-4CCC-A166-69F092D1EF41}" type="sibTrans" cxnId="{3B577560-21AF-4658-88F7-0D40FEF951B0}">
      <dgm:prSet/>
      <dgm:spPr/>
      <dgm:t>
        <a:bodyPr/>
        <a:lstStyle/>
        <a:p>
          <a:endParaRPr lang="en-US"/>
        </a:p>
      </dgm:t>
    </dgm:pt>
    <dgm:pt modelId="{74188D7D-A7A2-4404-A076-3FF23BAFEF5B}">
      <dgm:prSet/>
      <dgm:spPr/>
      <dgm:t>
        <a:bodyPr/>
        <a:lstStyle/>
        <a:p>
          <a:r>
            <a:rPr lang="ru-RU"/>
            <a:t>Янн ЛеКун, Институт Куранта, Нью-Йоркский университет</a:t>
          </a:r>
          <a:endParaRPr lang="en-US"/>
        </a:p>
      </dgm:t>
    </dgm:pt>
    <dgm:pt modelId="{931E33CC-BBB6-4969-953E-0545FEDB2C24}" type="parTrans" cxnId="{0A247EF0-56BF-403A-A40A-6E9A298FECDC}">
      <dgm:prSet/>
      <dgm:spPr/>
      <dgm:t>
        <a:bodyPr/>
        <a:lstStyle/>
        <a:p>
          <a:endParaRPr lang="en-US"/>
        </a:p>
      </dgm:t>
    </dgm:pt>
    <dgm:pt modelId="{15322EE9-9486-4C8A-9523-7F239E56D678}" type="sibTrans" cxnId="{0A247EF0-56BF-403A-A40A-6E9A298FECDC}">
      <dgm:prSet/>
      <dgm:spPr/>
      <dgm:t>
        <a:bodyPr/>
        <a:lstStyle/>
        <a:p>
          <a:endParaRPr lang="en-US"/>
        </a:p>
      </dgm:t>
    </dgm:pt>
    <dgm:pt modelId="{6D2C862C-12B1-4C38-A53F-2F189AF566AF}">
      <dgm:prSet/>
      <dgm:spPr/>
      <dgm:t>
        <a:bodyPr/>
        <a:lstStyle/>
        <a:p>
          <a:r>
            <a:rPr lang="ru-RU"/>
            <a:t>Коринна Кортес, </a:t>
          </a:r>
          <a:r>
            <a:rPr lang="en-US"/>
            <a:t>Google Labs, </a:t>
          </a:r>
          <a:r>
            <a:rPr lang="ru-RU"/>
            <a:t>Нью-Йорк</a:t>
          </a:r>
          <a:endParaRPr lang="en-US"/>
        </a:p>
      </dgm:t>
    </dgm:pt>
    <dgm:pt modelId="{CC00319B-8DE9-4E94-ABB0-5AF59AFE12CB}" type="parTrans" cxnId="{4E7B8A06-B716-4BF9-9383-709F64FC97DE}">
      <dgm:prSet/>
      <dgm:spPr/>
      <dgm:t>
        <a:bodyPr/>
        <a:lstStyle/>
        <a:p>
          <a:endParaRPr lang="en-US"/>
        </a:p>
      </dgm:t>
    </dgm:pt>
    <dgm:pt modelId="{20C869F9-7E0F-4161-841E-0339CF18323D}" type="sibTrans" cxnId="{4E7B8A06-B716-4BF9-9383-709F64FC97DE}">
      <dgm:prSet/>
      <dgm:spPr/>
      <dgm:t>
        <a:bodyPr/>
        <a:lstStyle/>
        <a:p>
          <a:endParaRPr lang="en-US"/>
        </a:p>
      </dgm:t>
    </dgm:pt>
    <dgm:pt modelId="{7C498084-E0DC-437D-9B0E-E73C0EE27E5F}">
      <dgm:prSet/>
      <dgm:spPr/>
      <dgm:t>
        <a:bodyPr/>
        <a:lstStyle/>
        <a:p>
          <a:r>
            <a:rPr lang="ru-RU"/>
            <a:t>Кристофер Дж. К. Берджес, </a:t>
          </a:r>
          <a:r>
            <a:rPr lang="en-US"/>
            <a:t>Microsoft Research, </a:t>
          </a:r>
          <a:r>
            <a:rPr lang="ru-RU"/>
            <a:t>Редмонд</a:t>
          </a:r>
          <a:endParaRPr lang="en-US"/>
        </a:p>
      </dgm:t>
    </dgm:pt>
    <dgm:pt modelId="{BAE9D758-0D01-471B-9560-A5BCAA72F3B6}" type="parTrans" cxnId="{7F090644-63D7-4A46-A921-82C73222A3A5}">
      <dgm:prSet/>
      <dgm:spPr/>
      <dgm:t>
        <a:bodyPr/>
        <a:lstStyle/>
        <a:p>
          <a:endParaRPr lang="en-US"/>
        </a:p>
      </dgm:t>
    </dgm:pt>
    <dgm:pt modelId="{3820C165-DDC3-424E-AD06-1A23EEC67654}" type="sibTrans" cxnId="{7F090644-63D7-4A46-A921-82C73222A3A5}">
      <dgm:prSet/>
      <dgm:spPr/>
      <dgm:t>
        <a:bodyPr/>
        <a:lstStyle/>
        <a:p>
          <a:endParaRPr lang="en-US"/>
        </a:p>
      </dgm:t>
    </dgm:pt>
    <dgm:pt modelId="{612A167F-3124-4EB8-9ABE-B9964DFB861C}">
      <dgm:prSet/>
      <dgm:spPr/>
      <dgm:t>
        <a:bodyPr/>
        <a:lstStyle/>
        <a:p>
          <a:r>
            <a:rPr lang="ru-RU"/>
            <a:t>База данных рукописных цифр MNIST</a:t>
          </a:r>
          <a:endParaRPr lang="en-US"/>
        </a:p>
      </dgm:t>
    </dgm:pt>
    <dgm:pt modelId="{DE1C57E5-1F95-41EC-ADCC-483A5351D0ED}" type="parTrans" cxnId="{B5A310C2-A6E7-4BE9-9D21-5352A36267C5}">
      <dgm:prSet/>
      <dgm:spPr/>
      <dgm:t>
        <a:bodyPr/>
        <a:lstStyle/>
        <a:p>
          <a:endParaRPr lang="en-US"/>
        </a:p>
      </dgm:t>
    </dgm:pt>
    <dgm:pt modelId="{847552E4-1275-4B37-80BD-649420D3DAC2}" type="sibTrans" cxnId="{B5A310C2-A6E7-4BE9-9D21-5352A36267C5}">
      <dgm:prSet/>
      <dgm:spPr/>
      <dgm:t>
        <a:bodyPr/>
        <a:lstStyle/>
        <a:p>
          <a:endParaRPr lang="en-US"/>
        </a:p>
      </dgm:t>
    </dgm:pt>
    <dgm:pt modelId="{7C86EE60-1C54-4E27-BA19-DD6A511C37AD}">
      <dgm:prSet/>
      <dgm:spPr/>
      <dgm:t>
        <a:bodyPr/>
        <a:lstStyle/>
        <a:p>
          <a:r>
            <a:rPr lang="ru-RU"/>
            <a:t>содержит обучающий набор из 60 000 примеров и тестовый набор из 10 000 примеров</a:t>
          </a:r>
          <a:endParaRPr lang="en-US"/>
        </a:p>
      </dgm:t>
    </dgm:pt>
    <dgm:pt modelId="{1B41FD8D-DA21-47DD-A0CE-6403E0025575}" type="parTrans" cxnId="{96DE77AE-3077-4E77-A441-AD692193EB34}">
      <dgm:prSet/>
      <dgm:spPr/>
      <dgm:t>
        <a:bodyPr/>
        <a:lstStyle/>
        <a:p>
          <a:endParaRPr lang="en-US"/>
        </a:p>
      </dgm:t>
    </dgm:pt>
    <dgm:pt modelId="{F7A6FB77-A1EC-4149-B753-9FAEFF223140}" type="sibTrans" cxnId="{96DE77AE-3077-4E77-A441-AD692193EB34}">
      <dgm:prSet/>
      <dgm:spPr/>
      <dgm:t>
        <a:bodyPr/>
        <a:lstStyle/>
        <a:p>
          <a:endParaRPr lang="en-US"/>
        </a:p>
      </dgm:t>
    </dgm:pt>
    <dgm:pt modelId="{5E493D3F-E7F0-4F59-A5DF-70E0857F9F78}">
      <dgm:prSet/>
      <dgm:spPr/>
      <dgm:t>
        <a:bodyPr/>
        <a:lstStyle/>
        <a:p>
          <a:r>
            <a:rPr lang="ru-RU"/>
            <a:t>Цифры были нормализованы по размеру и центрированы на изображении фиксированного размера</a:t>
          </a:r>
          <a:endParaRPr lang="en-US"/>
        </a:p>
      </dgm:t>
    </dgm:pt>
    <dgm:pt modelId="{50ECE6E4-7755-4EE1-ADF6-C3CA00AEAC5A}" type="parTrans" cxnId="{B40C74A7-320E-446D-9622-6DE0DA7BF3E5}">
      <dgm:prSet/>
      <dgm:spPr/>
      <dgm:t>
        <a:bodyPr/>
        <a:lstStyle/>
        <a:p>
          <a:endParaRPr lang="en-US"/>
        </a:p>
      </dgm:t>
    </dgm:pt>
    <dgm:pt modelId="{C066C039-EC39-41DB-8CE0-33E5D905B308}" type="sibTrans" cxnId="{B40C74A7-320E-446D-9622-6DE0DA7BF3E5}">
      <dgm:prSet/>
      <dgm:spPr/>
      <dgm:t>
        <a:bodyPr/>
        <a:lstStyle/>
        <a:p>
          <a:endParaRPr lang="en-US"/>
        </a:p>
      </dgm:t>
    </dgm:pt>
    <dgm:pt modelId="{ADCD6E7F-F2A7-4E5A-80BE-94F6F6A7EEE5}" type="pres">
      <dgm:prSet presAssocID="{30961D84-91C1-4E87-A494-F887BAAD7327}" presName="matrix" presStyleCnt="0">
        <dgm:presLayoutVars>
          <dgm:chMax val="1"/>
          <dgm:dir/>
          <dgm:resizeHandles val="exact"/>
        </dgm:presLayoutVars>
      </dgm:prSet>
      <dgm:spPr/>
    </dgm:pt>
    <dgm:pt modelId="{961D9DD6-0F6D-4CE7-8386-25E11C2BF866}" type="pres">
      <dgm:prSet presAssocID="{30961D84-91C1-4E87-A494-F887BAAD7327}" presName="axisShape" presStyleLbl="bgShp" presStyleIdx="0" presStyleCnt="1"/>
      <dgm:spPr/>
    </dgm:pt>
    <dgm:pt modelId="{74378A70-2B13-4946-8959-80B0813B181A}" type="pres">
      <dgm:prSet presAssocID="{30961D84-91C1-4E87-A494-F887BAAD7327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A14BAAC-4785-4DEF-A883-C9DB85A82E1C}" type="pres">
      <dgm:prSet presAssocID="{30961D84-91C1-4E87-A494-F887BAAD7327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AE581B0-0A2D-4C30-BCE1-AB80E286EA4E}" type="pres">
      <dgm:prSet presAssocID="{30961D84-91C1-4E87-A494-F887BAAD7327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5C79207-2927-434D-AAFE-AB4E98F275EA}" type="pres">
      <dgm:prSet presAssocID="{30961D84-91C1-4E87-A494-F887BAAD7327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E7B8A06-B716-4BF9-9383-709F64FC97DE}" srcId="{AE6C057D-521C-4556-8BD4-5C2A03134BCE}" destId="{6D2C862C-12B1-4C38-A53F-2F189AF566AF}" srcOrd="1" destOrd="0" parTransId="{CC00319B-8DE9-4E94-ABB0-5AF59AFE12CB}" sibTransId="{20C869F9-7E0F-4161-841E-0339CF18323D}"/>
    <dgm:cxn modelId="{612DBD11-419D-4FDB-A296-C6B0BB539A88}" type="presOf" srcId="{6D2C862C-12B1-4C38-A53F-2F189AF566AF}" destId="{74378A70-2B13-4946-8959-80B0813B181A}" srcOrd="0" destOrd="2" presId="urn:microsoft.com/office/officeart/2005/8/layout/matrix2"/>
    <dgm:cxn modelId="{4AB75E33-9570-463A-8561-3B6223002234}" type="presOf" srcId="{30961D84-91C1-4E87-A494-F887BAAD7327}" destId="{ADCD6E7F-F2A7-4E5A-80BE-94F6F6A7EEE5}" srcOrd="0" destOrd="0" presId="urn:microsoft.com/office/officeart/2005/8/layout/matrix2"/>
    <dgm:cxn modelId="{3B577560-21AF-4658-88F7-0D40FEF951B0}" srcId="{30961D84-91C1-4E87-A494-F887BAAD7327}" destId="{AE6C057D-521C-4556-8BD4-5C2A03134BCE}" srcOrd="0" destOrd="0" parTransId="{1D1F4949-E8D8-4FDD-BFF7-56BE144DF6D3}" sibTransId="{51253EEC-AE42-4CCC-A166-69F092D1EF41}"/>
    <dgm:cxn modelId="{7F090644-63D7-4A46-A921-82C73222A3A5}" srcId="{AE6C057D-521C-4556-8BD4-5C2A03134BCE}" destId="{7C498084-E0DC-437D-9B0E-E73C0EE27E5F}" srcOrd="2" destOrd="0" parTransId="{BAE9D758-0D01-471B-9560-A5BCAA72F3B6}" sibTransId="{3820C165-DDC3-424E-AD06-1A23EEC67654}"/>
    <dgm:cxn modelId="{189D5E86-EB72-40A8-A4B3-B2DF32174304}" type="presOf" srcId="{612A167F-3124-4EB8-9ABE-B9964DFB861C}" destId="{7A14BAAC-4785-4DEF-A883-C9DB85A82E1C}" srcOrd="0" destOrd="0" presId="urn:microsoft.com/office/officeart/2005/8/layout/matrix2"/>
    <dgm:cxn modelId="{F666C789-63AA-48F5-B149-C374598F28B9}" type="presOf" srcId="{7C86EE60-1C54-4E27-BA19-DD6A511C37AD}" destId="{0AE581B0-0A2D-4C30-BCE1-AB80E286EA4E}" srcOrd="0" destOrd="0" presId="urn:microsoft.com/office/officeart/2005/8/layout/matrix2"/>
    <dgm:cxn modelId="{C8A6988F-564B-46E2-8C34-57ECC0D8F6CE}" type="presOf" srcId="{AE6C057D-521C-4556-8BD4-5C2A03134BCE}" destId="{74378A70-2B13-4946-8959-80B0813B181A}" srcOrd="0" destOrd="0" presId="urn:microsoft.com/office/officeart/2005/8/layout/matrix2"/>
    <dgm:cxn modelId="{B40C74A7-320E-446D-9622-6DE0DA7BF3E5}" srcId="{30961D84-91C1-4E87-A494-F887BAAD7327}" destId="{5E493D3F-E7F0-4F59-A5DF-70E0857F9F78}" srcOrd="3" destOrd="0" parTransId="{50ECE6E4-7755-4EE1-ADF6-C3CA00AEAC5A}" sibTransId="{C066C039-EC39-41DB-8CE0-33E5D905B308}"/>
    <dgm:cxn modelId="{1407ACA7-B57F-4184-881B-03EE25BD340A}" type="presOf" srcId="{74188D7D-A7A2-4404-A076-3FF23BAFEF5B}" destId="{74378A70-2B13-4946-8959-80B0813B181A}" srcOrd="0" destOrd="1" presId="urn:microsoft.com/office/officeart/2005/8/layout/matrix2"/>
    <dgm:cxn modelId="{96DE77AE-3077-4E77-A441-AD692193EB34}" srcId="{30961D84-91C1-4E87-A494-F887BAAD7327}" destId="{7C86EE60-1C54-4E27-BA19-DD6A511C37AD}" srcOrd="2" destOrd="0" parTransId="{1B41FD8D-DA21-47DD-A0CE-6403E0025575}" sibTransId="{F7A6FB77-A1EC-4149-B753-9FAEFF223140}"/>
    <dgm:cxn modelId="{B5A310C2-A6E7-4BE9-9D21-5352A36267C5}" srcId="{30961D84-91C1-4E87-A494-F887BAAD7327}" destId="{612A167F-3124-4EB8-9ABE-B9964DFB861C}" srcOrd="1" destOrd="0" parTransId="{DE1C57E5-1F95-41EC-ADCC-483A5351D0ED}" sibTransId="{847552E4-1275-4B37-80BD-649420D3DAC2}"/>
    <dgm:cxn modelId="{B48E80DA-5186-489A-9A37-D93D83DD0E57}" type="presOf" srcId="{5E493D3F-E7F0-4F59-A5DF-70E0857F9F78}" destId="{05C79207-2927-434D-AAFE-AB4E98F275EA}" srcOrd="0" destOrd="0" presId="urn:microsoft.com/office/officeart/2005/8/layout/matrix2"/>
    <dgm:cxn modelId="{DB5B45E3-BCBA-4AE6-B09F-3CBEEF996209}" type="presOf" srcId="{7C498084-E0DC-437D-9B0E-E73C0EE27E5F}" destId="{74378A70-2B13-4946-8959-80B0813B181A}" srcOrd="0" destOrd="3" presId="urn:microsoft.com/office/officeart/2005/8/layout/matrix2"/>
    <dgm:cxn modelId="{0A247EF0-56BF-403A-A40A-6E9A298FECDC}" srcId="{AE6C057D-521C-4556-8BD4-5C2A03134BCE}" destId="{74188D7D-A7A2-4404-A076-3FF23BAFEF5B}" srcOrd="0" destOrd="0" parTransId="{931E33CC-BBB6-4969-953E-0545FEDB2C24}" sibTransId="{15322EE9-9486-4C8A-9523-7F239E56D678}"/>
    <dgm:cxn modelId="{C65F83E3-E7EC-462E-92AA-7A5999AAEF29}" type="presParOf" srcId="{ADCD6E7F-F2A7-4E5A-80BE-94F6F6A7EEE5}" destId="{961D9DD6-0F6D-4CE7-8386-25E11C2BF866}" srcOrd="0" destOrd="0" presId="urn:microsoft.com/office/officeart/2005/8/layout/matrix2"/>
    <dgm:cxn modelId="{972C8DBB-CCB4-40D5-9307-9A5AC37A4FC7}" type="presParOf" srcId="{ADCD6E7F-F2A7-4E5A-80BE-94F6F6A7EEE5}" destId="{74378A70-2B13-4946-8959-80B0813B181A}" srcOrd="1" destOrd="0" presId="urn:microsoft.com/office/officeart/2005/8/layout/matrix2"/>
    <dgm:cxn modelId="{9BD47051-F9ED-4000-A8AB-D29E17073328}" type="presParOf" srcId="{ADCD6E7F-F2A7-4E5A-80BE-94F6F6A7EEE5}" destId="{7A14BAAC-4785-4DEF-A883-C9DB85A82E1C}" srcOrd="2" destOrd="0" presId="urn:microsoft.com/office/officeart/2005/8/layout/matrix2"/>
    <dgm:cxn modelId="{EE853526-91E1-4B9B-8E47-745516EAD96C}" type="presParOf" srcId="{ADCD6E7F-F2A7-4E5A-80BE-94F6F6A7EEE5}" destId="{0AE581B0-0A2D-4C30-BCE1-AB80E286EA4E}" srcOrd="3" destOrd="0" presId="urn:microsoft.com/office/officeart/2005/8/layout/matrix2"/>
    <dgm:cxn modelId="{1E92905A-2333-4CC7-999E-7FBD2DAF9831}" type="presParOf" srcId="{ADCD6E7F-F2A7-4E5A-80BE-94F6F6A7EEE5}" destId="{05C79207-2927-434D-AAFE-AB4E98F275E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D9DD6-0F6D-4CE7-8386-25E11C2BF866}">
      <dsp:nvSpPr>
        <dsp:cNvPr id="0" name=""/>
        <dsp:cNvSpPr/>
      </dsp:nvSpPr>
      <dsp:spPr>
        <a:xfrm>
          <a:off x="345974" y="0"/>
          <a:ext cx="5896743" cy="589674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78A70-2B13-4946-8959-80B0813B181A}">
      <dsp:nvSpPr>
        <dsp:cNvPr id="0" name=""/>
        <dsp:cNvSpPr/>
      </dsp:nvSpPr>
      <dsp:spPr>
        <a:xfrm>
          <a:off x="729262" y="383288"/>
          <a:ext cx="2358697" cy="23586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Создатели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Янн ЛеКун, Институт Куранта, Нью-Йоркский университет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Коринна Кортес, </a:t>
          </a:r>
          <a:r>
            <a:rPr lang="en-US" sz="1400" kern="1200"/>
            <a:t>Google Labs, </a:t>
          </a:r>
          <a:r>
            <a:rPr lang="ru-RU" sz="1400" kern="1200"/>
            <a:t>Нью-Йорк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Кристофер Дж. К. Берджес, </a:t>
          </a:r>
          <a:r>
            <a:rPr lang="en-US" sz="1400" kern="1200"/>
            <a:t>Microsoft Research, </a:t>
          </a:r>
          <a:r>
            <a:rPr lang="ru-RU" sz="1400" kern="1200"/>
            <a:t>Редмонд</a:t>
          </a:r>
          <a:endParaRPr lang="en-US" sz="1400" kern="1200"/>
        </a:p>
      </dsp:txBody>
      <dsp:txXfrm>
        <a:off x="844404" y="498430"/>
        <a:ext cx="2128413" cy="2128413"/>
      </dsp:txXfrm>
    </dsp:sp>
    <dsp:sp modelId="{7A14BAAC-4785-4DEF-A883-C9DB85A82E1C}">
      <dsp:nvSpPr>
        <dsp:cNvPr id="0" name=""/>
        <dsp:cNvSpPr/>
      </dsp:nvSpPr>
      <dsp:spPr>
        <a:xfrm>
          <a:off x="3500731" y="383288"/>
          <a:ext cx="2358697" cy="23586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База данных рукописных цифр MNIST</a:t>
          </a:r>
          <a:endParaRPr lang="en-US" sz="1800" kern="1200"/>
        </a:p>
      </dsp:txBody>
      <dsp:txXfrm>
        <a:off x="3615873" y="498430"/>
        <a:ext cx="2128413" cy="2128413"/>
      </dsp:txXfrm>
    </dsp:sp>
    <dsp:sp modelId="{0AE581B0-0A2D-4C30-BCE1-AB80E286EA4E}">
      <dsp:nvSpPr>
        <dsp:cNvPr id="0" name=""/>
        <dsp:cNvSpPr/>
      </dsp:nvSpPr>
      <dsp:spPr>
        <a:xfrm>
          <a:off x="729262" y="3154757"/>
          <a:ext cx="2358697" cy="23586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содержит обучающий набор из 60 000 примеров и тестовый набор из 10 000 примеров</a:t>
          </a:r>
          <a:endParaRPr lang="en-US" sz="1800" kern="1200"/>
        </a:p>
      </dsp:txBody>
      <dsp:txXfrm>
        <a:off x="844404" y="3269899"/>
        <a:ext cx="2128413" cy="2128413"/>
      </dsp:txXfrm>
    </dsp:sp>
    <dsp:sp modelId="{05C79207-2927-434D-AAFE-AB4E98F275EA}">
      <dsp:nvSpPr>
        <dsp:cNvPr id="0" name=""/>
        <dsp:cNvSpPr/>
      </dsp:nvSpPr>
      <dsp:spPr>
        <a:xfrm>
          <a:off x="3500731" y="3154757"/>
          <a:ext cx="2358697" cy="23586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Цифры были нормализованы по размеру и центрированы на изображении фиксированного размера</a:t>
          </a:r>
          <a:endParaRPr lang="en-US" sz="1800" kern="1200"/>
        </a:p>
      </dsp:txBody>
      <dsp:txXfrm>
        <a:off x="3615873" y="3269899"/>
        <a:ext cx="2128413" cy="2128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9D29-8EFF-4EC7-87E9-C333577DA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31D20-CF4F-4AAD-8E3A-0E9179928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C53A-3BF2-4751-9BA4-2AB18C57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1816-E6AD-4192-9131-DBB8641C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F04F6-C817-485D-94D5-D170B323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8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78E6-D93F-47AE-9BFB-58EC4455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04A64-A241-463A-B500-FCC76A3DC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47EC6-118D-4543-8B79-09C59371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FF931-4DAB-431E-9A09-1ADBE79F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C2F2-47E4-43B0-B2A9-4631A8E1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7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6B54F-6712-4BC3-AB86-B49F05B14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368EE-5B9E-4BAF-860A-6BCAA88C1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3355-0606-4D43-A00D-5EBE82C3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844E9-7711-4874-AB06-08AB84A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CDDD2-3E90-4050-8824-E006D461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BA96-3D24-4651-8A03-11A9ABEA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5CB5-A36C-4866-B972-12FD499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9C76-C9D5-44F7-9455-283404B9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254E-AB01-4360-B685-6D3527FA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AA05-09CB-4C1F-86DA-1DE56B92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6D94-7D92-4C4E-BB6B-CD034ECA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5F07-AB73-44D7-B1D4-3FA4AB4CD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0CBE-0041-4589-9F7D-9EFED982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D66C-99AF-4605-B566-4AF98B3C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CAEC9-5DE5-42DA-9D52-C881512C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7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7B30-716E-4193-86DE-8D4BD2C5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92CD-06AD-46B0-84DF-E916951A3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30EA3-ACF4-46A3-806C-12B0F8D8F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0FAF3-138A-4C77-BD60-07B82E7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B29C7-2B83-4C45-B920-A6C8C661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49C1E-69B3-45B3-AE70-15079218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5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8FFA-4A3D-40B8-A6F5-0A07C13C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3132B-A6A1-412E-B177-C93E9A1B5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E656C-D49D-4C4B-A8F4-B1BF33D5B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B7C59-0C0C-42F8-91F2-F7827441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86E0F-0B96-4CF7-9E3E-8A0764FD0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6950B-315D-4822-974E-7E90CD24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5AEF5-9C2C-4654-B567-44633229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A4990-239A-4FB9-A5B5-74D1806E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778B-F21E-4E43-AB50-A7D5B241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5EDE5-16B9-4AEF-BA9B-164D7218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54471-36E6-46F4-8B3B-A3F9185C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BA62C-2637-4AEF-B41A-3C86C789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6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25C67-837A-47F6-9E90-9B9E10FE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34C81-AEEC-410F-8BFA-D100B731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D952F-87F0-44B3-A219-0D6B5EEF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DE25-4FFD-4EDE-AD5F-4D73D15B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D342-FAE8-4D19-9B57-562FAD9D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80588-E17B-4C31-A7ED-2E6E895AA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E6E48-C34A-4F6F-8FC7-50674E49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35A49-87EF-498D-9B81-719D1B66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4B2C7-53C4-497E-86CF-45CE9796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3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0A17-CABC-416A-955F-E219DC26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660FE-C9CC-495A-8D79-0A8CE8505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41081-328A-4F98-881A-AEA700641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203AE-8765-49F2-B68C-AB82DDD1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D998-6FDD-499E-AB85-A36C42F4901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7A7F4-C9FD-4F7D-90B7-DBD2EE20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7826A-10B7-405B-8FB2-98ED9062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3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563C9-15B1-4ABC-AC8D-D7947119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6E1CE-3AF1-4CEC-898C-DD4FEB1E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50CFA-579F-4921-94A0-2C7CFC0BC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D998-6FDD-499E-AB85-A36C42F4901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3241D-2121-4A5F-A04A-ECDD5058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826C-9F3C-4AB1-95C2-6663986A9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7BAD-4ACC-4E63-A19B-7548ECDD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0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2100EF-C58E-4367-B64C-AAA3330A5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ru-RU" sz="5200">
                <a:solidFill>
                  <a:schemeClr val="tx2"/>
                </a:solidFill>
              </a:rPr>
              <a:t>Набор данных </a:t>
            </a:r>
            <a:r>
              <a:rPr lang="en-US" sz="5200" b="1">
                <a:solidFill>
                  <a:schemeClr val="tx2"/>
                </a:solidFill>
              </a:rPr>
              <a:t>MNIST</a:t>
            </a:r>
            <a:br>
              <a:rPr lang="en-US" sz="5200" b="1">
                <a:solidFill>
                  <a:schemeClr val="tx2"/>
                </a:solidFill>
              </a:rPr>
            </a:b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4669D-E78F-4F80-9FD5-DA883A19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2"/>
                </a:solidFill>
              </a:rPr>
              <a:t>М-19 ИВТ-3 Тотменина Елена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78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48B28-796A-4398-8B7A-90378674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ru-RU" sz="4800"/>
              <a:t>Введение</a:t>
            </a:r>
            <a:endParaRPr lang="en-US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356051-738E-40D2-A978-A7AD818E13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59230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586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BA48E-FF1F-4EF4-8EE5-4408B7B4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/>
              <a:t>Особенности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AD55-1D44-43A1-BB6D-18FCDECB9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1900" dirty="0"/>
              <a:t>train-images-idx3-ubyte.gz:  training set images (9912422 bytes)</a:t>
            </a:r>
          </a:p>
          <a:p>
            <a:r>
              <a:rPr lang="en-US" sz="1900" dirty="0"/>
              <a:t>train-labels-idx1-ubyte.gz:  training set labels (28881 bytes)</a:t>
            </a:r>
          </a:p>
          <a:p>
            <a:r>
              <a:rPr lang="en-US" sz="1900" dirty="0"/>
              <a:t>t10k-images-idx3-ubyte.gz:   test set images (1648877 bytes)</a:t>
            </a:r>
          </a:p>
          <a:p>
            <a:r>
              <a:rPr lang="en-US" sz="1900" dirty="0"/>
              <a:t>t10k-labels-idx1-ubyte.gz:   test set labels (4542 bytes)</a:t>
            </a:r>
            <a:endParaRPr lang="ru-RU" sz="1900" dirty="0"/>
          </a:p>
          <a:p>
            <a:endParaRPr lang="ru-RU" sz="1900" dirty="0"/>
          </a:p>
          <a:p>
            <a:pPr marL="0" indent="0">
              <a:buNone/>
            </a:pPr>
            <a:r>
              <a:rPr lang="ru-RU" sz="1900" dirty="0"/>
              <a:t>Исходные черно-белые (двухуровневые) изображения из NIST были нормализованы по размеру, чтобы поместиться в рамку 20x20 пикселей, с сохранением их соотношения сторон. Результирующие изображения содержат уровни серого в результате метода сглаживания, используемого алгоритмом нормализации. изображения были центрированы в изображении 28x28 путем вычисления центра масс пикселей и преобразования изображения таким образом, чтобы расположить эту точку в центре поля 28x28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58009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ECB3F-76B7-4BE0-B3F7-DA5FF9D7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ru-RU" sz="4000"/>
              <a:t>История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F611-3B27-4D3A-B891-98515F80D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/>
              <a:t>База данных MNIST была построена из специальной базы данных 3 и специальной базы данных NIST 1, которые содержат двоичные изображения рукописных цифр. SD-3 собирался среди сотрудников Бюро переписи населения, а SD-1 - среди школьников. Чтобы сделать разумные</a:t>
            </a:r>
            <a:r>
              <a:rPr lang="en-US" sz="2000"/>
              <a:t>, </a:t>
            </a:r>
            <a:r>
              <a:rPr lang="ru-RU" sz="2000"/>
              <a:t>произвели смешивание наборов данных NIST.</a:t>
            </a:r>
          </a:p>
          <a:p>
            <a:pPr marL="0" indent="0">
              <a:buNone/>
            </a:pPr>
            <a:r>
              <a:rPr lang="ru-RU" sz="2000"/>
              <a:t>Обучающий набор MNIST состоит из 30 000 паттернов из SD-3 и 30 000 паттернов из SD-1. Наш тестовый набор состоял из 5000 паттернов из SD-3 и 5000 паттернов из SD-1. 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1950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6BF97-EDC7-4A5E-B96D-1C864DED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ru-RU" sz="4000"/>
              <a:t>ФОРМАТЫ ФАЙЛОВ ДЛЯ БАЗЫ ДАННЫХ MNIST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55F2-8F92-4E11-8780-2966A341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364"/>
            <a:ext cx="10515600" cy="4949546"/>
          </a:xfrm>
        </p:spPr>
        <p:txBody>
          <a:bodyPr>
            <a:normAutofit/>
          </a:bodyPr>
          <a:lstStyle/>
          <a:p>
            <a:r>
              <a:rPr lang="ru-RU" sz="2000" dirty="0"/>
              <a:t>Данные хранятся в очень простом формате файла, предназначенном для хранения векторов и многомерных матриц. </a:t>
            </a:r>
          </a:p>
          <a:p>
            <a:r>
              <a:rPr lang="ru-RU" sz="2000" dirty="0"/>
              <a:t>Все целые числа в файлах хранятся в формате MSB </a:t>
            </a:r>
            <a:r>
              <a:rPr lang="ru-RU" sz="2000" dirty="0" err="1"/>
              <a:t>first</a:t>
            </a:r>
            <a:r>
              <a:rPr lang="ru-RU" sz="2000" dirty="0"/>
              <a:t> (</a:t>
            </a:r>
            <a:r>
              <a:rPr lang="ru-RU" sz="2000" dirty="0" err="1"/>
              <a:t>high</a:t>
            </a:r>
            <a:r>
              <a:rPr lang="ru-RU" sz="2000" dirty="0"/>
              <a:t> </a:t>
            </a:r>
            <a:r>
              <a:rPr lang="ru-RU" sz="2000" dirty="0" err="1"/>
              <a:t>endian</a:t>
            </a:r>
            <a:r>
              <a:rPr lang="ru-RU" sz="2000" dirty="0"/>
              <a:t>), используемом большинством процессоров сторонних производителей. Пользователи процессоров Intel и других машин с младшим порядком байтов должны перевернуть байты заголовка.</a:t>
            </a:r>
          </a:p>
          <a:p>
            <a:r>
              <a:rPr lang="ru-RU" sz="2000" dirty="0"/>
              <a:t>Обучающая выборка содержит 60000 примеров, а тестовая - 10000.</a:t>
            </a:r>
          </a:p>
          <a:p>
            <a:r>
              <a:rPr lang="ru-RU" sz="2000" dirty="0"/>
              <a:t>Первые 5000 примеров тестового набора взяты из исходного обучающего набора NIST. Последние 5000 взяты из исходного набора тестов NIST. Первые 5000 чище и проще, чем последние 5000.</a:t>
            </a:r>
          </a:p>
          <a:p>
            <a:r>
              <a:rPr lang="ru-RU" sz="2000" dirty="0"/>
              <a:t>Значения меток от 0 до 9.</a:t>
            </a:r>
          </a:p>
          <a:p>
            <a:r>
              <a:rPr lang="ru-RU" sz="2000" dirty="0"/>
              <a:t>Пиксели расположены по строкам. Значения пикселей от 0 до 255. 0 означает фон (белый), 255 означает передний план (черный).</a:t>
            </a:r>
          </a:p>
        </p:txBody>
      </p:sp>
    </p:spTree>
    <p:extLst>
      <p:ext uri="{BB962C8B-B14F-4D97-AF65-F5344CB8AC3E}">
        <p14:creationId xmlns:p14="http://schemas.microsoft.com/office/powerpoint/2010/main" val="355434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2CB27-4C04-49DD-A242-4D68ECEB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Пример цифр из датасета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E04128-DACC-43AB-B846-7BF8C0BCE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" r="8379" b="-2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9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6C07E-DC83-4BE4-A25F-0669BEC0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Спасибо за внимание!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368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Набор данных MNIST </vt:lpstr>
      <vt:lpstr>Введение</vt:lpstr>
      <vt:lpstr>Особенности</vt:lpstr>
      <vt:lpstr>История</vt:lpstr>
      <vt:lpstr>ФОРМАТЫ ФАЙЛОВ ДЛЯ БАЗЫ ДАННЫХ MNIST</vt:lpstr>
      <vt:lpstr>Пример цифр из датасета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Набор данных MNIST </dc:title>
  <dc:creator>Totmenina, Elena</dc:creator>
  <cp:lastModifiedBy>Totmenina, Elena</cp:lastModifiedBy>
  <cp:revision>2</cp:revision>
  <dcterms:created xsi:type="dcterms:W3CDTF">2020-11-30T14:23:27Z</dcterms:created>
  <dcterms:modified xsi:type="dcterms:W3CDTF">2020-11-30T14:24:16Z</dcterms:modified>
</cp:coreProperties>
</file>